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6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4D9C2"/>
    <a:srgbClr val="FDFF90"/>
    <a:srgbClr val="FFFD3A"/>
    <a:srgbClr val="EDD889"/>
    <a:srgbClr val="F8ECD2"/>
    <a:srgbClr val="65543B"/>
    <a:srgbClr val="E1AE4D"/>
    <a:srgbClr val="FBFBFB"/>
    <a:srgbClr val="222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2"/>
    <p:restoredTop sz="68692" autoAdjust="0"/>
  </p:normalViewPr>
  <p:slideViewPr>
    <p:cSldViewPr snapToGrid="0" snapToObjects="1">
      <p:cViewPr varScale="1">
        <p:scale>
          <a:sx n="47" d="100"/>
          <a:sy n="47" d="100"/>
        </p:scale>
        <p:origin x="-1710" y="-102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黑体" charset="-122"/>
                <a:ea typeface="华文黑体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黑体" charset="-122"/>
                <a:ea typeface="华文黑体" charset="-122"/>
              </a:defRPr>
            </a:lvl1pPr>
          </a:lstStyle>
          <a:p>
            <a:fld id="{17E4FB2C-EE4F-1A4C-AF79-20B08B52BE6D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黑体" charset="-122"/>
                <a:ea typeface="华文黑体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黑体" charset="-122"/>
                <a:ea typeface="华文黑体" charset="-122"/>
              </a:defRPr>
            </a:lvl1pPr>
          </a:lstStyle>
          <a:p>
            <a:fld id="{7B1D0BA1-6599-424B-B50F-ECDE97B23EC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35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黑体" charset="-122"/>
        <a:ea typeface="华文黑体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黑体" charset="-122"/>
        <a:ea typeface="华文黑体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黑体" charset="-122"/>
        <a:ea typeface="华文黑体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黑体" charset="-122"/>
        <a:ea typeface="华文黑体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黑体" charset="-122"/>
        <a:ea typeface="华文黑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85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26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1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华文黑体" charset="-122"/>
                <a:ea typeface="华文黑体" charset="-122"/>
                <a:cs typeface="+mn-cs"/>
              </a:rPr>
              <a:t>1. Provide a radically faster and widely accessible getting-started experience for all Spring development.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华文黑体" charset="-122"/>
                <a:ea typeface="华文黑体" charset="-122"/>
                <a:cs typeface="+mn-cs"/>
              </a:rPr>
              <a:t>2. Be opinionated out of the box but get out of the way quickly as requirements start to diverge from the defaults.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华文黑体" charset="-122"/>
                <a:ea typeface="华文黑体" charset="-122"/>
                <a:cs typeface="+mn-cs"/>
              </a:rPr>
              <a:t>3. Provide a range of non-functional features that are common to large classes of projects (such as embedded servers, security, metrics, health checks, and externalized configuration).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华文黑体" charset="-122"/>
                <a:ea typeface="华文黑体" charset="-122"/>
                <a:cs typeface="+mn-cs"/>
              </a:rPr>
              <a:t>4. Absolutely no code generation and no requirement for XML configuration.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4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4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9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1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96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0BA1-6599-424B-B50F-ECDE97B23EC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6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黑体" charset="-122"/>
                <a:ea typeface="华文黑体" charset="-122"/>
              </a:defRPr>
            </a:lvl1pPr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黑体" charset="-122"/>
                <a:ea typeface="华文黑体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黑体" charset="-122"/>
                <a:ea typeface="华文黑体" charset="-122"/>
              </a:defRPr>
            </a:lvl1pPr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华文黑体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华文黑体" charset="-122"/>
          <a:ea typeface="华文黑体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华文黑体" charset="-122"/>
          <a:ea typeface="华文黑体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华文黑体" charset="-122"/>
          <a:ea typeface="华文黑体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华文黑体" charset="-122"/>
          <a:ea typeface="华文黑体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华文黑体" charset="-122"/>
          <a:ea typeface="华文黑体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943FBE-2DD8-8D41-A73B-73D1600CF353}" type="datetimeFigureOut">
              <a:rPr kumimoji="1" lang="zh-CN" altLang="en-US" smtClean="0"/>
              <a:t>2018/6/28</a:t>
            </a:fld>
            <a:endParaRPr kumimoji="1"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FB8166-7CE6-8346-A289-D1E90D63DF2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vnrepository.com/artifact/com.github.pagehelper/pagehelper-spring-boot-starter" TargetMode="External"/><Relationship Id="rId5" Type="http://schemas.openxmlformats.org/officeDocument/2006/relationships/hyperlink" Target="https://www.mvnrepository.com/artifact/org.mybatis.spring.boot/mybatis-spring-boot-starter" TargetMode="External"/><Relationship Id="rId4" Type="http://schemas.openxmlformats.org/officeDocument/2006/relationships/hyperlink" Target="https://www.mvnrepository.com/artifact/org.springframework.cloud/spring-cloud-starter-eurek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6364" y="1374259"/>
            <a:ext cx="5626346" cy="1472184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Spring Boot </a:t>
            </a:r>
            <a:r>
              <a:rPr lang="zh-CN" altLang="en-US" sz="6000" dirty="0" smtClean="0"/>
              <a:t>入门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85413" y="5340376"/>
            <a:ext cx="3022108" cy="675505"/>
          </a:xfrm>
        </p:spPr>
        <p:txBody>
          <a:bodyPr/>
          <a:lstStyle/>
          <a:p>
            <a:r>
              <a:rPr lang="en-US" altLang="zh-CN" dirty="0" err="1" smtClean="0"/>
              <a:t>Marvin@Dashi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760" y="377952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规则是通往自由世界的大路！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9830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https://docs.spring.io/spring-boot/docs/2.0.3.RELEASE/reference/htmlsingle/#boot-documentation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31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Why? 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How?</a:t>
            </a:r>
          </a:p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的特性</a:t>
            </a:r>
            <a:endParaRPr lang="en-US" altLang="zh-CN" dirty="0"/>
          </a:p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的生态环境</a:t>
            </a:r>
            <a:endParaRPr lang="en-US" altLang="zh-CN" dirty="0" smtClean="0"/>
          </a:p>
          <a:p>
            <a:r>
              <a:rPr lang="zh-CN" altLang="en-US" dirty="0" smtClean="0"/>
              <a:t>开发工具支持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32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Spring Boot?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/>
              <a:t>Spring Boot makes it easy to create </a:t>
            </a:r>
            <a:r>
              <a:rPr lang="en-US" altLang="zh-CN" dirty="0">
                <a:solidFill>
                  <a:srgbClr val="FF0000"/>
                </a:solidFill>
              </a:rPr>
              <a:t>stand-alone, </a:t>
            </a:r>
            <a:r>
              <a:rPr lang="en-US" altLang="zh-CN" b="1" dirty="0">
                <a:solidFill>
                  <a:srgbClr val="FF0000"/>
                </a:solidFill>
              </a:rPr>
              <a:t>production-grade</a:t>
            </a:r>
            <a:r>
              <a:rPr lang="en-US" altLang="zh-CN" dirty="0">
                <a:solidFill>
                  <a:srgbClr val="FF0000"/>
                </a:solidFill>
              </a:rPr>
              <a:t> Spring-based Applications </a:t>
            </a:r>
            <a:r>
              <a:rPr lang="en-US" altLang="zh-CN" dirty="0"/>
              <a:t>that you can run. We take an opinionated view of the Spring platform and third-party libraries, so that you can </a:t>
            </a:r>
            <a:r>
              <a:rPr lang="en-US" altLang="zh-CN" b="1" dirty="0">
                <a:solidFill>
                  <a:srgbClr val="FF0000"/>
                </a:solidFill>
              </a:rPr>
              <a:t>get started with minimum fuss</a:t>
            </a:r>
            <a:r>
              <a:rPr lang="en-US" altLang="zh-CN" dirty="0"/>
              <a:t>. Most Spring Boot applications need </a:t>
            </a:r>
            <a:r>
              <a:rPr lang="en-US" altLang="zh-CN" b="1" dirty="0">
                <a:solidFill>
                  <a:srgbClr val="FF0000"/>
                </a:solidFill>
              </a:rPr>
              <a:t>very little</a:t>
            </a:r>
            <a:r>
              <a:rPr lang="en-US" altLang="zh-CN" dirty="0"/>
              <a:t> Spring configuration.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83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Boot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21716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dirty="0" smtClean="0"/>
              <a:t>能够创建可独立运行的基于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的应用程序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无需部署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包，内嵌</a:t>
            </a:r>
            <a:r>
              <a:rPr lang="en-US" altLang="zh-CN" dirty="0" smtClean="0"/>
              <a:t>tomcat)</a:t>
            </a:r>
          </a:p>
          <a:p>
            <a:r>
              <a:rPr lang="zh-CN" altLang="en-US" dirty="0" smtClean="0"/>
              <a:t>通过自定义的“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”来简化配置</a:t>
            </a:r>
            <a:endParaRPr lang="en-US" altLang="zh-CN" dirty="0" smtClean="0"/>
          </a:p>
          <a:p>
            <a:r>
              <a:rPr lang="zh-CN" altLang="en-US" dirty="0" smtClean="0"/>
              <a:t>提供了可以用于生产环境的监控、健康检查和外部化配置</a:t>
            </a:r>
            <a:endParaRPr lang="en-US" altLang="zh-CN" dirty="0" smtClean="0"/>
          </a:p>
          <a:p>
            <a:r>
              <a:rPr lang="zh-CN" altLang="en-US" dirty="0" smtClean="0"/>
              <a:t>不需要代码生成器和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预定义的开箱即用的配置，同时提供了方便的可以满足需求的配置项</a:t>
            </a:r>
            <a:endParaRPr lang="en-US" altLang="zh-CN" dirty="0" smtClean="0"/>
          </a:p>
          <a:p>
            <a:r>
              <a:rPr lang="zh-CN" altLang="en-US" dirty="0" smtClean="0"/>
              <a:t>简单易用、新手友好</a:t>
            </a:r>
            <a:endParaRPr lang="en-US" altLang="zh-CN" dirty="0" smtClean="0"/>
          </a:p>
          <a:p>
            <a:endParaRPr lang="en-US" altLang="zh-CN" dirty="0"/>
          </a:p>
          <a:p>
            <a:pPr marL="8229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26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34" y="1417638"/>
            <a:ext cx="4077842" cy="33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17638"/>
            <a:ext cx="5413934" cy="230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68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 </a:t>
            </a:r>
            <a:r>
              <a:rPr lang="zh-CN" altLang="en-US" dirty="0"/>
              <a:t>的生态环境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足够多的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可以使用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官方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：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start.spring.io/</a:t>
            </a:r>
            <a:endParaRPr lang="en-US" altLang="zh-CN" dirty="0" smtClean="0"/>
          </a:p>
          <a:p>
            <a:pPr lvl="2"/>
            <a:r>
              <a:rPr lang="en-US" altLang="zh-CN" dirty="0"/>
              <a:t> </a:t>
            </a:r>
            <a:r>
              <a:rPr lang="en-US" altLang="zh-CN" dirty="0">
                <a:hlinkClick r:id="rId4"/>
              </a:rPr>
              <a:t>spring-cloud-starter-eureka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第三方支持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/>
              <a:t> </a:t>
            </a:r>
            <a:r>
              <a:rPr lang="en-US" altLang="zh-CN" dirty="0" err="1" smtClean="0">
                <a:hlinkClick r:id="rId5"/>
              </a:rPr>
              <a:t>mybatis</a:t>
            </a:r>
            <a:r>
              <a:rPr lang="en-US" altLang="zh-CN" dirty="0" smtClean="0">
                <a:hlinkClick r:id="rId5"/>
              </a:rPr>
              <a:t>-spring-boot-starter</a:t>
            </a:r>
            <a:endParaRPr lang="en-US" altLang="zh-CN" dirty="0" smtClean="0"/>
          </a:p>
          <a:p>
            <a:pPr lvl="2"/>
            <a:r>
              <a:rPr lang="en-US" altLang="zh-CN" dirty="0"/>
              <a:t> </a:t>
            </a:r>
            <a:r>
              <a:rPr lang="en-US" altLang="zh-CN" dirty="0" err="1">
                <a:hlinkClick r:id="rId6"/>
              </a:rPr>
              <a:t>pagehelper</a:t>
            </a:r>
            <a:r>
              <a:rPr lang="en-US" altLang="zh-CN" dirty="0">
                <a:hlinkClick r:id="rId6"/>
              </a:rPr>
              <a:t>-spring-boot-starter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16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 </a:t>
            </a:r>
            <a:r>
              <a:rPr lang="zh-CN" altLang="en-US" dirty="0"/>
              <a:t>的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STS/Eclipse/Idea</a:t>
            </a:r>
          </a:p>
          <a:p>
            <a:pPr lvl="1"/>
            <a:r>
              <a:rPr lang="zh-CN" altLang="en-US" dirty="0" smtClean="0"/>
              <a:t>在线代码生成工具</a:t>
            </a:r>
            <a:endParaRPr lang="en-US" altLang="zh-CN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3200" dirty="0"/>
              <a:t>编译工具</a:t>
            </a:r>
            <a:r>
              <a:rPr lang="zh-CN" altLang="en-US" sz="3200" dirty="0" smtClean="0"/>
              <a:t>支持：</a:t>
            </a:r>
            <a:endParaRPr lang="en-US" altLang="zh-CN" sz="3200" dirty="0" smtClean="0"/>
          </a:p>
          <a:p>
            <a:pPr lvl="1">
              <a:buSzPct val="80000"/>
            </a:pPr>
            <a:r>
              <a:rPr lang="en-US" altLang="zh-CN" dirty="0"/>
              <a:t>Maven</a:t>
            </a:r>
          </a:p>
          <a:p>
            <a:pPr lvl="1">
              <a:buSzPct val="80000"/>
            </a:pPr>
            <a:r>
              <a:rPr lang="en-US" altLang="zh-CN" dirty="0" err="1"/>
              <a:t>Gradle</a:t>
            </a:r>
            <a:endParaRPr lang="en-US" altLang="zh-CN" dirty="0"/>
          </a:p>
          <a:p>
            <a:pPr lvl="1">
              <a:buSzPct val="80000"/>
            </a:pPr>
            <a:r>
              <a:rPr lang="en-US" altLang="zh-CN" dirty="0"/>
              <a:t>Spring Boot </a:t>
            </a:r>
            <a:r>
              <a:rPr lang="en-US" altLang="zh-CN" dirty="0" err="1"/>
              <a:t>Cli</a:t>
            </a:r>
            <a:r>
              <a:rPr lang="en-US" altLang="zh-CN" dirty="0"/>
              <a:t> (Groovy)</a:t>
            </a:r>
          </a:p>
          <a:p>
            <a:pPr marL="822960" lvl="3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2687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Start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dirty="0" smtClean="0"/>
              <a:t>在线创建项目： </a:t>
            </a:r>
            <a:r>
              <a:rPr lang="en-US" altLang="zh-CN" dirty="0">
                <a:hlinkClick r:id="rId3"/>
              </a:rPr>
              <a:t>https://start.spring.io/</a:t>
            </a:r>
            <a:endParaRPr lang="en-US" altLang="zh-CN" dirty="0"/>
          </a:p>
          <a:p>
            <a:r>
              <a:rPr lang="en-US" altLang="zh-CN" dirty="0" smtClean="0"/>
              <a:t>STS</a:t>
            </a:r>
            <a:r>
              <a:rPr lang="zh-CN" altLang="en-US" dirty="0" smtClean="0"/>
              <a:t>创建项目：</a:t>
            </a:r>
            <a:endParaRPr lang="en-US" altLang="zh-CN" dirty="0" smtClean="0"/>
          </a:p>
          <a:p>
            <a:pPr marL="402336" lvl="1" indent="0"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502535"/>
            <a:ext cx="6619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3898357"/>
            <a:ext cx="2829242" cy="245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3865299"/>
            <a:ext cx="2485635" cy="250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14" y="4162000"/>
            <a:ext cx="2923210" cy="196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789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SpringBootApplication</a:t>
            </a:r>
            <a:r>
              <a:rPr lang="en-US" altLang="zh-CN" dirty="0" smtClean="0"/>
              <a:t>(2.0+)</a:t>
            </a:r>
          </a:p>
          <a:p>
            <a:endParaRPr lang="en-US" altLang="zh-CN" dirty="0" err="1" smtClean="0"/>
          </a:p>
          <a:p>
            <a:r>
              <a:rPr lang="en-US" altLang="zh-CN" i="1" dirty="0" smtClean="0"/>
              <a:t>@Configuration </a:t>
            </a:r>
          </a:p>
          <a:p>
            <a:r>
              <a:rPr lang="en-US" altLang="zh-CN" i="1" dirty="0" smtClean="0"/>
              <a:t>@</a:t>
            </a:r>
            <a:r>
              <a:rPr lang="en-US" altLang="zh-CN" i="1" dirty="0" err="1" smtClean="0"/>
              <a:t>EnableAutoConfiguration</a:t>
            </a:r>
            <a:r>
              <a:rPr lang="en-US" altLang="zh-CN" i="1" dirty="0" smtClean="0"/>
              <a:t> </a:t>
            </a:r>
          </a:p>
          <a:p>
            <a:r>
              <a:rPr lang="en-US" altLang="zh-CN" i="1" dirty="0" smtClean="0"/>
              <a:t>@</a:t>
            </a:r>
            <a:r>
              <a:rPr lang="en-US" altLang="zh-CN" i="1" dirty="0" err="1" smtClean="0"/>
              <a:t>ComponentScan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114373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64-高端奢华通用商务模板</Template>
  <TotalTime>209</TotalTime>
  <Words>339</Words>
  <Application>Microsoft Office PowerPoint</Application>
  <PresentationFormat>自定义</PresentationFormat>
  <Paragraphs>57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夏至</vt:lpstr>
      <vt:lpstr>Spring Boot 入门</vt:lpstr>
      <vt:lpstr>Agenda</vt:lpstr>
      <vt:lpstr>What is Spring Boot?</vt:lpstr>
      <vt:lpstr>Spring Boot的特性</vt:lpstr>
      <vt:lpstr>没有Spring Boot之前</vt:lpstr>
      <vt:lpstr>Spring Boot 的生态环境</vt:lpstr>
      <vt:lpstr>Spring Boot 的生态环境</vt:lpstr>
      <vt:lpstr>Getting Start</vt:lpstr>
      <vt:lpstr>重要的配置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</dc:creator>
  <cp:lastModifiedBy>mimiloveququ</cp:lastModifiedBy>
  <cp:revision>327</cp:revision>
  <dcterms:created xsi:type="dcterms:W3CDTF">2017-02-10T12:53:00Z</dcterms:created>
  <dcterms:modified xsi:type="dcterms:W3CDTF">2018-06-28T15:23:17Z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