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48A74-60F3-4CCB-B000-49CB13AC6111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D7113-EE03-40D4-A83D-AE8250C85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5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96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9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92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0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6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25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69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83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8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8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31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16.03.2023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Zwischenpräsentation Gewerk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697F-70CB-462F-9B01-8983D5C21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9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2F9E9-D662-4A4F-A84E-318EE6A04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Zwischenpräsentation Gewerk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71812E-E204-4CFC-A5E7-0D87BEB9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319791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Verbundprojekt Master Automatisierung</a:t>
            </a:r>
          </a:p>
          <a:p>
            <a:r>
              <a:rPr lang="de-DE" dirty="0"/>
              <a:t>HAW Hamburg</a:t>
            </a:r>
          </a:p>
          <a:p>
            <a:endParaRPr lang="de-DE" dirty="0"/>
          </a:p>
          <a:p>
            <a:r>
              <a:rPr lang="de-DE" sz="1900" dirty="0" err="1"/>
              <a:t>Mergin</a:t>
            </a:r>
            <a:r>
              <a:rPr lang="de-DE" sz="1900" dirty="0"/>
              <a:t> Volkmann</a:t>
            </a:r>
          </a:p>
          <a:p>
            <a:r>
              <a:rPr lang="de-DE" sz="1900" dirty="0"/>
              <a:t>Marvin Schlageter</a:t>
            </a:r>
          </a:p>
          <a:p>
            <a:r>
              <a:rPr lang="de-DE" sz="1900" dirty="0"/>
              <a:t>Tom Westerling</a:t>
            </a:r>
          </a:p>
        </p:txBody>
      </p:sp>
    </p:spTree>
    <p:extLst>
      <p:ext uri="{BB962C8B-B14F-4D97-AF65-F5344CB8AC3E}">
        <p14:creationId xmlns:p14="http://schemas.microsoft.com/office/powerpoint/2010/main" val="9998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9C1F-A3C3-424B-9B0E-ECAC7BE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Trajektoriengenerierung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13C31-00F3-435B-9DAB-7B3481A6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68" y="1825625"/>
            <a:ext cx="7886700" cy="4351338"/>
          </a:xfrm>
        </p:spPr>
        <p:txBody>
          <a:bodyPr>
            <a:normAutofit/>
          </a:bodyPr>
          <a:lstStyle/>
          <a:p>
            <a:endParaRPr lang="de-DE" b="0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0D4F45-D4A0-4967-8C50-92F7E7596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1499100"/>
            <a:ext cx="6481353" cy="486101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F60F49-9BB4-41AE-B9A3-BB0F5EA1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D3530A-58A1-4AC8-83BB-D803A611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F6AF06-EEBC-4648-9558-1FBAB755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15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9C1F-A3C3-424B-9B0E-ECAC7BE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Trajektoriengenerierung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13C31-00F3-435B-9DAB-7B3481A6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68" y="1825625"/>
            <a:ext cx="7886700" cy="4351338"/>
          </a:xfrm>
        </p:spPr>
        <p:txBody>
          <a:bodyPr>
            <a:normAutofit/>
          </a:bodyPr>
          <a:lstStyle/>
          <a:p>
            <a:endParaRPr lang="de-DE" b="0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99249E-6E5C-4AE6-B561-F2F72260D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694"/>
            <a:ext cx="9144000" cy="50292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E7955-1C25-41B2-A1CF-00A4D86F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CEA58-BE14-4518-9E29-28A3C4D2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2A5DD-15C5-4570-AA37-F03905DB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2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FCCC3-AAC9-4F4E-A0A1-C7597D12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Aktuelles Ergebnis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022CA87-5AB8-4CC9-A6CE-3C88D6659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4" y="2078655"/>
            <a:ext cx="5334011" cy="400203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CA71B9-C1E6-45F7-ABA4-355EF67C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18028D-DF43-4361-B1EE-1FC400EE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A10E6-AE03-449A-85D0-173C608A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67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1B9E5-319B-4144-B69C-7B71CF38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21F85-38EA-4AFD-B120-97DB52E9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Testen des aktuellen Implementierung</a:t>
            </a:r>
          </a:p>
          <a:p>
            <a:r>
              <a:rPr lang="de-DE" dirty="0"/>
              <a:t>Optimierungsbedarf beim Beobachter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Übergang zum Kalman-Filter</a:t>
            </a:r>
          </a:p>
          <a:p>
            <a:r>
              <a:rPr lang="de-DE" dirty="0">
                <a:sym typeface="Wingdings" panose="05000000000000000000" pitchFamily="2" charset="2"/>
              </a:rPr>
              <a:t>Bei Bedarf Implementierung eines nichtlinearen Reglers</a:t>
            </a:r>
          </a:p>
          <a:p>
            <a:r>
              <a:rPr lang="de-DE" dirty="0">
                <a:sym typeface="Wingdings" panose="05000000000000000000" pitchFamily="2" charset="2"/>
              </a:rPr>
              <a:t>Bei Bedarf Implementierung einer Umschaltung zwischen verschiedenen </a:t>
            </a:r>
            <a:r>
              <a:rPr lang="de-DE" dirty="0" err="1">
                <a:sym typeface="Wingdings" panose="05000000000000000000" pitchFamily="2" charset="2"/>
              </a:rPr>
              <a:t>Reglermodi</a:t>
            </a:r>
            <a:r>
              <a:rPr lang="de-DE" dirty="0">
                <a:sym typeface="Wingdings" panose="05000000000000000000" pitchFamily="2" charset="2"/>
              </a:rPr>
              <a:t> abhängig von Fahrsituation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11214-A6C6-4140-99CA-144AE08E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735E4D-5677-41C2-B3F7-EE8B5054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B11C3-54B0-4C2A-8925-EBEA9E33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17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BC222-D140-4E55-9AA2-75F2E8AA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auf Zeitplan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4CD4FB-AE0A-48C7-A3F8-473BB6AD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60CB20-84BA-44FA-B7F8-764F5651D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902511"/>
              </p:ext>
            </p:extLst>
          </p:nvPr>
        </p:nvGraphicFramePr>
        <p:xfrm>
          <a:off x="628650" y="1576012"/>
          <a:ext cx="7886700" cy="456354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0219">
                  <a:extLst>
                    <a:ext uri="{9D8B030D-6E8A-4147-A177-3AD203B41FA5}">
                      <a16:colId xmlns:a16="http://schemas.microsoft.com/office/drawing/2014/main" val="3193531051"/>
                    </a:ext>
                  </a:extLst>
                </a:gridCol>
                <a:gridCol w="6557554">
                  <a:extLst>
                    <a:ext uri="{9D8B030D-6E8A-4147-A177-3AD203B41FA5}">
                      <a16:colId xmlns:a16="http://schemas.microsoft.com/office/drawing/2014/main" val="717458119"/>
                    </a:ext>
                  </a:extLst>
                </a:gridCol>
                <a:gridCol w="668927">
                  <a:extLst>
                    <a:ext uri="{9D8B030D-6E8A-4147-A177-3AD203B41FA5}">
                      <a16:colId xmlns:a16="http://schemas.microsoft.com/office/drawing/2014/main" val="1592152961"/>
                    </a:ext>
                  </a:extLst>
                </a:gridCol>
              </a:tblGrid>
              <a:tr h="293242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9181"/>
                  </a:ext>
                </a:extLst>
              </a:tr>
              <a:tr h="723063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Beobachter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Entwurf und Implementierung eines einfachen Beobachters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2800" b="1" dirty="0"/>
                        <a:t>✓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348"/>
                  </a:ext>
                </a:extLst>
              </a:tr>
              <a:tr h="1600781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Aktualisierung der Anforderungsspezifikation in Absprache mit Gewerk 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Festlegung auf die Punktrastergröße</a:t>
                      </a:r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Trajektoriengenerierung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Implementierung eines Algorithmus, der aus einer gegebenen Wegpunktliste eine Trajektorie generiert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kumimoji="0" lang="de-DE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86202"/>
                  </a:ext>
                </a:extLst>
              </a:tr>
              <a:tr h="1156900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Testfahrten mit dem kinematischen Regler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Evaluierung geeigneter </a:t>
                      </a:r>
                      <a:r>
                        <a:rPr lang="de-DE" dirty="0" err="1"/>
                        <a:t>Reglerparameter</a:t>
                      </a:r>
                      <a:endParaRPr lang="de-DE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Evaluierung der Güte / Qualität der Regelung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Bewertung des kinematischen Reglers auf Basis der Anforderungsspezifikation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kumimoji="0" lang="de-DE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261086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CDE12A-7505-4C88-A9FD-EC36361B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7F3A6A-D35F-4737-85E9-C048DA07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AA8459-4CC1-4750-94B4-B7E665FD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05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BC222-D140-4E55-9AA2-75F2E8AA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auf Zeitplan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4CD4FB-AE0A-48C7-A3F8-473BB6AD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60CB20-84BA-44FA-B7F8-764F5651D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678473"/>
              </p:ext>
            </p:extLst>
          </p:nvPr>
        </p:nvGraphicFramePr>
        <p:xfrm>
          <a:off x="628650" y="1825625"/>
          <a:ext cx="7886700" cy="315526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0219">
                  <a:extLst>
                    <a:ext uri="{9D8B030D-6E8A-4147-A177-3AD203B41FA5}">
                      <a16:colId xmlns:a16="http://schemas.microsoft.com/office/drawing/2014/main" val="3193531051"/>
                    </a:ext>
                  </a:extLst>
                </a:gridCol>
                <a:gridCol w="6557554">
                  <a:extLst>
                    <a:ext uri="{9D8B030D-6E8A-4147-A177-3AD203B41FA5}">
                      <a16:colId xmlns:a16="http://schemas.microsoft.com/office/drawing/2014/main" val="717458119"/>
                    </a:ext>
                  </a:extLst>
                </a:gridCol>
                <a:gridCol w="668927">
                  <a:extLst>
                    <a:ext uri="{9D8B030D-6E8A-4147-A177-3AD203B41FA5}">
                      <a16:colId xmlns:a16="http://schemas.microsoft.com/office/drawing/2014/main" val="1592152961"/>
                    </a:ext>
                  </a:extLst>
                </a:gridCol>
              </a:tblGrid>
              <a:tr h="293242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9181"/>
                  </a:ext>
                </a:extLst>
              </a:tr>
              <a:tr h="723063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Untersuchung spezieller Anfahrprozesse (Laden, Andocken an Bearb.-Station)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Definitionen von Fahrzonen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Dynamische Anpassung der </a:t>
                      </a:r>
                      <a:r>
                        <a:rPr lang="de-DE" dirty="0" err="1"/>
                        <a:t>Reglerparameter</a:t>
                      </a:r>
                      <a:r>
                        <a:rPr lang="de-DE" dirty="0"/>
                        <a:t> auf Zonen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de-DE" sz="2800" b="1" dirty="0"/>
                        <a:t>-</a:t>
                      </a:r>
                      <a:endParaRPr lang="de-D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348"/>
                  </a:ext>
                </a:extLst>
              </a:tr>
              <a:tr h="1600781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Verbesserung / Erweiterung des Prototypen um die zuvor herausgefundenen Aspekte</a:t>
                      </a:r>
                    </a:p>
                    <a:p>
                      <a:r>
                        <a:rPr lang="de-DE" dirty="0"/>
                        <a:t>- ggf. Implementierung des dynamischen Reglers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ggf. Implementierung der unterschiedlichen Fahrzonen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kumimoji="0" lang="de-DE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86202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3991C8-89EA-4BB9-BDB4-22055519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BF7CF8-C624-44CB-883C-17120259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DE610C-A46B-47EC-AF0B-F43854BC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58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BC222-D140-4E55-9AA2-75F2E8AA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EF278-70ED-400D-AC2D-C7B9E7B2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Einfacher linearer Beobachter ist in </a:t>
            </a:r>
            <a:r>
              <a:rPr lang="de-DE" dirty="0" err="1"/>
              <a:t>TwinCat</a:t>
            </a:r>
            <a:r>
              <a:rPr lang="de-DE" dirty="0"/>
              <a:t> implementiert und getestet</a:t>
            </a:r>
          </a:p>
          <a:p>
            <a:r>
              <a:rPr lang="de-DE" dirty="0"/>
              <a:t>Linearer Zustandsregler ist in </a:t>
            </a:r>
            <a:r>
              <a:rPr lang="de-DE" dirty="0" err="1"/>
              <a:t>TwinCat</a:t>
            </a:r>
            <a:r>
              <a:rPr lang="de-DE" dirty="0"/>
              <a:t> implementiert und getestet</a:t>
            </a:r>
          </a:p>
          <a:p>
            <a:r>
              <a:rPr lang="de-DE" dirty="0"/>
              <a:t>Eigener Algorithmus für Pfadgenerierung (inkl. Vorverarbeitung der Wegpunktliste von GW2) hergeleitet und erfolgreich implementiert</a:t>
            </a:r>
          </a:p>
          <a:p>
            <a:r>
              <a:rPr lang="de-DE" dirty="0"/>
              <a:t>Lauffähige Trajektoriengenerierung in </a:t>
            </a:r>
            <a:r>
              <a:rPr lang="de-DE" dirty="0" err="1"/>
              <a:t>TwinCat</a:t>
            </a:r>
            <a:r>
              <a:rPr lang="de-DE" dirty="0"/>
              <a:t> implementiert und teilweise getestet</a:t>
            </a:r>
          </a:p>
          <a:p>
            <a:r>
              <a:rPr lang="de-DE" dirty="0"/>
              <a:t>Funktionsfähige Implementierung der Schnittstellen zu Gewerk 2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76985-0838-4E60-B928-95BCFA6C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854692-C7F1-4342-B335-21F221AC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5A8AD-A456-4D9E-9F9F-9D7D3B82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99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45B37-3BB4-4C35-99B7-A5494405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Pfadgenerierung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52D07-1A04-406E-AF59-BD7DEBB2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Schritt: Vorverarbeitung der Wegpunktliste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8586C1-EF2C-41BE-BAA7-643EE04BE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88" r="65905" b="19052"/>
          <a:stretch/>
        </p:blipFill>
        <p:spPr>
          <a:xfrm>
            <a:off x="393519" y="3021579"/>
            <a:ext cx="3117669" cy="19594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E6E8A3-C564-48DB-AF17-63C96F427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62" t="7578" r="34000" b="19675"/>
          <a:stretch/>
        </p:blipFill>
        <p:spPr>
          <a:xfrm>
            <a:off x="5476058" y="2985452"/>
            <a:ext cx="3039292" cy="2031682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C85F1DC-566A-4BE9-AED7-5C4EA2F7C841}"/>
              </a:ext>
            </a:extLst>
          </p:cNvPr>
          <p:cNvSpPr/>
          <p:nvPr/>
        </p:nvSpPr>
        <p:spPr>
          <a:xfrm>
            <a:off x="3640183" y="3609703"/>
            <a:ext cx="1550126" cy="513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68B347-E58C-499D-AD1A-B272CAA3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D3480-F6F3-467A-BF19-8AE3E6B7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A0EAD-EA31-48E3-A95F-BF43B1D0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44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45B37-3BB4-4C35-99B7-A5494405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Pfadgenerierung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52D07-1A04-406E-AF59-BD7DEBB2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2. Schritt: Abrunden der Kantenpunkte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E6E8A3-C564-48DB-AF17-63C96F427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62" t="7578" r="34000" b="19675"/>
          <a:stretch/>
        </p:blipFill>
        <p:spPr>
          <a:xfrm>
            <a:off x="486047" y="2850764"/>
            <a:ext cx="3039292" cy="2031682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C85F1DC-566A-4BE9-AED7-5C4EA2F7C841}"/>
              </a:ext>
            </a:extLst>
          </p:cNvPr>
          <p:cNvSpPr/>
          <p:nvPr/>
        </p:nvSpPr>
        <p:spPr>
          <a:xfrm>
            <a:off x="3640183" y="3609703"/>
            <a:ext cx="1550126" cy="513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41718C-A481-4D94-89B9-5FF7CCC9A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81" b="18740"/>
          <a:stretch/>
        </p:blipFill>
        <p:spPr>
          <a:xfrm>
            <a:off x="5618663" y="2731885"/>
            <a:ext cx="3257006" cy="226943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51ADE2-DCB3-4F30-A1FB-141B6AF1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B0F4BA-38E4-48D2-A233-34285E47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0A72FE-6377-4679-B883-3337F83B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5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5B112-AEA0-4BDC-A85B-2E55F53A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Pfadgenerierung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CEDFD4-B245-40F7-ADFF-F23224F49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Beschreibung des Pfads parametrisch über </a:t>
                </a:r>
              </a:p>
              <a:p>
                <a:pPr marL="0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   0≤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Parameter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dirty="0"/>
                  <a:t> repräsentiert dabei auf dem Pfad zurückgelegte Bogenlänge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CEDFD4-B245-40F7-ADFF-F23224F49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8DF1BC-9474-4B63-BDA6-31D1C950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1B0BD-F433-49DE-BC07-DDD838A5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F5C42-80C2-435D-A46E-4BB8EF18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04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9C1F-A3C3-424B-9B0E-ECAC7BE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Trajektoriengenerierung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713C31-00F3-435B-9DAB-7B3481A65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068" y="1825625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/>
                  <a:t> Ziel der Trajektoriengenerierung</a:t>
                </a:r>
              </a:p>
              <a:p>
                <a:pPr marL="457200" lvl="1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Maximierung der Pfadgeschwindigkeit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r>
                  <a:rPr lang="de-DE" dirty="0"/>
                  <a:t> Unter Berücksichtigung von</a:t>
                </a:r>
              </a:p>
              <a:p>
                <a:pPr lvl="1"/>
                <a:r>
                  <a:rPr lang="de-DE" dirty="0"/>
                  <a:t>maximale translatorische 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maximaler Beschleunigung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maximaler Winkelgeschwindigkeit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maximaler Winkelbeschleunigung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r>
                  <a:rPr lang="de-DE" dirty="0"/>
                  <a:t>Überführung in Begrenzung auf Begrenzungen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de-DE" b="0" dirty="0"/>
              </a:p>
              <a:p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713C31-00F3-435B-9DAB-7B3481A65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068" y="1825625"/>
                <a:ext cx="7886700" cy="4351338"/>
              </a:xfrm>
              <a:blipFill>
                <a:blip r:embed="rId2"/>
                <a:stretch>
                  <a:fillRect l="-1391" t="-3081"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84BE6-7D30-454B-A248-297006DA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6CA6A4-44EE-4C6B-8578-79C6FB95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6E17E7-139C-457F-84FC-228FC6E2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75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F9C1F-A3C3-424B-9B0E-ECAC7BE6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Trajektoriengenerierung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713C31-00F3-435B-9DAB-7B3481A65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068" y="1825625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dirty="0"/>
                  <a:t> Ziel der Trajektoriengenerierung</a:t>
                </a:r>
              </a:p>
              <a:p>
                <a:pPr marL="457200" lvl="1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Maximierung der Pfadgeschwindigkeit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r>
                  <a:rPr lang="de-DE" dirty="0"/>
                  <a:t> Unter Berücksichtigung von</a:t>
                </a:r>
              </a:p>
              <a:p>
                <a:pPr lvl="1"/>
                <a:r>
                  <a:rPr lang="de-DE" dirty="0"/>
                  <a:t>maximale translatorische 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maximaler Beschleunigung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maximaler Winkelgeschwindigkeit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maximaler Winkelbeschleunigung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r>
                  <a:rPr lang="de-DE" dirty="0"/>
                  <a:t>Überführung in Begrenzung auf Begrenzungen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de-DE" b="0" dirty="0"/>
              </a:p>
              <a:p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713C31-00F3-435B-9DAB-7B3481A65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068" y="1825625"/>
                <a:ext cx="7886700" cy="4351338"/>
              </a:xfrm>
              <a:blipFill>
                <a:blip r:embed="rId2"/>
                <a:stretch>
                  <a:fillRect l="-1391" t="-3081"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DA47BA-1078-4DB4-BACD-8747EF09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16.03.2023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E5DDE-4477-43C0-A651-A2179698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Zwischenpräsentation Gewerk 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CD72E-5A7F-4296-B49B-A045F66B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97F-70CB-462F-9B01-8983D5C21BC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2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D54F1DF9B3DAC418FF0E8CBE5333DC2" ma:contentTypeVersion="0" ma:contentTypeDescription="Ein neues Dokument erstellen." ma:contentTypeScope="" ma:versionID="88d004149d61f72da76f1449a4071d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bbc8f02f141debb78922eb02f6cf0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0B21F3-841E-4555-A4D3-5F2B56FA27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7EDE59-BAAB-4B45-A49F-8D1D17B7E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AEB563-AA36-47D4-86A5-8FECDB4AC788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396</Words>
  <Application>Microsoft Office PowerPoint</Application>
  <PresentationFormat>Bildschirmpräsentation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Zwischenpräsentation Gewerk 3</vt:lpstr>
      <vt:lpstr>Rückblick auf Zeitplan</vt:lpstr>
      <vt:lpstr>Rückblick auf Zeitplan</vt:lpstr>
      <vt:lpstr>Aktueller Stand</vt:lpstr>
      <vt:lpstr>Unsere Pfadgenerierung</vt:lpstr>
      <vt:lpstr>Unsere Pfadgenerierung</vt:lpstr>
      <vt:lpstr>Unsere Pfadgenerierung</vt:lpstr>
      <vt:lpstr>Trajektoriengenerierung</vt:lpstr>
      <vt:lpstr>Trajektoriengenerierung</vt:lpstr>
      <vt:lpstr>Trajektoriengenerierung</vt:lpstr>
      <vt:lpstr>Trajektoriengenerierung</vt:lpstr>
      <vt:lpstr>Aktuelles Ergebnis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 Gewerk 3</dc:title>
  <dc:creator>Gallas, Steven</dc:creator>
  <cp:lastModifiedBy>Westerling, Tom</cp:lastModifiedBy>
  <cp:revision>10</cp:revision>
  <dcterms:created xsi:type="dcterms:W3CDTF">2023-03-14T14:55:58Z</dcterms:created>
  <dcterms:modified xsi:type="dcterms:W3CDTF">2023-03-14T16:38:52Z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0x010100CD54F1DF9B3DAC418FF0E8CBE5333DC2</vt:lpwstr>
  </property>
</Properties>
</file>