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7" r:id="rId3"/>
    <p:sldId id="277" r:id="rId4"/>
    <p:sldId id="288" r:id="rId5"/>
    <p:sldId id="274" r:id="rId6"/>
    <p:sldId id="279" r:id="rId7"/>
    <p:sldId id="312" r:id="rId8"/>
    <p:sldId id="280" r:id="rId9"/>
    <p:sldId id="283" r:id="rId10"/>
    <p:sldId id="284" r:id="rId11"/>
    <p:sldId id="282" r:id="rId12"/>
    <p:sldId id="281" r:id="rId13"/>
    <p:sldId id="285" r:id="rId14"/>
    <p:sldId id="271" r:id="rId15"/>
    <p:sldId id="296" r:id="rId16"/>
    <p:sldId id="289" r:id="rId17"/>
    <p:sldId id="290" r:id="rId18"/>
    <p:sldId id="295" r:id="rId19"/>
    <p:sldId id="297" r:id="rId20"/>
    <p:sldId id="298" r:id="rId21"/>
    <p:sldId id="291" r:id="rId22"/>
    <p:sldId id="301" r:id="rId23"/>
    <p:sldId id="302" r:id="rId24"/>
    <p:sldId id="300" r:id="rId25"/>
    <p:sldId id="293" r:id="rId26"/>
    <p:sldId id="267" r:id="rId27"/>
    <p:sldId id="304" r:id="rId28"/>
    <p:sldId id="305" r:id="rId29"/>
    <p:sldId id="307" r:id="rId30"/>
    <p:sldId id="308" r:id="rId31"/>
    <p:sldId id="309" r:id="rId32"/>
    <p:sldId id="310" r:id="rId33"/>
    <p:sldId id="311" r:id="rId34"/>
    <p:sldId id="31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 autoAdjust="0"/>
    <p:restoredTop sz="94660"/>
  </p:normalViewPr>
  <p:slideViewPr>
    <p:cSldViewPr>
      <p:cViewPr>
        <p:scale>
          <a:sx n="90" d="100"/>
          <a:sy n="90" d="100"/>
        </p:scale>
        <p:origin x="-129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1AD7D-B021-41E3-9A18-459393BF923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C92DF-0C17-4F7A-8995-5625961C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5E953-5DA5-C940-941E-0AF26EE09C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Multimodal First Person Sensing</a:t>
            </a:r>
            <a:br>
              <a:rPr lang="en-US" dirty="0"/>
            </a:br>
            <a:r>
              <a:rPr lang="en-US" dirty="0"/>
              <a:t>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Qifan Hu</a:t>
            </a:r>
          </a:p>
          <a:p>
            <a:r>
              <a:rPr lang="en-US" dirty="0" smtClean="0"/>
              <a:t>Carnegie Mellon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……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</a:p>
          <a:p>
            <a:r>
              <a:rPr lang="en-US" sz="2000" dirty="0" smtClean="0"/>
              <a:t>All data is </a:t>
            </a:r>
            <a:r>
              <a:rPr lang="en-US" sz="2000" dirty="0"/>
              <a:t>d</a:t>
            </a:r>
            <a:r>
              <a:rPr lang="en-US" sz="2000" dirty="0" smtClean="0"/>
              <a:t>ynamically managed by module Manager (will explain later)</a:t>
            </a:r>
            <a:endParaRPr lang="en-US" sz="2000" dirty="0"/>
          </a:p>
          <a:p>
            <a:r>
              <a:rPr lang="en-US" sz="2000" dirty="0" smtClean="0"/>
              <a:t>Solve the data issue very nicely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Data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235" y="2830282"/>
            <a:ext cx="1722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9771" y="1600199"/>
            <a:ext cx="27432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Package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0228" y="5115755"/>
            <a:ext cx="177437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Vision Exemplars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6500" y="5115755"/>
            <a:ext cx="183424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Speech Models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4" idx="0"/>
          </p:cNvCxnSpPr>
          <p:nvPr/>
        </p:nvCxnSpPr>
        <p:spPr>
          <a:xfrm flipH="1">
            <a:off x="1386567" y="1969531"/>
            <a:ext cx="3054804" cy="860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54" idx="0"/>
          </p:cNvCxnSpPr>
          <p:nvPr/>
        </p:nvCxnSpPr>
        <p:spPr>
          <a:xfrm>
            <a:off x="4441371" y="1969531"/>
            <a:ext cx="0" cy="860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2"/>
            <a:endCxn id="7" idx="0"/>
          </p:cNvCxnSpPr>
          <p:nvPr/>
        </p:nvCxnSpPr>
        <p:spPr>
          <a:xfrm>
            <a:off x="4185216" y="4284972"/>
            <a:ext cx="1252198" cy="8307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6" idx="2"/>
            <a:endCxn id="8" idx="0"/>
          </p:cNvCxnSpPr>
          <p:nvPr/>
        </p:nvCxnSpPr>
        <p:spPr>
          <a:xfrm flipH="1">
            <a:off x="3393622" y="4284972"/>
            <a:ext cx="791594" cy="8307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6" idx="2"/>
            <a:endCxn id="37" idx="0"/>
          </p:cNvCxnSpPr>
          <p:nvPr/>
        </p:nvCxnSpPr>
        <p:spPr>
          <a:xfrm flipH="1">
            <a:off x="1409700" y="4284972"/>
            <a:ext cx="2775516" cy="824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  <a:endCxn id="56" idx="0"/>
          </p:cNvCxnSpPr>
          <p:nvPr/>
        </p:nvCxnSpPr>
        <p:spPr>
          <a:xfrm>
            <a:off x="4441371" y="1969531"/>
            <a:ext cx="2062164" cy="8607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5109860"/>
            <a:ext cx="16002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Manifest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03535" y="5105400"/>
            <a:ext cx="23622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ML Confusion Matrix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36" idx="2"/>
            <a:endCxn id="46" idx="0"/>
          </p:cNvCxnSpPr>
          <p:nvPr/>
        </p:nvCxnSpPr>
        <p:spPr>
          <a:xfrm>
            <a:off x="4185216" y="4284972"/>
            <a:ext cx="3499419" cy="8204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0039" y="2830282"/>
            <a:ext cx="1722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 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642203" y="2830278"/>
            <a:ext cx="1722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Library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23884" y="3915640"/>
            <a:ext cx="1722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3915640"/>
            <a:ext cx="1722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56" idx="2"/>
            <a:endCxn id="36" idx="0"/>
          </p:cNvCxnSpPr>
          <p:nvPr/>
        </p:nvCxnSpPr>
        <p:spPr>
          <a:xfrm flipH="1">
            <a:off x="4185216" y="3199610"/>
            <a:ext cx="2318319" cy="7160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2"/>
            <a:endCxn id="41" idx="0"/>
          </p:cNvCxnSpPr>
          <p:nvPr/>
        </p:nvCxnSpPr>
        <p:spPr>
          <a:xfrm>
            <a:off x="6503535" y="3199610"/>
            <a:ext cx="987197" cy="7160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2"/>
          </p:cNvCxnSpPr>
          <p:nvPr/>
        </p:nvCxnSpPr>
        <p:spPr>
          <a:xfrm flipH="1">
            <a:off x="2913969" y="1969531"/>
            <a:ext cx="1527402" cy="8607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2"/>
          </p:cNvCxnSpPr>
          <p:nvPr/>
        </p:nvCxnSpPr>
        <p:spPr>
          <a:xfrm flipH="1">
            <a:off x="5812971" y="3199610"/>
            <a:ext cx="690564" cy="76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 format</a:t>
            </a:r>
          </a:p>
          <a:p>
            <a:r>
              <a:rPr lang="en-US" sz="2000" dirty="0"/>
              <a:t>Two manifest files for each module: </a:t>
            </a:r>
          </a:p>
          <a:p>
            <a:pPr lvl="1"/>
            <a:r>
              <a:rPr lang="en-US" sz="2000" dirty="0"/>
              <a:t>one for commands, one for </a:t>
            </a:r>
            <a:r>
              <a:rPr lang="en-US" sz="2000" dirty="0" smtClean="0"/>
              <a:t>objects</a:t>
            </a:r>
          </a:p>
          <a:p>
            <a:r>
              <a:rPr lang="en-US" sz="2000" dirty="0" smtClean="0"/>
              <a:t>Command manifest:                      Object manifest: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All nodes/modules share the same manifest design</a:t>
            </a:r>
          </a:p>
          <a:p>
            <a:r>
              <a:rPr lang="en-US" sz="2000" dirty="0" smtClean="0"/>
              <a:t>All nodes/modules communication share the same format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Data Manifest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686" y="3282629"/>
            <a:ext cx="387531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&lt;command </a:t>
            </a:r>
            <a:r>
              <a:rPr lang="en-US" dirty="0"/>
              <a:t>id</a:t>
            </a:r>
            <a:r>
              <a:rPr lang="en-US" dirty="0" smtClean="0"/>
              <a:t>=“cmd1"&gt;</a:t>
            </a:r>
          </a:p>
          <a:p>
            <a:r>
              <a:rPr lang="en-US" dirty="0"/>
              <a:t>	&lt;</a:t>
            </a:r>
            <a:r>
              <a:rPr lang="en-US" dirty="0" smtClean="0"/>
              <a:t>name&gt;information&lt;/</a:t>
            </a:r>
            <a:r>
              <a:rPr lang="en-US" dirty="0"/>
              <a:t>name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&lt;/command&gt;</a:t>
            </a:r>
          </a:p>
          <a:p>
            <a:r>
              <a:rPr lang="en-US" dirty="0"/>
              <a:t>&lt;command id=“</a:t>
            </a:r>
            <a:r>
              <a:rPr lang="en-US" dirty="0" smtClean="0"/>
              <a:t>cmd2"&gt;</a:t>
            </a:r>
            <a:endParaRPr lang="en-US" dirty="0"/>
          </a:p>
          <a:p>
            <a:r>
              <a:rPr lang="en-US" dirty="0"/>
              <a:t>	&lt;</a:t>
            </a:r>
            <a:r>
              <a:rPr lang="en-US" dirty="0" smtClean="0"/>
              <a:t>name&gt;option&lt;/</a:t>
            </a:r>
            <a:r>
              <a:rPr lang="en-US" dirty="0"/>
              <a:t>name&gt;</a:t>
            </a:r>
          </a:p>
          <a:p>
            <a:r>
              <a:rPr lang="en-US" dirty="0" smtClean="0"/>
              <a:t>&lt;/command&gt;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3282629"/>
            <a:ext cx="37338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face id="face1"&gt;</a:t>
            </a:r>
          </a:p>
          <a:p>
            <a:r>
              <a:rPr lang="en-US" dirty="0"/>
              <a:t>	&lt;name&gt;Denver&lt;/name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&lt;gender&gt;1&lt;gender&gt;</a:t>
            </a:r>
            <a:endParaRPr lang="en-US" dirty="0"/>
          </a:p>
          <a:p>
            <a:r>
              <a:rPr lang="en-US" dirty="0"/>
              <a:t>	&lt;location&gt;office&lt;/location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face&gt;</a:t>
            </a:r>
          </a:p>
        </p:txBody>
      </p:sp>
    </p:spTree>
    <p:extLst>
      <p:ext uri="{BB962C8B-B14F-4D97-AF65-F5344CB8AC3E}">
        <p14:creationId xmlns:p14="http://schemas.microsoft.com/office/powerpoint/2010/main" val="6458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9343" y="3484350"/>
            <a:ext cx="1447800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XXX</a:t>
            </a:r>
          </a:p>
          <a:p>
            <a:pPr algn="ctr"/>
            <a:r>
              <a:rPr lang="en-US" dirty="0" smtClean="0"/>
              <a:t>Commander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0543" y="3484351"/>
            <a:ext cx="14478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XXX </a:t>
            </a:r>
          </a:p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2857" y="2073067"/>
            <a:ext cx="16002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XXX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5514" y="4763869"/>
            <a:ext cx="16002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XXX</a:t>
            </a:r>
          </a:p>
          <a:p>
            <a:pPr algn="ctr"/>
            <a:r>
              <a:rPr lang="en-US" dirty="0" smtClean="0"/>
              <a:t>Integrator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238286" y="4131135"/>
            <a:ext cx="397328" cy="6327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 flipH="1">
            <a:off x="4635614" y="4131135"/>
            <a:ext cx="408215" cy="6327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1544436"/>
            <a:ext cx="1600200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</a:t>
            </a:r>
          </a:p>
          <a:p>
            <a:pPr algn="ctr"/>
            <a:r>
              <a:rPr lang="en-US" dirty="0" smtClean="0"/>
              <a:t>Manifest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0941" y="6160532"/>
            <a:ext cx="1444059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Audio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354716" y="6160532"/>
            <a:ext cx="1531483" cy="40011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Video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2385" y="6160532"/>
            <a:ext cx="144405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286160" y="6160532"/>
            <a:ext cx="1531483" cy="40011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2343167"/>
            <a:ext cx="1600200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Manifest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3488878"/>
            <a:ext cx="1600200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4292351"/>
            <a:ext cx="1600200" cy="36933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Vocabulary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3"/>
            <a:endCxn id="4" idx="1"/>
          </p:cNvCxnSpPr>
          <p:nvPr/>
        </p:nvCxnSpPr>
        <p:spPr>
          <a:xfrm flipV="1">
            <a:off x="2362200" y="3807516"/>
            <a:ext cx="537143" cy="452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4" idx="1"/>
          </p:cNvCxnSpPr>
          <p:nvPr/>
        </p:nvCxnSpPr>
        <p:spPr>
          <a:xfrm flipV="1">
            <a:off x="2362200" y="3807516"/>
            <a:ext cx="537143" cy="66950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74657" y="3488878"/>
            <a:ext cx="1600200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SVM Exemplars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  <a:endCxn id="5" idx="3"/>
          </p:cNvCxnSpPr>
          <p:nvPr/>
        </p:nvCxnSpPr>
        <p:spPr>
          <a:xfrm flipH="1" flipV="1">
            <a:off x="6328343" y="3807517"/>
            <a:ext cx="446314" cy="452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3"/>
            <a:endCxn id="6" idx="1"/>
          </p:cNvCxnSpPr>
          <p:nvPr/>
        </p:nvCxnSpPr>
        <p:spPr>
          <a:xfrm>
            <a:off x="2362200" y="1867602"/>
            <a:ext cx="1440657" cy="528631"/>
          </a:xfrm>
          <a:prstGeom prst="straightConnector1">
            <a:avLst/>
          </a:prstGeom>
          <a:ln w="28575"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5" idx="3"/>
            <a:endCxn id="6" idx="1"/>
          </p:cNvCxnSpPr>
          <p:nvPr/>
        </p:nvCxnSpPr>
        <p:spPr>
          <a:xfrm flipV="1">
            <a:off x="2362200" y="2396233"/>
            <a:ext cx="1440657" cy="270100"/>
          </a:xfrm>
          <a:prstGeom prst="straightConnector1">
            <a:avLst/>
          </a:prstGeom>
          <a:ln w="28575"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74657" y="4763868"/>
            <a:ext cx="1600200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ML Confusion Matrix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1"/>
            <a:endCxn id="11" idx="3"/>
          </p:cNvCxnSpPr>
          <p:nvPr/>
        </p:nvCxnSpPr>
        <p:spPr>
          <a:xfrm flipH="1">
            <a:off x="5435714" y="5087034"/>
            <a:ext cx="1338943" cy="1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114800" y="2719399"/>
            <a:ext cx="0" cy="76495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114414" y="2719398"/>
            <a:ext cx="0" cy="76495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2"/>
          </p:cNvCxnSpPr>
          <p:nvPr/>
        </p:nvCxnSpPr>
        <p:spPr>
          <a:xfrm>
            <a:off x="4635614" y="5410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Manager*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Read command/object manifest</a:t>
            </a:r>
          </a:p>
          <a:p>
            <a:r>
              <a:rPr lang="en-US" sz="2200" dirty="0" smtClean="0"/>
              <a:t>Insert/delete/update data entries dynamically</a:t>
            </a:r>
          </a:p>
          <a:p>
            <a:r>
              <a:rPr lang="en-US" sz="2200" dirty="0" smtClean="0"/>
              <a:t>When data updated, inform all recognizers to reload data</a:t>
            </a:r>
          </a:p>
          <a:p>
            <a:r>
              <a:rPr lang="en-US" sz="2200" dirty="0" smtClean="0"/>
              <a:t>For example, add a new object “Phone”</a:t>
            </a:r>
          </a:p>
          <a:p>
            <a:pPr lvl="1"/>
            <a:r>
              <a:rPr lang="en-US" sz="2000" dirty="0" smtClean="0"/>
              <a:t>Update object manifest</a:t>
            </a:r>
          </a:p>
          <a:p>
            <a:pPr lvl="1"/>
            <a:r>
              <a:rPr lang="en-US" sz="2000" dirty="0" smtClean="0"/>
              <a:t>Update vision exemplar set</a:t>
            </a:r>
          </a:p>
          <a:p>
            <a:pPr lvl="2"/>
            <a:r>
              <a:rPr lang="en-US" sz="2000" dirty="0" smtClean="0"/>
              <a:t>The phone exemplars should already exist in the library</a:t>
            </a:r>
          </a:p>
          <a:p>
            <a:pPr lvl="2"/>
            <a:r>
              <a:rPr lang="en-US" sz="2000" dirty="0" smtClean="0"/>
              <a:t>but not necessarily used in specific purposes</a:t>
            </a:r>
          </a:p>
          <a:p>
            <a:pPr lvl="1"/>
            <a:r>
              <a:rPr lang="en-US" sz="2000" dirty="0" smtClean="0"/>
              <a:t>Update speech language models/vocabulary</a:t>
            </a:r>
          </a:p>
          <a:p>
            <a:pPr lvl="1"/>
            <a:r>
              <a:rPr lang="en-US" sz="2000" dirty="0" smtClean="0"/>
              <a:t>Update confusion matrix</a:t>
            </a:r>
          </a:p>
          <a:p>
            <a:pPr lvl="1"/>
            <a:r>
              <a:rPr lang="en-US" sz="2000" dirty="0" smtClean="0"/>
              <a:t>Inform relevant recognizers to update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1371600"/>
            <a:ext cx="5867400" cy="4801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Manager</a:t>
            </a:r>
            <a:r>
              <a:rPr lang="en-US" dirty="0"/>
              <a:t>: </a:t>
            </a:r>
            <a:r>
              <a:rPr lang="en-US" dirty="0" smtClean="0"/>
              <a:t>read/write/update </a:t>
            </a:r>
            <a:r>
              <a:rPr lang="en-US" dirty="0"/>
              <a:t>data for this node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Internal Service</a:t>
            </a:r>
            <a:r>
              <a:rPr lang="en-US" dirty="0" smtClean="0"/>
              <a:t>: resume/pause/update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External Service</a:t>
            </a:r>
            <a:r>
              <a:rPr lang="en-US" dirty="0" smtClean="0"/>
              <a:t>: resume/pause/update other nodes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Source Subscriber/Parser</a:t>
            </a:r>
            <a:r>
              <a:rPr lang="en-US" dirty="0" smtClean="0"/>
              <a:t>: video/audio source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Param</a:t>
            </a:r>
            <a:r>
              <a:rPr lang="en-US" b="1" dirty="0" smtClean="0"/>
              <a:t> Subscriber/Parser</a:t>
            </a:r>
            <a:r>
              <a:rPr lang="en-US" dirty="0" smtClean="0"/>
              <a:t>: </a:t>
            </a:r>
            <a:r>
              <a:rPr lang="en-US" dirty="0"/>
              <a:t>update </a:t>
            </a:r>
            <a:r>
              <a:rPr lang="en-US" dirty="0" smtClean="0"/>
              <a:t>the 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Message Subscriber/Parser</a:t>
            </a:r>
            <a:r>
              <a:rPr lang="en-US" dirty="0" smtClean="0"/>
              <a:t>: outputs of other nodes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Result Parser/Publisher</a:t>
            </a:r>
            <a:r>
              <a:rPr lang="en-US" dirty="0" smtClean="0"/>
              <a:t>: output of this 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Commander*/Recognizer* (Wrapper)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659086"/>
            <a:ext cx="4830536" cy="92333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Recognizer_Initialize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library_data</a:t>
            </a:r>
            <a:r>
              <a:rPr lang="en-US" dirty="0" smtClean="0"/>
              <a:t>, </a:t>
            </a:r>
            <a:r>
              <a:rPr lang="en-US" dirty="0" err="1" smtClean="0"/>
              <a:t>fixed_params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Result = </a:t>
            </a:r>
            <a:r>
              <a:rPr lang="en-US" b="1" dirty="0" smtClean="0"/>
              <a:t>Recognize </a:t>
            </a:r>
            <a:r>
              <a:rPr lang="en-US" dirty="0" smtClean="0"/>
              <a:t>(source,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1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Generally, ROS publishing/subscription</a:t>
            </a:r>
          </a:p>
          <a:p>
            <a:pPr lvl="1"/>
            <a:r>
              <a:rPr lang="en-US" sz="2000" dirty="0" smtClean="0"/>
              <a:t>Publisher node publishes messages to the system space</a:t>
            </a:r>
          </a:p>
          <a:p>
            <a:pPr lvl="1"/>
            <a:r>
              <a:rPr lang="en-US" sz="2000" dirty="0" smtClean="0"/>
              <a:t>Subscriber node gets the message and parses it</a:t>
            </a:r>
          </a:p>
          <a:p>
            <a:pPr lvl="1"/>
            <a:r>
              <a:rPr lang="en-US" sz="2000" dirty="0" smtClean="0"/>
              <a:t>Each single node can have multiple publishers and subscribers</a:t>
            </a:r>
          </a:p>
          <a:p>
            <a:r>
              <a:rPr lang="en-US" sz="2200" dirty="0" smtClean="0"/>
              <a:t>Protocol: binary communication</a:t>
            </a:r>
          </a:p>
          <a:p>
            <a:pPr lvl="1"/>
            <a:r>
              <a:rPr lang="en-US" sz="2000" dirty="0" smtClean="0"/>
              <a:t>E.g. face command library: [recognize, train, update]</a:t>
            </a:r>
          </a:p>
          <a:p>
            <a:pPr lvl="1"/>
            <a:r>
              <a:rPr lang="en-US" sz="2000" dirty="0" smtClean="0"/>
              <a:t>Face object library: [</a:t>
            </a:r>
            <a:r>
              <a:rPr lang="en-US" sz="2000" dirty="0" err="1" smtClean="0"/>
              <a:t>denver</a:t>
            </a:r>
            <a:r>
              <a:rPr lang="en-US" sz="2000" dirty="0" smtClean="0"/>
              <a:t>, </a:t>
            </a:r>
            <a:r>
              <a:rPr lang="en-US" sz="2000" dirty="0" err="1" smtClean="0"/>
              <a:t>fanyi</a:t>
            </a:r>
            <a:r>
              <a:rPr lang="en-US" sz="2000" dirty="0" smtClean="0"/>
              <a:t>, </a:t>
            </a:r>
            <a:r>
              <a:rPr lang="en-US" sz="2000" dirty="0" err="1" smtClean="0"/>
              <a:t>qifan</a:t>
            </a:r>
            <a:r>
              <a:rPr lang="en-US" sz="2000" dirty="0" smtClean="0"/>
              <a:t>]</a:t>
            </a:r>
          </a:p>
          <a:p>
            <a:pPr lvl="1"/>
            <a:r>
              <a:rPr lang="en-US" sz="2000" dirty="0" smtClean="0"/>
              <a:t>Face commander detects “recognize </a:t>
            </a:r>
            <a:r>
              <a:rPr lang="en-US" sz="2000" dirty="0" err="1" smtClean="0"/>
              <a:t>qifan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smtClean="0"/>
              <a:t>The data transferred is actually “1 0 0” and “0 0 1”</a:t>
            </a:r>
          </a:p>
          <a:p>
            <a:r>
              <a:rPr lang="en-US" sz="2200" dirty="0" smtClean="0"/>
              <a:t>Advantages:</a:t>
            </a:r>
          </a:p>
          <a:p>
            <a:pPr lvl="1"/>
            <a:r>
              <a:rPr lang="en-US" sz="2000" dirty="0" smtClean="0"/>
              <a:t>Concise and consistent communication</a:t>
            </a:r>
          </a:p>
          <a:p>
            <a:pPr lvl="1"/>
            <a:r>
              <a:rPr lang="en-US" sz="2000" dirty="0" smtClean="0"/>
              <a:t>Easy to parse and use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Launching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XML format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A</a:t>
            </a:r>
            <a:r>
              <a:rPr lang="en-US" sz="2000" dirty="0" smtClean="0"/>
              <a:t>ctivate/deactivate one specific module by one activation parameter</a:t>
            </a:r>
          </a:p>
          <a:p>
            <a:r>
              <a:rPr lang="en-US" sz="2000" dirty="0" smtClean="0"/>
              <a:t>Launch/close all system nodes in one click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07572" y="2057400"/>
            <a:ext cx="753291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&lt;launch&gt;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/>
              <a:t> </a:t>
            </a:r>
            <a:r>
              <a:rPr lang="en-US" dirty="0" smtClean="0"/>
              <a:t>name=“</a:t>
            </a:r>
            <a:r>
              <a:rPr lang="en-US" dirty="0" err="1" smtClean="0"/>
              <a:t>xxxActivation</a:t>
            </a:r>
            <a:r>
              <a:rPr lang="en-US" dirty="0" smtClean="0"/>
              <a:t>” value=“</a:t>
            </a:r>
            <a:r>
              <a:rPr lang="en-US" b="1" dirty="0" smtClean="0"/>
              <a:t>true</a:t>
            </a:r>
            <a:r>
              <a:rPr lang="en-US" dirty="0" smtClean="0"/>
              <a:t>” /&gt;</a:t>
            </a:r>
          </a:p>
          <a:p>
            <a:r>
              <a:rPr lang="en-US" dirty="0" smtClean="0"/>
              <a:t>	&lt;</a:t>
            </a:r>
            <a:r>
              <a:rPr lang="en-US" dirty="0" err="1"/>
              <a:t>param</a:t>
            </a:r>
            <a:r>
              <a:rPr lang="en-US" dirty="0"/>
              <a:t> name=“</a:t>
            </a:r>
            <a:r>
              <a:rPr lang="en-US" dirty="0" err="1" smtClean="0"/>
              <a:t>xxxLibraryPath</a:t>
            </a:r>
            <a:r>
              <a:rPr lang="en-US" dirty="0" smtClean="0"/>
              <a:t>” </a:t>
            </a:r>
            <a:r>
              <a:rPr lang="en-US" dirty="0"/>
              <a:t>value</a:t>
            </a:r>
            <a:r>
              <a:rPr lang="en-US" dirty="0" smtClean="0"/>
              <a:t>=“...” /&gt;</a:t>
            </a:r>
          </a:p>
          <a:p>
            <a:endParaRPr lang="en-US" dirty="0"/>
          </a:p>
          <a:p>
            <a:r>
              <a:rPr lang="en-US" dirty="0" smtClean="0"/>
              <a:t>	&lt;node </a:t>
            </a:r>
            <a:r>
              <a:rPr lang="en-US" dirty="0"/>
              <a:t>name=“</a:t>
            </a:r>
            <a:r>
              <a:rPr lang="en-US" dirty="0" err="1" smtClean="0"/>
              <a:t>xxxManager</a:t>
            </a:r>
            <a:r>
              <a:rPr lang="en-US" dirty="0" smtClean="0"/>
              <a:t>” </a:t>
            </a:r>
            <a:r>
              <a:rPr lang="en-US" dirty="0" err="1" smtClean="0"/>
              <a:t>pkg</a:t>
            </a:r>
            <a:r>
              <a:rPr lang="en-US" dirty="0" smtClean="0"/>
              <a:t>=“…” type=“…” output=“…” /&gt;</a:t>
            </a:r>
          </a:p>
          <a:p>
            <a:r>
              <a:rPr lang="en-US" dirty="0" smtClean="0"/>
              <a:t>	&lt;</a:t>
            </a:r>
            <a:r>
              <a:rPr lang="en-US" dirty="0"/>
              <a:t>node name=“</a:t>
            </a:r>
            <a:r>
              <a:rPr lang="en-US" dirty="0" err="1" smtClean="0"/>
              <a:t>xxxCommander</a:t>
            </a:r>
            <a:r>
              <a:rPr lang="en-US" dirty="0" smtClean="0"/>
              <a:t>” </a:t>
            </a:r>
            <a:r>
              <a:rPr lang="en-US" dirty="0" err="1"/>
              <a:t>pkg</a:t>
            </a:r>
            <a:r>
              <a:rPr lang="en-US" dirty="0"/>
              <a:t>=“…” type=“…” output=“…”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	&lt;</a:t>
            </a:r>
            <a:r>
              <a:rPr lang="en-US" dirty="0"/>
              <a:t>node name=“</a:t>
            </a:r>
            <a:r>
              <a:rPr lang="en-US" dirty="0" err="1" smtClean="0"/>
              <a:t>xxxRecognizer</a:t>
            </a:r>
            <a:r>
              <a:rPr lang="en-US" dirty="0" smtClean="0"/>
              <a:t>” </a:t>
            </a:r>
            <a:r>
              <a:rPr lang="en-US" dirty="0" err="1"/>
              <a:t>pkg</a:t>
            </a:r>
            <a:r>
              <a:rPr lang="en-US" dirty="0"/>
              <a:t>=“…” type=“…” output=“…”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	&lt;</a:t>
            </a:r>
            <a:r>
              <a:rPr lang="en-US" dirty="0"/>
              <a:t>node name=“</a:t>
            </a:r>
            <a:r>
              <a:rPr lang="en-US" dirty="0" err="1" smtClean="0"/>
              <a:t>xxxIntegrator</a:t>
            </a:r>
            <a:r>
              <a:rPr lang="en-US" dirty="0" smtClean="0"/>
              <a:t>” </a:t>
            </a:r>
            <a:r>
              <a:rPr lang="en-US" dirty="0" err="1"/>
              <a:t>pkg</a:t>
            </a:r>
            <a:r>
              <a:rPr lang="en-US" dirty="0"/>
              <a:t>=“…” type=“…” output=“…”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&lt;/launch&gt;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MMFPS - Speech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System Architecture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799" y="1560817"/>
            <a:ext cx="7651299" cy="4255532"/>
            <a:chOff x="661307" y="2221468"/>
            <a:chExt cx="7651299" cy="4255532"/>
          </a:xfrm>
        </p:grpSpPr>
        <p:sp>
          <p:nvSpPr>
            <p:cNvPr id="7" name="TextBox 6"/>
            <p:cNvSpPr txBox="1"/>
            <p:nvPr/>
          </p:nvSpPr>
          <p:spPr>
            <a:xfrm>
              <a:off x="4762500" y="2884638"/>
              <a:ext cx="2209800" cy="369332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Dialog Manager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3295" y="2884638"/>
              <a:ext cx="1970315" cy="369332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System Trigger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9885" y="3937251"/>
              <a:ext cx="1445760" cy="646331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Retail </a:t>
              </a:r>
              <a:r>
                <a:rPr lang="en-US" dirty="0" err="1" smtClean="0"/>
                <a:t>Obj</a:t>
              </a:r>
              <a:endParaRPr lang="en-US" dirty="0" smtClean="0"/>
            </a:p>
            <a:p>
              <a:pPr algn="ctr"/>
              <a:r>
                <a:rPr lang="en-US" dirty="0" smtClean="0"/>
                <a:t>Commander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14427" y="3937251"/>
              <a:ext cx="1410381" cy="646331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Face</a:t>
              </a:r>
            </a:p>
            <a:p>
              <a:pPr algn="ctr"/>
              <a:r>
                <a:rPr lang="en-US" dirty="0" smtClean="0"/>
                <a:t>Commander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43726" y="3938034"/>
              <a:ext cx="1368880" cy="646331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Office Commander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8" idx="3"/>
            </p:cNvCxnSpPr>
            <p:nvPr/>
          </p:nvCxnSpPr>
          <p:spPr>
            <a:xfrm flipH="1">
              <a:off x="2763610" y="3069304"/>
              <a:ext cx="1998890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  <a:endCxn id="9" idx="0"/>
            </p:cNvCxnSpPr>
            <p:nvPr/>
          </p:nvCxnSpPr>
          <p:spPr>
            <a:xfrm flipH="1">
              <a:off x="4162765" y="3253970"/>
              <a:ext cx="1704635" cy="683281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10" idx="0"/>
            </p:cNvCxnSpPr>
            <p:nvPr/>
          </p:nvCxnSpPr>
          <p:spPr>
            <a:xfrm>
              <a:off x="5867400" y="3253970"/>
              <a:ext cx="52218" cy="683281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11" idx="0"/>
            </p:cNvCxnSpPr>
            <p:nvPr/>
          </p:nvCxnSpPr>
          <p:spPr>
            <a:xfrm>
              <a:off x="5867400" y="3253970"/>
              <a:ext cx="1760766" cy="684064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97665" y="2743200"/>
              <a:ext cx="178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&lt;Trigger Word&gt;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276600" y="2743200"/>
              <a:ext cx="0" cy="37338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61307" y="2221468"/>
              <a:ext cx="239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Open Language Mode</a:t>
              </a:r>
              <a:endParaRPr lang="en-US" b="1" u="sn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956" y="2221468"/>
              <a:ext cx="2517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Closed Language Mode</a:t>
              </a:r>
              <a:endParaRPr lang="en-US" b="1" u="sng" dirty="0"/>
            </a:p>
          </p:txBody>
        </p:sp>
        <p:cxnSp>
          <p:nvCxnSpPr>
            <p:cNvPr id="20" name="Elbow Connector 19"/>
            <p:cNvCxnSpPr>
              <a:stCxn id="27" idx="2"/>
            </p:cNvCxnSpPr>
            <p:nvPr/>
          </p:nvCxnSpPr>
          <p:spPr>
            <a:xfrm rot="5400000">
              <a:off x="3033560" y="4935518"/>
              <a:ext cx="531324" cy="1721642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29" idx="2"/>
            </p:cNvCxnSpPr>
            <p:nvPr/>
          </p:nvCxnSpPr>
          <p:spPr>
            <a:xfrm rot="5400000">
              <a:off x="4733873" y="4876259"/>
              <a:ext cx="538099" cy="1833390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30" idx="2"/>
            </p:cNvCxnSpPr>
            <p:nvPr/>
          </p:nvCxnSpPr>
          <p:spPr>
            <a:xfrm rot="5400000">
              <a:off x="6476763" y="4914174"/>
              <a:ext cx="531329" cy="1764334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81399" y="6107668"/>
              <a:ext cx="426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Automatically go back when one task done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9" idx="2"/>
              <a:endCxn id="27" idx="0"/>
            </p:cNvCxnSpPr>
            <p:nvPr/>
          </p:nvCxnSpPr>
          <p:spPr>
            <a:xfrm flipH="1">
              <a:off x="4160043" y="4583582"/>
              <a:ext cx="2722" cy="5777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434441" y="5161345"/>
              <a:ext cx="1451203" cy="369332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Retail Tasks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5326" y="4659782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&lt;Query Command&gt;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426" y="5154573"/>
              <a:ext cx="1410382" cy="369332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Face Names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43726" y="5161345"/>
              <a:ext cx="1361735" cy="369332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Office Tasks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10" idx="2"/>
              <a:endCxn id="29" idx="0"/>
            </p:cNvCxnSpPr>
            <p:nvPr/>
          </p:nvCxnSpPr>
          <p:spPr>
            <a:xfrm flipH="1">
              <a:off x="5919617" y="4583582"/>
              <a:ext cx="1" cy="5709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2"/>
              <a:endCxn id="30" idx="0"/>
            </p:cNvCxnSpPr>
            <p:nvPr/>
          </p:nvCxnSpPr>
          <p:spPr>
            <a:xfrm flipH="1">
              <a:off x="7624594" y="4584365"/>
              <a:ext cx="3572" cy="576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956098" y="3338155"/>
            <a:ext cx="84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... …</a:t>
            </a:r>
            <a:endParaRPr lang="en-US" sz="2800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745668" y="6038850"/>
            <a:ext cx="4774747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If N scenarios, then N+1 speech recognizers</a:t>
            </a:r>
          </a:p>
        </p:txBody>
      </p:sp>
      <p:cxnSp>
        <p:nvCxnSpPr>
          <p:cNvPr id="4" name="Elbow Connector 3"/>
          <p:cNvCxnSpPr>
            <a:endCxn id="8" idx="2"/>
          </p:cNvCxnSpPr>
          <p:nvPr/>
        </p:nvCxnSpPr>
        <p:spPr>
          <a:xfrm rot="16200000" flipV="1">
            <a:off x="347903" y="3667361"/>
            <a:ext cx="2808032" cy="659948"/>
          </a:xfrm>
          <a:prstGeom prst="bentConnector3">
            <a:avLst>
              <a:gd name="adj1" fmla="val -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64830" y="2219124"/>
            <a:ext cx="1734911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Talker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7" idx="3"/>
            <a:endCxn id="56" idx="1"/>
          </p:cNvCxnSpPr>
          <p:nvPr/>
        </p:nvCxnSpPr>
        <p:spPr>
          <a:xfrm flipV="1">
            <a:off x="6615792" y="2403790"/>
            <a:ext cx="449038" cy="4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Trigger Recognizer:</a:t>
            </a:r>
          </a:p>
          <a:p>
            <a:pPr lvl="1"/>
            <a:r>
              <a:rPr lang="en-US" sz="2000" dirty="0" smtClean="0"/>
              <a:t>Keep the system silent until the user calls the system</a:t>
            </a:r>
          </a:p>
          <a:p>
            <a:pPr lvl="1"/>
            <a:r>
              <a:rPr lang="en-US" sz="2000" dirty="0" smtClean="0"/>
              <a:t>Once triggered, deactivated until actual commands issued</a:t>
            </a:r>
          </a:p>
          <a:p>
            <a:r>
              <a:rPr lang="en-US" sz="2200" dirty="0" smtClean="0"/>
              <a:t>Command Recognizer:</a:t>
            </a:r>
          </a:p>
          <a:p>
            <a:pPr lvl="1"/>
            <a:r>
              <a:rPr lang="en-US" sz="2000" dirty="0" smtClean="0"/>
              <a:t>Different Language models and vocabulary for different scenarios</a:t>
            </a:r>
          </a:p>
          <a:p>
            <a:pPr lvl="1"/>
            <a:r>
              <a:rPr lang="en-US" sz="2000" dirty="0" smtClean="0"/>
              <a:t>Parses the user input and publish results</a:t>
            </a:r>
          </a:p>
          <a:p>
            <a:r>
              <a:rPr lang="en-US" sz="2200" dirty="0" smtClean="0"/>
              <a:t>Dialog Manager:</a:t>
            </a:r>
          </a:p>
          <a:p>
            <a:pPr lvl="1"/>
            <a:r>
              <a:rPr lang="en-US" sz="2000" dirty="0" smtClean="0"/>
              <a:t>Controls the activation and deactivation of all recognizers</a:t>
            </a:r>
          </a:p>
          <a:p>
            <a:pPr lvl="1"/>
            <a:r>
              <a:rPr lang="en-US" sz="2000" dirty="0" smtClean="0"/>
              <a:t>Activate either trigger recognizer or command recognizers</a:t>
            </a:r>
          </a:p>
          <a:p>
            <a:r>
              <a:rPr lang="en-US" sz="2200" dirty="0" smtClean="0"/>
              <a:t>Feedback Talker:</a:t>
            </a:r>
          </a:p>
          <a:p>
            <a:pPr lvl="1"/>
            <a:r>
              <a:rPr lang="en-US" sz="2000" dirty="0" smtClean="0"/>
              <a:t>Confirms with the user the recognized results</a:t>
            </a:r>
          </a:p>
        </p:txBody>
      </p:sp>
    </p:spTree>
    <p:extLst>
      <p:ext uri="{BB962C8B-B14F-4D97-AF65-F5344CB8AC3E}">
        <p14:creationId xmlns:p14="http://schemas.microsoft.com/office/powerpoint/2010/main" val="12689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a book in retail store and want to know how good it is. You can</a:t>
            </a:r>
          </a:p>
          <a:p>
            <a:pPr lvl="1"/>
            <a:r>
              <a:rPr lang="en-US" dirty="0" smtClean="0"/>
              <a:t>Use mobile devices</a:t>
            </a:r>
          </a:p>
          <a:p>
            <a:pPr lvl="1"/>
            <a:r>
              <a:rPr lang="en-US" dirty="0" smtClean="0"/>
              <a:t>Look and say “How do people like this book”</a:t>
            </a:r>
          </a:p>
          <a:p>
            <a:r>
              <a:rPr lang="en-US" dirty="0" smtClean="0"/>
              <a:t>Goal: Create ambient intelligent contexts</a:t>
            </a:r>
          </a:p>
          <a:p>
            <a:pPr lvl="1"/>
            <a:r>
              <a:rPr lang="en-US" dirty="0" smtClean="0"/>
              <a:t>Seamless interactions between user and environment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6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Language models and vocabularies have all data included</a:t>
            </a:r>
            <a:endParaRPr lang="en-US" sz="2200" dirty="0"/>
          </a:p>
          <a:p>
            <a:r>
              <a:rPr lang="en-US" sz="2200" dirty="0" smtClean="0"/>
              <a:t>Data manifest does not necessarily have all data entries included</a:t>
            </a:r>
          </a:p>
          <a:p>
            <a:r>
              <a:rPr lang="en-US" sz="2200" dirty="0" smtClean="0"/>
              <a:t>For example:</a:t>
            </a:r>
          </a:p>
          <a:p>
            <a:pPr lvl="1"/>
            <a:r>
              <a:rPr lang="en-US" sz="2000" dirty="0" smtClean="0"/>
              <a:t>In face module, Yaser and Martial are in the language models</a:t>
            </a:r>
          </a:p>
          <a:p>
            <a:pPr lvl="1"/>
            <a:r>
              <a:rPr lang="en-US" sz="2000" dirty="0" smtClean="0"/>
              <a:t>They can both be recognizer by the speech recognizer</a:t>
            </a:r>
          </a:p>
          <a:p>
            <a:pPr lvl="1"/>
            <a:r>
              <a:rPr lang="en-US" sz="2000" dirty="0" smtClean="0"/>
              <a:t>In face data manifest, only Yaser registered</a:t>
            </a:r>
          </a:p>
          <a:p>
            <a:pPr lvl="1"/>
            <a:r>
              <a:rPr lang="en-US" sz="2000" dirty="0" smtClean="0"/>
              <a:t>Meaning only Yaser can be recognized, Martial does not have face models</a:t>
            </a:r>
          </a:p>
          <a:p>
            <a:pPr lvl="1"/>
            <a:r>
              <a:rPr lang="en-US" sz="2000" dirty="0" smtClean="0"/>
              <a:t>Once Martial recognized in speech, his data will be collected and registered in the data manifest</a:t>
            </a:r>
          </a:p>
          <a:p>
            <a:r>
              <a:rPr lang="en-US" sz="2400" dirty="0" smtClean="0"/>
              <a:t>Still experimenting</a:t>
            </a:r>
          </a:p>
        </p:txBody>
      </p:sp>
    </p:spTree>
    <p:extLst>
      <p:ext uri="{BB962C8B-B14F-4D97-AF65-F5344CB8AC3E}">
        <p14:creationId xmlns:p14="http://schemas.microsoft.com/office/powerpoint/2010/main" val="40241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MMFPS - Location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/>
              <a:t>Based </a:t>
            </a:r>
            <a:r>
              <a:rPr lang="en-US" sz="2200" dirty="0"/>
              <a:t>on environment point cloud, retrieve location and pose </a:t>
            </a:r>
            <a:r>
              <a:rPr lang="en-US" sz="2200" dirty="0" smtClean="0"/>
              <a:t>information, and then object labeling information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/>
              <a:t>Point cloud data</a:t>
            </a:r>
            <a:r>
              <a:rPr lang="en-US" sz="2200" dirty="0" smtClean="0"/>
              <a:t>:</a:t>
            </a:r>
          </a:p>
          <a:p>
            <a:pPr lvl="1"/>
            <a:r>
              <a:rPr lang="en-US" sz="2000" u="sng" dirty="0" smtClean="0"/>
              <a:t>556</a:t>
            </a:r>
            <a:r>
              <a:rPr lang="en-US" sz="2000" dirty="0" smtClean="0"/>
              <a:t> images for the environment</a:t>
            </a:r>
          </a:p>
          <a:p>
            <a:pPr lvl="1"/>
            <a:r>
              <a:rPr lang="en-US" sz="2000" u="sng" dirty="0" smtClean="0"/>
              <a:t>114,664</a:t>
            </a:r>
            <a:r>
              <a:rPr lang="en-US" sz="2000" dirty="0" smtClean="0"/>
              <a:t> 3D points in the cloud</a:t>
            </a:r>
          </a:p>
          <a:p>
            <a:pPr lvl="1"/>
            <a:r>
              <a:rPr lang="en-US" sz="2000" u="sng" dirty="0" smtClean="0"/>
              <a:t>8</a:t>
            </a:r>
            <a:r>
              <a:rPr lang="en-US" sz="2000" dirty="0" smtClean="0"/>
              <a:t> categories of objects labeled in the environment</a:t>
            </a:r>
          </a:p>
          <a:p>
            <a:pPr lvl="1"/>
            <a:r>
              <a:rPr lang="en-US" sz="2000" u="sng" dirty="0"/>
              <a:t>71,675</a:t>
            </a:r>
            <a:r>
              <a:rPr lang="en-US" sz="2000" dirty="0"/>
              <a:t> out of </a:t>
            </a:r>
            <a:r>
              <a:rPr lang="en-US" sz="2000" u="sng" dirty="0"/>
              <a:t>114,664</a:t>
            </a:r>
            <a:r>
              <a:rPr lang="en-US" sz="2000" dirty="0"/>
              <a:t> 3D points </a:t>
            </a:r>
            <a:r>
              <a:rPr lang="en-US" sz="2000" dirty="0" smtClean="0"/>
              <a:t>labeled with objects</a:t>
            </a:r>
            <a:endParaRPr lang="en-US" sz="2000" dirty="0"/>
          </a:p>
          <a:p>
            <a:pPr lvl="1"/>
            <a:r>
              <a:rPr lang="en-US" sz="2000" dirty="0"/>
              <a:t>Most </a:t>
            </a:r>
            <a:r>
              <a:rPr lang="en-US" sz="2000" dirty="0" smtClean="0"/>
              <a:t>points has </a:t>
            </a:r>
            <a:r>
              <a:rPr lang="en-US" sz="2000" dirty="0"/>
              <a:t>only 1 or 2 objects assigned</a:t>
            </a:r>
          </a:p>
          <a:p>
            <a:pPr lvl="1"/>
            <a:r>
              <a:rPr lang="en-US" sz="2000" u="sng" dirty="0"/>
              <a:t>256,030</a:t>
            </a:r>
            <a:r>
              <a:rPr lang="en-US" sz="2000" dirty="0"/>
              <a:t> labels in total</a:t>
            </a:r>
          </a:p>
          <a:p>
            <a:pPr lvl="1"/>
            <a:r>
              <a:rPr lang="en-US" sz="2000" u="sng" dirty="0"/>
              <a:t>2.23</a:t>
            </a:r>
            <a:r>
              <a:rPr lang="en-US" sz="2000" dirty="0"/>
              <a:t> labels per point on </a:t>
            </a:r>
            <a:r>
              <a:rPr lang="en-US" sz="2000" dirty="0" smtClean="0"/>
              <a:t>average</a:t>
            </a:r>
          </a:p>
          <a:p>
            <a:pPr lvl="1"/>
            <a:r>
              <a:rPr lang="en-US" sz="2000" dirty="0" smtClean="0"/>
              <a:t>2D labeling and 3D labeling Matlab tools developed</a:t>
            </a:r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5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Training phase:</a:t>
            </a:r>
          </a:p>
          <a:p>
            <a:pPr lvl="1"/>
            <a:r>
              <a:rPr lang="en-US" sz="2000" dirty="0" smtClean="0"/>
              <a:t>2D labeling first, then 3D labeling based on 2D-3D correspondence</a:t>
            </a:r>
          </a:p>
          <a:p>
            <a:r>
              <a:rPr lang="en-US" sz="2200" dirty="0" smtClean="0"/>
              <a:t>Online testing phase:</a:t>
            </a:r>
          </a:p>
          <a:p>
            <a:pPr lvl="1"/>
            <a:r>
              <a:rPr lang="en-US" sz="2000" dirty="0" smtClean="0"/>
              <a:t>Receive an image</a:t>
            </a:r>
          </a:p>
          <a:p>
            <a:pPr lvl="1"/>
            <a:r>
              <a:rPr lang="en-US" sz="2000" dirty="0" smtClean="0"/>
              <a:t>Retrieve 128 dimensional SIFT points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each testing SIFT points</a:t>
            </a:r>
          </a:p>
          <a:p>
            <a:pPr lvl="2"/>
            <a:r>
              <a:rPr lang="en-US" sz="2000" dirty="0"/>
              <a:t>search all 2D SIFT points in the lib for the nearest neighbor</a:t>
            </a:r>
          </a:p>
          <a:p>
            <a:pPr lvl="2"/>
            <a:r>
              <a:rPr lang="en-US" sz="2000" dirty="0"/>
              <a:t>Map the selected point to the 3D cloud, and get the </a:t>
            </a:r>
            <a:r>
              <a:rPr lang="en-US" sz="2000" dirty="0" smtClean="0"/>
              <a:t>labels</a:t>
            </a:r>
          </a:p>
          <a:p>
            <a:pPr lvl="1"/>
            <a:r>
              <a:rPr lang="en-US" sz="2000" dirty="0" smtClean="0"/>
              <a:t>Get the labels for the whole image</a:t>
            </a:r>
            <a:endParaRPr lang="en-US" sz="2000" dirty="0"/>
          </a:p>
          <a:p>
            <a:pPr lvl="1"/>
            <a:r>
              <a:rPr lang="en-US" sz="2000" dirty="0" smtClean="0"/>
              <a:t>The labeling data is transferred to the object recognizer for actual detection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93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Points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total: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93357"/>
              </p:ext>
            </p:extLst>
          </p:nvPr>
        </p:nvGraphicFramePr>
        <p:xfrm>
          <a:off x="533400" y="1752600"/>
          <a:ext cx="82296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1066800"/>
                <a:gridCol w="1143000"/>
                <a:gridCol w="914400"/>
                <a:gridCol w="1066800"/>
                <a:gridCol w="1295400"/>
              </a:tblGrid>
              <a:tr h="459740"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Tumbler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Umbrella</a:t>
                      </a:r>
                      <a:endParaRPr lang="en-US" dirty="0"/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7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76982"/>
              </p:ext>
            </p:extLst>
          </p:nvPr>
        </p:nvGraphicFramePr>
        <p:xfrm>
          <a:off x="533400" y="5867400"/>
          <a:ext cx="8229600" cy="523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/>
                <a:gridCol w="838200"/>
                <a:gridCol w="914400"/>
                <a:gridCol w="1066800"/>
                <a:gridCol w="1143000"/>
                <a:gridCol w="914400"/>
                <a:gridCol w="1066800"/>
                <a:gridCol w="129540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147,839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50,960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MMFPS - Object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52 objects, 518 images, with 10 images per object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43627"/>
              </p:ext>
            </p:extLst>
          </p:nvPr>
        </p:nvGraphicFramePr>
        <p:xfrm>
          <a:off x="609600" y="2590800"/>
          <a:ext cx="7924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Airborne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Butterbar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Envelop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Flashlight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Frisbee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Golfball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Nailcutter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Notebook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Patchboard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Pennant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Sandals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Shampoo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Shotglass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Sticker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Goggles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Toothbrush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Tissue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Tumbler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Umbrella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3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645" y="6243014"/>
            <a:ext cx="854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[1]. T. </a:t>
            </a:r>
            <a:r>
              <a:rPr lang="en-US" sz="1400" dirty="0" err="1"/>
              <a:t>Malisiewicz</a:t>
            </a:r>
            <a:r>
              <a:rPr lang="en-US" sz="1400" dirty="0"/>
              <a:t>, A. Gupta and A. A. </a:t>
            </a:r>
            <a:r>
              <a:rPr lang="en-US" sz="1400" dirty="0" err="1"/>
              <a:t>Efros</a:t>
            </a:r>
            <a:r>
              <a:rPr lang="en-US" sz="1400" dirty="0"/>
              <a:t>, “</a:t>
            </a:r>
            <a:r>
              <a:rPr lang="en-US" sz="1400" b="1" dirty="0"/>
              <a:t>Ensemble of Exemplar-SVMs for Object Detection and Beyond</a:t>
            </a:r>
            <a:r>
              <a:rPr lang="en-US" sz="1400" dirty="0"/>
              <a:t>”,  ICCV 2011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Use per-Exemplar Classifier training from [1]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 smtClean="0"/>
              <a:t>Use random images from Flickr as negative examples</a:t>
            </a:r>
            <a:endParaRPr lang="en-US" sz="2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88377" y="2286000"/>
            <a:ext cx="69246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35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 Online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Detect using Trained Classifiers for each frame</a:t>
            </a:r>
          </a:p>
          <a:p>
            <a:r>
              <a:rPr lang="en-US" sz="2200" dirty="0"/>
              <a:t>Sliding Window Detection</a:t>
            </a:r>
          </a:p>
          <a:p>
            <a:r>
              <a:rPr lang="en-US" sz="2200" dirty="0" smtClean="0"/>
              <a:t>Optimization:</a:t>
            </a:r>
          </a:p>
          <a:p>
            <a:pPr lvl="1"/>
            <a:r>
              <a:rPr lang="en-US" sz="2000" dirty="0" smtClean="0"/>
              <a:t>Optimize the training phase</a:t>
            </a:r>
          </a:p>
          <a:p>
            <a:pPr lvl="1"/>
            <a:r>
              <a:rPr lang="en-US" sz="2000" dirty="0" smtClean="0"/>
              <a:t>Optimize the testing phase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01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MMFPS – Bayesian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35010" y="2146282"/>
            <a:ext cx="586779" cy="4013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7424" y="1329261"/>
            <a:ext cx="2297001" cy="2072674"/>
            <a:chOff x="997821" y="6245160"/>
            <a:chExt cx="8931075" cy="4857471"/>
          </a:xfrm>
        </p:grpSpPr>
        <p:sp>
          <p:nvSpPr>
            <p:cNvPr id="34" name="Rectangle 33"/>
            <p:cNvSpPr/>
            <p:nvPr/>
          </p:nvSpPr>
          <p:spPr>
            <a:xfrm>
              <a:off x="997821" y="6245160"/>
              <a:ext cx="7178202" cy="972463"/>
            </a:xfrm>
            <a:prstGeom prst="rect">
              <a:avLst/>
            </a:prstGeom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5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91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6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824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80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73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9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64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Activate System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pic>
          <p:nvPicPr>
            <p:cNvPr id="31" name="Picture 30" descr="Photo on 2012-07-26 at 11.27 #4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757" y="7248600"/>
              <a:ext cx="7150265" cy="3854031"/>
            </a:xfrm>
            <a:prstGeom prst="rect">
              <a:avLst/>
            </a:prstGeom>
          </p:spPr>
        </p:pic>
        <p:sp>
          <p:nvSpPr>
            <p:cNvPr id="32" name="Oval Callout 31"/>
            <p:cNvSpPr/>
            <p:nvPr/>
          </p:nvSpPr>
          <p:spPr>
            <a:xfrm>
              <a:off x="4766239" y="8115952"/>
              <a:ext cx="5162657" cy="1424939"/>
            </a:xfrm>
            <a:prstGeom prst="wedgeEllipseCallout">
              <a:avLst>
                <a:gd name="adj1" fmla="val -58088"/>
                <a:gd name="adj2" fmla="val 71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&lt;trigger word&gt;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21681" y="1295400"/>
            <a:ext cx="2664719" cy="2106535"/>
            <a:chOff x="4447091" y="5237812"/>
            <a:chExt cx="10360818" cy="7701440"/>
          </a:xfrm>
        </p:grpSpPr>
        <p:sp>
          <p:nvSpPr>
            <p:cNvPr id="26" name="Rectangle 25"/>
            <p:cNvSpPr/>
            <p:nvPr/>
          </p:nvSpPr>
          <p:spPr>
            <a:xfrm>
              <a:off x="7788253" y="5237812"/>
              <a:ext cx="7019656" cy="1963793"/>
            </a:xfrm>
            <a:prstGeom prst="rect">
              <a:avLst/>
            </a:prstGeom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5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91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6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824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80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73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9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64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Look at Object/Human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pic>
          <p:nvPicPr>
            <p:cNvPr id="27" name="Picture 26" descr="Photo on 2012-07-26 at 11.38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8253" y="7247951"/>
              <a:ext cx="7019656" cy="5691301"/>
            </a:xfrm>
            <a:prstGeom prst="rect">
              <a:avLst/>
            </a:prstGeom>
          </p:spPr>
        </p:pic>
        <p:sp>
          <p:nvSpPr>
            <p:cNvPr id="28" name="Line Callout 1 27"/>
            <p:cNvSpPr/>
            <p:nvPr/>
          </p:nvSpPr>
          <p:spPr>
            <a:xfrm>
              <a:off x="8115740" y="10245753"/>
              <a:ext cx="3203440" cy="2236890"/>
            </a:xfrm>
            <a:prstGeom prst="borderCallout1">
              <a:avLst>
                <a:gd name="adj1" fmla="val 18750"/>
                <a:gd name="adj2" fmla="val -8333"/>
                <a:gd name="adj3" fmla="val -65299"/>
                <a:gd name="adj4" fmla="val -52986"/>
              </a:avLst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0"/>
                  </a:schemeClr>
                </a:gs>
                <a:gs pos="80000">
                  <a:schemeClr val="accent1">
                    <a:shade val="93000"/>
                    <a:satMod val="130000"/>
                    <a:alpha val="0"/>
                  </a:schemeClr>
                </a:gs>
                <a:gs pos="100000">
                  <a:schemeClr val="accent1">
                    <a:shade val="94000"/>
                    <a:satMod val="135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47091" y="7310092"/>
              <a:ext cx="3466407" cy="1262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Book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88795" y="1295400"/>
            <a:ext cx="2883805" cy="2070432"/>
            <a:chOff x="14191552" y="4619574"/>
            <a:chExt cx="11212657" cy="8365398"/>
          </a:xfrm>
        </p:grpSpPr>
        <p:sp>
          <p:nvSpPr>
            <p:cNvPr id="24" name="Rectangle 23"/>
            <p:cNvSpPr/>
            <p:nvPr/>
          </p:nvSpPr>
          <p:spPr>
            <a:xfrm>
              <a:off x="14191552" y="4619574"/>
              <a:ext cx="6710164" cy="2170291"/>
            </a:xfrm>
            <a:prstGeom prst="rect">
              <a:avLst/>
            </a:prstGeom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5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91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6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824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80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73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9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64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Say Commands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pic>
          <p:nvPicPr>
            <p:cNvPr id="21" name="Picture 20" descr="Photo on 2012-07-26 at 11.40.jp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1552" y="6876043"/>
              <a:ext cx="6768506" cy="6108929"/>
            </a:xfrm>
            <a:prstGeom prst="rect">
              <a:avLst/>
            </a:prstGeom>
          </p:spPr>
        </p:pic>
        <p:sp>
          <p:nvSpPr>
            <p:cNvPr id="22" name="Oval Callout 21"/>
            <p:cNvSpPr/>
            <p:nvPr/>
          </p:nvSpPr>
          <p:spPr>
            <a:xfrm>
              <a:off x="17546634" y="6909760"/>
              <a:ext cx="7857575" cy="4100727"/>
            </a:xfrm>
            <a:prstGeom prst="wedgeEllipseCallout">
              <a:avLst>
                <a:gd name="adj1" fmla="val -58088"/>
                <a:gd name="adj2" fmla="val 71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“How do people like this book”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52917" y="3713730"/>
            <a:ext cx="4355563" cy="2981156"/>
            <a:chOff x="12228890" y="5271945"/>
            <a:chExt cx="16935067" cy="10812007"/>
          </a:xfrm>
        </p:grpSpPr>
        <p:sp>
          <p:nvSpPr>
            <p:cNvPr id="19" name="Rectangle 18"/>
            <p:cNvSpPr/>
            <p:nvPr/>
          </p:nvSpPr>
          <p:spPr>
            <a:xfrm>
              <a:off x="21211477" y="5271945"/>
              <a:ext cx="7952480" cy="1202232"/>
            </a:xfrm>
            <a:prstGeom prst="rect">
              <a:avLst/>
            </a:prstGeom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5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91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6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824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80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73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9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64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Receive Response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1211480" y="6567107"/>
              <a:ext cx="7289377" cy="9516845"/>
              <a:chOff x="20690055" y="6652659"/>
              <a:chExt cx="9765008" cy="12808155"/>
            </a:xfrm>
          </p:grpSpPr>
          <p:pic>
            <p:nvPicPr>
              <p:cNvPr id="16" name="Picture 15" descr="SGH-I897ZKAATT_1_400.jpeg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78" t="3270" r="27629" b="15793"/>
              <a:stretch/>
            </p:blipFill>
            <p:spPr>
              <a:xfrm>
                <a:off x="20690055" y="6652659"/>
                <a:ext cx="9765008" cy="12808155"/>
              </a:xfrm>
              <a:prstGeom prst="rect">
                <a:avLst/>
              </a:prstGeom>
            </p:spPr>
          </p:pic>
          <p:pic>
            <p:nvPicPr>
              <p:cNvPr id="17" name="Picture 16" descr="Screen shot 2012-07-26 at 11.49.54 AM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32777" y="7316973"/>
                <a:ext cx="8256339" cy="10382033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12228890" y="12318771"/>
              <a:ext cx="8744520" cy="133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Amazon book review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6" name="Bent Arrow 35"/>
          <p:cNvSpPr/>
          <p:nvPr/>
        </p:nvSpPr>
        <p:spPr>
          <a:xfrm rot="10800000">
            <a:off x="6242883" y="3713730"/>
            <a:ext cx="1202251" cy="178257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656104" y="2251088"/>
            <a:ext cx="586779" cy="4013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4597" y="1604820"/>
            <a:ext cx="8092362" cy="4448817"/>
            <a:chOff x="7349855" y="22672622"/>
            <a:chExt cx="11202349" cy="8132009"/>
          </a:xfrm>
        </p:grpSpPr>
        <p:grpSp>
          <p:nvGrpSpPr>
            <p:cNvPr id="6" name="Group 5"/>
            <p:cNvGrpSpPr/>
            <p:nvPr/>
          </p:nvGrpSpPr>
          <p:grpSpPr>
            <a:xfrm>
              <a:off x="9768469" y="22672622"/>
              <a:ext cx="2433636" cy="2243910"/>
              <a:chOff x="8686787" y="22799014"/>
              <a:chExt cx="2433636" cy="2243910"/>
            </a:xfrm>
          </p:grpSpPr>
          <p:sp>
            <p:nvSpPr>
              <p:cNvPr id="46" name="Internal Storage 45"/>
              <p:cNvSpPr/>
              <p:nvPr/>
            </p:nvSpPr>
            <p:spPr>
              <a:xfrm>
                <a:off x="9230879" y="23418553"/>
                <a:ext cx="1239043" cy="1332008"/>
              </a:xfrm>
              <a:prstGeom prst="flowChartInternalStorag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735263" y="22799014"/>
                <a:ext cx="2385160" cy="54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en-US" sz="1600" dirty="0" smtClean="0">
                    <a:latin typeface="+mn-lt"/>
                  </a:rPr>
                  <a:t>Cmd (c)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7960859" y="23848333"/>
                <a:ext cx="1920519" cy="46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en-US" sz="1600" dirty="0" smtClean="0">
                    <a:latin typeface="+mn-lt"/>
                  </a:rPr>
                  <a:t>Obj (o)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908019" y="23024509"/>
              <a:ext cx="1230531" cy="1920518"/>
              <a:chOff x="14009712" y="23055485"/>
              <a:chExt cx="1230531" cy="192051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4558769" y="23511483"/>
                <a:ext cx="681474" cy="11461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4527792" y="23511483"/>
                <a:ext cx="309761" cy="114614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6200000">
                <a:off x="13283785" y="23781412"/>
                <a:ext cx="1920518" cy="46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en-US" sz="1600" dirty="0" smtClean="0">
                    <a:latin typeface="+mn-lt"/>
                  </a:rPr>
                  <a:t>Obj (o)</a:t>
                </a:r>
                <a:endParaRPr lang="en-US" sz="1600" dirty="0">
                  <a:latin typeface="+mn-lt"/>
                </a:endParaRPr>
              </a:p>
            </p:txBody>
          </p:sp>
        </p:grpSp>
        <p:cxnSp>
          <p:nvCxnSpPr>
            <p:cNvPr id="8" name="Straight Arrow Connector 7"/>
            <p:cNvCxnSpPr>
              <a:stCxn id="45" idx="0"/>
              <a:endCxn id="46" idx="3"/>
            </p:cNvCxnSpPr>
            <p:nvPr/>
          </p:nvCxnSpPr>
          <p:spPr>
            <a:xfrm flipH="1" flipV="1">
              <a:off x="11551605" y="23958166"/>
              <a:ext cx="3356414" cy="266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2"/>
            </p:cNvCxnSpPr>
            <p:nvPr/>
          </p:nvCxnSpPr>
          <p:spPr>
            <a:xfrm flipH="1">
              <a:off x="10469922" y="24624169"/>
              <a:ext cx="462161" cy="6529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3" idx="2"/>
            </p:cNvCxnSpPr>
            <p:nvPr/>
          </p:nvCxnSpPr>
          <p:spPr>
            <a:xfrm flipH="1">
              <a:off x="12173607" y="24626655"/>
              <a:ext cx="3624206" cy="38076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3" idx="2"/>
              <a:endCxn id="26" idx="0"/>
            </p:cNvCxnSpPr>
            <p:nvPr/>
          </p:nvCxnSpPr>
          <p:spPr>
            <a:xfrm>
              <a:off x="15797813" y="24626652"/>
              <a:ext cx="90448" cy="34049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0717731" y="23728322"/>
              <a:ext cx="340738" cy="2787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79600" indent="-1422400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760788" indent="-2846388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641975" indent="-4270375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523163" indent="-5694363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761873" y="23878237"/>
              <a:ext cx="340738" cy="2787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79600" indent="-1422400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760788" indent="-2846388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641975" indent="-4270375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523163" indent="-5694363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4" name="Curved Connector 13"/>
            <p:cNvCxnSpPr>
              <a:stCxn id="12" idx="1"/>
            </p:cNvCxnSpPr>
            <p:nvPr/>
          </p:nvCxnSpPr>
          <p:spPr>
            <a:xfrm rot="10800000">
              <a:off x="9509663" y="23108783"/>
              <a:ext cx="1208068" cy="758936"/>
            </a:xfrm>
            <a:prstGeom prst="curvedConnector3">
              <a:avLst>
                <a:gd name="adj1" fmla="val 19231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16102611" y="23480506"/>
              <a:ext cx="531556" cy="5371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418381" y="22755035"/>
              <a:ext cx="1455878" cy="543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600" indent="-1422400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788" indent="-2846388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975" indent="-4270375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3163" indent="-5694363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Pr(c|o)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600708" y="23075322"/>
              <a:ext cx="1455878" cy="543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600" indent="-1422400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788" indent="-2846388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975" indent="-4270375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3163" indent="-5694363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Pr(o)</a:t>
              </a:r>
              <a:endParaRPr lang="en-US" sz="1600" dirty="0">
                <a:latin typeface="+mn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349855" y="25117314"/>
              <a:ext cx="5562220" cy="2770516"/>
              <a:chOff x="7349855" y="25489037"/>
              <a:chExt cx="5562220" cy="2770516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349855" y="25489037"/>
                <a:ext cx="5562220" cy="2770516"/>
                <a:chOff x="8655810" y="22799014"/>
                <a:chExt cx="5562220" cy="2770516"/>
              </a:xfrm>
            </p:grpSpPr>
            <p:sp>
              <p:nvSpPr>
                <p:cNvPr id="40" name="Internal Storage 39"/>
                <p:cNvSpPr/>
                <p:nvPr/>
              </p:nvSpPr>
              <p:spPr>
                <a:xfrm>
                  <a:off x="9230879" y="23418552"/>
                  <a:ext cx="4429582" cy="1982523"/>
                </a:xfrm>
                <a:prstGeom prst="flowChartInternalStorag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79600" indent="-1422400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760788" indent="-2846388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641975" indent="-4270375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523163" indent="-5694363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890143" y="22799014"/>
                  <a:ext cx="5327887" cy="543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1879600" indent="-1422400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3760788" indent="-2846388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5641975" indent="-4270375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7523163" indent="-5694363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1600" dirty="0" smtClean="0">
                      <a:latin typeface="+mn-lt"/>
                    </a:rPr>
                    <a:t>Speech-recognized cmd (sc)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 rot="16200000">
                  <a:off x="7706234" y="24151290"/>
                  <a:ext cx="2367816" cy="46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1879600" indent="-1422400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3760788" indent="-2846388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5641975" indent="-4270375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7523163" indent="-5694363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1600" dirty="0" smtClean="0">
                      <a:latin typeface="+mn-lt"/>
                    </a:rPr>
                    <a:t>Cmd said (c)</a:t>
                  </a:r>
                  <a:endParaRPr lang="en-US" sz="1600" dirty="0">
                    <a:latin typeface="+mn-lt"/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9383277" y="26885483"/>
                <a:ext cx="340738" cy="27879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38" name="Straight Arrow Connector 37"/>
              <p:cNvCxnSpPr>
                <a:stCxn id="37" idx="3"/>
              </p:cNvCxnSpPr>
              <p:nvPr/>
            </p:nvCxnSpPr>
            <p:spPr>
              <a:xfrm>
                <a:off x="9724015" y="27024880"/>
                <a:ext cx="745907" cy="179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0436464" y="26699620"/>
                <a:ext cx="1737143" cy="54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1600" dirty="0" smtClean="0">
                    <a:solidFill>
                      <a:srgbClr val="000000"/>
                    </a:solidFill>
                    <a:latin typeface="+mn-lt"/>
                  </a:rPr>
                  <a:t>Pr(sc|c)</a:t>
                </a:r>
                <a:endParaRPr lang="en-US" sz="160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633596" y="28034114"/>
              <a:ext cx="5562220" cy="2770517"/>
              <a:chOff x="7633596" y="28684629"/>
              <a:chExt cx="5562220" cy="277051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633596" y="28684629"/>
                <a:ext cx="5562220" cy="2770517"/>
                <a:chOff x="8655810" y="22799014"/>
                <a:chExt cx="5562220" cy="2770517"/>
              </a:xfrm>
            </p:grpSpPr>
            <p:sp>
              <p:nvSpPr>
                <p:cNvPr id="33" name="Internal Storage 32"/>
                <p:cNvSpPr/>
                <p:nvPr/>
              </p:nvSpPr>
              <p:spPr>
                <a:xfrm>
                  <a:off x="9230879" y="23418552"/>
                  <a:ext cx="4429582" cy="1982523"/>
                </a:xfrm>
                <a:prstGeom prst="flowChartInternalStorag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79600" indent="-1422400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760788" indent="-2846388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641975" indent="-4270375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523163" indent="-5694363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8890143" y="22799014"/>
                  <a:ext cx="5327887" cy="543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1879600" indent="-1422400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3760788" indent="-2846388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5641975" indent="-4270375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7523163" indent="-5694363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1600" dirty="0" smtClean="0">
                      <a:latin typeface="+mn-lt"/>
                    </a:rPr>
                    <a:t>Speech-recognized obj (so)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 rot="16200000">
                  <a:off x="7706234" y="24151291"/>
                  <a:ext cx="2367816" cy="46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1879600" indent="-1422400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3760788" indent="-2846388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5641975" indent="-4270375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7523163" indent="-5694363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1600" dirty="0" smtClean="0">
                      <a:latin typeface="+mn-lt"/>
                    </a:rPr>
                    <a:t>Obj said (o)</a:t>
                  </a:r>
                  <a:endParaRPr lang="en-US" sz="1600" dirty="0">
                    <a:latin typeface="+mn-lt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9811981" y="30102113"/>
                <a:ext cx="1091607" cy="278793"/>
                <a:chOff x="10059790" y="30102113"/>
                <a:chExt cx="1091607" cy="278793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0059790" y="30102113"/>
                  <a:ext cx="340738" cy="27879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79600" indent="-1422400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760788" indent="-2846388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641975" indent="-4270375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523163" indent="-5694363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Arrow Connector 31"/>
                <p:cNvCxnSpPr>
                  <a:stCxn id="31" idx="3"/>
                </p:cNvCxnSpPr>
                <p:nvPr/>
              </p:nvCxnSpPr>
              <p:spPr>
                <a:xfrm>
                  <a:off x="10400528" y="30241510"/>
                  <a:ext cx="750869" cy="2294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10932082" y="29921220"/>
                <a:ext cx="1613241" cy="54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1600" dirty="0" smtClean="0">
                    <a:solidFill>
                      <a:srgbClr val="000000"/>
                    </a:solidFill>
                    <a:latin typeface="+mn-lt"/>
                  </a:rPr>
                  <a:t>Pr(so|o)</a:t>
                </a:r>
                <a:endParaRPr lang="en-US" sz="160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989984" y="28031629"/>
              <a:ext cx="5562220" cy="2770517"/>
              <a:chOff x="13051936" y="28682144"/>
              <a:chExt cx="5562220" cy="277051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3051936" y="28682144"/>
                <a:ext cx="5562220" cy="2770517"/>
                <a:chOff x="8655810" y="22799014"/>
                <a:chExt cx="5562220" cy="2770517"/>
              </a:xfrm>
            </p:grpSpPr>
            <p:sp>
              <p:nvSpPr>
                <p:cNvPr id="25" name="Internal Storage 24"/>
                <p:cNvSpPr/>
                <p:nvPr/>
              </p:nvSpPr>
              <p:spPr>
                <a:xfrm>
                  <a:off x="9230879" y="23418552"/>
                  <a:ext cx="4429582" cy="1982523"/>
                </a:xfrm>
                <a:prstGeom prst="flowChartInternalStorag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79600" indent="-1422400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760788" indent="-2846388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641975" indent="-4270375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523163" indent="-5694363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7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8890143" y="22799014"/>
                  <a:ext cx="5327887" cy="543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1879600" indent="-1422400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3760788" indent="-2846388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5641975" indent="-4270375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7523163" indent="-5694363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1600" dirty="0" smtClean="0">
                      <a:latin typeface="+mn-lt"/>
                    </a:rPr>
                    <a:t>Vision-recognized obj (vo)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 rot="16200000">
                  <a:off x="7706234" y="24151291"/>
                  <a:ext cx="2367816" cy="46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1879600" indent="-1422400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3760788" indent="-2846388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5641975" indent="-4270375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7523163" indent="-5694363" algn="l" defTabSz="3760788" rtl="0" fontAlgn="base">
                    <a:spcBef>
                      <a:spcPct val="0"/>
                    </a:spcBef>
                    <a:spcAft>
                      <a:spcPct val="0"/>
                    </a:spcAft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sz="7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1600" dirty="0" smtClean="0">
                      <a:latin typeface="+mn-lt"/>
                    </a:rPr>
                    <a:t>Obj seen (o)</a:t>
                  </a:r>
                  <a:endParaRPr lang="en-US" sz="1600" dirty="0">
                    <a:latin typeface="+mn-lt"/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14646734" y="30104598"/>
                <a:ext cx="340738" cy="27879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4920558" y="30239025"/>
                <a:ext cx="750869" cy="229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5702401" y="29921220"/>
                <a:ext cx="1675193" cy="54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600" indent="-1422400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788" indent="-2846388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975" indent="-4270375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3163" indent="-5694363" algn="l" defTabSz="376078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1600" dirty="0" smtClean="0">
                    <a:solidFill>
                      <a:schemeClr val="bg1"/>
                    </a:solidFill>
                    <a:latin typeface="+mn-lt"/>
                  </a:rPr>
                  <a:t>Pr(vo|o)</a:t>
                </a:r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4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5" name="Picture 4" descr="AndroidGui (1)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019" y="11674551"/>
            <a:ext cx="6403902" cy="96995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00171" y="1608802"/>
            <a:ext cx="2686185" cy="4189600"/>
            <a:chOff x="19987736" y="10664745"/>
            <a:chExt cx="7209281" cy="10988123"/>
          </a:xfrm>
        </p:grpSpPr>
        <p:sp>
          <p:nvSpPr>
            <p:cNvPr id="8" name="Rectangle 7"/>
            <p:cNvSpPr/>
            <p:nvPr/>
          </p:nvSpPr>
          <p:spPr>
            <a:xfrm>
              <a:off x="20009022" y="10664745"/>
              <a:ext cx="7187993" cy="889646"/>
            </a:xfrm>
            <a:prstGeom prst="rect">
              <a:avLst/>
            </a:prstGeom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79600" indent="-1422400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760788" indent="-2846388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641975" indent="-4270375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523163" indent="-5694363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000000"/>
                  </a:solidFill>
                </a:rPr>
                <a:t>Mobile Device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pic>
          <p:nvPicPr>
            <p:cNvPr id="9" name="Picture 8" descr="AndroidGui (1)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7736" y="11573846"/>
              <a:ext cx="7209281" cy="1007902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247328" y="1591598"/>
            <a:ext cx="4253170" cy="4206804"/>
            <a:chOff x="4356572" y="1400434"/>
            <a:chExt cx="4253170" cy="4206804"/>
          </a:xfrm>
        </p:grpSpPr>
        <p:pic>
          <p:nvPicPr>
            <p:cNvPr id="10" name="Picture 9" descr="DeskGui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572" y="1764264"/>
              <a:ext cx="4253170" cy="3842974"/>
            </a:xfrm>
            <a:prstGeom prst="rect">
              <a:avLst/>
            </a:prstGeom>
          </p:spPr>
        </p:pic>
        <p:pic>
          <p:nvPicPr>
            <p:cNvPr id="11" name="Picture 10" descr="4Aparon.bmp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015" y="2143765"/>
              <a:ext cx="2047647" cy="1679510"/>
            </a:xfrm>
            <a:prstGeom prst="rect">
              <a:avLst/>
            </a:prstGeom>
          </p:spPr>
        </p:pic>
        <p:pic>
          <p:nvPicPr>
            <p:cNvPr id="13" name="Picture 12" descr="DSC00355.JP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392" y="4071258"/>
              <a:ext cx="1436769" cy="119039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356572" y="1400434"/>
              <a:ext cx="4253170" cy="339208"/>
            </a:xfrm>
            <a:prstGeom prst="rect">
              <a:avLst/>
            </a:prstGeom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79600" indent="-1422400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760788" indent="-2846388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641975" indent="-4270375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523163" indent="-5694363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000000"/>
                  </a:solidFill>
                </a:rPr>
                <a:t>Desktop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4" descr="4Aparon.bmp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015" y="4071258"/>
              <a:ext cx="1460463" cy="117209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56474" y="4167093"/>
              <a:ext cx="642905" cy="904776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79600" indent="-1422400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760788" indent="-2846388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641975" indent="-4270375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523163" indent="-5694363" algn="l" defTabSz="376078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7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27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MMFPS –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Progress:</a:t>
            </a:r>
          </a:p>
          <a:p>
            <a:pPr lvl="1"/>
            <a:r>
              <a:rPr lang="en-US" sz="2000" dirty="0" smtClean="0"/>
              <a:t>System design and infrastructure 100% done</a:t>
            </a:r>
          </a:p>
          <a:p>
            <a:pPr lvl="1"/>
            <a:r>
              <a:rPr lang="en-US" sz="2000" dirty="0" smtClean="0"/>
              <a:t>Speech recognition 100% done</a:t>
            </a:r>
          </a:p>
          <a:p>
            <a:pPr lvl="1"/>
            <a:r>
              <a:rPr lang="en-US" sz="2000" dirty="0" smtClean="0"/>
              <a:t>Face recognition 80% done</a:t>
            </a:r>
          </a:p>
          <a:p>
            <a:pPr lvl="1"/>
            <a:r>
              <a:rPr lang="en-US" sz="2000" dirty="0" smtClean="0"/>
              <a:t>Location recognition 50% done</a:t>
            </a:r>
          </a:p>
          <a:p>
            <a:pPr lvl="1"/>
            <a:r>
              <a:rPr lang="en-US" sz="2000" dirty="0" smtClean="0"/>
              <a:t>Object recognition 0% done</a:t>
            </a:r>
          </a:p>
          <a:p>
            <a:pPr lvl="1"/>
            <a:r>
              <a:rPr lang="en-US" sz="2000" dirty="0" smtClean="0"/>
              <a:t>Bayesian network 20% done</a:t>
            </a:r>
          </a:p>
          <a:p>
            <a:r>
              <a:rPr lang="en-US" sz="2200" dirty="0" smtClean="0"/>
              <a:t>Plans:</a:t>
            </a:r>
          </a:p>
          <a:p>
            <a:pPr lvl="1"/>
            <a:r>
              <a:rPr lang="en-US" sz="2000" dirty="0" smtClean="0"/>
              <a:t>Continue with the system development</a:t>
            </a:r>
          </a:p>
          <a:p>
            <a:pPr lvl="1"/>
            <a:r>
              <a:rPr lang="en-US" sz="2000" dirty="0" smtClean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8426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a runnable syste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128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Multimodal First Person Sensing (MMFPS)</a:t>
            </a:r>
          </a:p>
          <a:p>
            <a:pPr lvl="1"/>
            <a:r>
              <a:rPr lang="en-US" sz="2000" dirty="0" smtClean="0"/>
              <a:t>Integrate results from both speech recognizers and vision recognizers</a:t>
            </a:r>
          </a:p>
          <a:p>
            <a:pPr lvl="1"/>
            <a:r>
              <a:rPr lang="en-US" sz="2000" dirty="0" smtClean="0"/>
              <a:t>Allow intelligent interaction between the user and the environment</a:t>
            </a:r>
          </a:p>
          <a:p>
            <a:r>
              <a:rPr lang="en-US" sz="2200" dirty="0" smtClean="0"/>
              <a:t>Current components:</a:t>
            </a:r>
          </a:p>
          <a:p>
            <a:pPr lvl="1"/>
            <a:r>
              <a:rPr lang="en-US" sz="2000" dirty="0" smtClean="0"/>
              <a:t>Device: First-person camera, microphone</a:t>
            </a:r>
          </a:p>
          <a:p>
            <a:pPr lvl="1"/>
            <a:r>
              <a:rPr lang="en-US" sz="2000" dirty="0" smtClean="0"/>
              <a:t>Speech recognizer: </a:t>
            </a:r>
            <a:r>
              <a:rPr lang="en-US" sz="2000" dirty="0" err="1" smtClean="0"/>
              <a:t>PocketSphinx</a:t>
            </a:r>
            <a:r>
              <a:rPr lang="en-US" sz="2000" dirty="0" smtClean="0"/>
              <a:t> (CMU)</a:t>
            </a:r>
          </a:p>
          <a:p>
            <a:pPr lvl="1"/>
            <a:r>
              <a:rPr lang="en-US" sz="2000" dirty="0" smtClean="0"/>
              <a:t>Object recognizer: Exemplar-SVM (CMU) [1]</a:t>
            </a:r>
          </a:p>
          <a:p>
            <a:pPr lvl="1"/>
            <a:r>
              <a:rPr lang="en-US" sz="2000" dirty="0"/>
              <a:t>Face recognizer: OpenCV</a:t>
            </a:r>
          </a:p>
          <a:p>
            <a:pPr lvl="1"/>
            <a:r>
              <a:rPr lang="en-US" sz="2000" dirty="0" smtClean="0"/>
              <a:t>Integrator: Bayesian network</a:t>
            </a:r>
          </a:p>
          <a:p>
            <a:pPr lvl="1"/>
            <a:r>
              <a:rPr lang="en-US" sz="2000" dirty="0" smtClean="0"/>
              <a:t>Workstation based user interface: Linux</a:t>
            </a:r>
          </a:p>
          <a:p>
            <a:pPr lvl="1"/>
            <a:r>
              <a:rPr lang="en-US" sz="2000" dirty="0" smtClean="0"/>
              <a:t>Mobile based user interface: Android</a:t>
            </a:r>
          </a:p>
        </p:txBody>
      </p:sp>
      <p:pic>
        <p:nvPicPr>
          <p:cNvPr id="4" name="Picture 3" descr="Photo on 2012-07-30 at 15.24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14811" r="7401" b="20192"/>
          <a:stretch/>
        </p:blipFill>
        <p:spPr>
          <a:xfrm>
            <a:off x="6400800" y="3048000"/>
            <a:ext cx="2221609" cy="1219200"/>
          </a:xfrm>
          <a:prstGeom prst="rect">
            <a:avLst/>
          </a:prstGeom>
        </p:spPr>
      </p:pic>
      <p:pic>
        <p:nvPicPr>
          <p:cNvPr id="5" name="Picture 4" descr="Photo on 2012-07-30 at 15.26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5909" r="19969" b="3432"/>
          <a:stretch/>
        </p:blipFill>
        <p:spPr>
          <a:xfrm>
            <a:off x="6400799" y="4501161"/>
            <a:ext cx="2221609" cy="1251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645" y="6096000"/>
            <a:ext cx="854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[1]. T. </a:t>
            </a:r>
            <a:r>
              <a:rPr lang="en-US" sz="1400" dirty="0" err="1"/>
              <a:t>Malisiewicz</a:t>
            </a:r>
            <a:r>
              <a:rPr lang="en-US" sz="1400" dirty="0"/>
              <a:t>, A. Gupta and A. A. </a:t>
            </a:r>
            <a:r>
              <a:rPr lang="en-US" sz="1400" dirty="0" err="1"/>
              <a:t>Efros</a:t>
            </a:r>
            <a:r>
              <a:rPr lang="en-US" sz="1400" dirty="0"/>
              <a:t>, “</a:t>
            </a:r>
            <a:r>
              <a:rPr lang="en-US" sz="1400" b="1" dirty="0"/>
              <a:t>Ensemble of Exemplar-SVMs for Object Detection and Beyond</a:t>
            </a:r>
            <a:r>
              <a:rPr lang="en-US" sz="1400" dirty="0"/>
              <a:t>”,  ICCV 2011 </a:t>
            </a:r>
          </a:p>
        </p:txBody>
      </p:sp>
    </p:spTree>
    <p:extLst>
      <p:ext uri="{BB962C8B-B14F-4D97-AF65-F5344CB8AC3E}">
        <p14:creationId xmlns:p14="http://schemas.microsoft.com/office/powerpoint/2010/main" val="31279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Architecture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4717" y="2533919"/>
            <a:ext cx="1531482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Retail Object</a:t>
            </a:r>
          </a:p>
          <a:p>
            <a:pPr algn="ctr"/>
            <a:r>
              <a:rPr lang="en-US" dirty="0" smtClean="0"/>
              <a:t>Commander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52400" y="2015723"/>
            <a:ext cx="1531482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Trigger</a:t>
            </a:r>
          </a:p>
        </p:txBody>
      </p:sp>
      <p:cxnSp>
        <p:nvCxnSpPr>
          <p:cNvPr id="138" name="Straight Arrow Connector 137"/>
          <p:cNvCxnSpPr>
            <a:stCxn id="116" idx="3"/>
            <a:endCxn id="8" idx="1"/>
          </p:cNvCxnSpPr>
          <p:nvPr/>
        </p:nvCxnSpPr>
        <p:spPr>
          <a:xfrm>
            <a:off x="1683882" y="2338889"/>
            <a:ext cx="670835" cy="518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6" idx="3"/>
            <a:endCxn id="58" idx="1"/>
          </p:cNvCxnSpPr>
          <p:nvPr/>
        </p:nvCxnSpPr>
        <p:spPr>
          <a:xfrm flipV="1">
            <a:off x="1683882" y="1924282"/>
            <a:ext cx="670835" cy="414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54717" y="1601116"/>
            <a:ext cx="1531482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</a:t>
            </a:r>
          </a:p>
          <a:p>
            <a:pPr algn="ctr"/>
            <a:r>
              <a:rPr lang="en-US" dirty="0" smtClean="0"/>
              <a:t>Commander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0941" y="6160532"/>
            <a:ext cx="1444059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Audio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2354716" y="6160532"/>
            <a:ext cx="1531483" cy="40011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Video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381996" y="1601115"/>
            <a:ext cx="1531482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</a:t>
            </a:r>
          </a:p>
          <a:p>
            <a:pPr algn="ctr"/>
            <a:r>
              <a:rPr lang="en-US" dirty="0" smtClean="0"/>
              <a:t>Talker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58" idx="3"/>
            <a:endCxn id="97" idx="1"/>
          </p:cNvCxnSpPr>
          <p:nvPr/>
        </p:nvCxnSpPr>
        <p:spPr>
          <a:xfrm flipV="1">
            <a:off x="3886199" y="1924281"/>
            <a:ext cx="1495797" cy="1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3"/>
            <a:endCxn id="97" idx="1"/>
          </p:cNvCxnSpPr>
          <p:nvPr/>
        </p:nvCxnSpPr>
        <p:spPr>
          <a:xfrm flipV="1">
            <a:off x="3886199" y="1924281"/>
            <a:ext cx="1495797" cy="932804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54717" y="4636439"/>
            <a:ext cx="153148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Location</a:t>
            </a:r>
          </a:p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354718" y="3657600"/>
            <a:ext cx="153148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</a:t>
            </a:r>
          </a:p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376057" y="4635564"/>
            <a:ext cx="153148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Retail Object</a:t>
            </a:r>
          </a:p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cxnSp>
        <p:nvCxnSpPr>
          <p:cNvPr id="129" name="Elbow Connector 128"/>
          <p:cNvCxnSpPr>
            <a:stCxn id="116" idx="2"/>
            <a:endCxn id="114" idx="1"/>
          </p:cNvCxnSpPr>
          <p:nvPr/>
        </p:nvCxnSpPr>
        <p:spPr>
          <a:xfrm rot="16200000" flipH="1">
            <a:off x="487654" y="3092541"/>
            <a:ext cx="2297551" cy="143657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16" idx="2"/>
            <a:endCxn id="131" idx="1"/>
          </p:cNvCxnSpPr>
          <p:nvPr/>
        </p:nvCxnSpPr>
        <p:spPr>
          <a:xfrm rot="16200000" flipH="1">
            <a:off x="977073" y="2603121"/>
            <a:ext cx="1318712" cy="143657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14" idx="3"/>
            <a:endCxn id="132" idx="1"/>
          </p:cNvCxnSpPr>
          <p:nvPr/>
        </p:nvCxnSpPr>
        <p:spPr>
          <a:xfrm flipV="1">
            <a:off x="3886199" y="4958730"/>
            <a:ext cx="489858" cy="8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858000" y="2520579"/>
            <a:ext cx="153148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BayesNet</a:t>
            </a:r>
            <a:endParaRPr lang="en-US" dirty="0" smtClean="0"/>
          </a:p>
          <a:p>
            <a:pPr algn="ctr"/>
            <a:r>
              <a:rPr lang="en-US" dirty="0" smtClean="0"/>
              <a:t>Integrator</a:t>
            </a:r>
            <a:endParaRPr lang="en-US" dirty="0"/>
          </a:p>
        </p:txBody>
      </p:sp>
      <p:cxnSp>
        <p:nvCxnSpPr>
          <p:cNvPr id="199" name="Straight Arrow Connector 198"/>
          <p:cNvCxnSpPr>
            <a:stCxn id="58" idx="3"/>
            <a:endCxn id="198" idx="1"/>
          </p:cNvCxnSpPr>
          <p:nvPr/>
        </p:nvCxnSpPr>
        <p:spPr>
          <a:xfrm>
            <a:off x="3886199" y="1924282"/>
            <a:ext cx="2971801" cy="919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8" idx="3"/>
            <a:endCxn id="198" idx="1"/>
          </p:cNvCxnSpPr>
          <p:nvPr/>
        </p:nvCxnSpPr>
        <p:spPr>
          <a:xfrm flipV="1">
            <a:off x="3886199" y="2843745"/>
            <a:ext cx="2971801" cy="133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31" idx="3"/>
            <a:endCxn id="198" idx="1"/>
          </p:cNvCxnSpPr>
          <p:nvPr/>
        </p:nvCxnSpPr>
        <p:spPr>
          <a:xfrm flipV="1">
            <a:off x="3886200" y="2843745"/>
            <a:ext cx="2971800" cy="11370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32" idx="3"/>
            <a:endCxn id="198" idx="1"/>
          </p:cNvCxnSpPr>
          <p:nvPr/>
        </p:nvCxnSpPr>
        <p:spPr>
          <a:xfrm flipV="1">
            <a:off x="5907539" y="2843745"/>
            <a:ext cx="950461" cy="2114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858000" y="3836228"/>
            <a:ext cx="153148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Graphical Interface</a:t>
            </a:r>
            <a:endParaRPr lang="en-US" dirty="0"/>
          </a:p>
        </p:txBody>
      </p:sp>
      <p:cxnSp>
        <p:nvCxnSpPr>
          <p:cNvPr id="224" name="Straight Arrow Connector 223"/>
          <p:cNvCxnSpPr>
            <a:stCxn id="198" idx="2"/>
            <a:endCxn id="223" idx="0"/>
          </p:cNvCxnSpPr>
          <p:nvPr/>
        </p:nvCxnSpPr>
        <p:spPr>
          <a:xfrm>
            <a:off x="7623741" y="3166910"/>
            <a:ext cx="0" cy="669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6858000" y="4959605"/>
            <a:ext cx="153148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cxnSp>
        <p:nvCxnSpPr>
          <p:cNvPr id="228" name="Straight Arrow Connector 227"/>
          <p:cNvCxnSpPr>
            <a:stCxn id="223" idx="2"/>
            <a:endCxn id="227" idx="0"/>
          </p:cNvCxnSpPr>
          <p:nvPr/>
        </p:nvCxnSpPr>
        <p:spPr>
          <a:xfrm>
            <a:off x="7623741" y="4482559"/>
            <a:ext cx="0" cy="4770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362200" y="1538407"/>
            <a:ext cx="3124200" cy="166199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</a:t>
            </a:r>
            <a:endParaRPr lang="en-US" sz="22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Reorganized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30629" y="2861178"/>
            <a:ext cx="1531482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Trigger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20054" y="2184738"/>
            <a:ext cx="26595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 Commander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0941" y="6160532"/>
            <a:ext cx="1444059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Audio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2354716" y="6160532"/>
            <a:ext cx="1531483" cy="40011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Video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620054" y="2718221"/>
            <a:ext cx="26595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 Recognizer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6858000" y="2520579"/>
            <a:ext cx="153148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BayesNet</a:t>
            </a:r>
            <a:endParaRPr lang="en-US" dirty="0" smtClean="0"/>
          </a:p>
          <a:p>
            <a:pPr algn="ctr"/>
            <a:r>
              <a:rPr lang="en-US" dirty="0" smtClean="0"/>
              <a:t>Integrator</a:t>
            </a:r>
            <a:endParaRPr lang="en-US" dirty="0"/>
          </a:p>
        </p:txBody>
      </p:sp>
      <p:cxnSp>
        <p:nvCxnSpPr>
          <p:cNvPr id="199" name="Straight Arrow Connector 198"/>
          <p:cNvCxnSpPr>
            <a:stCxn id="58" idx="3"/>
            <a:endCxn id="198" idx="1"/>
          </p:cNvCxnSpPr>
          <p:nvPr/>
        </p:nvCxnSpPr>
        <p:spPr>
          <a:xfrm>
            <a:off x="5279569" y="2369404"/>
            <a:ext cx="1578431" cy="4743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31" idx="3"/>
            <a:endCxn id="198" idx="1"/>
          </p:cNvCxnSpPr>
          <p:nvPr/>
        </p:nvCxnSpPr>
        <p:spPr>
          <a:xfrm flipV="1">
            <a:off x="5279568" y="2843745"/>
            <a:ext cx="1578432" cy="591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858000" y="3836228"/>
            <a:ext cx="153148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Graphical Interface</a:t>
            </a:r>
            <a:endParaRPr lang="en-US" dirty="0"/>
          </a:p>
        </p:txBody>
      </p:sp>
      <p:cxnSp>
        <p:nvCxnSpPr>
          <p:cNvPr id="224" name="Straight Arrow Connector 223"/>
          <p:cNvCxnSpPr>
            <a:stCxn id="198" idx="2"/>
            <a:endCxn id="223" idx="0"/>
          </p:cNvCxnSpPr>
          <p:nvPr/>
        </p:nvCxnSpPr>
        <p:spPr>
          <a:xfrm>
            <a:off x="7623741" y="3166910"/>
            <a:ext cx="0" cy="669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6858000" y="4959605"/>
            <a:ext cx="153148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cxnSp>
        <p:nvCxnSpPr>
          <p:cNvPr id="228" name="Straight Arrow Connector 227"/>
          <p:cNvCxnSpPr>
            <a:stCxn id="223" idx="2"/>
            <a:endCxn id="227" idx="0"/>
          </p:cNvCxnSpPr>
          <p:nvPr/>
        </p:nvCxnSpPr>
        <p:spPr>
          <a:xfrm>
            <a:off x="7623741" y="4482559"/>
            <a:ext cx="0" cy="4770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20054" y="1653368"/>
            <a:ext cx="265951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 Manager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354716" y="3657600"/>
            <a:ext cx="3131684" cy="200054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200" dirty="0" smtClean="0">
              <a:solidFill>
                <a:schemeClr val="bg1"/>
              </a:solidFill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</a:t>
            </a:r>
            <a:endParaRPr lang="en-US" sz="22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12570" y="4288542"/>
            <a:ext cx="266699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Commander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601684" y="4839846"/>
            <a:ext cx="121103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Location </a:t>
            </a:r>
          </a:p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612569" y="3757172"/>
            <a:ext cx="266699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Manager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060370" y="4839845"/>
            <a:ext cx="12192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</a:t>
            </a:r>
          </a:p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116" idx="3"/>
            <a:endCxn id="58" idx="1"/>
          </p:cNvCxnSpPr>
          <p:nvPr/>
        </p:nvCxnSpPr>
        <p:spPr>
          <a:xfrm flipV="1">
            <a:off x="1662111" y="2369404"/>
            <a:ext cx="957943" cy="814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6" idx="3"/>
            <a:endCxn id="131" idx="1"/>
          </p:cNvCxnSpPr>
          <p:nvPr/>
        </p:nvCxnSpPr>
        <p:spPr>
          <a:xfrm flipV="1">
            <a:off x="1662111" y="2902887"/>
            <a:ext cx="957943" cy="2814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16" idx="3"/>
            <a:endCxn id="71" idx="1"/>
          </p:cNvCxnSpPr>
          <p:nvPr/>
        </p:nvCxnSpPr>
        <p:spPr>
          <a:xfrm>
            <a:off x="1662111" y="3184344"/>
            <a:ext cx="950459" cy="12888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6" idx="3"/>
            <a:endCxn id="72" idx="1"/>
          </p:cNvCxnSpPr>
          <p:nvPr/>
        </p:nvCxnSpPr>
        <p:spPr>
          <a:xfrm>
            <a:off x="1662111" y="3184344"/>
            <a:ext cx="939573" cy="1978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74" idx="1"/>
          </p:cNvCxnSpPr>
          <p:nvPr/>
        </p:nvCxnSpPr>
        <p:spPr>
          <a:xfrm flipV="1">
            <a:off x="3812720" y="5163011"/>
            <a:ext cx="24765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1" idx="3"/>
            <a:endCxn id="198" idx="1"/>
          </p:cNvCxnSpPr>
          <p:nvPr/>
        </p:nvCxnSpPr>
        <p:spPr>
          <a:xfrm flipV="1">
            <a:off x="5279569" y="2843745"/>
            <a:ext cx="1578431" cy="1629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4" idx="3"/>
            <a:endCxn id="198" idx="1"/>
          </p:cNvCxnSpPr>
          <p:nvPr/>
        </p:nvCxnSpPr>
        <p:spPr>
          <a:xfrm flipV="1">
            <a:off x="5279570" y="2843745"/>
            <a:ext cx="1578430" cy="2319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0" y="1330202"/>
            <a:ext cx="1531482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</a:t>
            </a:r>
          </a:p>
          <a:p>
            <a:pPr algn="ctr"/>
            <a:r>
              <a:rPr lang="en-US" dirty="0" smtClean="0"/>
              <a:t>Talker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58" idx="3"/>
          </p:cNvCxnSpPr>
          <p:nvPr/>
        </p:nvCxnSpPr>
        <p:spPr>
          <a:xfrm flipV="1">
            <a:off x="5279569" y="1653367"/>
            <a:ext cx="1578431" cy="716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" idx="3"/>
            <a:endCxn id="29" idx="1"/>
          </p:cNvCxnSpPr>
          <p:nvPr/>
        </p:nvCxnSpPr>
        <p:spPr>
          <a:xfrm flipV="1">
            <a:off x="5279569" y="1653368"/>
            <a:ext cx="1578431" cy="28198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354716" y="1225220"/>
            <a:ext cx="3124200" cy="19697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</a:t>
            </a:r>
            <a:endParaRPr lang="en-US" sz="22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30629" y="2861178"/>
            <a:ext cx="1531482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Trigger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20054" y="1902970"/>
            <a:ext cx="26595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 Commander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638299" y="2436453"/>
            <a:ext cx="121103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 Recognizer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6858000" y="2520579"/>
            <a:ext cx="153148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BayesNet</a:t>
            </a:r>
            <a:endParaRPr lang="en-US" dirty="0" smtClean="0"/>
          </a:p>
          <a:p>
            <a:pPr algn="ctr"/>
            <a:r>
              <a:rPr lang="en-US" dirty="0" smtClean="0"/>
              <a:t>Integrator</a:t>
            </a:r>
            <a:endParaRPr lang="en-US" dirty="0"/>
          </a:p>
        </p:txBody>
      </p:sp>
      <p:cxnSp>
        <p:nvCxnSpPr>
          <p:cNvPr id="199" name="Straight Arrow Connector 198"/>
          <p:cNvCxnSpPr>
            <a:stCxn id="58" idx="3"/>
            <a:endCxn id="198" idx="1"/>
          </p:cNvCxnSpPr>
          <p:nvPr/>
        </p:nvCxnSpPr>
        <p:spPr>
          <a:xfrm>
            <a:off x="5279569" y="2087636"/>
            <a:ext cx="1578431" cy="75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858000" y="3836228"/>
            <a:ext cx="153148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Graphical Interface</a:t>
            </a:r>
            <a:endParaRPr lang="en-US" dirty="0"/>
          </a:p>
        </p:txBody>
      </p:sp>
      <p:cxnSp>
        <p:nvCxnSpPr>
          <p:cNvPr id="224" name="Straight Arrow Connector 223"/>
          <p:cNvCxnSpPr>
            <a:stCxn id="198" idx="2"/>
            <a:endCxn id="223" idx="0"/>
          </p:cNvCxnSpPr>
          <p:nvPr/>
        </p:nvCxnSpPr>
        <p:spPr>
          <a:xfrm>
            <a:off x="7623741" y="3166910"/>
            <a:ext cx="0" cy="669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6858000" y="4959605"/>
            <a:ext cx="153148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cxnSp>
        <p:nvCxnSpPr>
          <p:cNvPr id="228" name="Straight Arrow Connector 227"/>
          <p:cNvCxnSpPr>
            <a:stCxn id="223" idx="2"/>
            <a:endCxn id="227" idx="0"/>
          </p:cNvCxnSpPr>
          <p:nvPr/>
        </p:nvCxnSpPr>
        <p:spPr>
          <a:xfrm>
            <a:off x="7623741" y="4482559"/>
            <a:ext cx="0" cy="4770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20054" y="1371600"/>
            <a:ext cx="265951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 Manager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370702" y="3658476"/>
            <a:ext cx="3131684" cy="267765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200" dirty="0" smtClean="0">
              <a:solidFill>
                <a:schemeClr val="bg1"/>
              </a:solidFill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sz="2200" dirty="0">
              <a:solidFill>
                <a:schemeClr val="bg1"/>
              </a:solidFill>
            </a:endParaRPr>
          </a:p>
          <a:p>
            <a:pPr algn="ctr"/>
            <a:endParaRPr lang="en-US" sz="22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12570" y="4288542"/>
            <a:ext cx="266699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Commander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592777" y="5281974"/>
            <a:ext cx="121103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Location </a:t>
            </a:r>
          </a:p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612569" y="3757172"/>
            <a:ext cx="266699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Manager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060370" y="4800600"/>
            <a:ext cx="12192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Retail </a:t>
            </a:r>
            <a:r>
              <a:rPr lang="en-US" dirty="0" err="1" smtClean="0"/>
              <a:t>Obj</a:t>
            </a:r>
            <a:endParaRPr lang="en-US" dirty="0" smtClean="0"/>
          </a:p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116" idx="3"/>
            <a:endCxn id="58" idx="1"/>
          </p:cNvCxnSpPr>
          <p:nvPr/>
        </p:nvCxnSpPr>
        <p:spPr>
          <a:xfrm flipV="1">
            <a:off x="1662111" y="2087636"/>
            <a:ext cx="957943" cy="10967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6" idx="3"/>
            <a:endCxn id="131" idx="1"/>
          </p:cNvCxnSpPr>
          <p:nvPr/>
        </p:nvCxnSpPr>
        <p:spPr>
          <a:xfrm flipV="1">
            <a:off x="1662111" y="2759619"/>
            <a:ext cx="976188" cy="424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16" idx="3"/>
            <a:endCxn id="71" idx="1"/>
          </p:cNvCxnSpPr>
          <p:nvPr/>
        </p:nvCxnSpPr>
        <p:spPr>
          <a:xfrm>
            <a:off x="1662111" y="3184344"/>
            <a:ext cx="950459" cy="12888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6" idx="3"/>
            <a:endCxn id="72" idx="1"/>
          </p:cNvCxnSpPr>
          <p:nvPr/>
        </p:nvCxnSpPr>
        <p:spPr>
          <a:xfrm>
            <a:off x="1662111" y="3184344"/>
            <a:ext cx="930666" cy="24207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74" idx="1"/>
          </p:cNvCxnSpPr>
          <p:nvPr/>
        </p:nvCxnSpPr>
        <p:spPr>
          <a:xfrm flipV="1">
            <a:off x="3803813" y="5123766"/>
            <a:ext cx="256557" cy="4813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1" idx="3"/>
            <a:endCxn id="198" idx="1"/>
          </p:cNvCxnSpPr>
          <p:nvPr/>
        </p:nvCxnSpPr>
        <p:spPr>
          <a:xfrm flipV="1">
            <a:off x="5279569" y="2843745"/>
            <a:ext cx="1578431" cy="1629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4" idx="3"/>
            <a:endCxn id="198" idx="1"/>
          </p:cNvCxnSpPr>
          <p:nvPr/>
        </p:nvCxnSpPr>
        <p:spPr>
          <a:xfrm flipV="1">
            <a:off x="5279570" y="2843745"/>
            <a:ext cx="1578430" cy="22800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81150" y="2438309"/>
            <a:ext cx="121103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Emotion Recognizer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31" idx="3"/>
            <a:endCxn id="35" idx="1"/>
          </p:cNvCxnSpPr>
          <p:nvPr/>
        </p:nvCxnSpPr>
        <p:spPr>
          <a:xfrm>
            <a:off x="3849335" y="2759619"/>
            <a:ext cx="231815" cy="18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0368" y="5605140"/>
            <a:ext cx="12192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</a:t>
            </a:r>
            <a:r>
              <a:rPr lang="en-US" dirty="0" err="1" smtClean="0"/>
              <a:t>Obj</a:t>
            </a:r>
            <a:endParaRPr lang="en-US" dirty="0" smtClean="0"/>
          </a:p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72" idx="3"/>
            <a:endCxn id="39" idx="1"/>
          </p:cNvCxnSpPr>
          <p:nvPr/>
        </p:nvCxnSpPr>
        <p:spPr>
          <a:xfrm>
            <a:off x="3803813" y="5605140"/>
            <a:ext cx="256555" cy="3231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198" idx="1"/>
          </p:cNvCxnSpPr>
          <p:nvPr/>
        </p:nvCxnSpPr>
        <p:spPr>
          <a:xfrm>
            <a:off x="5292186" y="2761475"/>
            <a:ext cx="1565814" cy="82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3"/>
            <a:endCxn id="198" idx="1"/>
          </p:cNvCxnSpPr>
          <p:nvPr/>
        </p:nvCxnSpPr>
        <p:spPr>
          <a:xfrm flipV="1">
            <a:off x="5279568" y="2843745"/>
            <a:ext cx="1578432" cy="3084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0" y="1330202"/>
            <a:ext cx="1531482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</a:t>
            </a:r>
          </a:p>
          <a:p>
            <a:pPr algn="ctr"/>
            <a:r>
              <a:rPr lang="en-US" dirty="0" smtClean="0"/>
              <a:t>Talker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58" idx="3"/>
          </p:cNvCxnSpPr>
          <p:nvPr/>
        </p:nvCxnSpPr>
        <p:spPr>
          <a:xfrm flipV="1">
            <a:off x="5279569" y="1653369"/>
            <a:ext cx="1578431" cy="434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1" idx="3"/>
            <a:endCxn id="32" idx="1"/>
          </p:cNvCxnSpPr>
          <p:nvPr/>
        </p:nvCxnSpPr>
        <p:spPr>
          <a:xfrm flipV="1">
            <a:off x="5279569" y="1653368"/>
            <a:ext cx="1578431" cy="28198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whole module serve for a general purpose</a:t>
            </a:r>
          </a:p>
          <a:p>
            <a:r>
              <a:rPr lang="en-US" sz="2000" dirty="0" smtClean="0"/>
              <a:t>One scenario has one recognition module, with 5 components:</a:t>
            </a:r>
          </a:p>
          <a:p>
            <a:pPr lvl="1"/>
            <a:r>
              <a:rPr lang="en-US" sz="2000" dirty="0" smtClean="0"/>
              <a:t>Manager, commander, recognizer, integrator and library</a:t>
            </a:r>
          </a:p>
          <a:p>
            <a:r>
              <a:rPr lang="en-US" sz="2000" dirty="0" smtClean="0"/>
              <a:t>Manager: read/write/update data for the module, control the flow</a:t>
            </a:r>
          </a:p>
          <a:p>
            <a:r>
              <a:rPr lang="en-US" sz="2000" dirty="0" smtClean="0"/>
              <a:t>Commander: speech recognizer to issue scenario command</a:t>
            </a:r>
          </a:p>
          <a:p>
            <a:r>
              <a:rPr lang="en-US" sz="2000" dirty="0" smtClean="0"/>
              <a:t>Recognizer: vision recognizer to detect specific face/object</a:t>
            </a:r>
            <a:endParaRPr lang="en-US" sz="2000" dirty="0"/>
          </a:p>
          <a:p>
            <a:r>
              <a:rPr lang="en-US" sz="2000" dirty="0" smtClean="0"/>
              <a:t>Integrator: machine learning models to integrate results for each module</a:t>
            </a:r>
          </a:p>
          <a:p>
            <a:r>
              <a:rPr lang="en-US" sz="2000" dirty="0" smtClean="0"/>
              <a:t>Integrator not designed yet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5302138"/>
            <a:ext cx="1779814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5301685"/>
            <a:ext cx="191588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27714" y="4484334"/>
            <a:ext cx="199208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20242" y="6107668"/>
            <a:ext cx="18070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Integrator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4533901" y="5671017"/>
            <a:ext cx="489856" cy="436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5023757" y="5671470"/>
            <a:ext cx="386443" cy="4361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</p:cNvCxnSpPr>
          <p:nvPr/>
        </p:nvCxnSpPr>
        <p:spPr>
          <a:xfrm>
            <a:off x="5927271" y="6292334"/>
            <a:ext cx="107768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533901" y="4865787"/>
            <a:ext cx="0" cy="43635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486400" y="4853666"/>
            <a:ext cx="0" cy="43635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4463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……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All codes in one module put together to ensure consistence</a:t>
            </a:r>
          </a:p>
          <a:p>
            <a:r>
              <a:rPr lang="en-US" sz="2000" dirty="0" smtClean="0"/>
              <a:t>Better scalability and extensibility, easy to add one whole sensing module</a:t>
            </a:r>
          </a:p>
          <a:p>
            <a:pPr lvl="1"/>
            <a:r>
              <a:rPr lang="en-US" sz="1600" dirty="0" smtClean="0"/>
              <a:t>E.g. Motion recognition module</a:t>
            </a:r>
          </a:p>
          <a:p>
            <a:r>
              <a:rPr lang="en-US" sz="2000" dirty="0" smtClean="0"/>
              <a:t>Absence of one part (commander) does not affect the module performance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Code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5208" y="2830282"/>
            <a:ext cx="1722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9771" y="1600199"/>
            <a:ext cx="27432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Package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8729" y="4180646"/>
            <a:ext cx="16002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180646"/>
            <a:ext cx="183424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2246541" y="1969531"/>
            <a:ext cx="2194830" cy="860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54" idx="0"/>
          </p:cNvCxnSpPr>
          <p:nvPr/>
        </p:nvCxnSpPr>
        <p:spPr>
          <a:xfrm>
            <a:off x="4441371" y="1969531"/>
            <a:ext cx="1371600" cy="860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7" idx="0"/>
          </p:cNvCxnSpPr>
          <p:nvPr/>
        </p:nvCxnSpPr>
        <p:spPr>
          <a:xfrm>
            <a:off x="2246540" y="3199614"/>
            <a:ext cx="2532289" cy="981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8" idx="0"/>
          </p:cNvCxnSpPr>
          <p:nvPr/>
        </p:nvCxnSpPr>
        <p:spPr>
          <a:xfrm>
            <a:off x="2246540" y="3199614"/>
            <a:ext cx="575582" cy="981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37" idx="0"/>
          </p:cNvCxnSpPr>
          <p:nvPr/>
        </p:nvCxnSpPr>
        <p:spPr>
          <a:xfrm flipH="1">
            <a:off x="876300" y="3199614"/>
            <a:ext cx="1370240" cy="9751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  <a:endCxn id="56" idx="0"/>
          </p:cNvCxnSpPr>
          <p:nvPr/>
        </p:nvCxnSpPr>
        <p:spPr>
          <a:xfrm>
            <a:off x="4441371" y="1969531"/>
            <a:ext cx="3658961" cy="860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00" y="4174751"/>
            <a:ext cx="16002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29300" y="4170291"/>
            <a:ext cx="16002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Integrator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" idx="2"/>
            <a:endCxn id="46" idx="0"/>
          </p:cNvCxnSpPr>
          <p:nvPr/>
        </p:nvCxnSpPr>
        <p:spPr>
          <a:xfrm>
            <a:off x="2246540" y="3199614"/>
            <a:ext cx="4382860" cy="9706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51639" y="2830281"/>
            <a:ext cx="1722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 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39000" y="2830282"/>
            <a:ext cx="1722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Library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" idx="2"/>
          </p:cNvCxnSpPr>
          <p:nvPr/>
        </p:nvCxnSpPr>
        <p:spPr>
          <a:xfrm flipH="1">
            <a:off x="3978729" y="1969531"/>
            <a:ext cx="462642" cy="860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1458</Words>
  <Application>Microsoft Office PowerPoint</Application>
  <PresentationFormat>On-screen Show (4:3)</PresentationFormat>
  <Paragraphs>506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Multimodal First Person Sensing System Overview</vt:lpstr>
      <vt:lpstr>Motivation</vt:lpstr>
      <vt:lpstr>User Case</vt:lpstr>
      <vt:lpstr>Introduction</vt:lpstr>
      <vt:lpstr>Original Architecture</vt:lpstr>
      <vt:lpstr>System Architecture Reorganized</vt:lpstr>
      <vt:lpstr>General Architecture</vt:lpstr>
      <vt:lpstr>Module Structure</vt:lpstr>
      <vt:lpstr>Module Code Management</vt:lpstr>
      <vt:lpstr>Module Data Management</vt:lpstr>
      <vt:lpstr>Module Data Manifest</vt:lpstr>
      <vt:lpstr>Module Structure Revisited</vt:lpstr>
      <vt:lpstr>Module: Manager*</vt:lpstr>
      <vt:lpstr>Commander*/Recognizer* (Wrapper)</vt:lpstr>
      <vt:lpstr>Communication Protocol</vt:lpstr>
      <vt:lpstr>System Launching</vt:lpstr>
      <vt:lpstr>MMFPS - Speech Recognition</vt:lpstr>
      <vt:lpstr>Dialog System Architecture</vt:lpstr>
      <vt:lpstr>Module Nodes</vt:lpstr>
      <vt:lpstr>Personalization</vt:lpstr>
      <vt:lpstr>MMFPS - Location Recognition</vt:lpstr>
      <vt:lpstr>Recognizer Library</vt:lpstr>
      <vt:lpstr>Recognition Operation</vt:lpstr>
      <vt:lpstr>3D Points Examples</vt:lpstr>
      <vt:lpstr>MMFPS - Object Recognition</vt:lpstr>
      <vt:lpstr>Recognizer Library</vt:lpstr>
      <vt:lpstr>Recognizer Training</vt:lpstr>
      <vt:lpstr>Recognizer Online Testing</vt:lpstr>
      <vt:lpstr>MMFPS – Bayesian Network</vt:lpstr>
      <vt:lpstr>Bayesian Network</vt:lpstr>
      <vt:lpstr>User Interface</vt:lpstr>
      <vt:lpstr>MMFPS – Experiments</vt:lpstr>
      <vt:lpstr>Progress and Plans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and Schedule</dc:title>
  <dc:creator>Vincent Hu</dc:creator>
  <cp:lastModifiedBy>Vincent Hu</cp:lastModifiedBy>
  <cp:revision>613</cp:revision>
  <dcterms:created xsi:type="dcterms:W3CDTF">2006-08-16T00:00:00Z</dcterms:created>
  <dcterms:modified xsi:type="dcterms:W3CDTF">2012-12-12T02:13:20Z</dcterms:modified>
</cp:coreProperties>
</file>