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77" r:id="rId6"/>
    <p:sldId id="292" r:id="rId7"/>
    <p:sldId id="302" r:id="rId8"/>
    <p:sldId id="281" r:id="rId9"/>
    <p:sldId id="285" r:id="rId10"/>
    <p:sldId id="288" r:id="rId11"/>
    <p:sldId id="286" r:id="rId12"/>
    <p:sldId id="289" r:id="rId13"/>
    <p:sldId id="290" r:id="rId14"/>
    <p:sldId id="291" r:id="rId15"/>
    <p:sldId id="28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6" Type="http://schemas.openxmlformats.org/officeDocument/2006/relationships/image" Target="../media/image1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9.png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8.png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819150"/>
            <a:ext cx="3876675" cy="52197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71420" y="0"/>
            <a:ext cx="300355" cy="2816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矩形 7"/>
          <p:cNvSpPr/>
          <p:nvPr>
            <p:custDataLst>
              <p:tags r:id="rId3"/>
            </p:custDataLst>
          </p:nvPr>
        </p:nvSpPr>
        <p:spPr>
          <a:xfrm>
            <a:off x="3147692" y="2767974"/>
            <a:ext cx="6369050" cy="132207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基于Casbin访问控制模型的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介绍和使用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PA_矩形 7"/>
          <p:cNvSpPr/>
          <p:nvPr>
            <p:custDataLst>
              <p:tags r:id="rId4"/>
            </p:custDataLst>
          </p:nvPr>
        </p:nvSpPr>
        <p:spPr>
          <a:xfrm>
            <a:off x="8868407" y="4518034"/>
            <a:ext cx="94488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杨敏宇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95745" y="4282440"/>
            <a:ext cx="32175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casbin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825" y="819150"/>
            <a:ext cx="1619250" cy="1752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支持多种编程语言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2139950"/>
            <a:ext cx="8452485" cy="4375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支持多种编程语言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936750"/>
            <a:ext cx="7561580" cy="4259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9300" y="1305560"/>
            <a:ext cx="100482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Casbin</a:t>
            </a:r>
            <a:r>
              <a:rPr lang="zh-CN" altLang="en-US"/>
              <a:t>可以：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具有访问控制模型model和策略policy两个核心概念。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支持RBAC中的多层角色继承，不止主体可以有角色，资源也可以具有角色。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支持超级用户，如 root 或 Administrator，超级用户可以不受授权策略的约束访问任意资源。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支持多种内置的操作符，如 keyMatch，方便对路径式的资源进行管理，如 /foo/bar 可以映射到 /foo*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Casbin</a:t>
            </a:r>
            <a:r>
              <a:rPr lang="zh-CN" altLang="en-US"/>
              <a:t>不能：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身份认证 authentication（即验证用户的用户名、密码），casbin只负责访问控制。应该有其他专门的组件负责身份认证，然后由casbin进行访问控制，二者是相互配合的关系。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管理用户列表或角色列表。 Casbin 认为由项目自身来管理用户、角色列表更为合适， 用户通常有他们的密码，但是 Casbin 的设计思想并不是把它作为一个存储密码的容器。 而是存储RBAC方案中用户和角色之间的映射关系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Casbin 中, 访问控制模型被抽象为基于 PERM (Policy, Effect, Request, Matcher) 的一个文件。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工作原理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05585" y="2232025"/>
            <a:ext cx="7051675" cy="424624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# Request definition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[request_definition]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 = sub, obj, act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Policy definition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[policy_definition]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 = sub, obj, act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Policy effect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[policy_effect]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 = some(where (p.eft == allow))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Matchers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[matchers]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m = r.sub == p.sub &amp;&amp; r.obj == p.obj &amp;&amp; r.act == p.act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policy</a:t>
            </a:r>
            <a:r>
              <a:rPr lang="zh-CN" altLang="en-US"/>
              <a:t>数据示例：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工作原理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05585" y="2232025"/>
            <a:ext cx="7051675" cy="64516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p, alice, data1, read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p, bob, data2, write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5585" y="4378325"/>
            <a:ext cx="7051675" cy="64516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alice data1, read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tom, data1, write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" y="3490595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policy</a:t>
            </a:r>
            <a:r>
              <a:rPr lang="zh-CN" altLang="en-US"/>
              <a:t>请求实例：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ACL (Access Control List, 访问控制列表)</a:t>
            </a:r>
            <a:endParaRPr lang="zh-CN" altLang="en-US"/>
          </a:p>
          <a:p>
            <a:r>
              <a:rPr lang="zh-CN" altLang="en-US"/>
              <a:t>2. 具有 超级用户 的 ACL</a:t>
            </a:r>
            <a:endParaRPr lang="zh-CN" altLang="en-US"/>
          </a:p>
          <a:p>
            <a:r>
              <a:rPr lang="zh-CN" altLang="en-US"/>
              <a:t>3. 没有用户的 ACL: 对于没有身份验证或用户登录的系统尤其有用。</a:t>
            </a:r>
            <a:endParaRPr lang="zh-CN" altLang="en-US"/>
          </a:p>
          <a:p>
            <a:r>
              <a:rPr lang="zh-CN" altLang="en-US"/>
              <a:t>4. 没有资源的 ACL: 某些场景可能只针对资源的类型, 而不是单个资源, 诸如 write-article, read-log等权限。 它不控制对特定文章或日志的访问。</a:t>
            </a:r>
            <a:endParaRPr lang="zh-CN" altLang="en-US"/>
          </a:p>
          <a:p>
            <a:r>
              <a:rPr lang="zh-CN" altLang="en-US"/>
              <a:t>5. RBAC (基于角色的访问控制)</a:t>
            </a:r>
            <a:endParaRPr lang="zh-CN" altLang="en-US"/>
          </a:p>
          <a:p>
            <a:r>
              <a:rPr lang="zh-CN" altLang="en-US"/>
              <a:t>6. 支持资源角色的RBAC: 用户和资源可以同时具有角色 (或组)。</a:t>
            </a:r>
            <a:endParaRPr lang="zh-CN" altLang="en-US"/>
          </a:p>
          <a:p>
            <a:r>
              <a:rPr lang="zh-CN" altLang="en-US"/>
              <a:t>7. 支持域/租户的RBAC: 用户可以为不同的域/租户设置不同的角色集。</a:t>
            </a:r>
            <a:endParaRPr lang="zh-CN" altLang="en-US"/>
          </a:p>
          <a:p>
            <a:r>
              <a:rPr lang="zh-CN" altLang="en-US"/>
              <a:t>8. ABAC (基于属性的访问控制): 支持利用resource.Owner这种语法糖获取元素的属性。</a:t>
            </a:r>
            <a:endParaRPr lang="zh-CN" altLang="en-US"/>
          </a:p>
          <a:p>
            <a:r>
              <a:rPr lang="zh-CN" altLang="en-US"/>
              <a:t>9. RESTful: 支持路径, 如 /res/*, /res/: id 和 HTTP 方法, 如 GET, POST, PUT, DELETE。</a:t>
            </a:r>
            <a:endParaRPr lang="zh-CN" altLang="en-US"/>
          </a:p>
          <a:p>
            <a:r>
              <a:rPr lang="zh-CN" altLang="en-US"/>
              <a:t>10. 拒绝优先: 支持允许和拒绝授权, 拒绝优先于允许。</a:t>
            </a:r>
            <a:endParaRPr lang="zh-CN" altLang="en-US"/>
          </a:p>
          <a:p>
            <a:r>
              <a:rPr lang="zh-CN" altLang="en-US"/>
              <a:t>11. 优先级: 策略规则按照先后次序确定优先级，类似于防火墙规则。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支持的</a:t>
              </a:r>
              <a:r>
                <a:rPr lang="en-US" altLang="zh-CN" sz="2800"/>
                <a:t>Models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Model CONF 至少应包含四个部分: </a:t>
            </a:r>
            <a:endParaRPr lang="zh-CN" altLang="en-US"/>
          </a:p>
          <a:p>
            <a:r>
              <a:rPr lang="zh-CN" altLang="en-US"/>
              <a:t>[request_definition]  </a:t>
            </a:r>
            <a:endParaRPr lang="zh-CN" altLang="en-US"/>
          </a:p>
          <a:p>
            <a:r>
              <a:rPr lang="zh-CN" altLang="en-US"/>
              <a:t>请求定义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[policy_definition]     </a:t>
            </a:r>
            <a:endParaRPr lang="zh-CN" altLang="en-US"/>
          </a:p>
          <a:p>
            <a:r>
              <a:rPr lang="zh-CN" altLang="en-US"/>
              <a:t>策略定义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[policy_effect]          </a:t>
            </a:r>
            <a:endParaRPr lang="zh-CN" altLang="en-US"/>
          </a:p>
          <a:p>
            <a:r>
              <a:rPr lang="zh-CN" altLang="en-US"/>
              <a:t>策略生效范围定义，当多个policy rule同时匹配访问请求request时,该如何对多个决策结果进行集成以实现统一决策。</a:t>
            </a:r>
            <a:endParaRPr lang="zh-CN" altLang="en-US"/>
          </a:p>
          <a:p>
            <a:r>
              <a:rPr lang="zh-CN" altLang="en-US"/>
              <a:t>目前为止你必须使用内置的 policy effects，不能自定义。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some(where (p.eft == allow)) 该Effect原语表示如果存在任意一个决策结果为allow的匹配规则，则最终决策结果为allow</a:t>
            </a:r>
            <a:endParaRPr lang="zh-CN" altLang="en-US"/>
          </a:p>
          <a:p>
            <a:r>
              <a:rPr lang="zh-CN" altLang="en-US"/>
              <a:t>!some(where (p.eft == deny)) 该Effect原语表示不存在任何决策结果为deny的匹配规则，则最终决策结果为allow </a:t>
            </a:r>
            <a:endParaRPr lang="zh-CN" altLang="en-US"/>
          </a:p>
          <a:p>
            <a:r>
              <a:rPr lang="zh-CN" altLang="en-US"/>
              <a:t>some(where (p.eft == allow)) &amp;&amp; !some(where (p.eft == deny))</a:t>
            </a:r>
            <a:endParaRPr lang="zh-CN" altLang="en-US"/>
          </a:p>
          <a:p>
            <a:r>
              <a:rPr lang="zh-CN" altLang="en-US"/>
              <a:t>该Effect原语表示当至少存在一个决策结果为allow的匹配规则，且不存在决策结果为deny的匹配规则时，则最终决策结果为allow</a:t>
            </a:r>
            <a:endParaRPr lang="zh-CN" altLang="en-US"/>
          </a:p>
          <a:p>
            <a:r>
              <a:rPr lang="zh-CN" altLang="en-US"/>
              <a:t>priority(p.eft) || deny 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的语法</a:t>
              </a:r>
              <a:r>
                <a:rPr lang="en-US" altLang="zh-CN" sz="2800"/>
                <a:t>—1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[matchers]</a:t>
            </a:r>
            <a:endParaRPr lang="zh-CN" altLang="en-US"/>
          </a:p>
          <a:p>
            <a:r>
              <a:rPr lang="zh-CN" altLang="en-US"/>
              <a:t>策略匹配规则定义，定义了请求和策略之间的匹配方式。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 model 使用 RBAC, 还需要添加</a:t>
            </a:r>
            <a:endParaRPr lang="zh-CN" altLang="en-US"/>
          </a:p>
          <a:p>
            <a:r>
              <a:rPr lang="zh-CN" altLang="en-US"/>
              <a:t>[role_definition]</a:t>
            </a:r>
            <a:endParaRPr lang="zh-CN" altLang="en-US"/>
          </a:p>
          <a:p>
            <a:r>
              <a:rPr lang="zh-CN" altLang="en-US"/>
              <a:t>是RBAC角色继承关系的定义。</a:t>
            </a:r>
            <a:endParaRPr lang="zh-CN" altLang="en-US"/>
          </a:p>
          <a:p>
            <a:r>
              <a:rPr lang="zh-CN" altLang="en-US"/>
              <a:t>Casbin 支持 RBAC 系统的多个实例, 例如, 用户可以具有角色及其继承关系, 资源也可以具有角色及其继承关系。 这两个 RBAC 系统不会互相干扰。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Casbin 的 RBAC 支持 RBAC1 的角色层次结构功能，如果 alice具有role1, role1具有role2，则 alice 也将拥有 role2 并继承其权限。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的语法</a:t>
              </a:r>
              <a:r>
                <a:rPr lang="en-US" altLang="zh-CN" sz="2800"/>
                <a:t>—2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model 只能加载，不能保存。 因为我们认为 model 不是动态组件，不应该在运行时进行修改，所以我们没有实现一个 API 来将 model 保存到存储中。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但是，好消息是，我们提供了三种等效的方法来静态或动态地加载模型：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.conf</a:t>
            </a:r>
            <a:r>
              <a:rPr lang="zh-CN" altLang="en-US"/>
              <a:t>文件加载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从代码加载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从字符串加载（代码、文件、数据库）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存储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策略存储作为adapter实现。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在Casbin中，策略存储作为adapter(Casbin的中间件) 实现。 Casbin用户可以使用adapter从存储中加载策略规则或者将策略规则保存到其中。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.csv</a:t>
            </a:r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r>
              <a:rPr lang="en-US" altLang="zh-CN"/>
              <a:t>PostgreSQL</a:t>
            </a:r>
            <a:endParaRPr lang="en-US" altLang="zh-CN"/>
          </a:p>
          <a:p>
            <a:r>
              <a:rPr lang="en-US" altLang="zh-CN"/>
              <a:t>TiDB</a:t>
            </a:r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r>
              <a:rPr lang="en-US" altLang="zh-CN"/>
              <a:t>SQLServer</a:t>
            </a:r>
            <a:endParaRPr lang="en-US" altLang="zh-CN"/>
          </a:p>
          <a:p>
            <a:r>
              <a:rPr lang="en-US" altLang="zh-CN"/>
              <a:t>Oracle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Policy</a:t>
              </a:r>
              <a:r>
                <a:rPr lang="zh-CN" altLang="en-US" sz="2800"/>
                <a:t>存储和适配器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25145" y="0"/>
            <a:ext cx="3228975" cy="1998980"/>
            <a:chOff x="827" y="0"/>
            <a:chExt cx="5085" cy="3148"/>
          </a:xfrm>
        </p:grpSpPr>
        <p:pic>
          <p:nvPicPr>
            <p:cNvPr id="10" name="图片 9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742"/>
              <a:ext cx="1787" cy="240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44" y="0"/>
              <a:ext cx="172" cy="17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3"/>
              </p:custDataLst>
            </p:nvPr>
          </p:nvSpPr>
          <p:spPr>
            <a:xfrm>
              <a:off x="1784" y="1292"/>
              <a:ext cx="4128" cy="130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内容摘要</a:t>
              </a:r>
              <a:endParaRPr kumimoji="0" lang="zh-CN" alt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泪滴形 1"/>
          <p:cNvSpPr/>
          <p:nvPr/>
        </p:nvSpPr>
        <p:spPr>
          <a:xfrm>
            <a:off x="1132840" y="2204085"/>
            <a:ext cx="891540" cy="891540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>
            <a:off x="1132840" y="3355975"/>
            <a:ext cx="891540" cy="891540"/>
          </a:xfrm>
          <a:prstGeom prst="teardrop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>
            <a:off x="1132840" y="4507865"/>
            <a:ext cx="891540" cy="891540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202870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5240" y="4659630"/>
            <a:ext cx="587375" cy="587375"/>
          </a:xfrm>
          <a:prstGeom prst="rect">
            <a:avLst/>
          </a:prstGeom>
        </p:spPr>
      </p:pic>
      <p:pic>
        <p:nvPicPr>
          <p:cNvPr id="6" name="图片 5" descr="2028700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5240" y="3508375"/>
            <a:ext cx="587375" cy="587375"/>
          </a:xfrm>
          <a:prstGeom prst="rect">
            <a:avLst/>
          </a:prstGeom>
        </p:spPr>
      </p:pic>
      <p:pic>
        <p:nvPicPr>
          <p:cNvPr id="7" name="图片 6" descr="2028700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4605" y="2356485"/>
            <a:ext cx="587375" cy="587375"/>
          </a:xfrm>
          <a:prstGeom prst="rect">
            <a:avLst/>
          </a:prstGeom>
        </p:spPr>
      </p:pic>
      <p:sp>
        <p:nvSpPr>
          <p:cNvPr id="8" name="PA_矩形 7"/>
          <p:cNvSpPr/>
          <p:nvPr>
            <p:custDataLst>
              <p:tags r:id="rId10"/>
            </p:custDataLst>
          </p:nvPr>
        </p:nvSpPr>
        <p:spPr>
          <a:xfrm>
            <a:off x="2248535" y="220408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是什么？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PA_矩形 7"/>
          <p:cNvSpPr/>
          <p:nvPr>
            <p:custDataLst>
              <p:tags r:id="rId11"/>
            </p:custDataLst>
          </p:nvPr>
        </p:nvSpPr>
        <p:spPr>
          <a:xfrm>
            <a:off x="2203450" y="335597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如何使用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PA_矩形 7"/>
          <p:cNvSpPr/>
          <p:nvPr>
            <p:custDataLst>
              <p:tags r:id="rId12"/>
            </p:custDataLst>
          </p:nvPr>
        </p:nvSpPr>
        <p:spPr>
          <a:xfrm>
            <a:off x="2248535" y="450786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我们使用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情况介绍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我们支持使用分布式消息系统，例如 etcd 来保持多个Casbin执行器实例之间的一致性。 因此，我们的用户可以同时使用多个Casbin 执行器来处理大量的权限检查请求。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与策略存储 adapters类似，我们没有把watcher的代码放在主库中。 任何对新消息系统的支持都应该作为watcher程序来实现。 完整的Casbin watchers列表如下所示。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Etcd</a:t>
            </a:r>
            <a:endParaRPr lang="en-US" altLang="zh-CN"/>
          </a:p>
          <a:p>
            <a:r>
              <a:rPr lang="en-US" altLang="zh-CN"/>
              <a:t>NATS</a:t>
            </a:r>
            <a:endParaRPr lang="en-US" altLang="zh-CN"/>
          </a:p>
          <a:p>
            <a:r>
              <a:rPr lang="en-US" altLang="zh-CN"/>
              <a:t>ZooKeeper</a:t>
            </a:r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r>
              <a:rPr lang="en-US" altLang="zh-CN"/>
              <a:t>GCP</a:t>
            </a:r>
            <a:endParaRPr lang="en-US" altLang="zh-CN"/>
          </a:p>
          <a:p>
            <a:r>
              <a:rPr lang="en-US" altLang="zh-CN"/>
              <a:t>Kafka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chemeClr val="accent6">
              <a:lumMod val="75000"/>
            </a:schemeClr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观察者</a:t>
              </a:r>
              <a:r>
                <a:rPr lang="en-US" altLang="zh-CN" sz="2800"/>
                <a:t>(Watcher)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角色管理器用于管理Casbin中的RBAC角色层次结构(用户角色映射)。 角色管理器可以从Casbin策略规则或外部源(如LDAP、Okta、Auth0、Azure AD等) 检索角色数据。 我们支持角色管理器的不同实现。 为了保持代码轻量级，我们没有把角色管理器代码放在主库中(默认的角色管理器除外)。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Default Role Manager</a:t>
            </a:r>
            <a:endParaRPr lang="en-US" altLang="zh-CN"/>
          </a:p>
          <a:p>
            <a:r>
              <a:rPr lang="en-US" altLang="zh-CN"/>
              <a:t>Session Role Manager</a:t>
            </a:r>
            <a:endParaRPr lang="en-US" altLang="zh-CN"/>
          </a:p>
          <a:p>
            <a:r>
              <a:rPr lang="en-US" altLang="zh-CN"/>
              <a:t>Okta Role Manager</a:t>
            </a:r>
            <a:endParaRPr lang="en-US" altLang="zh-CN"/>
          </a:p>
          <a:p>
            <a:r>
              <a:rPr lang="en-US" altLang="zh-CN"/>
              <a:t>Auth0 Role Manager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角色管理器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Intel(R) Core(TM) i7-6700HQ CPU @ 2.60GHz, 2601 Mhz, 4 Core(s), 8 Logical Processor(s)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chemeClr val="accent6">
              <a:lumMod val="50000"/>
            </a:schemeClr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基准测试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1362710" y="2085340"/>
          <a:ext cx="853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测试用例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规则大小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时间开销 (ms/op)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内存开销 (KB)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 rules (2 users)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0.015493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5.649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 rules (2 users, 1 role)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0.021738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7.522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(small)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 rules (1000 users, 100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0.164309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80.620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(medium)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11000 rules (10000 users, 1000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2.258262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765.152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(large)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110000 rules (100000 users, 10000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23.916776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7,606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with resource roles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2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0.021146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7.906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with domains/tenants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1 role, 2 domains)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0.032696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10.755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ABAC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 rule (0 user)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0.007510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2.328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RESTful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 rules (3 users)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0.045398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91.774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Deny-override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1 role)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0.023281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8.370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Priority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 rules (2 users, 2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0.016389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5.313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5719465" cy="817150"/>
            <a:chOff x="1544" y="0"/>
            <a:chExt cx="5892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9"/>
              <a:ext cx="5537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我们使用</a:t>
              </a:r>
              <a:r>
                <a:rPr lang="en-US" altLang="zh-CN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Casbin</a:t>
              </a:r>
              <a:r>
                <a:rPr lang="zh-CN" altLang="en-US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情况介绍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0" name="PA_矩形 7"/>
          <p:cNvSpPr/>
          <p:nvPr>
            <p:custDataLst>
              <p:tags r:id="rId3"/>
            </p:custDataLst>
          </p:nvPr>
        </p:nvSpPr>
        <p:spPr>
          <a:xfrm>
            <a:off x="902335" y="1440815"/>
            <a:ext cx="101542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我们目前在三个项目使用了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作为权限控制。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泪滴形 30"/>
          <p:cNvSpPr/>
          <p:nvPr/>
        </p:nvSpPr>
        <p:spPr>
          <a:xfrm>
            <a:off x="568960" y="4072255"/>
            <a:ext cx="891540" cy="891540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02</a:t>
            </a:r>
            <a:endParaRPr lang="en-US" altLang="zh-CN" sz="2800"/>
          </a:p>
        </p:txBody>
      </p:sp>
      <p:grpSp>
        <p:nvGrpSpPr>
          <p:cNvPr id="32" name="组合 31"/>
          <p:cNvGrpSpPr/>
          <p:nvPr/>
        </p:nvGrpSpPr>
        <p:grpSpPr>
          <a:xfrm>
            <a:off x="568960" y="2286000"/>
            <a:ext cx="3973830" cy="901700"/>
            <a:chOff x="1802" y="1729"/>
            <a:chExt cx="6258" cy="1420"/>
          </a:xfrm>
        </p:grpSpPr>
        <p:sp>
          <p:nvSpPr>
            <p:cNvPr id="33" name="任意多边形 32"/>
            <p:cNvSpPr/>
            <p:nvPr/>
          </p:nvSpPr>
          <p:spPr>
            <a:xfrm>
              <a:off x="3187" y="1729"/>
              <a:ext cx="4873" cy="108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2800"/>
                <a:t>itoa SASS</a:t>
              </a:r>
              <a:endParaRPr lang="en-US" altLang="zh-CN" sz="2800"/>
            </a:p>
          </p:txBody>
        </p:sp>
        <p:sp>
          <p:nvSpPr>
            <p:cNvPr id="34" name="泪滴形 33"/>
            <p:cNvSpPr/>
            <p:nvPr/>
          </p:nvSpPr>
          <p:spPr>
            <a:xfrm>
              <a:off x="1802" y="1745"/>
              <a:ext cx="1404" cy="140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01</a:t>
              </a:r>
              <a:endParaRPr lang="en-US" altLang="zh-CN" sz="2800"/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1448435" y="4072255"/>
            <a:ext cx="3082290" cy="688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34" h="1085">
                <a:moveTo>
                  <a:pt x="256" y="0"/>
                </a:moveTo>
                <a:lnTo>
                  <a:pt x="7734" y="0"/>
                </a:lnTo>
                <a:lnTo>
                  <a:pt x="7734" y="1085"/>
                </a:lnTo>
                <a:lnTo>
                  <a:pt x="0" y="1085"/>
                </a:lnTo>
                <a:lnTo>
                  <a:pt x="0" y="1085"/>
                </a:lnTo>
                <a:cubicBezTo>
                  <a:pt x="156" y="956"/>
                  <a:pt x="256" y="761"/>
                  <a:pt x="256" y="543"/>
                </a:cubicBezTo>
                <a:lnTo>
                  <a:pt x="25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2800"/>
              <a:t>分销管理系统</a:t>
            </a:r>
            <a:endParaRPr lang="zh-CN" altLang="en-US" sz="2800"/>
          </a:p>
        </p:txBody>
      </p:sp>
      <p:sp>
        <p:nvSpPr>
          <p:cNvPr id="40" name="PA_矩形 7"/>
          <p:cNvSpPr/>
          <p:nvPr>
            <p:custDataLst>
              <p:tags r:id="rId4"/>
            </p:custDataLst>
          </p:nvPr>
        </p:nvSpPr>
        <p:spPr>
          <a:xfrm>
            <a:off x="8102600" y="3187700"/>
            <a:ext cx="309435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211060" y="2185035"/>
            <a:ext cx="3975100" cy="891540"/>
            <a:chOff x="1802" y="1745"/>
            <a:chExt cx="6260" cy="1404"/>
          </a:xfrm>
        </p:grpSpPr>
        <p:sp>
          <p:nvSpPr>
            <p:cNvPr id="42" name="任意多边形 41"/>
            <p:cNvSpPr/>
            <p:nvPr/>
          </p:nvSpPr>
          <p:spPr>
            <a:xfrm>
              <a:off x="3189" y="1745"/>
              <a:ext cx="4873" cy="108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2800"/>
                <a:t>itom</a:t>
              </a:r>
              <a:endParaRPr lang="en-US" altLang="zh-CN" sz="2800"/>
            </a:p>
          </p:txBody>
        </p:sp>
        <p:sp>
          <p:nvSpPr>
            <p:cNvPr id="43" name="泪滴形 42"/>
            <p:cNvSpPr/>
            <p:nvPr/>
          </p:nvSpPr>
          <p:spPr>
            <a:xfrm>
              <a:off x="1802" y="1745"/>
              <a:ext cx="1404" cy="1404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03</a:t>
              </a:r>
              <a:endParaRPr lang="en-US" altLang="zh-CN" sz="2800"/>
            </a:p>
          </p:txBody>
        </p:sp>
      </p:grpSp>
      <p:sp>
        <p:nvSpPr>
          <p:cNvPr id="44" name="PA_矩形 7"/>
          <p:cNvSpPr/>
          <p:nvPr>
            <p:custDataLst>
              <p:tags r:id="rId5"/>
            </p:custDataLst>
          </p:nvPr>
        </p:nvSpPr>
        <p:spPr>
          <a:xfrm>
            <a:off x="1369060" y="4963795"/>
            <a:ext cx="54603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PA_矩形 7"/>
          <p:cNvSpPr/>
          <p:nvPr>
            <p:custDataLst>
              <p:tags r:id="rId6"/>
            </p:custDataLst>
          </p:nvPr>
        </p:nvSpPr>
        <p:spPr>
          <a:xfrm>
            <a:off x="1263015" y="3187700"/>
            <a:ext cx="54603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套餐校验，权限校验，访问控制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访问控制框架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434590"/>
            <a:ext cx="93497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强大、高效的开源访问控制框架；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通用的授权</a:t>
            </a:r>
            <a:r>
              <a:rPr lang="en-US" altLang="zh-CN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(Authorization)</a:t>
            </a:r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库；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  <a:sym typeface="+mn-ea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支持多种访问控制模型；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支持多种编程语言；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5" y="1146810"/>
            <a:ext cx="10118090" cy="5109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699770"/>
            <a:ext cx="7806055" cy="5953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—ACL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139315"/>
            <a:ext cx="9349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ACL(access-control list)</a:t>
            </a:r>
            <a:endParaRPr lang="en-US" altLang="zh-CN"/>
          </a:p>
          <a:p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是附加到对象的权限列表，制定授予哪些用户或进程访问对象的权限，以及对制定对象允许的操作。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一个典型的</a:t>
            </a:r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的条目都会指定一个主题</a:t>
            </a:r>
            <a:r>
              <a:rPr lang="en-US" altLang="zh-CN">
                <a:sym typeface="+mn-ea"/>
              </a:rPr>
              <a:t>(Subject)</a:t>
            </a:r>
            <a:r>
              <a:rPr lang="zh-CN" altLang="en-US">
                <a:sym typeface="+mn-ea"/>
              </a:rPr>
              <a:t>和一个操作</a:t>
            </a:r>
            <a:r>
              <a:rPr lang="en-US" altLang="zh-CN">
                <a:sym typeface="+mn-ea"/>
              </a:rPr>
              <a:t>(Operation)</a:t>
            </a:r>
            <a:r>
              <a:rPr lang="zh-CN" altLang="en-US">
                <a:sym typeface="+mn-ea"/>
              </a:rPr>
              <a:t>，例如一个文件对象的</a:t>
            </a:r>
            <a:r>
              <a:rPr lang="en-US" altLang="zh-CN">
                <a:sym typeface="+mn-ea"/>
              </a:rPr>
              <a:t>ALC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alice: read, write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bob: read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aice</a:t>
            </a:r>
            <a:r>
              <a:rPr lang="zh-CN" altLang="en-US">
                <a:sym typeface="+mn-ea"/>
              </a:rPr>
              <a:t>拥有这个文件的读写权限，而</a:t>
            </a:r>
            <a:r>
              <a:rPr lang="en-US" altLang="zh-CN">
                <a:sym typeface="+mn-ea"/>
              </a:rPr>
              <a:t>bob</a:t>
            </a:r>
            <a:r>
              <a:rPr lang="zh-CN" altLang="en-US">
                <a:sym typeface="+mn-ea"/>
              </a:rPr>
              <a:t>只有读权限。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广泛用于计算机权限控制系统：</a:t>
            </a:r>
            <a:endParaRPr lang="zh-CN" altLang="en-US"/>
          </a:p>
          <a:p>
            <a:r>
              <a:rPr lang="en-US" altLang="zh-CN"/>
              <a:t>Filesystem ACLs</a:t>
            </a:r>
            <a:endParaRPr lang="en-US" altLang="zh-CN"/>
          </a:p>
          <a:p>
            <a:r>
              <a:rPr lang="en-US" altLang="zh-CN"/>
              <a:t>Posix ACLs</a:t>
            </a:r>
            <a:endParaRPr lang="en-US" altLang="zh-CN"/>
          </a:p>
          <a:p>
            <a:r>
              <a:rPr lang="en-US" altLang="zh-CN"/>
              <a:t>Active Directory ACLs</a:t>
            </a:r>
            <a:endParaRPr lang="en-US" altLang="zh-CN"/>
          </a:p>
          <a:p>
            <a:r>
              <a:rPr lang="en-US" altLang="zh-CN"/>
              <a:t>NetWorking ACLs</a:t>
            </a:r>
            <a:endParaRPr lang="en-US" altLang="zh-CN"/>
          </a:p>
          <a:p>
            <a:r>
              <a:rPr lang="en-US" altLang="zh-CN"/>
              <a:t>SQL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920" y="1355090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—RBAC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061845"/>
            <a:ext cx="9349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RBAC(Role-based access control)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相较于</a:t>
            </a:r>
            <a:r>
              <a:rPr lang="en-US" altLang="zh-CN"/>
              <a:t>ACL</a:t>
            </a:r>
            <a:r>
              <a:rPr lang="zh-CN" altLang="en-US"/>
              <a:t>，</a:t>
            </a:r>
            <a:r>
              <a:rPr lang="en-US" altLang="zh-CN"/>
              <a:t>RBAC</a:t>
            </a:r>
            <a:r>
              <a:rPr lang="zh-CN" altLang="en-US"/>
              <a:t>不是直接把权限授予用户，而是授予角色，再把用户加入特定的角色来实现权限控制。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RBAC</a:t>
            </a:r>
            <a:r>
              <a:rPr lang="zh-CN" altLang="en-US"/>
              <a:t>定义的三条主要规则：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角色分配：仅当主体已选择或已分配角色时，</a:t>
            </a:r>
            <a:r>
              <a:rPr lang="zh-CN" altLang="en-US">
                <a:sym typeface="+mn-ea"/>
              </a:rPr>
              <a:t>主体</a:t>
            </a:r>
            <a:r>
              <a:rPr lang="zh-CN" altLang="en-US"/>
              <a:t>才能行使权限。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角色授权：一个主体的活动角色必须授权给主体。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权限授权：仅当权限被授权为主体的活动角色时，主体才能行使权限。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RBAC  实际操作中是Who 、What 、How 三元组之间的关系，也就是Who 对What 进行How 的操作，也就是“主体”对“客体”的操作。</a:t>
            </a:r>
            <a:endParaRPr lang="zh-CN" altLang="en-US"/>
          </a:p>
          <a:p>
            <a:r>
              <a:rPr lang="zh-CN" altLang="en-US"/>
              <a:t>Who： 是权限的拥有者或主体（如：User，Role）。</a:t>
            </a:r>
            <a:endParaRPr lang="zh-CN" altLang="en-US"/>
          </a:p>
          <a:p>
            <a:r>
              <a:rPr lang="zh-CN" altLang="en-US"/>
              <a:t>What：是操作或对象（operation，object）。</a:t>
            </a:r>
            <a:endParaRPr lang="zh-CN" altLang="en-US"/>
          </a:p>
          <a:p>
            <a:r>
              <a:rPr lang="zh-CN" altLang="en-US"/>
              <a:t>How： 具体的权限（Privilege,正向授权与负向授权）。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920" y="1355090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—RBAC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434590"/>
            <a:ext cx="93497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然后 RBAC  又分为RBAC0、RBAC1、RBAC2、RBAC3 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RBAC0：是RBAC的核心思想。</a:t>
            </a:r>
            <a:endParaRPr lang="en-US" altLang="zh-CN"/>
          </a:p>
          <a:p>
            <a:r>
              <a:rPr lang="en-US" altLang="zh-CN"/>
              <a:t>RBAC1：是把RBAC的角色分层模型。</a:t>
            </a:r>
            <a:endParaRPr lang="en-US" altLang="zh-CN"/>
          </a:p>
          <a:p>
            <a:r>
              <a:rPr lang="en-US" altLang="zh-CN"/>
              <a:t>RBAC2：增加了RBAC的约束模型</a:t>
            </a:r>
            <a:r>
              <a:rPr lang="zh-CN" altLang="en-US"/>
              <a:t>，（角色互斥、数量限制，先决条件约束</a:t>
            </a:r>
            <a:r>
              <a:rPr lang="en-US" altLang="zh-CN"/>
              <a:t>..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RBAC3：其实是RBAC2 + RBAC1。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  <a:solidFill>
            <a:srgbClr val="0070C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—ABAC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232660"/>
            <a:ext cx="93497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ABAC(Attribute-based access control)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允许夜班人员晚上进入工厂的权利。</a:t>
            </a:r>
            <a:r>
              <a:rPr lang="en-US" altLang="zh-CN"/>
              <a:t>“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通过主体、客体或动作相关的属性来授权。</a:t>
            </a:r>
            <a:endParaRPr lang="en-US" altLang="zh-CN"/>
          </a:p>
          <a:p>
            <a:r>
              <a:rPr lang="en-US" altLang="zh-CN"/>
              <a:t>ABAC则是通过动态计算</a:t>
            </a:r>
            <a:r>
              <a:rPr lang="zh-CN" altLang="en-US"/>
              <a:t>对象的</a:t>
            </a:r>
            <a:r>
              <a:rPr lang="en-US" altLang="zh-CN"/>
              <a:t>属性来是否满足某种条件来进行授权判断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属性通常来说分为四类：</a:t>
            </a:r>
            <a:endParaRPr lang="en-US" altLang="zh-CN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 altLang="zh-CN"/>
              <a:t>用户属性（如用户年龄）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环境属性（如当前时间）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操作属性（如读取）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对象属性（资源属性）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所以理论上能够实现非常灵活的权限控制，几乎能满足所有类型的需求。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5034</Words>
  <Application>WPS 演示</Application>
  <PresentationFormat>宽屏</PresentationFormat>
  <Paragraphs>422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Liberation Sans</vt:lpstr>
      <vt:lpstr>微软雅黑</vt:lpstr>
      <vt:lpstr>方正黑体_GBK</vt:lpstr>
      <vt:lpstr>Wingdings</vt:lpstr>
      <vt:lpstr>Calibri Light</vt:lpstr>
      <vt:lpstr>Arial</vt:lpstr>
      <vt:lpstr>文泉驿微米黑</vt:lpstr>
      <vt:lpstr>宋体</vt:lpstr>
      <vt:lpstr>Arial Unicode MS</vt:lpstr>
      <vt:lpstr>方正书宋_GBK</vt:lpstr>
      <vt:lpstr>Calibri Light</vt:lpstr>
      <vt:lpstr>微软雅黑</vt:lpstr>
      <vt:lpstr>Standard Symbols PS</vt:lpstr>
      <vt:lpstr>文泉驿点阵正黑</vt:lpstr>
      <vt:lpstr>文泉驿正黑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atman</cp:lastModifiedBy>
  <cp:revision>40</cp:revision>
  <dcterms:created xsi:type="dcterms:W3CDTF">2020-07-16T03:37:12Z</dcterms:created>
  <dcterms:modified xsi:type="dcterms:W3CDTF">2020-07-16T03:37:12Z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