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Override PartName="/ppt/presentation.xml" ContentType="application/vnd.openxmlformats-officedocument.presentationml.presentation.main+xml"/>
  <Override PartName="/ppt/revisioninfo.xml" ContentType="application/vnd.ms-powerpoint.revisioninfo+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notesslides/notesslide14.xml" ContentType="application/vnd.openxmlformats-officedocument.presentationml.notesSlide+xml"/>
  <Override PartName="/ppt/theme/theme1.xml" ContentType="application/vnd.openxmlformats-officedocument.theme+xml"/>
  <Override PartName="/ppt/slides/slide13.xml" ContentType="application/vnd.openxmlformats-officedocument.presentationml.slide+xml"/>
  <Override PartName="/ppt/tablestyles.xml" ContentType="application/vnd.openxmlformats-officedocument.presentationml.tableStyl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s/slide15.xml" ContentType="application/vnd.openxmlformats-officedocument.presentationml.slide+xml"/>
  <Override PartName="/ppt/slidelayouts/slidelayout9.xml" ContentType="application/vnd.openxmlformats-officedocument.presentationml.slideLayout+xml"/>
  <Override PartName="/ppt/slides/slide14.xml" ContentType="application/vnd.openxmlformats-officedocument.presentationml.slide+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2.xml" ContentType="application/vnd.openxmlformats-officedocument.theme+xml"/>
  <Override PartName="/ppt/notesslides/notesslide1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61" r:id="rId3"/>
    <p:sldId id="264" r:id="rId4"/>
    <p:sldId id="265" r:id="rId5"/>
    <p:sldId id="266" r:id="rId6"/>
    <p:sldId id="256" r:id="rId7"/>
    <p:sldId id="257" r:id="rId8"/>
    <p:sldId id="258" r:id="rId9"/>
    <p:sldId id="259" r:id="rId10"/>
    <p:sldId id="267" r:id="rId11"/>
    <p:sldId id="268" r:id="rId12"/>
    <p:sldId id="271" r:id="rId13"/>
    <p:sldId id="272"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à l'en-tête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Espace réservé à la date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5843FD-5460-42E4-BF61-BF52C2944341}" type="datetimeFigureOut">
              <a:rPr lang="en-US" smtClean="0"/>
              <a:t>1/17/2022</a:t>
            </a:fld>
            <a:endParaRPr lang="en-US"/>
          </a:p>
        </p:txBody>
      </p:sp>
      <p:sp>
        <p:nvSpPr>
          <p:cNvPr id="4" name="Espace réservé à l'image de la diapositive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Espace réservé aux notes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6" name="Espace réservé à la note de bas de page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ltLang="en-US"/>
          </a:p>
        </p:txBody>
      </p:sp>
      <p:sp>
        <p:nvSpPr>
          <p:cNvPr id="7" name="Espace réservé au numéro de diapositive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5C39F7-DA92-4C90-B0F0-80B49ACF256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933D851B-5BDE-40B4-A3D5-65DE320CDEBA}"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925D9B85-722B-4500-8C38-3DB314D68F90}"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74A4A3AF-B161-4079-ACDE-CAAAED8F099F}"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D473C6C9-76C0-4E75-81A6-D2B16BB6E893}"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5C7DE214-7BEA-4A0D-8A5B-FF0A907D5A4E}"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4FEED0E3-8FFB-4060-9D68-0F22BD7C5EE1}"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CCFCFA12-80C8-4A83-BCDA-16EEC10ED5BC}"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FFBB210E-8BCD-43CF-8ED8-5735CE6C5E37}"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1D3EC97C-071C-4023-B5DC-F38DBEC1EB4E}"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65CED53E-4F11-4C18-B423-99BA843A5CA4}"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B031527E-29C8-4350-8824-75B547ED93BD}"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7BA434BF-EA41-44EA-BDAF-65D3C38E041E}"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E151A06A-7D75-4B2A-8B0E-B67E575B800A}"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titre">
    <p:spTree>
      <p:nvGrpSpPr>
        <p:cNvPr id="1" name=""/>
        <p:cNvGrpSpPr/>
        <p:nvPr/>
      </p:nvGrpSpPr>
      <p:grpSpPr>
        <a:xfrm>
          <a:off x="0" y="0"/>
          <a:ext cx="0" cy="0"/>
          <a:chOff x="0" y="0"/>
          <a:chExt cx="0" cy="0"/>
        </a:xfrm>
      </p:grpSpPr>
      <p:sp>
        <p:nvSpPr>
          <p:cNvPr id="2" name="Titre 1"/>
          <p:cNvSpPr>
            <a:spLocks noGrp="1" noEditPoints="1"/>
          </p:cNvSpPr>
          <p:nvPr>
            <p:ph type="ctrTitle"/>
          </p:nvPr>
        </p:nvSpPr>
        <p:spPr>
          <a:xfrm>
            <a:off x="1524000" y="1122363"/>
            <a:ext cx="9144000" cy="2387600"/>
          </a:xfrm>
        </p:spPr>
        <p:txBody>
          <a:bodyPr anchor="b"/>
          <a:lstStyle>
            <a:lvl1pPr algn="ctr">
              <a:defRPr sz="6000"/>
            </a:lvl1pPr>
          </a:lstStyle>
          <a:p>
            <a:r>
              <a:rPr lang="fr-FR" altLang="en-US"/>
              <a:t>Cliquez pour modifier le style du titre principal</a:t>
            </a:r>
          </a:p>
        </p:txBody>
      </p:sp>
      <p:sp>
        <p:nvSpPr>
          <p:cNvPr id="3" name="Sous-titr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fr-FR" altLang="en-US"/>
              <a:t>Cliquez pour modifier le style du sous-titre principal</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1/17/2022</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ltLang="en-US"/>
              <a:t>Cliquez pour modifier le style du titre principal</a:t>
            </a:r>
          </a:p>
        </p:txBody>
      </p:sp>
      <p:sp>
        <p:nvSpPr>
          <p:cNvPr id="3" name="Espace réservé au texte vertical 2"/>
          <p:cNvSpPr>
            <a:spLocks noGrp="1" noEditPoints="1"/>
          </p:cNvSpPr>
          <p:nvPr>
            <p:ph type="body" orient="vert" idx="1"/>
          </p:nvPr>
        </p:nvSpPr>
        <p:spPr/>
        <p:txBody>
          <a:bodyPr vert="eaVert"/>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1/17/2022</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1"/>
          <p:cNvSpPr>
            <a:spLocks noGrp="1" noEditPoints="1"/>
          </p:cNvSpPr>
          <p:nvPr>
            <p:ph type="title" orient="vert"/>
          </p:nvPr>
        </p:nvSpPr>
        <p:spPr>
          <a:xfrm>
            <a:off x="8724900" y="365125"/>
            <a:ext cx="2628900" cy="5811838"/>
          </a:xfrm>
        </p:spPr>
        <p:txBody>
          <a:bodyPr vert="eaVert"/>
          <a:lstStyle/>
          <a:p>
            <a:r>
              <a:rPr lang="fr-FR" altLang="en-US"/>
              <a:t>Cliquez pour modifier le style du titre principal</a:t>
            </a:r>
          </a:p>
        </p:txBody>
      </p:sp>
      <p:sp>
        <p:nvSpPr>
          <p:cNvPr id="3" name="Espace réservé au texte vertical 2"/>
          <p:cNvSpPr>
            <a:spLocks noGrp="1" noEditPoints="1"/>
          </p:cNvSpPr>
          <p:nvPr>
            <p:ph type="body" orient="vert" idx="1"/>
          </p:nvPr>
        </p:nvSpPr>
        <p:spPr>
          <a:xfrm>
            <a:off x="838200" y="365125"/>
            <a:ext cx="7734300" cy="5811838"/>
          </a:xfrm>
        </p:spPr>
        <p:txBody>
          <a:bodyPr vert="eaVert"/>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1/17/2022</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ltLang="en-US"/>
              <a:t>Cliquez pour modifier le style du titre principal</a:t>
            </a:r>
          </a:p>
        </p:txBody>
      </p:sp>
      <p:sp>
        <p:nvSpPr>
          <p:cNvPr id="3" name="Espace réservé au contenu 2"/>
          <p:cNvSpPr>
            <a:spLocks noGrp="1" noEditPoints="1"/>
          </p:cNvSpPr>
          <p:nvPr>
            <p:ph idx="1"/>
          </p:nvPr>
        </p:nvSpPr>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1/17/2022</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rubrique">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1850" y="1709738"/>
            <a:ext cx="10515600" cy="2852737"/>
          </a:xfrm>
        </p:spPr>
        <p:txBody>
          <a:bodyPr anchor="b"/>
          <a:lstStyle>
            <a:lvl1pPr>
              <a:defRPr sz="6000"/>
            </a:lvl1pPr>
          </a:lstStyle>
          <a:p>
            <a:r>
              <a:rPr lang="fr-FR" altLang="en-US"/>
              <a:t>Cliquez pour modifier le style du titre principal</a:t>
            </a:r>
          </a:p>
        </p:txBody>
      </p:sp>
      <p:sp>
        <p:nvSpPr>
          <p:cNvPr id="3" name="Espace réservé au texte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ltLang="en-US"/>
              <a:t>Cliquez pour modifier les styles du texte principal</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1/17/2022</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ltLang="en-US"/>
              <a:t>Cliquez pour modifier le style du titre principal</a:t>
            </a:r>
          </a:p>
        </p:txBody>
      </p:sp>
      <p:sp>
        <p:nvSpPr>
          <p:cNvPr id="3" name="Espace réservé au contenu 2"/>
          <p:cNvSpPr>
            <a:spLocks noGrp="1" noEditPoints="1"/>
          </p:cNvSpPr>
          <p:nvPr>
            <p:ph sz="half" idx="1"/>
          </p:nvPr>
        </p:nvSpPr>
        <p:spPr>
          <a:xfrm>
            <a:off x="838200" y="1825625"/>
            <a:ext cx="5181600" cy="4351338"/>
          </a:xfrm>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au contenu 3"/>
          <p:cNvSpPr>
            <a:spLocks noGrp="1" noEditPoints="1"/>
          </p:cNvSpPr>
          <p:nvPr>
            <p:ph sz="half" idx="2"/>
          </p:nvPr>
        </p:nvSpPr>
        <p:spPr>
          <a:xfrm>
            <a:off x="6172200" y="1825625"/>
            <a:ext cx="5181600" cy="4351338"/>
          </a:xfrm>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5" name="Espace réservé à la date 4"/>
          <p:cNvSpPr>
            <a:spLocks noGrp="1" noEditPoints="1"/>
          </p:cNvSpPr>
          <p:nvPr>
            <p:ph type="dt" sz="half" idx="10"/>
          </p:nvPr>
        </p:nvSpPr>
        <p:spPr/>
        <p:txBody>
          <a:bodyPr/>
          <a:lstStyle/>
          <a:p>
            <a:fld id="{71FD7FF2-845F-41B9-944F-35B90659B7D6}" type="datetimeFigureOut">
              <a:rPr lang="en-US" smtClean="0"/>
              <a:t>1/17/2022</a:t>
            </a:fld>
            <a:endParaRPr lang="en-US"/>
          </a:p>
        </p:txBody>
      </p:sp>
      <p:sp>
        <p:nvSpPr>
          <p:cNvPr id="6" name="Espace réservé à la note de bas de page 5"/>
          <p:cNvSpPr>
            <a:spLocks noGrp="1" noEditPoints="1"/>
          </p:cNvSpPr>
          <p:nvPr>
            <p:ph type="ftr" sz="quarter" idx="11"/>
          </p:nvPr>
        </p:nvSpPr>
        <p:spPr/>
        <p:txBody>
          <a:bodyPr/>
          <a:lstStyle/>
          <a:p>
            <a:endParaRPr lang="fr-FR" altLang="en-US"/>
          </a:p>
        </p:txBody>
      </p:sp>
      <p:sp>
        <p:nvSpPr>
          <p:cNvPr id="7" name="Espace réservé au numéro de diapositive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365125"/>
            <a:ext cx="10515600" cy="1325563"/>
          </a:xfrm>
        </p:spPr>
        <p:txBody>
          <a:bodyPr/>
          <a:lstStyle/>
          <a:p>
            <a:r>
              <a:rPr lang="fr-FR" altLang="en-US"/>
              <a:t>Cliquez pour modifier le style du titre principal</a:t>
            </a:r>
          </a:p>
        </p:txBody>
      </p:sp>
      <p:sp>
        <p:nvSpPr>
          <p:cNvPr id="3" name="Espace réservé au texte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ltLang="en-US"/>
              <a:t>Cliquez pour modifier les styles du texte principal</a:t>
            </a:r>
          </a:p>
        </p:txBody>
      </p:sp>
      <p:sp>
        <p:nvSpPr>
          <p:cNvPr id="4" name="Espace réservé au contenu 3"/>
          <p:cNvSpPr>
            <a:spLocks noGrp="1" noEditPoints="1"/>
          </p:cNvSpPr>
          <p:nvPr>
            <p:ph sz="half" idx="2"/>
          </p:nvPr>
        </p:nvSpPr>
        <p:spPr>
          <a:xfrm>
            <a:off x="839788" y="2505075"/>
            <a:ext cx="5157787" cy="3684588"/>
          </a:xfrm>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5" name="Espace réservé au texte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ltLang="en-US"/>
              <a:t>Cliquez pour modifier les styles du texte principal</a:t>
            </a:r>
          </a:p>
        </p:txBody>
      </p:sp>
      <p:sp>
        <p:nvSpPr>
          <p:cNvPr id="6" name="Espace réservé au contenu 5"/>
          <p:cNvSpPr>
            <a:spLocks noGrp="1" noEditPoints="1"/>
          </p:cNvSpPr>
          <p:nvPr>
            <p:ph sz="quarter" idx="4"/>
          </p:nvPr>
        </p:nvSpPr>
        <p:spPr>
          <a:xfrm>
            <a:off x="6172200" y="2505075"/>
            <a:ext cx="5183188" cy="3684588"/>
          </a:xfrm>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7" name="Espace réservé à la date 6"/>
          <p:cNvSpPr>
            <a:spLocks noGrp="1" noEditPoints="1"/>
          </p:cNvSpPr>
          <p:nvPr>
            <p:ph type="dt" sz="half" idx="10"/>
          </p:nvPr>
        </p:nvSpPr>
        <p:spPr/>
        <p:txBody>
          <a:bodyPr/>
          <a:lstStyle/>
          <a:p>
            <a:fld id="{71FD7FF2-845F-41B9-944F-35B90659B7D6}" type="datetimeFigureOut">
              <a:rPr lang="en-US" smtClean="0"/>
              <a:t>1/17/2022</a:t>
            </a:fld>
            <a:endParaRPr lang="en-US"/>
          </a:p>
        </p:txBody>
      </p:sp>
      <p:sp>
        <p:nvSpPr>
          <p:cNvPr id="8" name="Espace réservé à la note de bas de page 7"/>
          <p:cNvSpPr>
            <a:spLocks noGrp="1" noEditPoints="1"/>
          </p:cNvSpPr>
          <p:nvPr>
            <p:ph type="ftr" sz="quarter" idx="11"/>
          </p:nvPr>
        </p:nvSpPr>
        <p:spPr/>
        <p:txBody>
          <a:bodyPr/>
          <a:lstStyle/>
          <a:p>
            <a:endParaRPr lang="fr-FR" altLang="en-US"/>
          </a:p>
        </p:txBody>
      </p:sp>
      <p:sp>
        <p:nvSpPr>
          <p:cNvPr id="9" name="Espace réservé au numéro de diapositive 8"/>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ltLang="en-US"/>
              <a:t>Cliquez pour modifier le style du titre principal</a:t>
            </a:r>
          </a:p>
        </p:txBody>
      </p:sp>
      <p:sp>
        <p:nvSpPr>
          <p:cNvPr id="3" name="Espace réservé à la date 2"/>
          <p:cNvSpPr>
            <a:spLocks noGrp="1" noEditPoints="1"/>
          </p:cNvSpPr>
          <p:nvPr>
            <p:ph type="dt" sz="half" idx="10"/>
          </p:nvPr>
        </p:nvSpPr>
        <p:spPr/>
        <p:txBody>
          <a:bodyPr/>
          <a:lstStyle/>
          <a:p>
            <a:fld id="{71FD7FF2-845F-41B9-944F-35B90659B7D6}" type="datetimeFigureOut">
              <a:rPr lang="en-US" smtClean="0"/>
              <a:t>1/17/2022</a:t>
            </a:fld>
            <a:endParaRPr lang="en-US"/>
          </a:p>
        </p:txBody>
      </p:sp>
      <p:sp>
        <p:nvSpPr>
          <p:cNvPr id="4" name="Espace réservé à la note de bas de page 3"/>
          <p:cNvSpPr>
            <a:spLocks noGrp="1" noEditPoints="1"/>
          </p:cNvSpPr>
          <p:nvPr>
            <p:ph type="ftr" sz="quarter" idx="11"/>
          </p:nvPr>
        </p:nvSpPr>
        <p:spPr/>
        <p:txBody>
          <a:bodyPr/>
          <a:lstStyle/>
          <a:p>
            <a:endParaRPr lang="fr-FR" altLang="en-US"/>
          </a:p>
        </p:txBody>
      </p:sp>
      <p:sp>
        <p:nvSpPr>
          <p:cNvPr id="5" name="Espace réservé au numéro de diapositive 4"/>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noEditPoints="1"/>
          </p:cNvSpPr>
          <p:nvPr>
            <p:ph type="dt" sz="half" idx="10"/>
          </p:nvPr>
        </p:nvSpPr>
        <p:spPr/>
        <p:txBody>
          <a:bodyPr/>
          <a:lstStyle/>
          <a:p>
            <a:fld id="{71FD7FF2-845F-41B9-944F-35B90659B7D6}" type="datetimeFigureOut">
              <a:rPr lang="en-US" smtClean="0"/>
              <a:t>1/17/2022</a:t>
            </a:fld>
            <a:endParaRPr lang="en-US"/>
          </a:p>
        </p:txBody>
      </p:sp>
      <p:sp>
        <p:nvSpPr>
          <p:cNvPr id="3" name="Espace réservé à la note de bas de page 2"/>
          <p:cNvSpPr>
            <a:spLocks noGrp="1" noEditPoints="1"/>
          </p:cNvSpPr>
          <p:nvPr>
            <p:ph type="ftr" sz="quarter" idx="11"/>
          </p:nvPr>
        </p:nvSpPr>
        <p:spPr/>
        <p:txBody>
          <a:bodyPr/>
          <a:lstStyle/>
          <a:p>
            <a:endParaRPr lang="fr-FR" altLang="en-US"/>
          </a:p>
        </p:txBody>
      </p:sp>
      <p:sp>
        <p:nvSpPr>
          <p:cNvPr id="4" name="Espace réservé au numéro de diapositive 3"/>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457200"/>
            <a:ext cx="3932237" cy="1600200"/>
          </a:xfrm>
        </p:spPr>
        <p:txBody>
          <a:bodyPr anchor="b"/>
          <a:lstStyle>
            <a:lvl1pPr>
              <a:defRPr sz="3200"/>
            </a:lvl1pPr>
          </a:lstStyle>
          <a:p>
            <a:r>
              <a:rPr lang="fr-FR" altLang="en-US"/>
              <a:t>Cliquez pour modifier le style du titre principal</a:t>
            </a:r>
          </a:p>
        </p:txBody>
      </p:sp>
      <p:sp>
        <p:nvSpPr>
          <p:cNvPr id="3" name="Espace réservé au contenu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au texte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ltLang="en-US"/>
              <a:t>Cliquez pour modifier les styles du texte principal</a:t>
            </a:r>
          </a:p>
        </p:txBody>
      </p:sp>
      <p:sp>
        <p:nvSpPr>
          <p:cNvPr id="5" name="Espace réservé à la date 4"/>
          <p:cNvSpPr>
            <a:spLocks noGrp="1" noEditPoints="1"/>
          </p:cNvSpPr>
          <p:nvPr>
            <p:ph type="dt" sz="half" idx="10"/>
          </p:nvPr>
        </p:nvSpPr>
        <p:spPr/>
        <p:txBody>
          <a:bodyPr/>
          <a:lstStyle/>
          <a:p>
            <a:fld id="{71FD7FF2-845F-41B9-944F-35B90659B7D6}" type="datetimeFigureOut">
              <a:rPr lang="en-US" smtClean="0"/>
              <a:t>1/17/2022</a:t>
            </a:fld>
            <a:endParaRPr lang="en-US"/>
          </a:p>
        </p:txBody>
      </p:sp>
      <p:sp>
        <p:nvSpPr>
          <p:cNvPr id="6" name="Espace réservé à la note de bas de page 5"/>
          <p:cNvSpPr>
            <a:spLocks noGrp="1" noEditPoints="1"/>
          </p:cNvSpPr>
          <p:nvPr>
            <p:ph type="ftr" sz="quarter" idx="11"/>
          </p:nvPr>
        </p:nvSpPr>
        <p:spPr/>
        <p:txBody>
          <a:bodyPr/>
          <a:lstStyle/>
          <a:p>
            <a:endParaRPr lang="fr-FR" altLang="en-US"/>
          </a:p>
        </p:txBody>
      </p:sp>
      <p:sp>
        <p:nvSpPr>
          <p:cNvPr id="7" name="Espace réservé au numéro de diapositive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457200"/>
            <a:ext cx="3932237" cy="1600200"/>
          </a:xfrm>
        </p:spPr>
        <p:txBody>
          <a:bodyPr anchor="b"/>
          <a:lstStyle>
            <a:lvl1pPr>
              <a:defRPr sz="3200"/>
            </a:lvl1pPr>
          </a:lstStyle>
          <a:p>
            <a:r>
              <a:rPr lang="fr-FR" altLang="en-US"/>
              <a:t>Cliquez pour modifier le style du titre principal</a:t>
            </a:r>
          </a:p>
        </p:txBody>
      </p:sp>
      <p:sp>
        <p:nvSpPr>
          <p:cNvPr id="3" name="Espace réservé à l'image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altLang="en-US"/>
              <a:t>Cliquer sur l'icône pour ajouter une photo</a:t>
            </a:r>
          </a:p>
        </p:txBody>
      </p:sp>
      <p:sp>
        <p:nvSpPr>
          <p:cNvPr id="4" name="Espace réservé au texte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ltLang="en-US"/>
              <a:t>Cliquez pour modifier les styles du texte principal</a:t>
            </a:r>
          </a:p>
        </p:txBody>
      </p:sp>
      <p:sp>
        <p:nvSpPr>
          <p:cNvPr id="5" name="Espace réservé à la date 4"/>
          <p:cNvSpPr>
            <a:spLocks noGrp="1" noEditPoints="1"/>
          </p:cNvSpPr>
          <p:nvPr>
            <p:ph type="dt" sz="half" idx="10"/>
          </p:nvPr>
        </p:nvSpPr>
        <p:spPr/>
        <p:txBody>
          <a:bodyPr/>
          <a:lstStyle/>
          <a:p>
            <a:fld id="{71FD7FF2-845F-41B9-944F-35B90659B7D6}" type="datetimeFigureOut">
              <a:rPr lang="en-US" smtClean="0"/>
              <a:t>1/17/2022</a:t>
            </a:fld>
            <a:endParaRPr lang="en-US"/>
          </a:p>
        </p:txBody>
      </p:sp>
      <p:sp>
        <p:nvSpPr>
          <p:cNvPr id="6" name="Espace réservé à la note de bas de page 5"/>
          <p:cNvSpPr>
            <a:spLocks noGrp="1" noEditPoints="1"/>
          </p:cNvSpPr>
          <p:nvPr>
            <p:ph type="ftr" sz="quarter" idx="11"/>
          </p:nvPr>
        </p:nvSpPr>
        <p:spPr/>
        <p:txBody>
          <a:bodyPr/>
          <a:lstStyle/>
          <a:p>
            <a:endParaRPr lang="fr-FR" altLang="en-US"/>
          </a:p>
        </p:txBody>
      </p:sp>
      <p:sp>
        <p:nvSpPr>
          <p:cNvPr id="7" name="Espace réservé au numéro de diapositive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ltLang="en-US"/>
              <a:t>Cliquez pour modifier le style du titre principal</a:t>
            </a:r>
          </a:p>
        </p:txBody>
      </p:sp>
      <p:sp>
        <p:nvSpPr>
          <p:cNvPr id="3" name="Espace réservé au texte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à la date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1/17/2022</a:t>
            </a:fld>
            <a:endParaRPr lang="en-US"/>
          </a:p>
        </p:txBody>
      </p:sp>
      <p:sp>
        <p:nvSpPr>
          <p:cNvPr id="5" name="Espace réservé à la note de bas de page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ltLang="en-US"/>
          </a:p>
        </p:txBody>
      </p:sp>
      <p:sp>
        <p:nvSpPr>
          <p:cNvPr id="6" name="Espace réservé au numéro de diapositive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8200" y="2297535"/>
            <a:ext cx="10515600" cy="1325563"/>
          </a:xfrm>
          <a:prstGeom prst="rect">
            <a:avLst/>
          </a:prstGeom>
        </p:spPr>
        <p:txBody>
          <a:bodyPr/>
          <a:lstStyle/>
          <a:p>
            <a:pPr algn="ctr"/>
            <a:r>
              <a:rPr lang="fr-FR" sz="6000"/>
              <a:t>Algorithme de brute force</a:t>
            </a:r>
            <a:r>
              <a:rPr lang="fr-FR"/>
              <a:t> </a:t>
            </a:r>
          </a:p>
        </p:txBody>
      </p:sp>
      <p:sp>
        <p:nvSpPr>
          <p:cNvPr id="3" name="Espace réservé au contenu 2"/>
          <p:cNvSpPr>
            <a:spLocks noGrp="1" noEditPoints="1"/>
          </p:cNvSpPr>
          <p:nvPr>
            <p:ph idx="1"/>
          </p:nvPr>
        </p:nvSpPr>
        <p:spPr>
          <a:xfrm>
            <a:off x="838200" y="3503122"/>
            <a:ext cx="10515600" cy="4351338"/>
          </a:xfrm>
          <a:prstGeom prst="rect">
            <a:avLst/>
          </a:prstGeom>
        </p:spPr>
        <p:txBody>
          <a:bodyPr/>
          <a:lstStyle/>
          <a:p>
            <a:pPr marL="0" indent="0" algn="ctr">
              <a:buNone/>
            </a:pPr>
            <a:r>
              <a:rPr lang="fr-FR" sz="2400"/>
              <a:t>Présentation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157277" y="0"/>
            <a:ext cx="10255740" cy="1600200"/>
          </a:xfrm>
          <a:prstGeom prst="rect">
            <a:avLst/>
          </a:prstGeom>
        </p:spPr>
        <p:txBody>
          <a:bodyPr/>
          <a:lstStyle/>
          <a:p>
            <a:r>
              <a:rPr lang="fr-FR" b="1" u="sng"/>
              <a:t>L'algorithme choisi et ses limites pour la liste des 20 actions:</a:t>
            </a:r>
          </a:p>
          <a:p/>
        </p:txBody>
      </p:sp>
      <p:sp>
        <p:nvSpPr>
          <p:cNvPr id="4" name="Espace réservé au texte 3"/>
          <p:cNvSpPr>
            <a:spLocks noGrp="1" noEditPoints="1"/>
          </p:cNvSpPr>
          <p:nvPr>
            <p:ph type="body" sz="half" idx="2"/>
          </p:nvPr>
        </p:nvSpPr>
        <p:spPr>
          <a:xfrm>
            <a:off x="272400" y="1243321"/>
            <a:ext cx="9754137" cy="1221941"/>
          </a:xfrm>
          <a:prstGeom prst="rect">
            <a:avLst/>
          </a:prstGeom>
        </p:spPr>
        <p:txBody>
          <a:bodyPr/>
          <a:lstStyle/>
          <a:p>
            <a:r>
              <a:rPr lang="fr-FR" sz="1200"/>
              <a:t>Pour notre premier projet qui se basait sur une liste de seulement 20 actions la solution qui a été retenu est l'algorithme de brute force non optimisé. Celui-ci nous permet de trouver le meilleur rendement sans forcément prendre énormément de temps.</a:t>
            </a:r>
          </a:p>
          <a:p>
            <a:r>
              <a:rPr lang="fr-FR" sz="1200"/>
              <a:t>Concernant les défauts de cet algorithme :</a:t>
            </a:r>
          </a:p>
          <a:p>
            <a:r>
              <a:rPr lang="fr-FR" sz="1200"/>
              <a:t>Celui-ci peut prendre un temps extrêmement long en fonction de la taille de la liste des actions, et peut même faire planter le programme. C'est pourquoi il faut l'utiliser seulement sur des petites listes. </a:t>
            </a:r>
          </a:p>
        </p:txBody>
      </p:sp>
      <p:sp>
        <p:nvSpPr>
          <p:cNvPr id="6" name="BoîteDeDialogue 5"/>
          <p:cNvSpPr txBox="1"/>
          <p:nvPr/>
        </p:nvSpPr>
        <p:spPr>
          <a:xfrm>
            <a:off x="214839" y="2465262"/>
            <a:ext cx="10140617" cy="1068651"/>
          </a:xfrm>
          <a:prstGeom prst="rect">
            <a:avLst/>
          </a:prstGeom>
          <a:noFill/>
        </p:spPr>
        <p:txBody>
          <a:bodyPr wrap="square" rtlCol="0">
            <a:spAutoFit/>
          </a:bodyPr>
          <a:lstStyle/>
          <a:p>
            <a:r>
              <a:rPr lang="fr-FR" sz="3200" b="0" u="sng"/>
              <a:t>L'algorithme choisi et ses limites pour la liste des 1000 actions:</a:t>
            </a:r>
            <a:endParaRPr lang="en-US" sz="3200" b="0"/>
          </a:p>
        </p:txBody>
      </p:sp>
      <p:sp>
        <p:nvSpPr>
          <p:cNvPr id="7" name="BoîteDeDialogue 6"/>
          <p:cNvSpPr txBox="1"/>
          <p:nvPr/>
        </p:nvSpPr>
        <p:spPr>
          <a:xfrm>
            <a:off x="272400" y="3615293"/>
            <a:ext cx="9754137" cy="2195601"/>
          </a:xfrm>
          <a:prstGeom prst="rect">
            <a:avLst/>
          </a:prstGeom>
          <a:noFill/>
        </p:spPr>
        <p:txBody>
          <a:bodyPr wrap="square" rtlCol="0">
            <a:spAutoFit/>
          </a:bodyPr>
          <a:lstStyle/>
          <a:p>
            <a:r>
              <a:rPr lang="fr-FR" sz="1200"/>
              <a:t>Pour la deuxième partie du projet il fallait faire la même chose mais sur une liste de 1000 actions. Dans un premier cas j'ai essayé d'utiliser le premier algorithme sur cette liste, mais l'algorithme prenait un temps infini pour aucun résultat, il a donc fallut créer un autre algorithme bien plus efficace en terme de rapidité.</a:t>
            </a:r>
          </a:p>
          <a:p>
            <a:r>
              <a:rPr lang="fr-FR" sz="1200"/>
              <a:t>Avec le deuxième algorithme qui prend en compte un dictionnaire qui au préalable a été trié dans un certain ordre, on arrive à un résultat très rapidement et plutôt satisfaisant.</a:t>
            </a:r>
          </a:p>
          <a:p>
            <a:r>
              <a:rPr lang="fr-FR" sz="1200"/>
              <a:t>Donc pour une liste d'actions assez conséquentes on priorisera le deuxième algorithme.</a:t>
            </a:r>
          </a:p>
          <a:p>
            <a:endParaRPr lang="fr-FR" sz="1200"/>
          </a:p>
          <a:p>
            <a:r>
              <a:rPr lang="fr-FR" sz="1200"/>
              <a:t>Concernant les défauts de cet algorithme:</a:t>
            </a:r>
          </a:p>
          <a:p>
            <a:endParaRPr lang="fr-FR" sz="1200"/>
          </a:p>
          <a:p>
            <a:r>
              <a:rPr lang="fr-FR" sz="1200"/>
              <a:t>Bien que le résultat soit rapide et plutôt satisfaisant, le résultat n'est pas le meilleur, il ne faudra donc pas l'utiliser sur une petite liste.</a:t>
            </a:r>
          </a:p>
          <a:p>
            <a:r>
              <a:rPr lang="fr-F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prstGeom prst="rect">
            <a:avLst/>
          </a:prstGeom>
        </p:spPr>
        <p:txBody>
          <a:bodyPr/>
          <a:lstStyle/>
          <a:p>
            <a:r>
              <a:rPr lang="fr-FR" b="1" u="sng"/>
              <a:t>Analyse des performances de l'algorithme non optimisé</a:t>
            </a:r>
            <a:endParaRPr b="1" u="sng"/>
          </a:p>
        </p:txBody>
      </p:sp>
      <p:sp>
        <p:nvSpPr>
          <p:cNvPr id="3" name="Espace réservé au contenu 2"/>
          <p:cNvSpPr>
            <a:spLocks noGrp="1" noEditPoints="1"/>
          </p:cNvSpPr>
          <p:nvPr>
            <p:ph sz="half" idx="1"/>
          </p:nvPr>
        </p:nvSpPr>
        <p:spPr>
          <a:prstGeom prst="rect">
            <a:avLst/>
          </a:prstGeom>
        </p:spPr>
        <p:txBody>
          <a:bodyPr/>
          <a:lstStyle/>
          <a:p>
            <a:pPr marL="0" indent="0">
              <a:buNone/>
            </a:pPr>
            <a:r>
              <a:rPr sz="1400" b="0" i="0" u="none" strike="noStrike">
                <a:solidFill>
                  <a:srgbClr val="CC7832"/>
                </a:solidFill>
                <a:latin typeface="JetBrains Mono" pitchFamily="48" charset="0"/>
                <a:ea typeface="+mn-ea"/>
                <a:cs typeface="+mn-cs"/>
              </a:rPr>
              <a:t>def </a:t>
            </a:r>
            <a:r>
              <a:rPr sz="1400" b="0" i="0" u="none" strike="noStrike">
                <a:solidFill>
                  <a:srgbClr val="FFC66D"/>
                </a:solidFill>
                <a:latin typeface="JetBrains Mono" pitchFamily="48" charset="0"/>
                <a:ea typeface="+mn-ea"/>
                <a:cs typeface="+mn-cs"/>
              </a:rPr>
              <a:t>brute_force_non_optimise</a:t>
            </a:r>
            <a:r>
              <a:rPr sz="1400" b="0" i="0" u="none" strike="noStrike">
                <a:solidFill>
                  <a:srgbClr val="A9B7C6"/>
                </a:solidFill>
                <a:latin typeface="JetBrains Mono" pitchFamily="48" charset="0"/>
                <a:ea typeface="+mn-ea"/>
                <a:cs typeface="+mn-cs"/>
              </a:rPr>
              <a:t>(dictionnaire):</a:t>
            </a:r>
            <a:endParaRPr lang="fr-FR" sz="1400" b="0" i="0" u="none" strike="noStrike">
              <a:solidFill>
                <a:srgbClr val="A9B7C6"/>
              </a:solidFill>
              <a:latin typeface="JetBrains Mono" pitchFamily="48" charset="0"/>
              <a:ea typeface="+mn-ea"/>
              <a:cs typeface="+mn-cs"/>
            </a:endParaRPr>
          </a:p>
          <a:p>
            <a:pPr marL="0" indent="0">
              <a:buNone/>
            </a:pPr>
            <a:r>
              <a:rPr lang="fr-FR" sz="1400" b="0" i="0" u="none" strike="noStrike">
                <a:solidFill>
                  <a:srgbClr val="CC7832"/>
                </a:solidFill>
                <a:latin typeface="JetBrains Mono" pitchFamily="48" charset="0"/>
                <a:ea typeface="+mn-ea"/>
                <a:cs typeface="+mn-cs"/>
              </a:rPr>
              <a:t>   </a:t>
            </a:r>
            <a:r>
              <a:rPr sz="1400" b="0" i="0" u="none" strike="noStrike">
                <a:solidFill>
                  <a:srgbClr val="CC7832"/>
                </a:solidFill>
                <a:latin typeface="JetBrains Mono" pitchFamily="48" charset="0"/>
                <a:ea typeface="+mn-ea"/>
                <a:cs typeface="+mn-cs"/>
              </a:rPr>
              <a:t>for </a:t>
            </a:r>
            <a:r>
              <a:rPr sz="1400" b="0" i="0" u="none" strike="noStrike">
                <a:solidFill>
                  <a:srgbClr val="A9B7C6"/>
                </a:solidFill>
                <a:latin typeface="JetBrains Mono" pitchFamily="48" charset="0"/>
                <a:ea typeface="+mn-ea"/>
                <a:cs typeface="+mn-cs"/>
              </a:rPr>
              <a:t>combinaison </a:t>
            </a:r>
            <a:r>
              <a:rPr sz="1400" b="0" i="0" u="none" strike="noStrike">
                <a:solidFill>
                  <a:srgbClr val="CC7832"/>
                </a:solidFill>
                <a:latin typeface="JetBrains Mono" pitchFamily="48" charset="0"/>
                <a:ea typeface="+mn-ea"/>
                <a:cs typeface="+mn-cs"/>
              </a:rPr>
              <a:t>in </a:t>
            </a:r>
            <a:r>
              <a:rPr sz="1400" b="0" i="0" u="none" strike="noStrike">
                <a:solidFill>
                  <a:srgbClr val="A9B7C6"/>
                </a:solidFill>
                <a:latin typeface="JetBrains Mono" pitchFamily="48" charset="0"/>
                <a:ea typeface="+mn-ea"/>
                <a:cs typeface="+mn-cs"/>
              </a:rPr>
              <a:t>liste_combinaisons:</a:t>
            </a:r>
            <a:br>
              <a:rPr sz="1400" b="0" i="0" u="none" strike="noStrike">
                <a:solidFill>
                  <a:srgbClr val="A9B7C6"/>
                </a:solidFill>
                <a:latin typeface="JetBrains Mono" pitchFamily="48" charset="0"/>
                <a:ea typeface="+mn-ea"/>
                <a:cs typeface="+mn-cs"/>
              </a:rPr>
            </a:br>
            <a:r>
              <a:rPr sz="1400" b="0" i="0" u="none" strike="noStrike">
                <a:solidFill>
                  <a:srgbClr val="A9B7C6"/>
                </a:solidFill>
                <a:latin typeface="JetBrains Mono" pitchFamily="48" charset="0"/>
                <a:ea typeface="+mn-ea"/>
                <a:cs typeface="+mn-cs"/>
              </a:rPr>
              <a:t>    </a:t>
            </a:r>
            <a:r>
              <a:rPr lang="fr-FR" sz="1400" b="0" i="0" u="none" strike="noStrike">
                <a:solidFill>
                  <a:srgbClr val="A9B7C6"/>
                </a:solidFill>
                <a:latin typeface="JetBrains Mono" pitchFamily="48" charset="0"/>
                <a:ea typeface="+mn-ea"/>
                <a:cs typeface="+mn-cs"/>
              </a:rPr>
              <a:t>  </a:t>
            </a:r>
            <a:r>
              <a:rPr sz="1400" b="0" i="0" u="none" strike="noStrike">
                <a:solidFill>
                  <a:srgbClr val="A9B7C6"/>
                </a:solidFill>
                <a:latin typeface="JetBrains Mono" pitchFamily="48" charset="0"/>
                <a:ea typeface="+mn-ea"/>
                <a:cs typeface="+mn-cs"/>
              </a:rPr>
              <a:t>prix_totale = </a:t>
            </a:r>
            <a:r>
              <a:rPr sz="1400" b="0" i="0" u="none" strike="noStrike">
                <a:solidFill>
                  <a:srgbClr val="6897BB"/>
                </a:solidFill>
                <a:latin typeface="JetBrains Mono" pitchFamily="48" charset="0"/>
                <a:ea typeface="+mn-ea"/>
                <a:cs typeface="+mn-cs"/>
              </a:rPr>
              <a:t>0</a:t>
            </a:r>
            <a:br>
              <a:rPr sz="1400" b="0" i="0" u="none" strike="noStrike">
                <a:solidFill>
                  <a:srgbClr val="6897BB"/>
                </a:solidFill>
                <a:latin typeface="JetBrains Mono" pitchFamily="48" charset="0"/>
                <a:ea typeface="+mn-ea"/>
                <a:cs typeface="+mn-cs"/>
              </a:rPr>
            </a:br>
            <a:r>
              <a:rPr sz="1400" b="0" i="0" u="none" strike="noStrike">
                <a:solidFill>
                  <a:srgbClr val="6897BB"/>
                </a:solidFill>
                <a:latin typeface="JetBrains Mono" pitchFamily="48" charset="0"/>
                <a:ea typeface="+mn-ea"/>
                <a:cs typeface="+mn-cs"/>
              </a:rPr>
              <a:t>    </a:t>
            </a:r>
            <a:r>
              <a:rPr lang="fr-FR" sz="1400" b="0" i="0" u="none" strike="noStrike">
                <a:solidFill>
                  <a:srgbClr val="6897BB"/>
                </a:solidFill>
                <a:latin typeface="JetBrains Mono" pitchFamily="48" charset="0"/>
                <a:ea typeface="+mn-ea"/>
                <a:cs typeface="+mn-cs"/>
              </a:rPr>
              <a:t>  </a:t>
            </a:r>
            <a:r>
              <a:rPr sz="1400" b="0" i="0" u="none" strike="noStrike">
                <a:solidFill>
                  <a:srgbClr val="CC7832"/>
                </a:solidFill>
                <a:latin typeface="JetBrains Mono" pitchFamily="48" charset="0"/>
                <a:ea typeface="+mn-ea"/>
                <a:cs typeface="+mn-cs"/>
              </a:rPr>
              <a:t>for </a:t>
            </a:r>
            <a:r>
              <a:rPr sz="1400" b="0" i="0" u="none" strike="noStrike">
                <a:solidFill>
                  <a:srgbClr val="A9B7C6"/>
                </a:solidFill>
                <a:latin typeface="JetBrains Mono" pitchFamily="48" charset="0"/>
                <a:ea typeface="+mn-ea"/>
                <a:cs typeface="+mn-cs"/>
              </a:rPr>
              <a:t>action </a:t>
            </a:r>
            <a:r>
              <a:rPr sz="1400" b="0" i="0" u="none" strike="noStrike">
                <a:solidFill>
                  <a:srgbClr val="CC7832"/>
                </a:solidFill>
                <a:latin typeface="JetBrains Mono" pitchFamily="48" charset="0"/>
                <a:ea typeface="+mn-ea"/>
                <a:cs typeface="+mn-cs"/>
              </a:rPr>
              <a:t>in </a:t>
            </a:r>
            <a:r>
              <a:rPr sz="1400" b="0" i="0" u="none" strike="noStrike">
                <a:solidFill>
                  <a:srgbClr val="A9B7C6"/>
                </a:solidFill>
                <a:latin typeface="JetBrains Mono" pitchFamily="48" charset="0"/>
                <a:ea typeface="+mn-ea"/>
                <a:cs typeface="+mn-cs"/>
              </a:rPr>
              <a:t>combinaison:</a:t>
            </a:r>
            <a:br>
              <a:rPr sz="1400" b="0" i="0" u="none" strike="noStrike">
                <a:solidFill>
                  <a:srgbClr val="A9B7C6"/>
                </a:solidFill>
                <a:latin typeface="JetBrains Mono" pitchFamily="48" charset="0"/>
                <a:ea typeface="+mn-ea"/>
                <a:cs typeface="+mn-cs"/>
              </a:rPr>
            </a:br>
            <a:r>
              <a:rPr sz="1400" b="0" i="0" u="none" strike="noStrike">
                <a:solidFill>
                  <a:srgbClr val="A9B7C6"/>
                </a:solidFill>
                <a:latin typeface="JetBrains Mono" pitchFamily="48" charset="0"/>
                <a:ea typeface="+mn-ea"/>
                <a:cs typeface="+mn-cs"/>
              </a:rPr>
              <a:t>        </a:t>
            </a:r>
            <a:r>
              <a:rPr lang="fr-FR" sz="1400" b="0" i="0" u="none" strike="noStrike">
                <a:solidFill>
                  <a:srgbClr val="A9B7C6"/>
                </a:solidFill>
                <a:latin typeface="JetBrains Mono" pitchFamily="48" charset="0"/>
                <a:ea typeface="+mn-ea"/>
                <a:cs typeface="+mn-cs"/>
              </a:rPr>
              <a:t> </a:t>
            </a:r>
            <a:r>
              <a:rPr sz="1400" b="0" i="0" u="none" strike="noStrike">
                <a:solidFill>
                  <a:srgbClr val="A9B7C6"/>
                </a:solidFill>
                <a:latin typeface="JetBrains Mono" pitchFamily="48" charset="0"/>
                <a:ea typeface="+mn-ea"/>
                <a:cs typeface="+mn-cs"/>
              </a:rPr>
              <a:t>cout = dictionnaire[action][</a:t>
            </a:r>
            <a:r>
              <a:rPr sz="1400" b="0" i="0" u="none" strike="noStrike">
                <a:solidFill>
                  <a:srgbClr val="6A8759"/>
                </a:solidFill>
                <a:latin typeface="JetBrains Mono" pitchFamily="48" charset="0"/>
                <a:ea typeface="+mn-ea"/>
                <a:cs typeface="+mn-cs"/>
              </a:rPr>
              <a:t>'cout'</a:t>
            </a:r>
            <a:r>
              <a:rPr sz="1400" b="0" i="0" u="none" strike="noStrike">
                <a:solidFill>
                  <a:srgbClr val="A9B7C6"/>
                </a:solidFill>
                <a:latin typeface="JetBrains Mono" pitchFamily="48" charset="0"/>
                <a:ea typeface="+mn-ea"/>
                <a:cs typeface="+mn-cs"/>
              </a:rPr>
              <a:t>]</a:t>
            </a:r>
            <a:br>
              <a:rPr sz="1400" b="0" i="0" u="none" strike="noStrike">
                <a:solidFill>
                  <a:srgbClr val="A9B7C6"/>
                </a:solidFill>
                <a:latin typeface="JetBrains Mono" pitchFamily="48" charset="0"/>
                <a:ea typeface="+mn-ea"/>
                <a:cs typeface="+mn-cs"/>
              </a:rPr>
            </a:br>
            <a:r>
              <a:rPr sz="1400" b="0" i="0" u="none" strike="noStrike">
                <a:solidFill>
                  <a:srgbClr val="A9B7C6"/>
                </a:solidFill>
                <a:latin typeface="JetBrains Mono" pitchFamily="48" charset="0"/>
                <a:ea typeface="+mn-ea"/>
                <a:cs typeface="+mn-cs"/>
              </a:rPr>
              <a:t>        </a:t>
            </a:r>
            <a:r>
              <a:rPr lang="fr-FR" sz="1400" b="0" i="0" u="none" strike="noStrike">
                <a:solidFill>
                  <a:srgbClr val="A9B7C6"/>
                </a:solidFill>
                <a:latin typeface="JetBrains Mono" pitchFamily="48" charset="0"/>
                <a:ea typeface="+mn-ea"/>
                <a:cs typeface="+mn-cs"/>
              </a:rPr>
              <a:t> </a:t>
            </a:r>
            <a:r>
              <a:rPr sz="1400" b="0" i="0" u="none" strike="noStrike">
                <a:solidFill>
                  <a:srgbClr val="A9B7C6"/>
                </a:solidFill>
                <a:latin typeface="JetBrains Mono" pitchFamily="48" charset="0"/>
                <a:ea typeface="+mn-ea"/>
                <a:cs typeface="+mn-cs"/>
              </a:rPr>
              <a:t>prix_totale += cout</a:t>
            </a:r>
            <a:endParaRPr lang="fr-FR" sz="1400" b="0" i="0" u="none" strike="noStrike">
              <a:solidFill>
                <a:srgbClr val="A9B7C6"/>
              </a:solidFill>
              <a:latin typeface="JetBrains Mono" pitchFamily="48" charset="0"/>
              <a:ea typeface="+mn-ea"/>
              <a:cs typeface="+mn-cs"/>
            </a:endParaRPr>
          </a:p>
        </p:txBody>
      </p:sp>
      <p:sp>
        <p:nvSpPr>
          <p:cNvPr id="4" name="Espace réservé au contenu 3"/>
          <p:cNvSpPr>
            <a:spLocks noGrp="1" noEditPoints="1"/>
          </p:cNvSpPr>
          <p:nvPr>
            <p:ph sz="half" idx="2"/>
          </p:nvPr>
        </p:nvSpPr>
        <p:spPr>
          <a:prstGeom prst="rect">
            <a:avLst/>
          </a:prstGeom>
        </p:spPr>
        <p:txBody>
          <a:bodyPr/>
          <a:lstStyle/>
          <a:p>
            <a:r>
              <a:rPr lang="fr-FR"/>
              <a:t>Nous voyons que nous avons deux boucles for imbriquées, donc cela nous donne O(n²)</a:t>
            </a:r>
          </a:p>
          <a:p>
            <a:r>
              <a:rPr lang="fr-FR"/>
              <a:t>L'algorithme fait le tour de tous les items de liste_combinaisons puis fera le tour de tous les items de chaque items présents dans les combinaisons.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prstGeom prst="rect">
            <a:avLst/>
          </a:prstGeom>
        </p:spPr>
        <p:txBody>
          <a:bodyPr/>
          <a:lstStyle/>
          <a:p>
            <a:r>
              <a:rPr lang="fr-FR" b="1" u="sng"/>
              <a:t>Analyse des performances de l'algorithme optimisé</a:t>
            </a:r>
          </a:p>
        </p:txBody>
      </p:sp>
      <p:sp>
        <p:nvSpPr>
          <p:cNvPr id="4" name="Espace réservé au contenu 3"/>
          <p:cNvSpPr>
            <a:spLocks noGrp="1" noEditPoints="1"/>
          </p:cNvSpPr>
          <p:nvPr>
            <p:ph sz="half" idx="2"/>
          </p:nvPr>
        </p:nvSpPr>
        <p:spPr>
          <a:xfrm>
            <a:off x="839788" y="1756780"/>
            <a:ext cx="5157787" cy="4202638"/>
          </a:xfrm>
          <a:prstGeom prst="rect">
            <a:avLst/>
          </a:prstGeom>
        </p:spPr>
        <p:txBody>
          <a:bodyPr/>
          <a:lstStyle/>
          <a:p>
            <a:pPr marL="0" indent="0">
              <a:buNone/>
            </a:pPr>
            <a:r>
              <a:rPr sz="1400" b="0" i="0" u="none" strike="noStrike">
                <a:solidFill>
                  <a:srgbClr val="CC7832"/>
                </a:solidFill>
                <a:latin typeface="JetBrains Mono" pitchFamily="48" charset="0"/>
                <a:ea typeface="+mn-ea"/>
                <a:cs typeface="+mn-cs"/>
              </a:rPr>
              <a:t>def </a:t>
            </a:r>
            <a:r>
              <a:rPr sz="1400" b="0" i="0" u="none" strike="noStrike">
                <a:solidFill>
                  <a:srgbClr val="FFC66D"/>
                </a:solidFill>
                <a:latin typeface="JetBrains Mono" pitchFamily="48" charset="0"/>
                <a:ea typeface="+mn-ea"/>
                <a:cs typeface="+mn-cs"/>
              </a:rPr>
              <a:t>algo_optimised</a:t>
            </a:r>
            <a:r>
              <a:rPr sz="1400" b="0" i="0" u="none" strike="noStrike">
                <a:solidFill>
                  <a:srgbClr val="A9B7C6"/>
                </a:solidFill>
                <a:latin typeface="JetBrains Mono" pitchFamily="48" charset="0"/>
                <a:ea typeface="+mn-ea"/>
                <a:cs typeface="+mn-cs"/>
              </a:rPr>
              <a:t>(dictionnaire):</a:t>
            </a:r>
            <a:endParaRPr lang="fr-FR" sz="1400" b="0" i="0" u="none" strike="noStrike">
              <a:solidFill>
                <a:srgbClr val="A9B7C6"/>
              </a:solidFill>
              <a:latin typeface="JetBrains Mono" pitchFamily="48" charset="0"/>
              <a:ea typeface="+mn-ea"/>
              <a:cs typeface="+mn-cs"/>
            </a:endParaRPr>
          </a:p>
          <a:p>
            <a:pPr marL="0" indent="0">
              <a:buNone/>
            </a:pPr>
            <a:r>
              <a:rPr lang="fr-FR" sz="1400" b="0" i="0" u="none" strike="noStrike">
                <a:solidFill>
                  <a:srgbClr val="A9B7C6"/>
                </a:solidFill>
                <a:latin typeface="JetBrains Mono" pitchFamily="48" charset="0"/>
                <a:ea typeface="+mn-ea"/>
                <a:cs typeface="+mn-cs"/>
              </a:rPr>
              <a:t>    </a:t>
            </a:r>
            <a:r>
              <a:rPr sz="1400" b="0" i="0" u="none" strike="noStrike">
                <a:solidFill>
                  <a:srgbClr val="A9B7C6"/>
                </a:solidFill>
                <a:latin typeface="JetBrains Mono" pitchFamily="48" charset="0"/>
                <a:ea typeface="+mn-ea"/>
                <a:cs typeface="+mn-cs"/>
              </a:rPr>
              <a:t>liste_actions_du_dictionnaire = []</a:t>
            </a:r>
            <a:endParaRPr lang="fr-FR" sz="1400" b="0" i="0" u="none" strike="noStrike">
              <a:solidFill>
                <a:srgbClr val="A9B7C6"/>
              </a:solidFill>
              <a:latin typeface="JetBrains Mono" pitchFamily="48" charset="0"/>
              <a:ea typeface="+mn-ea"/>
              <a:cs typeface="+mn-cs"/>
            </a:endParaRPr>
          </a:p>
          <a:p>
            <a:pPr marL="457200" lvl="1" indent="0">
              <a:buNone/>
            </a:pPr>
            <a:r>
              <a:rPr sz="1200" b="0" i="0" u="none" strike="noStrike">
                <a:solidFill>
                  <a:srgbClr val="CC7832"/>
                </a:solidFill>
                <a:latin typeface="JetBrains Mono" pitchFamily="48" charset="0"/>
                <a:ea typeface="+mn-ea"/>
                <a:cs typeface="+mn-cs"/>
              </a:rPr>
              <a:t>for </a:t>
            </a:r>
            <a:r>
              <a:rPr sz="1200" b="0" i="0" u="none" strike="noStrike">
                <a:solidFill>
                  <a:srgbClr val="A9B7C6"/>
                </a:solidFill>
                <a:latin typeface="JetBrains Mono" pitchFamily="48" charset="0"/>
                <a:ea typeface="+mn-ea"/>
                <a:cs typeface="+mn-cs"/>
              </a:rPr>
              <a:t>action </a:t>
            </a:r>
            <a:r>
              <a:rPr sz="1200" b="0" i="0" u="none" strike="noStrike">
                <a:solidFill>
                  <a:srgbClr val="CC7832"/>
                </a:solidFill>
                <a:latin typeface="JetBrains Mono" pitchFamily="48" charset="0"/>
                <a:ea typeface="+mn-ea"/>
                <a:cs typeface="+mn-cs"/>
              </a:rPr>
              <a:t>in </a:t>
            </a:r>
            <a:r>
              <a:rPr sz="1200" b="0" i="0" u="none" strike="noStrike">
                <a:solidFill>
                  <a:srgbClr val="A9B7C6"/>
                </a:solidFill>
                <a:latin typeface="JetBrains Mono" pitchFamily="48" charset="0"/>
                <a:ea typeface="+mn-ea"/>
                <a:cs typeface="+mn-cs"/>
              </a:rPr>
              <a:t>dictionnaire:</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liste_actions_du_dictionnaire.append(action)</a:t>
            </a:r>
            <a:endParaRPr lang="fr-FR" sz="1200" b="0" i="0" u="none" strike="noStrike">
              <a:solidFill>
                <a:srgbClr val="A9B7C6"/>
              </a:solidFill>
              <a:latin typeface="JetBrains Mono" pitchFamily="48" charset="0"/>
              <a:ea typeface="+mn-ea"/>
              <a:cs typeface="+mn-cs"/>
            </a:endParaRPr>
          </a:p>
          <a:p>
            <a:pPr marL="457200" lvl="1" indent="0">
              <a:buNone/>
            </a:pPr>
            <a:endParaRPr lang="fr-FR" sz="1200" b="0" i="0" u="none" strike="noStrike">
              <a:solidFill>
                <a:srgbClr val="A9B7C6"/>
              </a:solidFill>
              <a:latin typeface="JetBrains Mono" pitchFamily="48" charset="0"/>
              <a:ea typeface="+mn-ea"/>
              <a:cs typeface="+mn-cs"/>
            </a:endParaRPr>
          </a:p>
          <a:p>
            <a:pPr marL="457200" lvl="1" indent="0">
              <a:buNone/>
            </a:pPr>
            <a:r>
              <a:rPr sz="1200" b="0" i="0" u="none" strike="noStrike">
                <a:solidFill>
                  <a:srgbClr val="CC7832"/>
                </a:solidFill>
                <a:latin typeface="JetBrains Mono" pitchFamily="48" charset="0"/>
                <a:ea typeface="+mn-ea"/>
                <a:cs typeface="+mn-cs"/>
              </a:rPr>
              <a:t>while True</a:t>
            </a:r>
            <a:r>
              <a:rPr sz="1200" b="0" i="0" u="none" strike="noStrike">
                <a:solidFill>
                  <a:srgbClr val="A9B7C6"/>
                </a:solidFill>
                <a:latin typeface="JetBrains Mono" pitchFamily="48" charset="0"/>
                <a:ea typeface="+mn-ea"/>
                <a:cs typeface="+mn-cs"/>
              </a:rPr>
              <a:t>:</a:t>
            </a:r>
            <a:br>
              <a:rPr sz="1200" b="0" i="0" u="none" strike="noStrike">
                <a:solidFill>
                  <a:srgbClr val="A9B7C6"/>
                </a:solidFill>
                <a:latin typeface="JetBrains Mono" pitchFamily="48" charset="0"/>
                <a:ea typeface="+mn-ea"/>
                <a:cs typeface="+mn-cs"/>
              </a:rPr>
            </a:b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action = liste_actions_du_dictionnaire[i]</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cout = dictionnaire[action][</a:t>
            </a:r>
            <a:r>
              <a:rPr sz="1200" b="0" i="0" u="none" strike="noStrike">
                <a:solidFill>
                  <a:srgbClr val="6A8759"/>
                </a:solidFill>
                <a:latin typeface="JetBrains Mono" pitchFamily="48" charset="0"/>
                <a:ea typeface="+mn-ea"/>
                <a:cs typeface="+mn-cs"/>
              </a:rPr>
              <a:t>'cout'</a:t>
            </a:r>
            <a:r>
              <a:rPr sz="1200" b="0" i="0" u="none" strike="noStrike">
                <a:solidFill>
                  <a:srgbClr val="A9B7C6"/>
                </a:solidFill>
                <a:latin typeface="JetBrains Mono" pitchFamily="48" charset="0"/>
                <a:ea typeface="+mn-ea"/>
                <a:cs typeface="+mn-cs"/>
              </a:rPr>
              <a:t>]</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benefice = dictionnaire[action][</a:t>
            </a:r>
            <a:r>
              <a:rPr sz="1200" b="0" i="0" u="none" strike="noStrike">
                <a:solidFill>
                  <a:srgbClr val="6A8759"/>
                </a:solidFill>
                <a:latin typeface="JetBrains Mono" pitchFamily="48" charset="0"/>
                <a:ea typeface="+mn-ea"/>
                <a:cs typeface="+mn-cs"/>
              </a:rPr>
              <a:t>'benefice finale'</a:t>
            </a:r>
            <a:r>
              <a:rPr sz="1200" b="0" i="0" u="none" strike="noStrike">
                <a:solidFill>
                  <a:srgbClr val="A9B7C6"/>
                </a:solidFill>
                <a:latin typeface="JetBrains Mono" pitchFamily="48" charset="0"/>
                <a:ea typeface="+mn-ea"/>
                <a:cs typeface="+mn-cs"/>
              </a:rPr>
              <a:t>]</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a:t>
            </a:r>
            <a:r>
              <a:rPr sz="1200" b="0" i="0" u="none" strike="noStrike">
                <a:solidFill>
                  <a:srgbClr val="CC7832"/>
                </a:solidFill>
                <a:latin typeface="JetBrains Mono" pitchFamily="48" charset="0"/>
                <a:ea typeface="+mn-ea"/>
                <a:cs typeface="+mn-cs"/>
              </a:rPr>
              <a:t>if </a:t>
            </a:r>
            <a:r>
              <a:rPr sz="1200" b="0" i="0" u="none" strike="noStrike">
                <a:solidFill>
                  <a:srgbClr val="A9B7C6"/>
                </a:solidFill>
                <a:latin typeface="JetBrains Mono" pitchFamily="48" charset="0"/>
                <a:ea typeface="+mn-ea"/>
                <a:cs typeface="+mn-cs"/>
              </a:rPr>
              <a:t>cout &lt;= argent:</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argent -= cout</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somme_depensee += cout</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liste_actions.append(action)</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benefice_finale += benefice</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i += </a:t>
            </a:r>
            <a:r>
              <a:rPr sz="1200" b="0" i="0" u="none" strike="noStrike">
                <a:solidFill>
                  <a:srgbClr val="6897BB"/>
                </a:solidFill>
                <a:latin typeface="JetBrains Mono" pitchFamily="48" charset="0"/>
                <a:ea typeface="+mn-ea"/>
                <a:cs typeface="+mn-cs"/>
              </a:rPr>
              <a:t>1</a:t>
            </a:r>
            <a:br>
              <a:rPr sz="1200" b="0" i="0" u="none" strike="noStrike">
                <a:solidFill>
                  <a:srgbClr val="6897BB"/>
                </a:solidFill>
                <a:latin typeface="JetBrains Mono" pitchFamily="48" charset="0"/>
                <a:ea typeface="+mn-ea"/>
                <a:cs typeface="+mn-cs"/>
              </a:rPr>
            </a:br>
            <a:br>
              <a:rPr sz="1200" b="0" i="0" u="none" strike="noStrike">
                <a:solidFill>
                  <a:srgbClr val="6897BB"/>
                </a:solidFill>
                <a:latin typeface="JetBrains Mono" pitchFamily="48" charset="0"/>
                <a:ea typeface="+mn-ea"/>
                <a:cs typeface="+mn-cs"/>
              </a:rPr>
            </a:br>
            <a:r>
              <a:rPr sz="1200" b="0" i="0" u="none" strike="noStrike">
                <a:solidFill>
                  <a:srgbClr val="6897BB"/>
                </a:solidFill>
                <a:latin typeface="JetBrains Mono" pitchFamily="48" charset="0"/>
                <a:ea typeface="+mn-ea"/>
                <a:cs typeface="+mn-cs"/>
              </a:rPr>
              <a:t>    </a:t>
            </a:r>
            <a:r>
              <a:rPr sz="1200" b="0" i="0" u="none" strike="noStrike">
                <a:solidFill>
                  <a:srgbClr val="CC7832"/>
                </a:solidFill>
                <a:latin typeface="JetBrains Mono" pitchFamily="48" charset="0"/>
                <a:ea typeface="+mn-ea"/>
                <a:cs typeface="+mn-cs"/>
              </a:rPr>
              <a:t>else</a:t>
            </a:r>
            <a:r>
              <a:rPr sz="1200" b="0" i="0" u="none" strike="noStrike">
                <a:solidFill>
                  <a:srgbClr val="A9B7C6"/>
                </a:solidFill>
                <a:latin typeface="JetBrains Mono" pitchFamily="48" charset="0"/>
                <a:ea typeface="+mn-ea"/>
                <a:cs typeface="+mn-cs"/>
              </a:rPr>
              <a:t>:</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end = time.time()</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temps_d_execution = end - start</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a:t>
            </a:r>
            <a:r>
              <a:rPr sz="1200" b="0" i="0" u="none" strike="noStrike">
                <a:solidFill>
                  <a:srgbClr val="CC7832"/>
                </a:solidFill>
                <a:latin typeface="JetBrains Mono" pitchFamily="48" charset="0"/>
                <a:ea typeface="+mn-ea"/>
                <a:cs typeface="+mn-cs"/>
              </a:rPr>
              <a:t>return </a:t>
            </a:r>
            <a:r>
              <a:rPr sz="1200" b="0" i="0" u="none" strike="noStrike">
                <a:solidFill>
                  <a:srgbClr val="A9B7C6"/>
                </a:solidFill>
                <a:latin typeface="JetBrains Mono" pitchFamily="48" charset="0"/>
                <a:ea typeface="+mn-ea"/>
                <a:cs typeface="+mn-cs"/>
              </a:rPr>
              <a:t>benefice_finale</a:t>
            </a:r>
            <a:r>
              <a:rPr sz="1200" b="0" i="0" u="none" strike="noStrike">
                <a:solidFill>
                  <a:srgbClr val="CC7832"/>
                </a:solidFill>
                <a:latin typeface="JetBrains Mono" pitchFamily="48" charset="0"/>
                <a:ea typeface="+mn-ea"/>
                <a:cs typeface="+mn-cs"/>
              </a:rPr>
              <a:t>, </a:t>
            </a:r>
            <a:r>
              <a:rPr sz="1200" b="0" i="0" u="none" strike="noStrike">
                <a:solidFill>
                  <a:srgbClr val="A9B7C6"/>
                </a:solidFill>
                <a:latin typeface="JetBrains Mono" pitchFamily="48" charset="0"/>
                <a:ea typeface="+mn-ea"/>
                <a:cs typeface="+mn-cs"/>
              </a:rPr>
              <a:t>somme_depensee</a:t>
            </a:r>
            <a:r>
              <a:rPr sz="1200" b="0" i="0" u="none" strike="noStrike">
                <a:solidFill>
                  <a:srgbClr val="CC7832"/>
                </a:solidFill>
                <a:latin typeface="JetBrains Mono" pitchFamily="48" charset="0"/>
                <a:ea typeface="+mn-ea"/>
                <a:cs typeface="+mn-cs"/>
              </a:rPr>
              <a:t>, </a:t>
            </a:r>
            <a:r>
              <a:rPr sz="1200" b="0" i="0" u="none" strike="noStrike">
                <a:solidFill>
                  <a:srgbClr val="A9B7C6"/>
                </a:solidFill>
                <a:latin typeface="JetBrains Mono" pitchFamily="48" charset="0"/>
                <a:ea typeface="+mn-ea"/>
                <a:cs typeface="+mn-cs"/>
              </a:rPr>
              <a:t>liste_actions</a:t>
            </a:r>
            <a:r>
              <a:rPr sz="1200" b="0" i="0" u="none" strike="noStrike">
                <a:solidFill>
                  <a:srgbClr val="CC7832"/>
                </a:solidFill>
                <a:latin typeface="JetBrains Mono" pitchFamily="48" charset="0"/>
                <a:ea typeface="+mn-ea"/>
                <a:cs typeface="+mn-cs"/>
              </a:rPr>
              <a:t>, </a:t>
            </a:r>
            <a:r>
              <a:rPr sz="1200" b="0" i="0" u="none" strike="noStrike">
                <a:solidFill>
                  <a:srgbClr val="A9B7C6"/>
                </a:solidFill>
                <a:latin typeface="JetBrains Mono" pitchFamily="48" charset="0"/>
                <a:ea typeface="+mn-ea"/>
                <a:cs typeface="+mn-cs"/>
              </a:rPr>
              <a:t>temps_d_execution</a:t>
            </a:r>
            <a:endParaRPr lang="fr-FR" sz="1200" b="0" i="0" u="none" strike="noStrike">
              <a:solidFill>
                <a:srgbClr val="A9B7C6"/>
              </a:solidFill>
              <a:latin typeface="JetBrains Mono" pitchFamily="48" charset="0"/>
              <a:ea typeface="+mn-ea"/>
              <a:cs typeface="+mn-cs"/>
            </a:endParaRPr>
          </a:p>
        </p:txBody>
      </p:sp>
      <p:sp>
        <p:nvSpPr>
          <p:cNvPr id="6" name="Espace réservé au contenu 5"/>
          <p:cNvSpPr>
            <a:spLocks noGrp="1" noEditPoints="1"/>
          </p:cNvSpPr>
          <p:nvPr>
            <p:ph sz="quarter" idx="4"/>
          </p:nvPr>
        </p:nvSpPr>
        <p:spPr>
          <a:xfrm>
            <a:off x="6172200" y="1756780"/>
            <a:ext cx="5183188" cy="4432883"/>
          </a:xfrm>
          <a:prstGeom prst="rect">
            <a:avLst/>
          </a:prstGeom>
        </p:spPr>
        <p:txBody>
          <a:bodyPr/>
          <a:lstStyle/>
          <a:p>
            <a:r>
              <a:rPr lang="fr-FR"/>
              <a:t>On a une première boucle </a:t>
            </a:r>
            <a:r>
              <a:rPr lang="fr-FR" b="1" i="1">
                <a:solidFill>
                  <a:srgbClr val="FF0000"/>
                </a:solidFill>
              </a:rPr>
              <a:t>for</a:t>
            </a:r>
            <a:r>
              <a:rPr lang="fr-FR"/>
              <a:t> qui va parcourir tous les items présents dans </a:t>
            </a:r>
            <a:r>
              <a:rPr lang="fr-FR" b="1" i="1">
                <a:solidFill>
                  <a:srgbClr val="FF0000"/>
                </a:solidFill>
              </a:rPr>
              <a:t>dictionnaire</a:t>
            </a:r>
            <a:r>
              <a:rPr lang="fr-FR"/>
              <a:t>, donc le temps exécution est de O(n), il dépendra totalement de la taille de la liste</a:t>
            </a:r>
          </a:p>
          <a:p>
            <a:r>
              <a:rPr lang="fr-FR"/>
              <a:t>En deuxième partie nous avons une boucle </a:t>
            </a:r>
            <a:r>
              <a:rPr lang="fr-FR" b="1" i="1">
                <a:solidFill>
                  <a:srgbClr val="FF0000"/>
                </a:solidFill>
              </a:rPr>
              <a:t>while</a:t>
            </a:r>
            <a:r>
              <a:rPr lang="fr-FR"/>
              <a:t> qui s'arrêtera quand l'argent ne sera plus suffisant pour acheter l'action. Le temps exécution est de O(n) </a:t>
            </a:r>
          </a:p>
          <a:p>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8199" y="-359803"/>
            <a:ext cx="10515600" cy="1325563"/>
          </a:xfrm>
          <a:prstGeom prst="rect">
            <a:avLst/>
          </a:prstGeom>
        </p:spPr>
        <p:txBody>
          <a:bodyPr/>
          <a:lstStyle/>
          <a:p>
            <a:r>
              <a:rPr lang="fr-FR" b="1" u="sng"/>
              <a:t>Comparaisons des sorties :</a:t>
            </a:r>
            <a:endParaRPr b="1" u="sng"/>
          </a:p>
        </p:txBody>
      </p:sp>
      <p:sp>
        <p:nvSpPr>
          <p:cNvPr id="3" name="Espace réservé au texte 2"/>
          <p:cNvSpPr>
            <a:spLocks noGrp="1" noEditPoints="1"/>
          </p:cNvSpPr>
          <p:nvPr>
            <p:ph type="body" idx="1"/>
          </p:nvPr>
        </p:nvSpPr>
        <p:spPr>
          <a:xfrm>
            <a:off x="938212" y="662313"/>
            <a:ext cx="5157787" cy="411956"/>
          </a:xfrm>
          <a:prstGeom prst="rect">
            <a:avLst/>
          </a:prstGeom>
        </p:spPr>
        <p:txBody>
          <a:bodyPr/>
          <a:lstStyle/>
          <a:p>
            <a:r>
              <a:rPr lang="fr-FR"/>
              <a:t>Sienna :</a:t>
            </a:r>
          </a:p>
        </p:txBody>
      </p:sp>
      <p:sp>
        <p:nvSpPr>
          <p:cNvPr id="4" name="Espace réservé au contenu 3"/>
          <p:cNvSpPr>
            <a:spLocks noGrp="1" noEditPoints="1"/>
          </p:cNvSpPr>
          <p:nvPr>
            <p:ph sz="half" idx="2"/>
          </p:nvPr>
        </p:nvSpPr>
        <p:spPr>
          <a:xfrm>
            <a:off x="1002659" y="1120834"/>
            <a:ext cx="5157787" cy="2081098"/>
          </a:xfrm>
          <a:prstGeom prst="rect">
            <a:avLst/>
          </a:prstGeom>
        </p:spPr>
        <p:txBody>
          <a:bodyPr/>
          <a:lstStyle/>
          <a:p>
            <a:r>
              <a:rPr sz="1600"/>
              <a:t>Share-GRUT</a:t>
            </a:r>
          </a:p>
          <a:p>
            <a:endParaRPr sz="1600"/>
          </a:p>
          <a:p>
            <a:r>
              <a:rPr sz="1600"/>
              <a:t>Total cost: 498.76â‚¬</a:t>
            </a:r>
          </a:p>
          <a:p>
            <a:r>
              <a:rPr sz="1600"/>
              <a:t>Total return: 196.61â‚¬</a:t>
            </a:r>
          </a:p>
        </p:txBody>
      </p:sp>
      <p:sp>
        <p:nvSpPr>
          <p:cNvPr id="5" name="Espace réservé au texte 4"/>
          <p:cNvSpPr>
            <a:spLocks noGrp="1" noEditPoints="1"/>
          </p:cNvSpPr>
          <p:nvPr>
            <p:ph type="body" sz="quarter" idx="3"/>
          </p:nvPr>
        </p:nvSpPr>
        <p:spPr>
          <a:xfrm>
            <a:off x="6170610" y="250357"/>
            <a:ext cx="5183188" cy="823912"/>
          </a:xfrm>
          <a:prstGeom prst="rect">
            <a:avLst/>
          </a:prstGeom>
        </p:spPr>
        <p:txBody>
          <a:bodyPr/>
          <a:lstStyle/>
          <a:p>
            <a:r>
              <a:rPr lang="fr-FR"/>
              <a:t>Moi :</a:t>
            </a:r>
          </a:p>
        </p:txBody>
      </p:sp>
      <p:sp>
        <p:nvSpPr>
          <p:cNvPr id="6" name="Espace réservé au contenu 5"/>
          <p:cNvSpPr>
            <a:spLocks noGrp="1" noEditPoints="1"/>
          </p:cNvSpPr>
          <p:nvPr>
            <p:ph sz="quarter" idx="4"/>
          </p:nvPr>
        </p:nvSpPr>
        <p:spPr>
          <a:xfrm>
            <a:off x="6262653" y="1074269"/>
            <a:ext cx="4772038" cy="2233399"/>
          </a:xfrm>
          <a:prstGeom prst="rect">
            <a:avLst/>
          </a:prstGeom>
        </p:spPr>
        <p:txBody>
          <a:bodyPr/>
          <a:lstStyle/>
          <a:p>
            <a:r>
              <a:rPr sz="1600"/>
              <a:t>LA LISTE DES ACTIONS : ['Share-MLGM', 'Share-DBUJ', 'Share-KGQI', 'Share-STKT', 'Share-IQMC', 'Share-CYYC', 'Share-QSPX', 'Share-HITN', 'Share-FKJR', 'Share-IYKD', 'Share-VNQN', 'Share-CBNY', 'Share-CIIX', 'Share-KXOH', 'Share-JWVH', 'Share-NVDR'</a:t>
            </a:r>
            <a:r>
              <a:rPr lang="fr-FR" sz="1600"/>
              <a:t>...]</a:t>
            </a:r>
          </a:p>
          <a:p>
            <a:r>
              <a:rPr lang="fr-FR" sz="1600"/>
              <a:t>LA SOMME TOTALE DEPENSEE : 496.02000000000004</a:t>
            </a:r>
          </a:p>
          <a:p>
            <a:pPr marL="0" indent="0">
              <a:buNone/>
            </a:pPr>
            <a:r>
              <a:rPr sz="1600"/>
              <a:t> LE BENEFICE TOTALE : 1979.1699999999994</a:t>
            </a:r>
          </a:p>
        </p:txBody>
      </p:sp>
      <p:sp>
        <p:nvSpPr>
          <p:cNvPr id="7" name="Rectangle 6"/>
          <p:cNvSpPr/>
          <p:nvPr/>
        </p:nvSpPr>
        <p:spPr>
          <a:xfrm>
            <a:off x="1002659" y="1093258"/>
            <a:ext cx="4144403" cy="1450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62653" y="1120834"/>
            <a:ext cx="4624627" cy="2308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oîteDeDialogue 8"/>
          <p:cNvSpPr txBox="1"/>
          <p:nvPr/>
        </p:nvSpPr>
        <p:spPr>
          <a:xfrm>
            <a:off x="1002659" y="2775427"/>
            <a:ext cx="4144403" cy="3566853"/>
          </a:xfrm>
          <a:prstGeom prst="rect">
            <a:avLst/>
          </a:prstGeom>
          <a:noFill/>
        </p:spPr>
        <p:txBody>
          <a:bodyPr wrap="square" rtlCol="0">
            <a:spAutoFit/>
          </a:bodyPr>
          <a:lstStyle/>
          <a:p>
            <a:r>
              <a:rPr sz="1200"/>
              <a:t>Share-ECAQ 3166</a:t>
            </a:r>
            <a:r>
              <a:rPr lang="fr-FR" sz="1200"/>
              <a:t>, </a:t>
            </a:r>
            <a:r>
              <a:rPr sz="1200"/>
              <a:t>Share-IXCI 2632</a:t>
            </a:r>
            <a:r>
              <a:rPr lang="fr-FR" sz="1200"/>
              <a:t>,</a:t>
            </a:r>
            <a:r>
              <a:rPr sz="1200"/>
              <a:t>Share-FWBE 1830</a:t>
            </a:r>
            <a:r>
              <a:rPr lang="fr-FR" sz="1200"/>
              <a:t>,</a:t>
            </a:r>
            <a:r>
              <a:rPr sz="1200"/>
              <a:t>Share-ZOFA 2532</a:t>
            </a:r>
          </a:p>
          <a:p>
            <a:r>
              <a:rPr sz="1200"/>
              <a:t>Share-PLLK 1994</a:t>
            </a:r>
          </a:p>
          <a:p>
            <a:r>
              <a:rPr sz="1200"/>
              <a:t>Share-YFVZ 2255</a:t>
            </a:r>
          </a:p>
          <a:p>
            <a:r>
              <a:rPr sz="1200"/>
              <a:t>Share-ANFX 3854</a:t>
            </a:r>
          </a:p>
          <a:p>
            <a:r>
              <a:rPr sz="1200"/>
              <a:t>Share-PATS 2770</a:t>
            </a:r>
          </a:p>
          <a:p>
            <a:r>
              <a:rPr sz="1200"/>
              <a:t>Share-NDKR 3306</a:t>
            </a:r>
          </a:p>
          <a:p>
            <a:r>
              <a:rPr sz="1200"/>
              <a:t>Share-ALIY 2908</a:t>
            </a:r>
          </a:p>
          <a:p>
            <a:r>
              <a:rPr sz="1200"/>
              <a:t>Share-JWGF 4869</a:t>
            </a:r>
          </a:p>
          <a:p>
            <a:r>
              <a:rPr sz="1200"/>
              <a:t>Share-JGTW 3529</a:t>
            </a:r>
          </a:p>
          <a:p>
            <a:r>
              <a:rPr sz="1200"/>
              <a:t>Share-FAPS 3257</a:t>
            </a:r>
          </a:p>
          <a:p>
            <a:r>
              <a:rPr sz="1200"/>
              <a:t>Share-VCAX 2742</a:t>
            </a:r>
          </a:p>
          <a:p>
            <a:r>
              <a:rPr sz="1200"/>
              <a:t>Share-LFXB 1483</a:t>
            </a:r>
          </a:p>
          <a:p>
            <a:r>
              <a:rPr sz="1200"/>
              <a:t>Share-DWSK 2949</a:t>
            </a:r>
          </a:p>
          <a:p>
            <a:r>
              <a:rPr sz="1200"/>
              <a:t>Share-XQII 1342</a:t>
            </a:r>
          </a:p>
          <a:p>
            <a:r>
              <a:rPr sz="1200"/>
              <a:t>Share-ROOM 1506</a:t>
            </a:r>
          </a:p>
          <a:p>
            <a:endParaRPr sz="1200"/>
          </a:p>
          <a:p>
            <a:r>
              <a:rPr sz="1200"/>
              <a:t>Total cost: 489.24â‚¬</a:t>
            </a:r>
          </a:p>
          <a:p>
            <a:r>
              <a:rPr sz="1200"/>
              <a:t>Profit: 193.78â‚¬</a:t>
            </a:r>
          </a:p>
        </p:txBody>
      </p:sp>
      <p:sp>
        <p:nvSpPr>
          <p:cNvPr id="10" name="BoîteDeDialogue 9"/>
          <p:cNvSpPr txBox="1"/>
          <p:nvPr/>
        </p:nvSpPr>
        <p:spPr>
          <a:xfrm>
            <a:off x="6262652" y="3462742"/>
            <a:ext cx="4624627" cy="2317174"/>
          </a:xfrm>
          <a:prstGeom prst="rect">
            <a:avLst/>
          </a:prstGeom>
          <a:noFill/>
        </p:spPr>
        <p:txBody>
          <a:bodyPr wrap="square" rtlCol="0">
            <a:spAutoFit/>
          </a:bodyPr>
          <a:lstStyle/>
          <a:p>
            <a:r>
              <a:rPr sz="1400"/>
              <a:t> </a:t>
            </a:r>
            <a:r>
              <a:rPr sz="1200"/>
              <a:t>LA LISTE DES ACTIONS : ['Share-LKSD', 'Share-DYVD', 'Share-JMLZ', 'Share-DSOO', 'Share-FUGM', 'Share-JWDZ', 'Share-DEPW', 'Share-ZLMC', 'Share-OCKK', 'Share-BBNF', 'Share-KOVS', 'Share-JCWZ', 'Share-BPPA', 'Share-ZHDR', 'Share-LXZU', 'Share-FFZA', 'Share-BMHD', 'Share-MEQV', 'Share-KNRV', 'Share-GEBJ', 'Share-QTFR', 'Share-EAWS', 'Share-SCWM', 'Share-WPRY', 'Share-TBEA', 'Share-FUDY', 'Share-GRVG', 'Share-DQXJ', 'Share-FAKH', 'Share-QVJV', 'Share-SMRB', 'Share-BOGI'</a:t>
            </a:r>
            <a:r>
              <a:rPr lang="fr-FR" sz="1200"/>
              <a:t>...]</a:t>
            </a:r>
            <a:endParaRPr sz="1200"/>
          </a:p>
          <a:p>
            <a:r>
              <a:rPr sz="1200"/>
              <a:t>        LA SOMME TOTALE DEPENSEE : 490.70999999999987</a:t>
            </a:r>
          </a:p>
          <a:p>
            <a:r>
              <a:rPr sz="1200"/>
              <a:t>        TEMPS D EXECUTION DE L ALGORITHME : 0.0</a:t>
            </a:r>
          </a:p>
          <a:p>
            <a:endParaRPr sz="1200"/>
          </a:p>
          <a:p>
            <a:r>
              <a:rPr sz="1200"/>
              <a:t>        LE BENEFICE TOTALE : 1292.49</a:t>
            </a:r>
          </a:p>
        </p:txBody>
      </p:sp>
      <p:sp>
        <p:nvSpPr>
          <p:cNvPr id="11" name="Rectangle 10"/>
          <p:cNvSpPr/>
          <p:nvPr/>
        </p:nvSpPr>
        <p:spPr>
          <a:xfrm>
            <a:off x="6265942" y="3462742"/>
            <a:ext cx="4621338" cy="23171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3209" y="2795827"/>
            <a:ext cx="4143853" cy="3546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74007" y="987425"/>
            <a:ext cx="4936486" cy="728560"/>
          </a:xfrm>
          <a:prstGeom prst="rect">
            <a:avLst/>
          </a:prstGeom>
        </p:spPr>
        <p:txBody>
          <a:bodyPr/>
          <a:lstStyle/>
          <a:p>
            <a:r>
              <a:rPr sz="1600" b="0" i="0" u="none" strike="noStrike">
                <a:solidFill>
                  <a:srgbClr val="CC7832"/>
                </a:solidFill>
                <a:latin typeface="JetBrains Mono" pitchFamily="48" charset="0"/>
                <a:ea typeface="+mn-ea"/>
                <a:cs typeface="+mn-cs"/>
              </a:rPr>
              <a:t>def </a:t>
            </a:r>
            <a:r>
              <a:rPr sz="1600" b="0" i="0" u="none" strike="noStrike">
                <a:solidFill>
                  <a:srgbClr val="FFC66D"/>
                </a:solidFill>
                <a:latin typeface="JetBrains Mono" pitchFamily="48" charset="0"/>
                <a:ea typeface="+mn-ea"/>
                <a:cs typeface="+mn-cs"/>
              </a:rPr>
              <a:t>brute_force_non_optimise</a:t>
            </a:r>
            <a:r>
              <a:rPr sz="1600" b="0" i="0" u="none" strike="noStrike">
                <a:solidFill>
                  <a:srgbClr val="A9B7C6"/>
                </a:solidFill>
                <a:latin typeface="JetBrains Mono" pitchFamily="48" charset="0"/>
                <a:ea typeface="+mn-ea"/>
                <a:cs typeface="+mn-cs"/>
              </a:rPr>
              <a:t>(dictionnaire):</a:t>
            </a:r>
            <a:endParaRPr sz="1600"/>
          </a:p>
        </p:txBody>
      </p:sp>
      <p:sp>
        <p:nvSpPr>
          <p:cNvPr id="3" name="Espace réservé au contenu 2"/>
          <p:cNvSpPr>
            <a:spLocks noGrp="1" noEditPoints="1"/>
          </p:cNvSpPr>
          <p:nvPr>
            <p:ph idx="1"/>
          </p:nvPr>
        </p:nvSpPr>
        <p:spPr>
          <a:prstGeom prst="rect">
            <a:avLst/>
          </a:prstGeom>
        </p:spPr>
        <p:txBody>
          <a:bodyPr/>
          <a:lstStyle/>
          <a:p>
            <a:pPr marL="0" indent="0">
              <a:buNone/>
            </a:pPr>
            <a:r>
              <a:rPr lang="fr-FR" sz="1600"/>
              <a:t>Présentation des variables :</a:t>
            </a:r>
          </a:p>
          <a:p>
            <a:pPr marL="0" indent="0">
              <a:buNone/>
            </a:pPr>
            <a:r>
              <a:rPr lang="fr-FR" sz="1600"/>
              <a:t>La fonction prend en paramètre un dictionnaire contenant comme clé les noms des actions et comme valeurs </a:t>
            </a:r>
            <a:r>
              <a:rPr lang="fr-FR" sz="1600" b="1">
                <a:solidFill>
                  <a:srgbClr val="FF0000"/>
                </a:solidFill>
              </a:rPr>
              <a:t>cout</a:t>
            </a:r>
            <a:r>
              <a:rPr lang="fr-FR" sz="1600"/>
              <a:t> et </a:t>
            </a:r>
            <a:r>
              <a:rPr lang="fr-FR" sz="1600" b="1">
                <a:solidFill>
                  <a:srgbClr val="FF0000"/>
                </a:solidFill>
              </a:rPr>
              <a:t>benefice totale</a:t>
            </a:r>
            <a:r>
              <a:rPr lang="fr-FR" sz="1600"/>
              <a:t>.</a:t>
            </a:r>
          </a:p>
          <a:p>
            <a:pPr marL="0" indent="0">
              <a:buNone/>
            </a:pPr>
            <a:r>
              <a:rPr lang="fr-FR" sz="1600"/>
              <a:t>-</a:t>
            </a:r>
            <a:r>
              <a:rPr lang="fr-FR" sz="1600" b="1" i="1">
                <a:solidFill>
                  <a:srgbClr val="FF0000"/>
                </a:solidFill>
              </a:rPr>
              <a:t>nombre_d_actions</a:t>
            </a:r>
            <a:r>
              <a:rPr lang="fr-FR" sz="1600"/>
              <a:t> est une variable de type int qui renvoi le nombre d'actions présentes dans le dictionnaire.</a:t>
            </a:r>
          </a:p>
          <a:p>
            <a:pPr marL="0" indent="0">
              <a:buNone/>
            </a:pPr>
            <a:r>
              <a:rPr lang="fr-FR" sz="1600"/>
              <a:t>- </a:t>
            </a:r>
            <a:r>
              <a:rPr lang="fr-FR" sz="1600" b="1" i="1" u="sng">
                <a:solidFill>
                  <a:srgbClr val="FF0000"/>
                </a:solidFill>
              </a:rPr>
              <a:t>x</a:t>
            </a:r>
            <a:r>
              <a:rPr lang="fr-FR" sz="1600"/>
              <a:t> est une variable qui sera incrémenté dans la boucle while.</a:t>
            </a:r>
          </a:p>
          <a:p>
            <a:pPr marL="0" indent="0">
              <a:buNone/>
            </a:pPr>
            <a:r>
              <a:rPr lang="fr-FR" sz="1600"/>
              <a:t>-</a:t>
            </a:r>
            <a:r>
              <a:rPr lang="fr-FR" sz="1600" b="1" i="1" u="none">
                <a:solidFill>
                  <a:srgbClr val="FF0000"/>
                </a:solidFill>
              </a:rPr>
              <a:t>new_liste</a:t>
            </a:r>
            <a:r>
              <a:rPr lang="fr-FR" sz="1600"/>
              <a:t> est la variable contenant la liste des actions qui ont été acheté dont le bénéfice trouvé est plus élevé que le précédent.</a:t>
            </a:r>
          </a:p>
          <a:p>
            <a:pPr marL="0" indent="0">
              <a:buNone/>
            </a:pPr>
            <a:r>
              <a:rPr lang="fr-FR" sz="1600"/>
              <a:t>-</a:t>
            </a:r>
            <a:r>
              <a:rPr lang="fr-FR" sz="1600" b="1" i="1" u="none">
                <a:solidFill>
                  <a:srgbClr val="FF0000"/>
                </a:solidFill>
              </a:rPr>
              <a:t>benefice_totale</a:t>
            </a:r>
            <a:r>
              <a:rPr lang="fr-FR" sz="1600"/>
              <a:t> est une liste qui va contenir une seule valeur qui devra être un int ou un float. Elle recevra le bénéfice le plus haut jusqu'à ce que toutes les combinaisons soient testées.  </a:t>
            </a:r>
          </a:p>
          <a:p>
            <a:pPr marL="0" indent="0">
              <a:buNone/>
            </a:pPr>
            <a:r>
              <a:rPr lang="fr-FR" sz="1600"/>
              <a:t>-</a:t>
            </a:r>
            <a:r>
              <a:rPr lang="fr-FR" sz="1600" b="1" i="1" u="none">
                <a:solidFill>
                  <a:srgbClr val="FF0000"/>
                </a:solidFill>
              </a:rPr>
              <a:t>start</a:t>
            </a:r>
            <a:r>
              <a:rPr lang="fr-FR" sz="1600"/>
              <a:t> qui est une variable indiquant l'heure au moment de l'exécution de la fonction. </a:t>
            </a:r>
          </a:p>
          <a:p>
            <a:pPr marL="0" indent="0">
              <a:buNone/>
            </a:pPr>
            <a:endParaRPr lang="fr-FR" sz="1600"/>
          </a:p>
          <a:p>
            <a:pPr marL="0" indent="0">
              <a:buNone/>
            </a:pPr>
            <a:endParaRPr lang="fr-FR"/>
          </a:p>
          <a:p>
            <a:pPr marL="0" indent="0">
              <a:buNone/>
            </a:pPr>
            <a:endParaRPr lang="fr-FR"/>
          </a:p>
        </p:txBody>
      </p:sp>
      <p:sp>
        <p:nvSpPr>
          <p:cNvPr id="4" name="Espace réservé au texte 3"/>
          <p:cNvSpPr>
            <a:spLocks noGrp="1" noEditPoints="1"/>
          </p:cNvSpPr>
          <p:nvPr>
            <p:ph type="body" sz="half" idx="2"/>
          </p:nvPr>
        </p:nvSpPr>
        <p:spPr>
          <a:xfrm>
            <a:off x="345367" y="1715985"/>
            <a:ext cx="4936486" cy="1499879"/>
          </a:xfrm>
          <a:prstGeom prst="rect">
            <a:avLst/>
          </a:prstGeom>
        </p:spPr>
        <p:txBody>
          <a:bodyPr/>
          <a:lstStyle/>
          <a:p>
            <a:r>
              <a:rPr sz="1600" b="0" i="0" u="none" strike="noStrike">
                <a:solidFill>
                  <a:srgbClr val="A9B7C6"/>
                </a:solidFill>
                <a:latin typeface="JetBrains Mono" pitchFamily="48" charset="0"/>
                <a:ea typeface="+mn-ea"/>
                <a:cs typeface="+mn-cs"/>
              </a:rPr>
              <a:t>nombre_d_actions = </a:t>
            </a:r>
            <a:r>
              <a:rPr sz="1600" b="0" i="0" u="none" strike="noStrike" noProof="1">
                <a:solidFill>
                  <a:srgbClr val="8888C6"/>
                </a:solidFill>
                <a:latin typeface="JetBrains Mono" pitchFamily="48" charset="0"/>
                <a:ea typeface="+mn-ea"/>
                <a:cs typeface="+mn-cs"/>
              </a:rPr>
              <a:t>len</a:t>
            </a:r>
            <a:r>
              <a:rPr sz="1600" b="0" i="0" u="none" strike="noStrike">
                <a:solidFill>
                  <a:srgbClr val="A9B7C6"/>
                </a:solidFill>
                <a:latin typeface="JetBrains Mono" pitchFamily="48" charset="0"/>
                <a:ea typeface="+mn-ea"/>
                <a:cs typeface="+mn-cs"/>
              </a:rPr>
              <a:t>(dictionnaire)</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x = </a:t>
            </a:r>
            <a:r>
              <a:rPr sz="1600" b="0" i="0" u="none" strike="noStrike">
                <a:solidFill>
                  <a:srgbClr val="6897BB"/>
                </a:solidFill>
                <a:latin typeface="JetBrains Mono" pitchFamily="48" charset="0"/>
                <a:ea typeface="+mn-ea"/>
                <a:cs typeface="+mn-cs"/>
              </a:rPr>
              <a:t>0</a:t>
            </a:r>
            <a:br>
              <a:rPr sz="1600" b="0" i="0" u="none" strike="noStrike">
                <a:solidFill>
                  <a:srgbClr val="6897BB"/>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a = dictionnaire</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new_liste = [</a:t>
            </a:r>
            <a:r>
              <a:rPr sz="1600" b="0" i="0" u="none" strike="noStrike">
                <a:solidFill>
                  <a:srgbClr val="6897BB"/>
                </a:solidFill>
                <a:latin typeface="JetBrains Mono" pitchFamily="48" charset="0"/>
                <a:ea typeface="+mn-ea"/>
                <a:cs typeface="+mn-cs"/>
              </a:rPr>
              <a:t>0</a:t>
            </a:r>
            <a:r>
              <a:rPr sz="1600" b="0" i="0" u="none" strike="noStrike">
                <a:solidFill>
                  <a:srgbClr val="A9B7C6"/>
                </a:solidFill>
                <a:latin typeface="JetBrains Mono" pitchFamily="48" charset="0"/>
                <a:ea typeface="+mn-ea"/>
                <a:cs typeface="+mn-cs"/>
              </a:rPr>
              <a: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benefice_totale = [</a:t>
            </a:r>
            <a:r>
              <a:rPr sz="1600" b="0" i="0" u="none" strike="noStrike">
                <a:solidFill>
                  <a:srgbClr val="6897BB"/>
                </a:solidFill>
                <a:latin typeface="JetBrains Mono" pitchFamily="48" charset="0"/>
                <a:ea typeface="+mn-ea"/>
                <a:cs typeface="+mn-cs"/>
              </a:rPr>
              <a:t>0</a:t>
            </a:r>
            <a:r>
              <a:rPr sz="1600" b="0" i="0" u="none" strike="noStrike">
                <a:solidFill>
                  <a:srgbClr val="A9B7C6"/>
                </a:solidFill>
                <a:latin typeface="JetBrains Mono" pitchFamily="48" charset="0"/>
                <a:ea typeface="+mn-ea"/>
                <a:cs typeface="+mn-cs"/>
              </a:rPr>
              <a:t>]</a:t>
            </a:r>
            <a:endParaRPr lang="fr-FR" sz="1600" b="0" i="0" u="none" strike="noStrike">
              <a:solidFill>
                <a:srgbClr val="A9B7C6"/>
              </a:solidFill>
              <a:latin typeface="JetBrains Mono" pitchFamily="48" charset="0"/>
              <a:ea typeface="+mn-ea"/>
              <a:cs typeface="+mn-cs"/>
            </a:endParaRPr>
          </a:p>
          <a:p>
            <a:r>
              <a:rPr sz="1600" b="0" i="0" u="none" strike="noStrike">
                <a:solidFill>
                  <a:srgbClr val="A9B7C6"/>
                </a:solidFill>
                <a:latin typeface="JetBrains Mono" pitchFamily="48" charset="0"/>
                <a:ea typeface="+mn-ea"/>
                <a:cs typeface="+mn-cs"/>
              </a:rPr>
              <a:t>start = time.time()</a:t>
            </a:r>
            <a:endParaRPr lang="fr-FR" sz="1600" b="0" i="0" u="none" strike="noStrike">
              <a:solidFill>
                <a:srgbClr val="A9B7C6"/>
              </a:solidFill>
              <a:latin typeface="JetBrains Mono" pitchFamily="48" charset="0"/>
              <a:ea typeface="+mn-ea"/>
              <a:cs typeface="+mn-cs"/>
            </a:endParaRPr>
          </a:p>
        </p:txBody>
      </p:sp>
      <p:sp>
        <p:nvSpPr>
          <p:cNvPr id="5" name="Rectangle 4"/>
          <p:cNvSpPr/>
          <p:nvPr/>
        </p:nvSpPr>
        <p:spPr>
          <a:xfrm>
            <a:off x="132904" y="987425"/>
            <a:ext cx="4818691" cy="22284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440754"/>
            <a:ext cx="3932237" cy="432531"/>
          </a:xfrm>
          <a:prstGeom prst="rect">
            <a:avLst/>
          </a:prstGeom>
        </p:spPr>
        <p:txBody>
          <a:bodyPr/>
          <a:lstStyle/>
          <a:p>
            <a:r>
              <a:rPr lang="fr-FR" b="1" u="sng"/>
              <a:t>La boucle while :</a:t>
            </a:r>
            <a:endParaRPr b="1" u="sng"/>
          </a:p>
        </p:txBody>
      </p:sp>
      <p:sp>
        <p:nvSpPr>
          <p:cNvPr id="3" name="Espace réservé au contenu 2"/>
          <p:cNvSpPr>
            <a:spLocks noGrp="1" noEditPoints="1"/>
          </p:cNvSpPr>
          <p:nvPr>
            <p:ph idx="1"/>
          </p:nvPr>
        </p:nvSpPr>
        <p:spPr>
          <a:xfrm>
            <a:off x="5183188" y="987425"/>
            <a:ext cx="6172200" cy="2900100"/>
          </a:xfrm>
          <a:prstGeom prst="rect">
            <a:avLst/>
          </a:prstGeom>
        </p:spPr>
        <p:txBody>
          <a:bodyPr/>
          <a:lstStyle/>
          <a:p>
            <a:r>
              <a:rPr lang="fr-FR" sz="1600"/>
              <a:t>Tant que x est plus petit que le nombres d'actions :</a:t>
            </a:r>
          </a:p>
          <a:p>
            <a:r>
              <a:rPr lang="fr-FR" sz="1600" b="1" i="1">
                <a:solidFill>
                  <a:srgbClr val="FF0000"/>
                </a:solidFill>
              </a:rPr>
              <a:t>x</a:t>
            </a:r>
            <a:r>
              <a:rPr lang="fr-FR" sz="1600"/>
              <a:t> qui est égal à 0 est incrémenté de 1</a:t>
            </a:r>
          </a:p>
          <a:p>
            <a:r>
              <a:rPr lang="fr-FR" sz="1600" b="1" i="1">
                <a:solidFill>
                  <a:srgbClr val="FF0000"/>
                </a:solidFill>
              </a:rPr>
              <a:t>liste_combinaisons</a:t>
            </a:r>
            <a:r>
              <a:rPr lang="fr-FR" sz="1600"/>
              <a:t> va contenir la liste de combinaisons qui ont été créé grâce à combinations qui prend en paramètre une fonction et un chiffre qui sert à indiquer le nombre d'items maximums par liste.</a:t>
            </a:r>
          </a:p>
          <a:p>
            <a:endParaRPr lang="fr-FR" sz="1600"/>
          </a:p>
          <a:p>
            <a:r>
              <a:rPr lang="fr-FR" sz="1600"/>
              <a:t>boucle for :</a:t>
            </a:r>
          </a:p>
          <a:p>
            <a:pPr marL="685800" lvl="1"/>
            <a:r>
              <a:rPr lang="fr-FR" sz="1400"/>
              <a:t>pour chaque action dans la combinaison :</a:t>
            </a:r>
          </a:p>
          <a:p>
            <a:pPr marL="1143000" lvl="2"/>
            <a:r>
              <a:rPr lang="fr-FR" sz="1200" b="1" i="1">
                <a:solidFill>
                  <a:srgbClr val="FF0000"/>
                </a:solidFill>
              </a:rPr>
              <a:t>cout</a:t>
            </a:r>
            <a:r>
              <a:rPr lang="fr-FR" sz="1200"/>
              <a:t> prend comme valeur le cout de l'action en question</a:t>
            </a:r>
          </a:p>
          <a:p>
            <a:pPr marL="1143000" lvl="2"/>
            <a:r>
              <a:rPr lang="fr-FR" sz="1200"/>
              <a:t>nous allons ajouter au prix totale le cout de cette action</a:t>
            </a:r>
          </a:p>
          <a:p>
            <a:endParaRPr lang="fr-FR"/>
          </a:p>
        </p:txBody>
      </p:sp>
      <p:sp>
        <p:nvSpPr>
          <p:cNvPr id="4" name="Espace réservé au texte 3"/>
          <p:cNvSpPr>
            <a:spLocks noGrp="1" noEditPoints="1"/>
          </p:cNvSpPr>
          <p:nvPr>
            <p:ph type="body" sz="half" idx="2"/>
          </p:nvPr>
        </p:nvSpPr>
        <p:spPr>
          <a:xfrm>
            <a:off x="321750" y="987425"/>
            <a:ext cx="4861438" cy="3811588"/>
          </a:xfrm>
          <a:prstGeom prst="rect">
            <a:avLst/>
          </a:prstGeom>
        </p:spPr>
        <p:txBody>
          <a:bodyPr/>
          <a:lstStyle/>
          <a:p>
            <a:r>
              <a:rPr sz="1600" b="0" i="0" u="none" strike="noStrike">
                <a:solidFill>
                  <a:srgbClr val="CC7832"/>
                </a:solidFill>
                <a:latin typeface="JetBrains Mono" pitchFamily="48" charset="0"/>
                <a:ea typeface="+mn-ea"/>
                <a:cs typeface="+mn-cs"/>
              </a:rPr>
              <a:t>while </a:t>
            </a:r>
            <a:r>
              <a:rPr sz="1600" b="0" i="0" u="none" strike="noStrike">
                <a:solidFill>
                  <a:srgbClr val="A9B7C6"/>
                </a:solidFill>
                <a:latin typeface="JetBrains Mono" pitchFamily="48" charset="0"/>
                <a:ea typeface="+mn-ea"/>
                <a:cs typeface="+mn-cs"/>
              </a:rPr>
              <a:t>x &lt; nombre_d_actions:</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x += </a:t>
            </a:r>
            <a:r>
              <a:rPr sz="1600" b="0" i="0" u="none" strike="noStrike">
                <a:solidFill>
                  <a:srgbClr val="6897BB"/>
                </a:solidFill>
                <a:latin typeface="JetBrains Mono" pitchFamily="48" charset="0"/>
                <a:ea typeface="+mn-ea"/>
                <a:cs typeface="+mn-cs"/>
              </a:rPr>
              <a:t>1</a:t>
            </a:r>
            <a:br>
              <a:rPr sz="1600" b="0" i="0" u="none" strike="noStrike">
                <a:solidFill>
                  <a:srgbClr val="6897BB"/>
                </a:solidFill>
                <a:latin typeface="JetBrains Mono" pitchFamily="48" charset="0"/>
                <a:ea typeface="+mn-ea"/>
                <a:cs typeface="+mn-cs"/>
              </a:rPr>
            </a:br>
            <a:r>
              <a:rPr sz="1600" b="0" i="0" u="none" strike="noStrike">
                <a:solidFill>
                  <a:srgbClr val="6897BB"/>
                </a:solidFill>
                <a:latin typeface="JetBrains Mono" pitchFamily="48" charset="0"/>
                <a:ea typeface="+mn-ea"/>
                <a:cs typeface="+mn-cs"/>
              </a:rPr>
              <a:t>    </a:t>
            </a:r>
            <a:r>
              <a:rPr sz="1600" b="0" i="0" u="none" strike="noStrike">
                <a:solidFill>
                  <a:srgbClr val="A9B7C6"/>
                </a:solidFill>
                <a:latin typeface="JetBrains Mono" pitchFamily="48" charset="0"/>
                <a:ea typeface="+mn-ea"/>
                <a:cs typeface="+mn-cs"/>
              </a:rPr>
              <a:t>liste_combinaisons = combinations(dictionnaire</a:t>
            </a:r>
            <a:r>
              <a:rPr sz="1600" b="0" i="0" u="none" strike="noStrike">
                <a:solidFill>
                  <a:srgbClr val="CC7832"/>
                </a:solidFill>
                <a:latin typeface="JetBrains Mono" pitchFamily="48" charset="0"/>
                <a:ea typeface="+mn-ea"/>
                <a:cs typeface="+mn-cs"/>
              </a:rPr>
              <a:t>, </a:t>
            </a:r>
            <a:r>
              <a:rPr sz="1600" b="0" i="0" u="none" strike="noStrike">
                <a:solidFill>
                  <a:srgbClr val="A9B7C6"/>
                </a:solidFill>
                <a:latin typeface="JetBrains Mono" pitchFamily="48" charset="0"/>
                <a:ea typeface="+mn-ea"/>
                <a:cs typeface="+mn-cs"/>
              </a:rPr>
              <a:t>x)</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a:t>
            </a:r>
            <a:r>
              <a:rPr sz="1600" b="0" i="0" u="none" strike="noStrike">
                <a:solidFill>
                  <a:srgbClr val="CC7832"/>
                </a:solidFill>
                <a:latin typeface="JetBrains Mono" pitchFamily="48" charset="0"/>
                <a:ea typeface="+mn-ea"/>
                <a:cs typeface="+mn-cs"/>
              </a:rPr>
              <a:t>for </a:t>
            </a:r>
            <a:r>
              <a:rPr sz="1600" b="0" i="0" u="none" strike="noStrike">
                <a:solidFill>
                  <a:srgbClr val="A9B7C6"/>
                </a:solidFill>
                <a:latin typeface="JetBrains Mono" pitchFamily="48" charset="0"/>
                <a:ea typeface="+mn-ea"/>
                <a:cs typeface="+mn-cs"/>
              </a:rPr>
              <a:t>combinaison </a:t>
            </a:r>
            <a:r>
              <a:rPr sz="1600" b="0" i="0" u="none" strike="noStrike">
                <a:solidFill>
                  <a:srgbClr val="CC7832"/>
                </a:solidFill>
                <a:latin typeface="JetBrains Mono" pitchFamily="48" charset="0"/>
                <a:ea typeface="+mn-ea"/>
                <a:cs typeface="+mn-cs"/>
              </a:rPr>
              <a:t>in </a:t>
            </a:r>
            <a:r>
              <a:rPr sz="1600" b="0" i="0" u="none" strike="noStrike">
                <a:solidFill>
                  <a:srgbClr val="A9B7C6"/>
                </a:solidFill>
                <a:latin typeface="JetBrains Mono" pitchFamily="48" charset="0"/>
                <a:ea typeface="+mn-ea"/>
                <a:cs typeface="+mn-cs"/>
              </a:rPr>
              <a:t>liste_combinaisons:</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prix_totale = </a:t>
            </a:r>
            <a:r>
              <a:rPr sz="1600" b="0" i="0" u="none" strike="noStrike">
                <a:solidFill>
                  <a:srgbClr val="6897BB"/>
                </a:solidFill>
                <a:latin typeface="JetBrains Mono" pitchFamily="48" charset="0"/>
                <a:ea typeface="+mn-ea"/>
                <a:cs typeface="+mn-cs"/>
              </a:rPr>
              <a:t>0</a:t>
            </a:r>
            <a:br>
              <a:rPr sz="1600" b="0" i="0" u="none" strike="noStrike">
                <a:solidFill>
                  <a:srgbClr val="6897BB"/>
                </a:solidFill>
                <a:latin typeface="JetBrains Mono" pitchFamily="48" charset="0"/>
                <a:ea typeface="+mn-ea"/>
                <a:cs typeface="+mn-cs"/>
              </a:rPr>
            </a:br>
            <a:r>
              <a:rPr sz="1600" b="0" i="0" u="none" strike="noStrike">
                <a:solidFill>
                  <a:srgbClr val="6897BB"/>
                </a:solidFill>
                <a:latin typeface="JetBrains Mono" pitchFamily="48" charset="0"/>
                <a:ea typeface="+mn-ea"/>
                <a:cs typeface="+mn-cs"/>
              </a:rPr>
              <a:t>        </a:t>
            </a:r>
            <a:r>
              <a:rPr sz="1600" b="0" i="0" u="none" strike="noStrike">
                <a:solidFill>
                  <a:srgbClr val="CC7832"/>
                </a:solidFill>
                <a:latin typeface="JetBrains Mono" pitchFamily="48" charset="0"/>
                <a:ea typeface="+mn-ea"/>
                <a:cs typeface="+mn-cs"/>
              </a:rPr>
              <a:t>for </a:t>
            </a:r>
            <a:r>
              <a:rPr sz="1600" b="0" i="0" u="none" strike="noStrike">
                <a:solidFill>
                  <a:srgbClr val="A9B7C6"/>
                </a:solidFill>
                <a:latin typeface="JetBrains Mono" pitchFamily="48" charset="0"/>
                <a:ea typeface="+mn-ea"/>
                <a:cs typeface="+mn-cs"/>
              </a:rPr>
              <a:t>action </a:t>
            </a:r>
            <a:r>
              <a:rPr sz="1600" b="0" i="0" u="none" strike="noStrike">
                <a:solidFill>
                  <a:srgbClr val="CC7832"/>
                </a:solidFill>
                <a:latin typeface="JetBrains Mono" pitchFamily="48" charset="0"/>
                <a:ea typeface="+mn-ea"/>
                <a:cs typeface="+mn-cs"/>
              </a:rPr>
              <a:t>in </a:t>
            </a:r>
            <a:r>
              <a:rPr sz="1600" b="0" i="0" u="none" strike="noStrike">
                <a:solidFill>
                  <a:srgbClr val="A9B7C6"/>
                </a:solidFill>
                <a:latin typeface="JetBrains Mono" pitchFamily="48" charset="0"/>
                <a:ea typeface="+mn-ea"/>
                <a:cs typeface="+mn-cs"/>
              </a:rPr>
              <a:t>combinaison:</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cout = dictionnaire[action][</a:t>
            </a:r>
            <a:r>
              <a:rPr sz="1600" b="0" i="0" u="none" strike="noStrike">
                <a:solidFill>
                  <a:srgbClr val="6A8759"/>
                </a:solidFill>
                <a:latin typeface="JetBrains Mono" pitchFamily="48" charset="0"/>
                <a:ea typeface="+mn-ea"/>
                <a:cs typeface="+mn-cs"/>
              </a:rPr>
              <a:t>'cout'</a:t>
            </a:r>
            <a:r>
              <a:rPr sz="1600" b="0" i="0" u="none" strike="noStrike">
                <a:solidFill>
                  <a:srgbClr val="A9B7C6"/>
                </a:solidFill>
                <a:latin typeface="JetBrains Mono" pitchFamily="48" charset="0"/>
                <a:ea typeface="+mn-ea"/>
                <a:cs typeface="+mn-cs"/>
              </a:rPr>
              <a: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prix_totale += cout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a:t>
            </a:r>
          </a:p>
        </p:txBody>
      </p:sp>
      <p:sp>
        <p:nvSpPr>
          <p:cNvPr id="5" name="Rectangle 4"/>
          <p:cNvSpPr/>
          <p:nvPr/>
        </p:nvSpPr>
        <p:spPr>
          <a:xfrm>
            <a:off x="312475" y="953870"/>
            <a:ext cx="4325309" cy="24751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313514" y="539431"/>
            <a:ext cx="4984784" cy="621660"/>
          </a:xfrm>
          <a:prstGeom prst="rect">
            <a:avLst/>
          </a:prstGeom>
        </p:spPr>
        <p:txBody>
          <a:bodyPr/>
          <a:lstStyle/>
          <a:p>
            <a:r>
              <a:rPr lang="fr-FR" b="1" u="sng"/>
              <a:t>If /else dans la boucle while :</a:t>
            </a:r>
            <a:endParaRPr b="1" u="sng"/>
          </a:p>
        </p:txBody>
      </p:sp>
      <p:sp>
        <p:nvSpPr>
          <p:cNvPr id="3" name="Espace réservé au contenu 2"/>
          <p:cNvSpPr>
            <a:spLocks noGrp="1" noEditPoints="1"/>
          </p:cNvSpPr>
          <p:nvPr>
            <p:ph idx="1"/>
          </p:nvPr>
        </p:nvSpPr>
        <p:spPr>
          <a:xfrm>
            <a:off x="5643677" y="992188"/>
            <a:ext cx="6172200" cy="4084215"/>
          </a:xfrm>
          <a:prstGeom prst="rect">
            <a:avLst/>
          </a:prstGeom>
        </p:spPr>
        <p:txBody>
          <a:bodyPr/>
          <a:lstStyle/>
          <a:p>
            <a:r>
              <a:rPr lang="fr-FR" sz="1600"/>
              <a:t>Si le prix totale de la combinaison d'actions est plus petite ou égal à 500:</a:t>
            </a:r>
          </a:p>
          <a:p>
            <a:pPr marL="685800" lvl="1"/>
            <a:r>
              <a:rPr lang="fr-FR" sz="1600"/>
              <a:t>on va insérer le benefice totale de ces actions dans </a:t>
            </a:r>
            <a:r>
              <a:rPr lang="fr-FR" sz="1600" b="1" i="1">
                <a:solidFill>
                  <a:srgbClr val="FF0000"/>
                </a:solidFill>
              </a:rPr>
              <a:t>benefice_action_actuelle</a:t>
            </a:r>
          </a:p>
          <a:p>
            <a:pPr marL="685800" lvl="1"/>
            <a:r>
              <a:rPr lang="fr-FR" sz="1600"/>
              <a:t>si le benefice qui se trouve dans </a:t>
            </a:r>
            <a:r>
              <a:rPr lang="fr-FR" sz="1600" b="1" i="1">
                <a:solidFill>
                  <a:srgbClr val="FF0000"/>
                </a:solidFill>
              </a:rPr>
              <a:t>benefice_totale</a:t>
            </a:r>
            <a:r>
              <a:rPr lang="fr-FR" sz="1600"/>
              <a:t> est plus grand que le benefice trouvé juste avant:</a:t>
            </a:r>
          </a:p>
          <a:p>
            <a:pPr marL="685800" lvl="1"/>
            <a:r>
              <a:rPr lang="fr-FR" sz="1600"/>
              <a:t>---&gt; la fonction continue</a:t>
            </a:r>
          </a:p>
          <a:p>
            <a:pPr marL="685800" lvl="1"/>
            <a:r>
              <a:rPr lang="fr-FR" sz="1600"/>
              <a:t>sinon </a:t>
            </a:r>
          </a:p>
          <a:p>
            <a:pPr marL="685800" lvl="1"/>
            <a:r>
              <a:rPr lang="fr-FR" sz="1600"/>
              <a:t>---&gt; la variable </a:t>
            </a:r>
            <a:r>
              <a:rPr lang="fr-FR" sz="1600" b="1" i="1">
                <a:solidFill>
                  <a:srgbClr val="FF0000"/>
                </a:solidFill>
              </a:rPr>
              <a:t>benefice_totale</a:t>
            </a:r>
            <a:r>
              <a:rPr lang="fr-FR" sz="1600"/>
              <a:t> prend comme valeur </a:t>
            </a:r>
            <a:r>
              <a:rPr lang="fr-FR" sz="1600" b="1" i="1">
                <a:solidFill>
                  <a:srgbClr val="FF0000"/>
                </a:solidFill>
              </a:rPr>
              <a:t>benefice_action_actuelle</a:t>
            </a:r>
          </a:p>
          <a:p>
            <a:pPr marL="685800" lvl="1"/>
            <a:r>
              <a:rPr lang="fr-FR" sz="1600"/>
              <a:t>et si le prix totale est plus grand on remet le prix totale à 0 et la boucle continue</a:t>
            </a:r>
          </a:p>
          <a:p>
            <a:pPr marL="457200" lvl="1" indent="0">
              <a:buNone/>
            </a:pPr>
            <a:endParaRPr lang="fr-FR" sz="1600"/>
          </a:p>
          <a:p>
            <a:pPr marL="457200" lvl="1" indent="0">
              <a:buNone/>
            </a:pPr>
            <a:r>
              <a:rPr lang="fr-FR" sz="1600"/>
              <a:t>Quand la boucle se termine on a une variable end qui correspond à l'heure de fin, puis la fonction retourne la liste des </a:t>
            </a:r>
            <a:r>
              <a:rPr lang="fr-FR" sz="1600">
                <a:solidFill>
                  <a:srgbClr val="FF0000"/>
                </a:solidFill>
              </a:rPr>
              <a:t>actions achetées, le benefice totale</a:t>
            </a:r>
            <a:r>
              <a:rPr lang="fr-FR" sz="1600"/>
              <a:t> et </a:t>
            </a:r>
            <a:r>
              <a:rPr lang="fr-FR" sz="1600">
                <a:solidFill>
                  <a:srgbClr val="FF0000"/>
                </a:solidFill>
              </a:rPr>
              <a:t>end-start</a:t>
            </a:r>
            <a:r>
              <a:rPr lang="fr-FR" sz="1600"/>
              <a:t> qui correspond au temps exécution de la fonction.</a:t>
            </a:r>
          </a:p>
          <a:p>
            <a:pPr marL="914400" lvl="2" indent="0">
              <a:buNone/>
            </a:pPr>
            <a:endParaRPr lang="fr-FR" sz="1600"/>
          </a:p>
          <a:p>
            <a:pPr marL="1143000" lvl="2"/>
            <a:endParaRPr lang="fr-FR"/>
          </a:p>
        </p:txBody>
      </p:sp>
      <p:sp>
        <p:nvSpPr>
          <p:cNvPr id="4" name="Espace réservé au texte 3"/>
          <p:cNvSpPr>
            <a:spLocks noGrp="1" noEditPoints="1"/>
          </p:cNvSpPr>
          <p:nvPr>
            <p:ph type="body" sz="half" idx="2"/>
          </p:nvPr>
        </p:nvSpPr>
        <p:spPr>
          <a:xfrm>
            <a:off x="91459" y="1226875"/>
            <a:ext cx="5428895" cy="4873625"/>
          </a:xfrm>
          <a:prstGeom prst="rect">
            <a:avLst/>
          </a:prstGeom>
        </p:spPr>
        <p:txBody>
          <a:bodyPr/>
          <a:lstStyle/>
          <a:p>
            <a:r>
              <a:rPr sz="1600" b="0" i="0" u="none" strike="noStrike">
                <a:solidFill>
                  <a:srgbClr val="CC7832"/>
                </a:solidFill>
                <a:latin typeface="JetBrains Mono" pitchFamily="48" charset="0"/>
                <a:ea typeface="+mn-ea"/>
                <a:cs typeface="+mn-cs"/>
              </a:rPr>
              <a:t>if </a:t>
            </a:r>
            <a:r>
              <a:rPr sz="1600" b="0" i="0" u="none" strike="noStrike">
                <a:solidFill>
                  <a:srgbClr val="A9B7C6"/>
                </a:solidFill>
                <a:latin typeface="JetBrains Mono" pitchFamily="48" charset="0"/>
                <a:ea typeface="+mn-ea"/>
                <a:cs typeface="+mn-cs"/>
              </a:rPr>
              <a:t>prix_totale &lt;= </a:t>
            </a:r>
            <a:r>
              <a:rPr sz="1600" b="0" i="0" u="none" strike="noStrike">
                <a:solidFill>
                  <a:srgbClr val="6897BB"/>
                </a:solidFill>
                <a:latin typeface="JetBrains Mono" pitchFamily="48" charset="0"/>
                <a:ea typeface="+mn-ea"/>
                <a:cs typeface="+mn-cs"/>
              </a:rPr>
              <a:t>500</a:t>
            </a:r>
            <a:r>
              <a:rPr sz="1600" b="0" i="0" u="none" strike="noStrike">
                <a:solidFill>
                  <a:srgbClr val="A9B7C6"/>
                </a:solidFill>
                <a:latin typeface="JetBrains Mono" pitchFamily="48" charset="0"/>
                <a:ea typeface="+mn-ea"/>
                <a:cs typeface="+mn-cs"/>
              </a:rPr>
              <a: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benefice_action_actuelle = </a:t>
            </a:r>
            <a:r>
              <a:rPr sz="1600" b="0" i="0" u="none" strike="noStrike">
                <a:solidFill>
                  <a:srgbClr val="6897BB"/>
                </a:solidFill>
                <a:latin typeface="JetBrains Mono" pitchFamily="48" charset="0"/>
                <a:ea typeface="+mn-ea"/>
                <a:cs typeface="+mn-cs"/>
              </a:rPr>
              <a:t>0</a:t>
            </a:r>
            <a:br>
              <a:rPr sz="1600" b="0" i="0" u="none" strike="noStrike">
                <a:solidFill>
                  <a:srgbClr val="6897BB"/>
                </a:solidFill>
                <a:latin typeface="JetBrains Mono" pitchFamily="48" charset="0"/>
                <a:ea typeface="+mn-ea"/>
                <a:cs typeface="+mn-cs"/>
              </a:rPr>
            </a:br>
            <a:r>
              <a:rPr sz="1600" b="0" i="0" u="none" strike="noStrike">
                <a:solidFill>
                  <a:srgbClr val="6897BB"/>
                </a:solidFill>
                <a:latin typeface="JetBrains Mono" pitchFamily="48" charset="0"/>
                <a:ea typeface="+mn-ea"/>
                <a:cs typeface="+mn-cs"/>
              </a:rPr>
              <a:t>            </a:t>
            </a:r>
            <a:r>
              <a:rPr sz="1600" b="0" i="0" u="none" strike="noStrike">
                <a:solidFill>
                  <a:srgbClr val="CC7832"/>
                </a:solidFill>
                <a:latin typeface="JetBrains Mono" pitchFamily="48" charset="0"/>
                <a:ea typeface="+mn-ea"/>
                <a:cs typeface="+mn-cs"/>
              </a:rPr>
              <a:t>for </a:t>
            </a:r>
            <a:r>
              <a:rPr sz="1600" b="0" i="0" u="none" strike="noStrike">
                <a:solidFill>
                  <a:srgbClr val="A9B7C6"/>
                </a:solidFill>
                <a:latin typeface="JetBrains Mono" pitchFamily="48" charset="0"/>
                <a:ea typeface="+mn-ea"/>
                <a:cs typeface="+mn-cs"/>
              </a:rPr>
              <a:t>action </a:t>
            </a:r>
            <a:r>
              <a:rPr sz="1600" b="0" i="0" u="none" strike="noStrike">
                <a:solidFill>
                  <a:srgbClr val="CC7832"/>
                </a:solidFill>
                <a:latin typeface="JetBrains Mono" pitchFamily="48" charset="0"/>
                <a:ea typeface="+mn-ea"/>
                <a:cs typeface="+mn-cs"/>
              </a:rPr>
              <a:t>in </a:t>
            </a:r>
            <a:r>
              <a:rPr sz="1600" b="0" i="0" u="none" strike="noStrike">
                <a:solidFill>
                  <a:srgbClr val="A9B7C6"/>
                </a:solidFill>
                <a:latin typeface="JetBrains Mono" pitchFamily="48" charset="0"/>
                <a:ea typeface="+mn-ea"/>
                <a:cs typeface="+mn-cs"/>
              </a:rPr>
              <a:t>combinaison:</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cout = dictionnaire[action][</a:t>
            </a:r>
            <a:r>
              <a:rPr sz="1600" b="0" i="0" u="none" strike="noStrike">
                <a:solidFill>
                  <a:srgbClr val="6A8759"/>
                </a:solidFill>
                <a:latin typeface="JetBrains Mono" pitchFamily="48" charset="0"/>
                <a:ea typeface="+mn-ea"/>
                <a:cs typeface="+mn-cs"/>
              </a:rPr>
              <a:t>'benefice finale'</a:t>
            </a:r>
            <a:r>
              <a:rPr sz="1600" b="0" i="0" u="none" strike="noStrike">
                <a:solidFill>
                  <a:srgbClr val="A9B7C6"/>
                </a:solidFill>
                <a:latin typeface="JetBrains Mono" pitchFamily="48" charset="0"/>
                <a:ea typeface="+mn-ea"/>
                <a:cs typeface="+mn-cs"/>
              </a:rPr>
              <a: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benefice_action_actuelle += cout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a:t>
            </a:r>
            <a:r>
              <a:rPr sz="1600" b="0" i="0" u="none" strike="noStrike">
                <a:solidFill>
                  <a:srgbClr val="CC7832"/>
                </a:solidFill>
                <a:latin typeface="JetBrains Mono" pitchFamily="48" charset="0"/>
                <a:ea typeface="+mn-ea"/>
                <a:cs typeface="+mn-cs"/>
              </a:rPr>
              <a:t>if </a:t>
            </a:r>
            <a:r>
              <a:rPr sz="1600" b="0" i="0" u="none" strike="noStrike">
                <a:solidFill>
                  <a:srgbClr val="A9B7C6"/>
                </a:solidFill>
                <a:latin typeface="JetBrains Mono" pitchFamily="48" charset="0"/>
                <a:ea typeface="+mn-ea"/>
                <a:cs typeface="+mn-cs"/>
              </a:rPr>
              <a:t>benefice_totale[-</a:t>
            </a:r>
            <a:r>
              <a:rPr sz="1600" b="0" i="0" u="none" strike="noStrike">
                <a:solidFill>
                  <a:srgbClr val="6897BB"/>
                </a:solidFill>
                <a:latin typeface="JetBrains Mono" pitchFamily="48" charset="0"/>
                <a:ea typeface="+mn-ea"/>
                <a:cs typeface="+mn-cs"/>
              </a:rPr>
              <a:t>1</a:t>
            </a:r>
            <a:r>
              <a:rPr sz="1600" b="0" i="0" u="none" strike="noStrike">
                <a:solidFill>
                  <a:srgbClr val="A9B7C6"/>
                </a:solidFill>
                <a:latin typeface="JetBrains Mono" pitchFamily="48" charset="0"/>
                <a:ea typeface="+mn-ea"/>
                <a:cs typeface="+mn-cs"/>
              </a:rPr>
              <a:t>] &gt; benefice_action_actuelle:</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a:t>
            </a:r>
            <a:r>
              <a:rPr sz="1600" b="0" i="0" u="none" strike="noStrike">
                <a:solidFill>
                  <a:srgbClr val="CC7832"/>
                </a:solidFill>
                <a:latin typeface="JetBrains Mono" pitchFamily="48" charset="0"/>
                <a:ea typeface="+mn-ea"/>
                <a:cs typeface="+mn-cs"/>
              </a:rPr>
              <a:t>continue</a:t>
            </a:r>
            <a:br>
              <a:rPr sz="1600" b="0" i="0" u="none" strike="noStrike">
                <a:solidFill>
                  <a:srgbClr val="CC7832"/>
                </a:solidFill>
                <a:latin typeface="JetBrains Mono" pitchFamily="48" charset="0"/>
                <a:ea typeface="+mn-ea"/>
                <a:cs typeface="+mn-cs"/>
              </a:rPr>
            </a:br>
            <a:r>
              <a:rPr sz="1600" b="0" i="0" u="none" strike="noStrike">
                <a:solidFill>
                  <a:srgbClr val="CC7832"/>
                </a:solidFill>
                <a:latin typeface="JetBrains Mono" pitchFamily="48" charset="0"/>
                <a:ea typeface="+mn-ea"/>
                <a:cs typeface="+mn-cs"/>
              </a:rPr>
              <a:t>            else</a:t>
            </a:r>
            <a:r>
              <a:rPr sz="1600" b="0" i="0" u="none" strike="noStrike">
                <a:solidFill>
                  <a:srgbClr val="A9B7C6"/>
                </a:solidFill>
                <a:latin typeface="JetBrains Mono" pitchFamily="48" charset="0"/>
                <a:ea typeface="+mn-ea"/>
                <a:cs typeface="+mn-cs"/>
              </a:rPr>
              <a: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benefice_totale[-</a:t>
            </a:r>
            <a:r>
              <a:rPr sz="1600" b="0" i="0" u="none" strike="noStrike">
                <a:solidFill>
                  <a:srgbClr val="6897BB"/>
                </a:solidFill>
                <a:latin typeface="JetBrains Mono" pitchFamily="48" charset="0"/>
                <a:ea typeface="+mn-ea"/>
                <a:cs typeface="+mn-cs"/>
              </a:rPr>
              <a:t>1</a:t>
            </a:r>
            <a:r>
              <a:rPr sz="1600" b="0" i="0" u="none" strike="noStrike">
                <a:solidFill>
                  <a:srgbClr val="A9B7C6"/>
                </a:solidFill>
                <a:latin typeface="JetBrains Mono" pitchFamily="48" charset="0"/>
                <a:ea typeface="+mn-ea"/>
                <a:cs typeface="+mn-cs"/>
              </a:rPr>
              <a:t>] = benefice_action_actuelle</a:t>
            </a:r>
            <a:br>
              <a:rPr sz="1600" b="0" i="0" u="none" strike="noStrike">
                <a:solidFill>
                  <a:srgbClr val="A9B7C6"/>
                </a:solidFill>
                <a:latin typeface="JetBrains Mono" pitchFamily="48" charset="0"/>
                <a:ea typeface="+mn-ea"/>
                <a:cs typeface="+mn-cs"/>
              </a:rPr>
            </a:b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new_liste[</a:t>
            </a:r>
            <a:r>
              <a:rPr sz="1600" b="0" i="0" u="none" strike="noStrike">
                <a:solidFill>
                  <a:srgbClr val="6897BB"/>
                </a:solidFill>
                <a:latin typeface="JetBrains Mono" pitchFamily="48" charset="0"/>
                <a:ea typeface="+mn-ea"/>
                <a:cs typeface="+mn-cs"/>
              </a:rPr>
              <a:t>0</a:t>
            </a:r>
            <a:r>
              <a:rPr sz="1600" b="0" i="0" u="none" strike="noStrike">
                <a:solidFill>
                  <a:srgbClr val="A9B7C6"/>
                </a:solidFill>
                <a:latin typeface="JetBrains Mono" pitchFamily="48" charset="0"/>
                <a:ea typeface="+mn-ea"/>
                <a:cs typeface="+mn-cs"/>
              </a:rPr>
              <a:t>] = combinaison</a:t>
            </a:r>
            <a:br>
              <a:rPr sz="1600" b="0" i="0" u="none" strike="noStrike">
                <a:solidFill>
                  <a:srgbClr val="A9B7C6"/>
                </a:solidFill>
                <a:latin typeface="JetBrains Mono" pitchFamily="48" charset="0"/>
                <a:ea typeface="+mn-ea"/>
                <a:cs typeface="+mn-cs"/>
              </a:rPr>
            </a:br>
            <a:r>
              <a:rPr sz="1600" b="0" i="0" u="none" strike="noStrike">
                <a:solidFill>
                  <a:srgbClr val="CC7832"/>
                </a:solidFill>
                <a:latin typeface="JetBrains Mono" pitchFamily="48" charset="0"/>
                <a:ea typeface="+mn-ea"/>
                <a:cs typeface="+mn-cs"/>
              </a:rPr>
              <a:t>else</a:t>
            </a:r>
            <a:r>
              <a:rPr sz="1600" b="0" i="0" u="none" strike="noStrike">
                <a:solidFill>
                  <a:srgbClr val="A9B7C6"/>
                </a:solidFill>
                <a:latin typeface="JetBrains Mono" pitchFamily="48" charset="0"/>
                <a:ea typeface="+mn-ea"/>
                <a:cs typeface="+mn-cs"/>
              </a:rPr>
              <a:t>:</a:t>
            </a:r>
            <a:br>
              <a:rPr sz="1600" b="0" i="0" u="none" strike="noStrike">
                <a:solidFill>
                  <a:srgbClr val="A9B7C6"/>
                </a:solidFill>
                <a:latin typeface="JetBrains Mono" pitchFamily="48" charset="0"/>
                <a:ea typeface="+mn-ea"/>
                <a:cs typeface="+mn-cs"/>
              </a:rPr>
            </a:br>
            <a:r>
              <a:rPr lang="fr-FR" sz="1600" b="0" i="0" u="none" strike="noStrike">
                <a:solidFill>
                  <a:srgbClr val="A9B7C6"/>
                </a:solidFill>
                <a:latin typeface="JetBrains Mono" pitchFamily="48" charset="0"/>
                <a:ea typeface="+mn-ea"/>
                <a:cs typeface="+mn-cs"/>
              </a:rPr>
              <a:t>	</a:t>
            </a:r>
            <a:r>
              <a:rPr sz="1600" b="0" i="0" u="none" strike="noStrike">
                <a:solidFill>
                  <a:srgbClr val="72737A"/>
                </a:solidFill>
                <a:latin typeface="JetBrains Mono" pitchFamily="48" charset="0"/>
                <a:ea typeface="+mn-ea"/>
                <a:cs typeface="+mn-cs"/>
              </a:rPr>
              <a:t>prix_totale </a:t>
            </a:r>
            <a:r>
              <a:rPr sz="1600" b="0" i="0" u="none" strike="noStrike">
                <a:solidFill>
                  <a:srgbClr val="A9B7C6"/>
                </a:solidFill>
                <a:latin typeface="JetBrains Mono" pitchFamily="48" charset="0"/>
                <a:ea typeface="+mn-ea"/>
                <a:cs typeface="+mn-cs"/>
              </a:rPr>
              <a:t>= </a:t>
            </a:r>
            <a:r>
              <a:rPr sz="1600" b="0" i="0" u="none" strike="noStrike">
                <a:solidFill>
                  <a:srgbClr val="6897BB"/>
                </a:solidFill>
                <a:latin typeface="JetBrains Mono" pitchFamily="48" charset="0"/>
                <a:ea typeface="+mn-ea"/>
                <a:cs typeface="+mn-cs"/>
              </a:rPr>
              <a:t>0</a:t>
            </a:r>
            <a:br>
              <a:rPr sz="1600" b="0" i="0" u="none" strike="noStrike">
                <a:solidFill>
                  <a:srgbClr val="6897BB"/>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end = time.time()</a:t>
            </a:r>
            <a:br>
              <a:rPr sz="1600" b="0" i="0" u="none" strike="noStrike">
                <a:solidFill>
                  <a:srgbClr val="A9B7C6"/>
                </a:solidFill>
                <a:latin typeface="JetBrains Mono" pitchFamily="48" charset="0"/>
                <a:ea typeface="+mn-ea"/>
                <a:cs typeface="+mn-cs"/>
              </a:rPr>
            </a:br>
            <a:r>
              <a:rPr sz="1600" b="0" i="0" u="none" strike="noStrike">
                <a:solidFill>
                  <a:srgbClr val="CC7832"/>
                </a:solidFill>
                <a:latin typeface="JetBrains Mono" pitchFamily="48" charset="0"/>
                <a:ea typeface="+mn-ea"/>
                <a:cs typeface="+mn-cs"/>
              </a:rPr>
              <a:t>return </a:t>
            </a:r>
            <a:r>
              <a:rPr sz="1600" b="0" i="0" u="none" strike="noStrike">
                <a:solidFill>
                  <a:srgbClr val="A9B7C6"/>
                </a:solidFill>
                <a:latin typeface="JetBrains Mono" pitchFamily="48" charset="0"/>
                <a:ea typeface="+mn-ea"/>
                <a:cs typeface="+mn-cs"/>
              </a:rPr>
              <a:t>new_liste</a:t>
            </a:r>
            <a:r>
              <a:rPr sz="1600" b="0" i="0" u="none" strike="noStrike">
                <a:solidFill>
                  <a:srgbClr val="CC7832"/>
                </a:solidFill>
                <a:latin typeface="JetBrains Mono" pitchFamily="48" charset="0"/>
                <a:ea typeface="+mn-ea"/>
                <a:cs typeface="+mn-cs"/>
              </a:rPr>
              <a:t>, </a:t>
            </a:r>
            <a:r>
              <a:rPr sz="1600" b="0" i="0" u="none" strike="noStrike">
                <a:solidFill>
                  <a:srgbClr val="A9B7C6"/>
                </a:solidFill>
                <a:latin typeface="JetBrains Mono" pitchFamily="48" charset="0"/>
                <a:ea typeface="+mn-ea"/>
                <a:cs typeface="+mn-cs"/>
              </a:rPr>
              <a:t>benefice_totale[</a:t>
            </a:r>
            <a:r>
              <a:rPr sz="1600" b="0" i="0" u="none" strike="noStrike">
                <a:solidFill>
                  <a:srgbClr val="6897BB"/>
                </a:solidFill>
                <a:latin typeface="JetBrains Mono" pitchFamily="48" charset="0"/>
                <a:ea typeface="+mn-ea"/>
                <a:cs typeface="+mn-cs"/>
              </a:rPr>
              <a:t>0</a:t>
            </a:r>
            <a:r>
              <a:rPr sz="1600" b="0" i="0" u="none" strike="noStrike">
                <a:solidFill>
                  <a:srgbClr val="A9B7C6"/>
                </a:solidFill>
                <a:latin typeface="JetBrains Mono" pitchFamily="48" charset="0"/>
                <a:ea typeface="+mn-ea"/>
                <a:cs typeface="+mn-cs"/>
              </a:rPr>
              <a:t>]</a:t>
            </a:r>
            <a:r>
              <a:rPr sz="1600" b="0" i="0" u="none" strike="noStrike">
                <a:solidFill>
                  <a:srgbClr val="CC7832"/>
                </a:solidFill>
                <a:latin typeface="JetBrains Mono" pitchFamily="48" charset="0"/>
                <a:ea typeface="+mn-ea"/>
                <a:cs typeface="+mn-cs"/>
              </a:rPr>
              <a:t>, </a:t>
            </a:r>
            <a:r>
              <a:rPr sz="1600" b="0" i="0" u="none" strike="noStrike">
                <a:solidFill>
                  <a:srgbClr val="A9B7C6"/>
                </a:solidFill>
                <a:latin typeface="JetBrains Mono" pitchFamily="48" charset="0"/>
                <a:ea typeface="+mn-ea"/>
                <a:cs typeface="+mn-cs"/>
              </a:rPr>
              <a:t>end-start</a:t>
            </a:r>
          </a:p>
        </p:txBody>
      </p:sp>
      <p:sp>
        <p:nvSpPr>
          <p:cNvPr id="5" name="Rectangle 4"/>
          <p:cNvSpPr/>
          <p:nvPr/>
        </p:nvSpPr>
        <p:spPr>
          <a:xfrm>
            <a:off x="148014" y="1167669"/>
            <a:ext cx="5238065" cy="4506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ctrTitle"/>
          </p:nvPr>
        </p:nvSpPr>
        <p:spPr/>
        <p:txBody>
          <a:bodyPr/>
          <a:lstStyle/>
          <a:p>
            <a:r>
              <a:rPr lang="fr-FR" altLang="en-US"/>
              <a:t>Algorithme Optimisé</a:t>
            </a:r>
          </a:p>
        </p:txBody>
      </p:sp>
      <p:sp>
        <p:nvSpPr>
          <p:cNvPr id="3" name="Sous-titre 2"/>
          <p:cNvSpPr>
            <a:spLocks noGrp="1" noEditPoints="1"/>
          </p:cNvSpPr>
          <p:nvPr>
            <p:ph type="subTitle" idx="1"/>
          </p:nvPr>
        </p:nvSpPr>
        <p:spPr/>
        <p:txBody>
          <a:bodyPr/>
          <a:lstStyle/>
          <a:p>
            <a:r>
              <a:rPr lang="fr-FR" altLang="en-US"/>
              <a:t>Présentation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au contenu 11"/>
          <p:cNvSpPr>
            <a:spLocks noGrp="1" noEditPoints="1"/>
          </p:cNvSpPr>
          <p:nvPr>
            <p:ph idx="1"/>
          </p:nvPr>
        </p:nvSpPr>
        <p:spPr>
          <a:prstGeom prst="rect">
            <a:avLst/>
          </a:prstGeom>
        </p:spPr>
        <p:txBody>
          <a:bodyPr/>
          <a:lstStyle/>
          <a:p>
            <a:pPr marL="0" indent="0">
              <a:buNone/>
            </a:pPr>
            <a:r>
              <a:rPr lang="fr-FR" sz="1600">
                <a:solidFill>
                  <a:schemeClr val="tx1"/>
                </a:solidFill>
              </a:rPr>
              <a:t>Présentation des variables :</a:t>
            </a:r>
          </a:p>
          <a:p>
            <a:pPr marL="0" indent="0">
              <a:buNone/>
            </a:pPr>
            <a:r>
              <a:rPr lang="fr-FR" sz="1600">
                <a:solidFill>
                  <a:schemeClr val="tx1"/>
                </a:solidFill>
              </a:rPr>
              <a:t>-La fonction prend en paramètre un dictionnaire qui doit contenir comme clé </a:t>
            </a:r>
            <a:r>
              <a:rPr lang="fr-FR" sz="1600">
                <a:solidFill>
                  <a:srgbClr val="FF0000"/>
                </a:solidFill>
              </a:rPr>
              <a:t>les noms des actions</a:t>
            </a:r>
            <a:r>
              <a:rPr lang="fr-FR" sz="1600">
                <a:solidFill>
                  <a:schemeClr val="tx1"/>
                </a:solidFill>
              </a:rPr>
              <a:t> et avoir comme valeur  </a:t>
            </a:r>
            <a:r>
              <a:rPr lang="fr-FR" sz="1600" b="1" i="1">
                <a:solidFill>
                  <a:srgbClr val="FF0000"/>
                </a:solidFill>
              </a:rPr>
              <a:t>cout</a:t>
            </a:r>
            <a:r>
              <a:rPr lang="fr-FR" sz="1600">
                <a:solidFill>
                  <a:schemeClr val="tx1"/>
                </a:solidFill>
              </a:rPr>
              <a:t> et </a:t>
            </a:r>
            <a:r>
              <a:rPr lang="fr-FR" sz="1600" b="1" i="1">
                <a:solidFill>
                  <a:srgbClr val="FF0000"/>
                </a:solidFill>
              </a:rPr>
              <a:t>benefice finale</a:t>
            </a:r>
            <a:r>
              <a:rPr lang="fr-FR" sz="1600" i="1">
                <a:solidFill>
                  <a:schemeClr val="tx1"/>
                </a:solidFill>
              </a:rPr>
              <a:t>.</a:t>
            </a:r>
          </a:p>
          <a:p>
            <a:pPr marL="0" indent="0">
              <a:buNone/>
            </a:pPr>
            <a:r>
              <a:rPr lang="fr-FR" sz="1600">
                <a:solidFill>
                  <a:schemeClr val="tx1"/>
                </a:solidFill>
              </a:rPr>
              <a:t>-</a:t>
            </a:r>
            <a:r>
              <a:rPr lang="fr-FR" sz="1600" b="1" i="1">
                <a:solidFill>
                  <a:srgbClr val="FF0000"/>
                </a:solidFill>
              </a:rPr>
              <a:t>start</a:t>
            </a:r>
            <a:r>
              <a:rPr lang="fr-FR" sz="1600">
                <a:solidFill>
                  <a:schemeClr val="tx1"/>
                </a:solidFill>
              </a:rPr>
              <a:t> est une variable contenant l'heure de lancement de la fonction.</a:t>
            </a:r>
          </a:p>
          <a:p>
            <a:pPr marL="0" indent="0">
              <a:buNone/>
            </a:pPr>
            <a:r>
              <a:rPr lang="fr-FR" sz="1600">
                <a:solidFill>
                  <a:schemeClr val="tx1"/>
                </a:solidFill>
              </a:rPr>
              <a:t>-</a:t>
            </a:r>
            <a:r>
              <a:rPr lang="fr-FR" sz="1600" b="1" i="1">
                <a:solidFill>
                  <a:srgbClr val="FF0000"/>
                </a:solidFill>
              </a:rPr>
              <a:t>liste_actions_du_dictionnaire</a:t>
            </a:r>
            <a:r>
              <a:rPr lang="fr-FR" sz="1600">
                <a:solidFill>
                  <a:schemeClr val="tx1"/>
                </a:solidFill>
              </a:rPr>
              <a:t> est une variable de type liste qui contiendra le nom de toutes les actions présentes dans le dictionnaire passé en paramètre. </a:t>
            </a:r>
          </a:p>
          <a:p>
            <a:pPr marL="0" indent="0">
              <a:buNone/>
            </a:pPr>
            <a:r>
              <a:rPr lang="fr-FR" sz="1600">
                <a:solidFill>
                  <a:schemeClr val="tx1"/>
                </a:solidFill>
              </a:rPr>
              <a:t>-</a:t>
            </a:r>
            <a:r>
              <a:rPr lang="fr-FR" sz="1600" b="1" i="1">
                <a:solidFill>
                  <a:srgbClr val="FF0000"/>
                </a:solidFill>
              </a:rPr>
              <a:t>liste_actions</a:t>
            </a:r>
            <a:r>
              <a:rPr lang="fr-FR" sz="1600">
                <a:solidFill>
                  <a:schemeClr val="tx1"/>
                </a:solidFill>
              </a:rPr>
              <a:t> contiendra la liste de toutes les actions que l'on a pu acheté avec les 500 euros. La liste contiendra leur nom.</a:t>
            </a:r>
          </a:p>
          <a:p>
            <a:pPr marL="0" indent="0">
              <a:buNone/>
            </a:pPr>
            <a:r>
              <a:rPr lang="fr-FR" sz="1600">
                <a:solidFill>
                  <a:schemeClr val="tx1"/>
                </a:solidFill>
              </a:rPr>
              <a:t>-</a:t>
            </a:r>
            <a:r>
              <a:rPr lang="fr-FR" sz="1600" b="1" i="1">
                <a:solidFill>
                  <a:srgbClr val="FF0000"/>
                </a:solidFill>
              </a:rPr>
              <a:t>argent</a:t>
            </a:r>
            <a:r>
              <a:rPr lang="fr-FR" sz="1600">
                <a:solidFill>
                  <a:schemeClr val="tx1"/>
                </a:solidFill>
              </a:rPr>
              <a:t> est une variable de type int qui représente la somme totale que l'on a au départ.</a:t>
            </a:r>
          </a:p>
          <a:p>
            <a:pPr marL="0" indent="0">
              <a:buNone/>
            </a:pPr>
            <a:r>
              <a:rPr lang="fr-FR" sz="1600">
                <a:solidFill>
                  <a:schemeClr val="tx1"/>
                </a:solidFill>
              </a:rPr>
              <a:t>-</a:t>
            </a:r>
            <a:r>
              <a:rPr lang="fr-FR" sz="1600" b="1" i="1">
                <a:solidFill>
                  <a:srgbClr val="FF0000"/>
                </a:solidFill>
              </a:rPr>
              <a:t>somme_depensee</a:t>
            </a:r>
            <a:r>
              <a:rPr lang="fr-FR" sz="1600" i="1">
                <a:solidFill>
                  <a:schemeClr val="tx1"/>
                </a:solidFill>
              </a:rPr>
              <a:t> </a:t>
            </a:r>
            <a:r>
              <a:rPr lang="fr-FR" sz="1600" i="0">
                <a:solidFill>
                  <a:schemeClr val="tx1"/>
                </a:solidFill>
              </a:rPr>
              <a:t>est une variable de type int qui nous indiquera la somme totale dépensée à la fin de exécution de la fonction.</a:t>
            </a:r>
          </a:p>
          <a:p>
            <a:pPr marL="0" indent="0">
              <a:buNone/>
            </a:pPr>
            <a:r>
              <a:rPr lang="fr-FR" sz="1600" i="1">
                <a:solidFill>
                  <a:schemeClr val="tx1"/>
                </a:solidFill>
              </a:rPr>
              <a:t>-</a:t>
            </a:r>
            <a:r>
              <a:rPr lang="fr-FR" sz="1600" b="1" i="1">
                <a:solidFill>
                  <a:srgbClr val="FF0000"/>
                </a:solidFill>
              </a:rPr>
              <a:t>benefice_finale</a:t>
            </a:r>
            <a:r>
              <a:rPr lang="fr-FR" sz="1600" i="1">
                <a:solidFill>
                  <a:schemeClr val="tx1"/>
                </a:solidFill>
              </a:rPr>
              <a:t>  </a:t>
            </a:r>
            <a:r>
              <a:rPr lang="fr-FR" sz="1600" i="0">
                <a:solidFill>
                  <a:schemeClr val="tx1"/>
                </a:solidFill>
              </a:rPr>
              <a:t>est une variable de type int qui contiendra le bénéfice finale à la fin de exécution de la fonction.</a:t>
            </a:r>
          </a:p>
          <a:p>
            <a:pPr marL="0" indent="0">
              <a:buNone/>
            </a:pPr>
            <a:r>
              <a:rPr lang="fr-FR" sz="1600" i="0">
                <a:solidFill>
                  <a:schemeClr val="tx1"/>
                </a:solidFill>
              </a:rPr>
              <a:t>-</a:t>
            </a:r>
            <a:r>
              <a:rPr lang="fr-FR" sz="1600" b="1" i="1">
                <a:solidFill>
                  <a:srgbClr val="FF0000"/>
                </a:solidFill>
              </a:rPr>
              <a:t>i</a:t>
            </a:r>
            <a:r>
              <a:rPr lang="fr-FR" sz="1600" i="1">
                <a:solidFill>
                  <a:schemeClr val="tx1"/>
                </a:solidFill>
              </a:rPr>
              <a:t> </a:t>
            </a:r>
            <a:r>
              <a:rPr lang="fr-FR" sz="1600" i="0">
                <a:solidFill>
                  <a:schemeClr val="tx1"/>
                </a:solidFill>
              </a:rPr>
              <a:t>servira d'indice dans la boucle </a:t>
            </a:r>
            <a:r>
              <a:rPr lang="fr-FR" sz="1600" b="1" i="0">
                <a:solidFill>
                  <a:schemeClr val="tx1"/>
                </a:solidFill>
              </a:rPr>
              <a:t>while</a:t>
            </a:r>
            <a:r>
              <a:rPr lang="fr-FR" sz="1600" i="0">
                <a:solidFill>
                  <a:schemeClr val="tx1"/>
                </a:solidFill>
              </a:rPr>
              <a:t> que nous verrons après.</a:t>
            </a:r>
          </a:p>
          <a:p>
            <a:pPr marL="0" indent="0">
              <a:buNone/>
            </a:pPr>
            <a:endParaRPr lang="fr-FR"/>
          </a:p>
        </p:txBody>
      </p:sp>
      <p:sp>
        <p:nvSpPr>
          <p:cNvPr id="7" name="Espace réservé au texte 6"/>
          <p:cNvSpPr>
            <a:spLocks noGrp="1" noEditPoints="1"/>
          </p:cNvSpPr>
          <p:nvPr>
            <p:ph type="body" sz="half" idx="2"/>
          </p:nvPr>
        </p:nvSpPr>
        <p:spPr>
          <a:xfrm>
            <a:off x="839788" y="1654472"/>
            <a:ext cx="3932237" cy="3811588"/>
          </a:xfrm>
          <a:prstGeom prst="rect">
            <a:avLst/>
          </a:prstGeom>
        </p:spPr>
        <p:txBody>
          <a:bodyPr/>
          <a:lstStyle/>
          <a:p>
            <a:r>
              <a:rPr sz="1600" b="0" i="0" u="none" strike="noStrike">
                <a:solidFill>
                  <a:srgbClr val="A9B7C6"/>
                </a:solidFill>
                <a:latin typeface="JetBrains Mono" pitchFamily="48" charset="0"/>
                <a:ea typeface="+mn-ea"/>
                <a:cs typeface="+mn-cs"/>
              </a:rPr>
              <a:t>start = time.time()</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liste_actions_du_dictionnaire = []</a:t>
            </a:r>
            <a:br>
              <a:rPr sz="1600" b="0" i="0" u="none" strike="noStrike">
                <a:solidFill>
                  <a:srgbClr val="A9B7C6"/>
                </a:solidFill>
                <a:latin typeface="JetBrains Mono" pitchFamily="48" charset="0"/>
                <a:ea typeface="+mn-ea"/>
                <a:cs typeface="+mn-cs"/>
              </a:rPr>
            </a:br>
            <a:r>
              <a:rPr sz="1600" b="0" i="0" u="none" strike="noStrike">
                <a:solidFill>
                  <a:srgbClr val="CC7832"/>
                </a:solidFill>
                <a:latin typeface="JetBrains Mono" pitchFamily="48" charset="0"/>
                <a:ea typeface="+mn-ea"/>
                <a:cs typeface="+mn-cs"/>
              </a:rPr>
              <a:t>for </a:t>
            </a:r>
            <a:r>
              <a:rPr sz="1600" b="0" i="0" u="none" strike="noStrike">
                <a:solidFill>
                  <a:srgbClr val="A9B7C6"/>
                </a:solidFill>
                <a:latin typeface="JetBrains Mono" pitchFamily="48" charset="0"/>
                <a:ea typeface="+mn-ea"/>
                <a:cs typeface="+mn-cs"/>
              </a:rPr>
              <a:t>action </a:t>
            </a:r>
            <a:r>
              <a:rPr sz="1600" b="0" i="0" u="none" strike="noStrike">
                <a:solidFill>
                  <a:srgbClr val="CC7832"/>
                </a:solidFill>
                <a:latin typeface="JetBrains Mono" pitchFamily="48" charset="0"/>
                <a:ea typeface="+mn-ea"/>
                <a:cs typeface="+mn-cs"/>
              </a:rPr>
              <a:t>in </a:t>
            </a:r>
            <a:r>
              <a:rPr sz="1600" b="0" i="0" u="none" strike="noStrike">
                <a:solidFill>
                  <a:srgbClr val="A9B7C6"/>
                </a:solidFill>
                <a:latin typeface="JetBrains Mono" pitchFamily="48" charset="0"/>
                <a:ea typeface="+mn-ea"/>
                <a:cs typeface="+mn-cs"/>
              </a:rPr>
              <a:t>dictionnaire:</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liste_actions_du_dictionnaire.append(action)</a:t>
            </a:r>
            <a:br>
              <a:rPr sz="1600" b="0" i="0" u="none" strike="noStrike">
                <a:solidFill>
                  <a:srgbClr val="A9B7C6"/>
                </a:solidFill>
                <a:latin typeface="JetBrains Mono" pitchFamily="48" charset="0"/>
                <a:ea typeface="+mn-ea"/>
                <a:cs typeface="+mn-cs"/>
              </a:rPr>
            </a:b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liste_actions = []</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argent = </a:t>
            </a:r>
            <a:r>
              <a:rPr sz="1600" b="0" i="0" u="none" strike="noStrike">
                <a:solidFill>
                  <a:srgbClr val="6897BB"/>
                </a:solidFill>
                <a:latin typeface="JetBrains Mono" pitchFamily="48" charset="0"/>
                <a:ea typeface="+mn-ea"/>
                <a:cs typeface="+mn-cs"/>
              </a:rPr>
              <a:t>500</a:t>
            </a:r>
            <a:br>
              <a:rPr sz="1600" b="0" i="0" u="none" strike="noStrike">
                <a:solidFill>
                  <a:srgbClr val="6897BB"/>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somme_depensee = </a:t>
            </a:r>
            <a:r>
              <a:rPr sz="1600" b="0" i="0" u="none" strike="noStrike">
                <a:solidFill>
                  <a:srgbClr val="6897BB"/>
                </a:solidFill>
                <a:latin typeface="JetBrains Mono" pitchFamily="48" charset="0"/>
                <a:ea typeface="+mn-ea"/>
                <a:cs typeface="+mn-cs"/>
              </a:rPr>
              <a:t>0</a:t>
            </a:r>
            <a:br>
              <a:rPr sz="1600" b="0" i="0" u="none" strike="noStrike">
                <a:solidFill>
                  <a:srgbClr val="6897BB"/>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benefice_finale = </a:t>
            </a:r>
            <a:r>
              <a:rPr sz="1600" b="0" i="0" u="none" strike="noStrike">
                <a:solidFill>
                  <a:srgbClr val="6897BB"/>
                </a:solidFill>
                <a:latin typeface="JetBrains Mono" pitchFamily="48" charset="0"/>
                <a:ea typeface="+mn-ea"/>
                <a:cs typeface="+mn-cs"/>
              </a:rPr>
              <a:t>0</a:t>
            </a:r>
            <a:br>
              <a:rPr sz="1600" b="0" i="0" u="none" strike="noStrike">
                <a:solidFill>
                  <a:srgbClr val="6897BB"/>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i = </a:t>
            </a:r>
            <a:r>
              <a:rPr sz="1600" b="0" i="0" u="none" strike="noStrike">
                <a:solidFill>
                  <a:srgbClr val="6897BB"/>
                </a:solidFill>
                <a:latin typeface="JetBrains Mono" pitchFamily="48" charset="0"/>
                <a:ea typeface="+mn-ea"/>
                <a:cs typeface="+mn-cs"/>
              </a:rPr>
              <a:t>0</a:t>
            </a:r>
          </a:p>
        </p:txBody>
      </p:sp>
      <p:sp>
        <p:nvSpPr>
          <p:cNvPr id="2" name="Titre 1"/>
          <p:cNvSpPr>
            <a:spLocks noGrp="1" noEditPoints="1"/>
          </p:cNvSpPr>
          <p:nvPr>
            <p:ph type="title"/>
          </p:nvPr>
        </p:nvSpPr>
        <p:spPr>
          <a:xfrm>
            <a:off x="428637" y="987425"/>
            <a:ext cx="4343388" cy="564099"/>
          </a:xfrm>
          <a:prstGeom prst="rect">
            <a:avLst/>
          </a:prstGeom>
        </p:spPr>
        <p:txBody>
          <a:bodyPr/>
          <a:lstStyle/>
          <a:p>
            <a:r>
              <a:rPr sz="1600" b="0" i="0" u="none" strike="noStrike">
                <a:solidFill>
                  <a:srgbClr val="CC7832"/>
                </a:solidFill>
                <a:latin typeface="JetBrains Mono" pitchFamily="48" charset="0"/>
                <a:ea typeface="+mn-ea"/>
                <a:cs typeface="+mn-cs"/>
              </a:rPr>
              <a:t>def </a:t>
            </a:r>
            <a:r>
              <a:rPr sz="1600" b="0" i="0" u="none" strike="noStrike">
                <a:solidFill>
                  <a:srgbClr val="FFC66D"/>
                </a:solidFill>
                <a:latin typeface="JetBrains Mono" pitchFamily="48" charset="0"/>
                <a:ea typeface="+mn-ea"/>
                <a:cs typeface="+mn-cs"/>
              </a:rPr>
              <a:t>algo_optimised</a:t>
            </a:r>
            <a:r>
              <a:rPr sz="1600" b="0" i="0" u="none" strike="noStrike">
                <a:solidFill>
                  <a:srgbClr val="A9B7C6"/>
                </a:solidFill>
                <a:latin typeface="JetBrains Mono" pitchFamily="48" charset="0"/>
                <a:ea typeface="+mn-ea"/>
                <a:cs typeface="+mn-cs"/>
              </a:rPr>
              <a:t>(dictionnaire):</a:t>
            </a:r>
            <a:endParaRPr sz="1600"/>
          </a:p>
        </p:txBody>
      </p:sp>
      <p:sp>
        <p:nvSpPr>
          <p:cNvPr id="13" name="Rectangle 12"/>
          <p:cNvSpPr/>
          <p:nvPr/>
        </p:nvSpPr>
        <p:spPr>
          <a:xfrm>
            <a:off x="460489" y="1217007"/>
            <a:ext cx="4144403" cy="3346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403968" y="390434"/>
            <a:ext cx="6555381" cy="934135"/>
          </a:xfrm>
          <a:prstGeom prst="rect">
            <a:avLst/>
          </a:prstGeom>
        </p:spPr>
        <p:txBody>
          <a:bodyPr/>
          <a:lstStyle/>
          <a:p>
            <a:r>
              <a:rPr lang="fr-FR" b="1" u="sng"/>
              <a:t>variables dans la boucle while :</a:t>
            </a:r>
            <a:endParaRPr b="1" u="sng"/>
          </a:p>
        </p:txBody>
      </p:sp>
      <p:sp>
        <p:nvSpPr>
          <p:cNvPr id="3" name="Espace réservé au contenu 2"/>
          <p:cNvSpPr>
            <a:spLocks noGrp="1" noEditPoints="1"/>
          </p:cNvSpPr>
          <p:nvPr>
            <p:ph idx="1"/>
          </p:nvPr>
        </p:nvSpPr>
        <p:spPr>
          <a:xfrm>
            <a:off x="5183188" y="1464360"/>
            <a:ext cx="6172200" cy="2538287"/>
          </a:xfrm>
          <a:prstGeom prst="rect">
            <a:avLst/>
          </a:prstGeom>
        </p:spPr>
        <p:txBody>
          <a:bodyPr/>
          <a:lstStyle/>
          <a:p>
            <a:r>
              <a:rPr lang="fr-FR" sz="1600" b="1" i="1">
                <a:solidFill>
                  <a:srgbClr val="FF0000"/>
                </a:solidFill>
              </a:rPr>
              <a:t>action</a:t>
            </a:r>
            <a:r>
              <a:rPr lang="fr-FR" sz="1600" i="1"/>
              <a:t> </a:t>
            </a:r>
            <a:r>
              <a:rPr lang="fr-FR" sz="1600" i="0"/>
              <a:t>est une variable de type string qui correspondra au nom de l'action selon l'indice </a:t>
            </a:r>
            <a:r>
              <a:rPr lang="fr-FR" sz="1600" i="0">
                <a:solidFill>
                  <a:srgbClr val="FF0000"/>
                </a:solidFill>
              </a:rPr>
              <a:t>i</a:t>
            </a:r>
            <a:r>
              <a:rPr lang="fr-FR" sz="1600" i="0"/>
              <a:t> qui est égal à 0 au début de la</a:t>
            </a:r>
            <a:r>
              <a:rPr lang="fr-FR" i="0"/>
              <a:t> </a:t>
            </a:r>
            <a:r>
              <a:rPr lang="fr-FR" sz="1600" i="0"/>
              <a:t>fonction.</a:t>
            </a:r>
          </a:p>
          <a:p>
            <a:r>
              <a:rPr lang="fr-FR" sz="1600" b="1" i="1">
                <a:solidFill>
                  <a:srgbClr val="FF0000"/>
                </a:solidFill>
              </a:rPr>
              <a:t>cout</a:t>
            </a:r>
            <a:r>
              <a:rPr lang="fr-FR" sz="1600" i="1"/>
              <a:t> </a:t>
            </a:r>
            <a:r>
              <a:rPr lang="fr-FR" sz="1600" i="0"/>
              <a:t>sera égal au coût de l'action qu'on a dans la variable action. Pour trouver ce coup on va faire une recherche sur le dictionnaire en prenant comme clé</a:t>
            </a:r>
            <a:r>
              <a:rPr lang="fr-FR" sz="1600" i="1"/>
              <a:t> </a:t>
            </a:r>
            <a:r>
              <a:rPr lang="fr-FR" sz="1600" b="1" i="1">
                <a:solidFill>
                  <a:srgbClr val="FF0000"/>
                </a:solidFill>
              </a:rPr>
              <a:t>action</a:t>
            </a:r>
            <a:r>
              <a:rPr lang="fr-FR" sz="1600" i="1"/>
              <a:t> </a:t>
            </a:r>
            <a:r>
              <a:rPr lang="fr-FR" sz="1600" i="0"/>
              <a:t>et comme valeur</a:t>
            </a:r>
            <a:r>
              <a:rPr lang="fr-FR" sz="1600" i="1"/>
              <a:t> </a:t>
            </a:r>
            <a:r>
              <a:rPr lang="fr-FR" sz="1600" b="1" i="1">
                <a:solidFill>
                  <a:srgbClr val="FF0000"/>
                </a:solidFill>
              </a:rPr>
              <a:t>cout</a:t>
            </a:r>
            <a:r>
              <a:rPr lang="fr-FR" sz="1600" b="0" i="0">
                <a:solidFill>
                  <a:schemeClr val="tx1"/>
                </a:solidFill>
              </a:rPr>
              <a:t>.</a:t>
            </a:r>
          </a:p>
          <a:p>
            <a:r>
              <a:rPr lang="fr-FR" sz="1600" b="1" i="1">
                <a:solidFill>
                  <a:srgbClr val="FF0000"/>
                </a:solidFill>
              </a:rPr>
              <a:t>benefice</a:t>
            </a:r>
            <a:r>
              <a:rPr lang="fr-FR" sz="1600" b="0" i="0">
                <a:solidFill>
                  <a:schemeClr val="tx1"/>
                </a:solidFill>
              </a:rPr>
              <a:t> est une variable de type int ou float selon la valeur qui sera retournée via la recherche sur le dictionnaire en passant la clé qui est égal à </a:t>
            </a:r>
            <a:r>
              <a:rPr lang="fr-FR" sz="1600" b="1" i="1">
                <a:solidFill>
                  <a:srgbClr val="FF0000"/>
                </a:solidFill>
              </a:rPr>
              <a:t>action</a:t>
            </a:r>
            <a:r>
              <a:rPr lang="fr-FR" sz="1600" b="0" i="0">
                <a:solidFill>
                  <a:schemeClr val="tx1"/>
                </a:solidFill>
              </a:rPr>
              <a:t> et comme valeur </a:t>
            </a:r>
            <a:r>
              <a:rPr lang="fr-FR" sz="1600" b="1" i="1">
                <a:solidFill>
                  <a:srgbClr val="FF0000"/>
                </a:solidFill>
              </a:rPr>
              <a:t>benefice finale</a:t>
            </a:r>
            <a:r>
              <a:rPr lang="fr-FR" sz="1600" b="0" i="0">
                <a:solidFill>
                  <a:schemeClr val="tx1"/>
                </a:solidFill>
              </a:rPr>
              <a:t>.</a:t>
            </a:r>
          </a:p>
          <a:p>
            <a:endParaRPr lang="fr-FR" sz="1600" b="0" i="0">
              <a:solidFill>
                <a:srgbClr val="FF0000"/>
              </a:solidFill>
            </a:endParaRPr>
          </a:p>
        </p:txBody>
      </p:sp>
      <p:sp>
        <p:nvSpPr>
          <p:cNvPr id="4" name="Espace réservé au texte 3"/>
          <p:cNvSpPr>
            <a:spLocks noGrp="1" noEditPoints="1"/>
          </p:cNvSpPr>
          <p:nvPr>
            <p:ph type="body" sz="half" idx="2"/>
          </p:nvPr>
        </p:nvSpPr>
        <p:spPr>
          <a:xfrm>
            <a:off x="403968" y="1464360"/>
            <a:ext cx="4779220" cy="2076531"/>
          </a:xfrm>
          <a:prstGeom prst="rect">
            <a:avLst/>
          </a:prstGeom>
        </p:spPr>
        <p:txBody>
          <a:bodyPr/>
          <a:lstStyle/>
          <a:p>
            <a:r>
              <a:rPr sz="1600" b="0" i="0" u="none" strike="noStrike">
                <a:solidFill>
                  <a:srgbClr val="CC7832"/>
                </a:solidFill>
                <a:latin typeface="JetBrains Mono" pitchFamily="48" charset="0"/>
                <a:ea typeface="+mn-ea"/>
                <a:cs typeface="+mn-cs"/>
              </a:rPr>
              <a:t>while True</a:t>
            </a:r>
            <a:r>
              <a:rPr sz="1600" b="0" i="0" u="none" strike="noStrike">
                <a:solidFill>
                  <a:srgbClr val="A9B7C6"/>
                </a:solidFill>
                <a:latin typeface="JetBrains Mono" pitchFamily="48" charset="0"/>
                <a:ea typeface="+mn-ea"/>
                <a:cs typeface="+mn-cs"/>
              </a:rPr>
              <a:t>:</a:t>
            </a:r>
            <a:br>
              <a:rPr sz="1600" b="0" i="0" u="none" strike="noStrike">
                <a:solidFill>
                  <a:srgbClr val="A9B7C6"/>
                </a:solidFill>
                <a:latin typeface="JetBrains Mono" pitchFamily="48" charset="0"/>
                <a:ea typeface="+mn-ea"/>
                <a:cs typeface="+mn-cs"/>
              </a:rPr>
            </a:b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action = liste_actions_du_dictionnaire[i]</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cout = dictionnaire[action][</a:t>
            </a:r>
            <a:r>
              <a:rPr sz="1600" b="0" i="0" u="none" strike="noStrike">
                <a:solidFill>
                  <a:srgbClr val="6A8759"/>
                </a:solidFill>
                <a:latin typeface="JetBrains Mono" pitchFamily="48" charset="0"/>
                <a:ea typeface="+mn-ea"/>
                <a:cs typeface="+mn-cs"/>
              </a:rPr>
              <a:t>'cout'</a:t>
            </a:r>
            <a:r>
              <a:rPr sz="1600" b="0" i="0" u="none" strike="noStrike">
                <a:solidFill>
                  <a:srgbClr val="A9B7C6"/>
                </a:solidFill>
                <a:latin typeface="JetBrains Mono" pitchFamily="48" charset="0"/>
                <a:ea typeface="+mn-ea"/>
                <a:cs typeface="+mn-cs"/>
              </a:rPr>
              <a: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benefice = dictionnaire[action][</a:t>
            </a:r>
            <a:r>
              <a:rPr sz="1600" b="0" i="0" u="none" strike="noStrike">
                <a:solidFill>
                  <a:srgbClr val="6A8759"/>
                </a:solidFill>
                <a:latin typeface="JetBrains Mono" pitchFamily="48" charset="0"/>
                <a:ea typeface="+mn-ea"/>
                <a:cs typeface="+mn-cs"/>
              </a:rPr>
              <a:t>'benefice finale'</a:t>
            </a:r>
            <a:r>
              <a:rPr sz="1600" b="0" i="0" u="none" strike="noStrike">
                <a:solidFill>
                  <a:srgbClr val="A9B7C6"/>
                </a:solidFill>
                <a:latin typeface="JetBrains Mono" pitchFamily="48" charset="0"/>
                <a:ea typeface="+mn-ea"/>
                <a:cs typeface="+mn-cs"/>
              </a:rPr>
              <a: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a:t>
            </a:r>
          </a:p>
        </p:txBody>
      </p:sp>
      <p:sp>
        <p:nvSpPr>
          <p:cNvPr id="5" name="Rectangle 4"/>
          <p:cNvSpPr/>
          <p:nvPr/>
        </p:nvSpPr>
        <p:spPr>
          <a:xfrm>
            <a:off x="402928" y="1439029"/>
            <a:ext cx="4119734" cy="2101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609612" y="276294"/>
            <a:ext cx="5313704" cy="596991"/>
          </a:xfrm>
          <a:prstGeom prst="rect">
            <a:avLst/>
          </a:prstGeom>
        </p:spPr>
        <p:txBody>
          <a:bodyPr/>
          <a:lstStyle/>
          <a:p>
            <a:r>
              <a:rPr lang="fr-FR" b="1" u="sng"/>
              <a:t>if / else dans la boucle while :</a:t>
            </a:r>
            <a:endParaRPr b="1" u="sng"/>
          </a:p>
        </p:txBody>
      </p:sp>
      <p:sp>
        <p:nvSpPr>
          <p:cNvPr id="3" name="Espace réservé au contenu 2"/>
          <p:cNvSpPr>
            <a:spLocks noGrp="1" noEditPoints="1"/>
          </p:cNvSpPr>
          <p:nvPr>
            <p:ph idx="1"/>
          </p:nvPr>
        </p:nvSpPr>
        <p:spPr>
          <a:xfrm>
            <a:off x="5660123" y="1045968"/>
            <a:ext cx="6172200" cy="4873625"/>
          </a:xfrm>
          <a:prstGeom prst="rect">
            <a:avLst/>
          </a:prstGeom>
        </p:spPr>
        <p:txBody>
          <a:bodyPr/>
          <a:lstStyle/>
          <a:p>
            <a:pPr marL="0" indent="0">
              <a:buNone/>
            </a:pPr>
            <a:r>
              <a:rPr lang="fr-FR" sz="1600"/>
              <a:t>- Si le coût de l'action est plus petit ou égal à l'argent qu'il nous reste :</a:t>
            </a:r>
          </a:p>
          <a:p>
            <a:pPr marL="0" indent="0">
              <a:buNone/>
            </a:pPr>
            <a:r>
              <a:rPr lang="fr-FR" sz="1600"/>
              <a:t>	Nous retirons le cout de l'action à notre argent</a:t>
            </a:r>
          </a:p>
          <a:p>
            <a:pPr marL="0" indent="0">
              <a:buNone/>
            </a:pPr>
            <a:r>
              <a:rPr lang="fr-FR" sz="1600"/>
              <a:t>	Nous additionnons ce coût avec la valeur de 	</a:t>
            </a:r>
            <a:r>
              <a:rPr lang="fr-FR" sz="1600" b="1" i="1">
                <a:solidFill>
                  <a:srgbClr val="FF0000"/>
                </a:solidFill>
              </a:rPr>
              <a:t>somme_depensee</a:t>
            </a:r>
          </a:p>
          <a:p>
            <a:pPr marL="0" indent="0">
              <a:buNone/>
            </a:pPr>
            <a:r>
              <a:rPr lang="fr-FR" sz="1600"/>
              <a:t>	Nous ajoutons l'action à la liste </a:t>
            </a:r>
            <a:r>
              <a:rPr lang="fr-FR" sz="1600" b="1" i="1">
                <a:solidFill>
                  <a:srgbClr val="FF0000"/>
                </a:solidFill>
              </a:rPr>
              <a:t>liste_actions</a:t>
            </a:r>
          </a:p>
          <a:p>
            <a:pPr marL="0" indent="0">
              <a:buNone/>
            </a:pPr>
            <a:r>
              <a:rPr lang="fr-FR" sz="1600"/>
              <a:t>	Puis nous incrémentons de 1 la variable </a:t>
            </a:r>
            <a:r>
              <a:rPr lang="fr-FR" sz="1600" b="1" i="1">
                <a:solidFill>
                  <a:srgbClr val="FF0000"/>
                </a:solidFill>
              </a:rPr>
              <a:t>i</a:t>
            </a:r>
            <a:r>
              <a:rPr lang="fr-FR" sz="1600"/>
              <a:t> </a:t>
            </a:r>
          </a:p>
          <a:p>
            <a:pPr marL="0" indent="0">
              <a:buNone/>
            </a:pPr>
            <a:r>
              <a:rPr lang="fr-FR" sz="1600"/>
              <a:t>-  Mais si le coût est plus élevé que l'argent restant :</a:t>
            </a:r>
          </a:p>
          <a:p>
            <a:pPr marL="0" indent="0">
              <a:buNone/>
            </a:pPr>
            <a:r>
              <a:rPr lang="fr-FR" sz="1600"/>
              <a:t>	variable </a:t>
            </a:r>
            <a:r>
              <a:rPr lang="fr-FR" sz="1600" b="1" i="1">
                <a:solidFill>
                  <a:srgbClr val="FF0000"/>
                </a:solidFill>
              </a:rPr>
              <a:t>end</a:t>
            </a:r>
            <a:r>
              <a:rPr lang="fr-FR" sz="1600"/>
              <a:t> qui correspond à l'heure à ce moment précis</a:t>
            </a:r>
          </a:p>
          <a:p>
            <a:pPr marL="0" indent="0">
              <a:buNone/>
            </a:pPr>
            <a:r>
              <a:rPr lang="fr-FR" sz="1600"/>
              <a:t>	</a:t>
            </a:r>
            <a:r>
              <a:rPr lang="fr-FR" sz="1600" b="1" i="1">
                <a:solidFill>
                  <a:srgbClr val="FF0000"/>
                </a:solidFill>
              </a:rPr>
              <a:t>temps_d_execution</a:t>
            </a:r>
            <a:r>
              <a:rPr lang="fr-FR" sz="1600"/>
              <a:t> qui est égal à l'heure de fin moins 	l'heure du 	début exécution de la fonction</a:t>
            </a:r>
          </a:p>
          <a:p>
            <a:pPr marL="0" indent="0">
              <a:buNone/>
            </a:pPr>
            <a:r>
              <a:rPr lang="fr-FR" sz="1600"/>
              <a:t>	la fonction retourne :</a:t>
            </a:r>
          </a:p>
          <a:p>
            <a:pPr marL="0" indent="0">
              <a:buNone/>
            </a:pPr>
            <a:r>
              <a:rPr lang="fr-FR" sz="1600"/>
              <a:t>		le benefice finale, la somme dépensée, la liste des actions achetées et le temps exécution.</a:t>
            </a:r>
          </a:p>
          <a:p>
            <a:pPr marL="0" indent="0">
              <a:buNone/>
            </a:pPr>
            <a:r>
              <a:rPr lang="fr-FR" sz="1600"/>
              <a:t> </a:t>
            </a:r>
          </a:p>
          <a:p>
            <a:pPr marL="0" indent="0">
              <a:buNone/>
            </a:pPr>
            <a:endParaRPr lang="fr-FR"/>
          </a:p>
        </p:txBody>
      </p:sp>
      <p:sp>
        <p:nvSpPr>
          <p:cNvPr id="4" name="Espace réservé au texte 3"/>
          <p:cNvSpPr>
            <a:spLocks noGrp="1" noEditPoints="1"/>
          </p:cNvSpPr>
          <p:nvPr>
            <p:ph type="body" sz="half" idx="2"/>
          </p:nvPr>
        </p:nvSpPr>
        <p:spPr>
          <a:xfrm>
            <a:off x="609612" y="1045968"/>
            <a:ext cx="4581856" cy="3811588"/>
          </a:xfrm>
          <a:prstGeom prst="rect">
            <a:avLst/>
          </a:prstGeom>
        </p:spPr>
        <p:txBody>
          <a:bodyPr/>
          <a:lstStyle/>
          <a:p>
            <a:r>
              <a:rPr sz="1600" b="0" i="0" u="none" strike="noStrike">
                <a:solidFill>
                  <a:srgbClr val="CC7832"/>
                </a:solidFill>
                <a:latin typeface="JetBrains Mono" pitchFamily="48" charset="0"/>
                <a:ea typeface="+mn-ea"/>
                <a:cs typeface="+mn-cs"/>
              </a:rPr>
              <a:t>if </a:t>
            </a:r>
            <a:r>
              <a:rPr sz="1600" b="0" i="0" u="none" strike="noStrike">
                <a:solidFill>
                  <a:srgbClr val="A9B7C6"/>
                </a:solidFill>
                <a:latin typeface="JetBrains Mono" pitchFamily="48" charset="0"/>
                <a:ea typeface="+mn-ea"/>
                <a:cs typeface="+mn-cs"/>
              </a:rPr>
              <a:t>cout &lt;= argent: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argent -= cout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somme_depensee += cout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liste_actions.append(action)</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benefice_finale += benefice</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i += </a:t>
            </a:r>
            <a:r>
              <a:rPr sz="1600" b="0" i="0" u="none" strike="noStrike">
                <a:solidFill>
                  <a:srgbClr val="6897BB"/>
                </a:solidFill>
                <a:latin typeface="JetBrains Mono" pitchFamily="48" charset="0"/>
                <a:ea typeface="+mn-ea"/>
                <a:cs typeface="+mn-cs"/>
              </a:rPr>
              <a:t>1</a:t>
            </a:r>
            <a:br>
              <a:rPr sz="1600" b="0" i="0" u="none" strike="noStrike">
                <a:solidFill>
                  <a:srgbClr val="6897BB"/>
                </a:solidFill>
                <a:latin typeface="JetBrains Mono" pitchFamily="48" charset="0"/>
                <a:ea typeface="+mn-ea"/>
                <a:cs typeface="+mn-cs"/>
              </a:rPr>
            </a:br>
            <a:br>
              <a:rPr sz="1600" b="0" i="0" u="none" strike="noStrike">
                <a:solidFill>
                  <a:srgbClr val="6897BB"/>
                </a:solidFill>
                <a:latin typeface="JetBrains Mono" pitchFamily="48" charset="0"/>
                <a:ea typeface="+mn-ea"/>
                <a:cs typeface="+mn-cs"/>
              </a:rPr>
            </a:br>
            <a:r>
              <a:rPr sz="1600" b="0" i="0" u="none" strike="noStrike">
                <a:solidFill>
                  <a:srgbClr val="6897BB"/>
                </a:solidFill>
                <a:latin typeface="JetBrains Mono" pitchFamily="48" charset="0"/>
                <a:ea typeface="+mn-ea"/>
                <a:cs typeface="+mn-cs"/>
              </a:rPr>
              <a:t>    </a:t>
            </a:r>
            <a:r>
              <a:rPr sz="1600" b="0" i="0" u="none" strike="noStrike">
                <a:solidFill>
                  <a:srgbClr val="CC7832"/>
                </a:solidFill>
                <a:latin typeface="JetBrains Mono" pitchFamily="48" charset="0"/>
                <a:ea typeface="+mn-ea"/>
                <a:cs typeface="+mn-cs"/>
              </a:rPr>
              <a:t>else</a:t>
            </a:r>
            <a:r>
              <a:rPr sz="1600" b="0" i="0" u="none" strike="noStrike">
                <a:solidFill>
                  <a:srgbClr val="A9B7C6"/>
                </a:solidFill>
                <a:latin typeface="JetBrains Mono" pitchFamily="48" charset="0"/>
                <a:ea typeface="+mn-ea"/>
                <a:cs typeface="+mn-cs"/>
              </a:rPr>
              <a: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end = time.time()</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temps_d_execution = end - start</a:t>
            </a:r>
            <a:br>
              <a:rPr sz="1600" b="0" i="0" u="none" strike="noStrike">
                <a:solidFill>
                  <a:srgbClr val="A9B7C6"/>
                </a:solidFill>
                <a:latin typeface="JetBrains Mono" pitchFamily="48" charset="0"/>
                <a:ea typeface="+mn-ea"/>
                <a:cs typeface="+mn-cs"/>
              </a:rPr>
            </a:br>
            <a:r>
              <a:rPr sz="1600" b="0" i="0" u="none" strike="noStrike">
                <a:solidFill>
                  <a:srgbClr val="A9B7C6"/>
                </a:solidFill>
                <a:latin typeface="JetBrains Mono" pitchFamily="48" charset="0"/>
                <a:ea typeface="+mn-ea"/>
                <a:cs typeface="+mn-cs"/>
              </a:rPr>
              <a:t>        </a:t>
            </a:r>
            <a:r>
              <a:rPr sz="1600" b="0" i="0" u="none" strike="noStrike">
                <a:solidFill>
                  <a:srgbClr val="CC7832"/>
                </a:solidFill>
                <a:latin typeface="JetBrains Mono" pitchFamily="48" charset="0"/>
                <a:ea typeface="+mn-ea"/>
                <a:cs typeface="+mn-cs"/>
              </a:rPr>
              <a:t>return </a:t>
            </a:r>
            <a:r>
              <a:rPr sz="1600" b="0" i="0" u="none" strike="noStrike">
                <a:solidFill>
                  <a:srgbClr val="A9B7C6"/>
                </a:solidFill>
                <a:latin typeface="JetBrains Mono" pitchFamily="48" charset="0"/>
                <a:ea typeface="+mn-ea"/>
                <a:cs typeface="+mn-cs"/>
              </a:rPr>
              <a:t>benefice_finale</a:t>
            </a:r>
            <a:r>
              <a:rPr sz="1600" b="0" i="0" u="none" strike="noStrike">
                <a:solidFill>
                  <a:srgbClr val="CC7832"/>
                </a:solidFill>
                <a:latin typeface="JetBrains Mono" pitchFamily="48" charset="0"/>
                <a:ea typeface="+mn-ea"/>
                <a:cs typeface="+mn-cs"/>
              </a:rPr>
              <a:t>, </a:t>
            </a:r>
            <a:r>
              <a:rPr sz="1600" b="0" i="0" u="none" strike="noStrike">
                <a:solidFill>
                  <a:srgbClr val="A9B7C6"/>
                </a:solidFill>
                <a:latin typeface="JetBrains Mono" pitchFamily="48" charset="0"/>
                <a:ea typeface="+mn-ea"/>
                <a:cs typeface="+mn-cs"/>
              </a:rPr>
              <a:t>somme_depensee</a:t>
            </a:r>
            <a:r>
              <a:rPr sz="1600" b="0" i="0" u="none" strike="noStrike">
                <a:solidFill>
                  <a:srgbClr val="CC7832"/>
                </a:solidFill>
                <a:latin typeface="JetBrains Mono" pitchFamily="48" charset="0"/>
                <a:ea typeface="+mn-ea"/>
                <a:cs typeface="+mn-cs"/>
              </a:rPr>
              <a:t>, </a:t>
            </a:r>
            <a:r>
              <a:rPr sz="1600" b="0" i="0" u="none" strike="noStrike">
                <a:solidFill>
                  <a:srgbClr val="A9B7C6"/>
                </a:solidFill>
                <a:latin typeface="JetBrains Mono" pitchFamily="48" charset="0"/>
                <a:ea typeface="+mn-ea"/>
                <a:cs typeface="+mn-cs"/>
              </a:rPr>
              <a:t>liste_actions</a:t>
            </a:r>
            <a:r>
              <a:rPr sz="1600" b="0" i="0" u="none" strike="noStrike">
                <a:solidFill>
                  <a:srgbClr val="CC7832"/>
                </a:solidFill>
                <a:latin typeface="JetBrains Mono" pitchFamily="48" charset="0"/>
                <a:ea typeface="+mn-ea"/>
                <a:cs typeface="+mn-cs"/>
              </a:rPr>
              <a:t>, </a:t>
            </a:r>
            <a:r>
              <a:rPr sz="1600" b="0" i="0" u="none" strike="noStrike">
                <a:solidFill>
                  <a:srgbClr val="A9B7C6"/>
                </a:solidFill>
                <a:latin typeface="JetBrains Mono" pitchFamily="48" charset="0"/>
                <a:ea typeface="+mn-ea"/>
                <a:cs typeface="+mn-cs"/>
              </a:rPr>
              <a:t>temps_d_execution</a:t>
            </a:r>
          </a:p>
          <a:p/>
        </p:txBody>
      </p:sp>
      <p:sp>
        <p:nvSpPr>
          <p:cNvPr id="5" name="Rectangle 4"/>
          <p:cNvSpPr/>
          <p:nvPr/>
        </p:nvSpPr>
        <p:spPr>
          <a:xfrm>
            <a:off x="534496" y="945648"/>
            <a:ext cx="4581856" cy="33303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prstGeom prst="rect">
            <a:avLst/>
          </a:prstGeom>
        </p:spPr>
        <p:txBody>
          <a:bodyPr/>
          <a:lstStyle/>
          <a:p>
            <a:r>
              <a:rPr lang="fr-FR" b="1" u="sng"/>
              <a:t>Trier ses dictionnaires :</a:t>
            </a:r>
            <a:endParaRPr b="1" u="sng"/>
          </a:p>
        </p:txBody>
      </p:sp>
      <p:sp>
        <p:nvSpPr>
          <p:cNvPr id="3" name="Espace réservé au contenu 2"/>
          <p:cNvSpPr>
            <a:spLocks noGrp="1" noEditPoints="1"/>
          </p:cNvSpPr>
          <p:nvPr>
            <p:ph sz="half" idx="1"/>
          </p:nvPr>
        </p:nvSpPr>
        <p:spPr>
          <a:xfrm>
            <a:off x="180358" y="1389805"/>
            <a:ext cx="6157399" cy="3331683"/>
          </a:xfrm>
          <a:prstGeom prst="rect">
            <a:avLst/>
          </a:prstGeom>
        </p:spPr>
        <p:txBody>
          <a:bodyPr/>
          <a:lstStyle/>
          <a:p>
            <a:pPr marL="0" indent="0">
              <a:buNone/>
            </a:pPr>
            <a:r>
              <a:rPr sz="1200" b="0" i="0" u="none" strike="noStrike">
                <a:solidFill>
                  <a:srgbClr val="CC7832"/>
                </a:solidFill>
                <a:latin typeface="JetBrains Mono" pitchFamily="48" charset="0"/>
                <a:ea typeface="+mn-ea"/>
                <a:cs typeface="+mn-cs"/>
              </a:rPr>
              <a:t>def </a:t>
            </a:r>
            <a:r>
              <a:rPr sz="1200" b="0" i="0" u="none" strike="noStrike">
                <a:solidFill>
                  <a:srgbClr val="FFC66D"/>
                </a:solidFill>
                <a:latin typeface="JetBrains Mono" pitchFamily="48" charset="0"/>
                <a:ea typeface="+mn-ea"/>
                <a:cs typeface="+mn-cs"/>
              </a:rPr>
              <a:t>trier_prix_ordre_decroissant</a:t>
            </a:r>
            <a:r>
              <a:rPr sz="1200" b="0" i="0" u="none" strike="noStrike">
                <a:solidFill>
                  <a:srgbClr val="A9B7C6"/>
                </a:solidFill>
                <a:latin typeface="JetBrains Mono" pitchFamily="48" charset="0"/>
                <a:ea typeface="+mn-ea"/>
                <a:cs typeface="+mn-cs"/>
              </a:rPr>
              <a:t>(dictionnaire):</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a:t>
            </a:r>
            <a:br>
              <a:rPr sz="1200" b="0" i="1" u="none" strike="noStrike">
                <a:solidFill>
                  <a:srgbClr val="629755"/>
                </a:solidFill>
                <a:latin typeface="JetBrains Mono" pitchFamily="48" charset="0"/>
                <a:ea typeface="+mn-ea"/>
                <a:cs typeface="+mn-cs"/>
              </a:rPr>
            </a:br>
            <a:r>
              <a:rPr sz="1200" b="0" i="1" u="none" strike="noStrike">
                <a:solidFill>
                  <a:srgbClr val="629755"/>
                </a:solidFill>
                <a:latin typeface="JetBrains Mono" pitchFamily="48" charset="0"/>
                <a:ea typeface="+mn-ea"/>
                <a:cs typeface="+mn-cs"/>
              </a:rPr>
              <a:t>    </a:t>
            </a:r>
            <a:r>
              <a:rPr sz="1200" b="0" i="0" u="none" strike="noStrike">
                <a:solidFill>
                  <a:srgbClr val="72737A"/>
                </a:solidFill>
                <a:latin typeface="JetBrains Mono" pitchFamily="48" charset="0"/>
                <a:ea typeface="+mn-ea"/>
                <a:cs typeface="+mn-cs"/>
              </a:rPr>
              <a:t>i </a:t>
            </a:r>
            <a:r>
              <a:rPr sz="1200" b="0" i="0" u="none" strike="noStrike">
                <a:solidFill>
                  <a:srgbClr val="A9B7C6"/>
                </a:solidFill>
                <a:latin typeface="JetBrains Mono" pitchFamily="48" charset="0"/>
                <a:ea typeface="+mn-ea"/>
                <a:cs typeface="+mn-cs"/>
              </a:rPr>
              <a:t>= </a:t>
            </a:r>
            <a:r>
              <a:rPr sz="1200" b="0" i="0" u="none" strike="noStrike">
                <a:solidFill>
                  <a:srgbClr val="6897BB"/>
                </a:solidFill>
                <a:latin typeface="JetBrains Mono" pitchFamily="48" charset="0"/>
                <a:ea typeface="+mn-ea"/>
                <a:cs typeface="+mn-cs"/>
              </a:rPr>
              <a:t>1</a:t>
            </a:r>
            <a:br>
              <a:rPr sz="1200" b="0" i="0" u="none" strike="noStrike">
                <a:solidFill>
                  <a:srgbClr val="6897BB"/>
                </a:solidFill>
                <a:latin typeface="JetBrains Mono" pitchFamily="48" charset="0"/>
                <a:ea typeface="+mn-ea"/>
                <a:cs typeface="+mn-cs"/>
              </a:rPr>
            </a:br>
            <a:r>
              <a:rPr sz="1200" b="0" i="0" u="none" strike="noStrike">
                <a:solidFill>
                  <a:srgbClr val="6897BB"/>
                </a:solidFill>
                <a:latin typeface="JetBrains Mono" pitchFamily="48" charset="0"/>
                <a:ea typeface="+mn-ea"/>
                <a:cs typeface="+mn-cs"/>
              </a:rPr>
              <a:t>    </a:t>
            </a:r>
            <a:r>
              <a:rPr sz="1200" b="0" i="0" u="none" strike="noStrike">
                <a:solidFill>
                  <a:srgbClr val="A9B7C6"/>
                </a:solidFill>
                <a:latin typeface="JetBrains Mono" pitchFamily="48" charset="0"/>
                <a:ea typeface="+mn-ea"/>
                <a:cs typeface="+mn-cs"/>
              </a:rPr>
              <a:t>dict_trie = </a:t>
            </a:r>
            <a:r>
              <a:rPr sz="1200" b="0" i="0" u="none" strike="noStrike">
                <a:solidFill>
                  <a:srgbClr val="8888C6"/>
                </a:solidFill>
                <a:latin typeface="JetBrains Mono" pitchFamily="48" charset="0"/>
                <a:ea typeface="+mn-ea"/>
                <a:cs typeface="+mn-cs"/>
              </a:rPr>
              <a:t>sorted</a:t>
            </a:r>
            <a:r>
              <a:rPr sz="1200" b="0" i="0" u="none" strike="noStrike">
                <a:solidFill>
                  <a:srgbClr val="A9B7C6"/>
                </a:solidFill>
                <a:latin typeface="JetBrains Mono" pitchFamily="48" charset="0"/>
                <a:ea typeface="+mn-ea"/>
                <a:cs typeface="+mn-cs"/>
              </a:rPr>
              <a:t>(dictionnaire.items()</a:t>
            </a:r>
            <a:r>
              <a:rPr sz="1200" b="0" i="0" u="none" strike="noStrike">
                <a:solidFill>
                  <a:srgbClr val="CC7832"/>
                </a:solidFill>
                <a:latin typeface="JetBrains Mono" pitchFamily="48" charset="0"/>
                <a:ea typeface="+mn-ea"/>
                <a:cs typeface="+mn-cs"/>
              </a:rPr>
              <a:t>, </a:t>
            </a:r>
            <a:r>
              <a:rPr sz="1200" b="0" i="0" u="none" strike="noStrike">
                <a:solidFill>
                  <a:srgbClr val="AA4926"/>
                </a:solidFill>
                <a:latin typeface="JetBrains Mono" pitchFamily="48" charset="0"/>
                <a:ea typeface="+mn-ea"/>
                <a:cs typeface="+mn-cs"/>
              </a:rPr>
              <a:t>key</a:t>
            </a:r>
            <a:r>
              <a:rPr sz="1200" b="0" i="0" u="none" strike="noStrike">
                <a:solidFill>
                  <a:srgbClr val="A9B7C6"/>
                </a:solidFill>
                <a:latin typeface="JetBrains Mono" pitchFamily="48" charset="0"/>
                <a:ea typeface="+mn-ea"/>
                <a:cs typeface="+mn-cs"/>
              </a:rPr>
              <a:t>=</a:t>
            </a:r>
            <a:r>
              <a:rPr sz="1200" b="0" i="0" u="none" strike="noStrike">
                <a:solidFill>
                  <a:srgbClr val="CC7832"/>
                </a:solidFill>
                <a:latin typeface="JetBrains Mono" pitchFamily="48" charset="0"/>
                <a:ea typeface="+mn-ea"/>
                <a:cs typeface="+mn-cs"/>
              </a:rPr>
              <a:t>lambda </a:t>
            </a:r>
            <a:r>
              <a:rPr sz="1200" b="0" i="0" u="none" strike="noStrike">
                <a:solidFill>
                  <a:srgbClr val="A9B7C6"/>
                </a:solidFill>
                <a:latin typeface="JetBrains Mono" pitchFamily="48" charset="0"/>
                <a:ea typeface="+mn-ea"/>
                <a:cs typeface="+mn-cs"/>
              </a:rPr>
              <a:t>t: t[</a:t>
            </a:r>
            <a:r>
              <a:rPr sz="1200" b="0" i="0" u="none" strike="noStrike">
                <a:solidFill>
                  <a:srgbClr val="6897BB"/>
                </a:solidFill>
                <a:latin typeface="JetBrains Mono" pitchFamily="48" charset="0"/>
                <a:ea typeface="+mn-ea"/>
                <a:cs typeface="+mn-cs"/>
              </a:rPr>
              <a:t>1</a:t>
            </a:r>
            <a:r>
              <a:rPr sz="1200" b="0" i="0" u="none" strike="noStrike">
                <a:solidFill>
                  <a:srgbClr val="A9B7C6"/>
                </a:solidFill>
                <a:latin typeface="JetBrains Mono" pitchFamily="48" charset="0"/>
                <a:ea typeface="+mn-ea"/>
                <a:cs typeface="+mn-cs"/>
              </a:rPr>
              <a:t>][</a:t>
            </a:r>
            <a:r>
              <a:rPr sz="1200" b="0" i="0" u="none" strike="noStrike">
                <a:solidFill>
                  <a:srgbClr val="6A8759"/>
                </a:solidFill>
                <a:latin typeface="JetBrains Mono" pitchFamily="48" charset="0"/>
                <a:ea typeface="+mn-ea"/>
                <a:cs typeface="+mn-cs"/>
              </a:rPr>
              <a:t>'cout'</a:t>
            </a:r>
            <a:r>
              <a:rPr sz="1200" b="0" i="0" u="none" strike="noStrike">
                <a:solidFill>
                  <a:srgbClr val="A9B7C6"/>
                </a:solidFill>
                <a:latin typeface="JetBrains Mono" pitchFamily="48" charset="0"/>
                <a:ea typeface="+mn-ea"/>
                <a:cs typeface="+mn-cs"/>
              </a:rPr>
              <a:t>]</a:t>
            </a:r>
            <a:r>
              <a:rPr sz="1200" b="0" i="0" u="none" strike="noStrike">
                <a:solidFill>
                  <a:srgbClr val="CC7832"/>
                </a:solidFill>
                <a:latin typeface="JetBrains Mono" pitchFamily="48" charset="0"/>
                <a:ea typeface="+mn-ea"/>
                <a:cs typeface="+mn-cs"/>
              </a:rPr>
              <a:t>, </a:t>
            </a:r>
            <a:r>
              <a:rPr sz="1200" b="0" i="0" u="none" strike="noStrike">
                <a:solidFill>
                  <a:srgbClr val="AA4926"/>
                </a:solidFill>
                <a:latin typeface="JetBrains Mono" pitchFamily="48" charset="0"/>
                <a:ea typeface="+mn-ea"/>
                <a:cs typeface="+mn-cs"/>
              </a:rPr>
              <a:t>reverse</a:t>
            </a:r>
            <a:r>
              <a:rPr sz="1200" b="0" i="0" u="none" strike="noStrike">
                <a:solidFill>
                  <a:srgbClr val="A9B7C6"/>
                </a:solidFill>
                <a:latin typeface="JetBrains Mono" pitchFamily="48" charset="0"/>
                <a:ea typeface="+mn-ea"/>
                <a:cs typeface="+mn-cs"/>
              </a:rPr>
              <a:t>=</a:t>
            </a:r>
            <a:r>
              <a:rPr sz="1200" b="0" i="0" u="none" strike="noStrike">
                <a:solidFill>
                  <a:srgbClr val="CC7832"/>
                </a:solidFill>
                <a:latin typeface="JetBrains Mono" pitchFamily="48" charset="0"/>
                <a:ea typeface="+mn-ea"/>
                <a:cs typeface="+mn-cs"/>
              </a:rPr>
              <a:t>True</a:t>
            </a:r>
            <a:r>
              <a:rPr sz="1200" b="0" i="0" u="none" strike="noStrike">
                <a:solidFill>
                  <a:srgbClr val="A9B7C6"/>
                </a:solidFill>
                <a:latin typeface="JetBrains Mono" pitchFamily="48" charset="0"/>
                <a:ea typeface="+mn-ea"/>
                <a:cs typeface="+mn-cs"/>
              </a:rPr>
              <a:t>)</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a:t>
            </a:r>
            <a:r>
              <a:rPr sz="1200" b="0" i="0" u="none" strike="noStrike">
                <a:solidFill>
                  <a:srgbClr val="CC7832"/>
                </a:solidFill>
                <a:latin typeface="JetBrains Mono" pitchFamily="48" charset="0"/>
                <a:ea typeface="+mn-ea"/>
                <a:cs typeface="+mn-cs"/>
              </a:rPr>
              <a:t>return </a:t>
            </a:r>
            <a:r>
              <a:rPr sz="1200" b="0" i="0" u="none" strike="noStrike">
                <a:solidFill>
                  <a:srgbClr val="8888C6"/>
                </a:solidFill>
                <a:latin typeface="JetBrains Mono" pitchFamily="48" charset="0"/>
                <a:ea typeface="+mn-ea"/>
                <a:cs typeface="+mn-cs"/>
              </a:rPr>
              <a:t>dict</a:t>
            </a:r>
            <a:r>
              <a:rPr sz="1200" b="0" i="0" u="none" strike="noStrike">
                <a:solidFill>
                  <a:srgbClr val="A9B7C6"/>
                </a:solidFill>
                <a:latin typeface="JetBrains Mono" pitchFamily="48" charset="0"/>
                <a:ea typeface="+mn-ea"/>
                <a:cs typeface="+mn-cs"/>
              </a:rPr>
              <a:t>(dict_trie)</a:t>
            </a:r>
            <a:br>
              <a:rPr sz="1200" b="0" i="0" u="none" strike="noStrike">
                <a:solidFill>
                  <a:srgbClr val="A9B7C6"/>
                </a:solidFill>
                <a:latin typeface="JetBrains Mono" pitchFamily="48" charset="0"/>
                <a:ea typeface="+mn-ea"/>
                <a:cs typeface="+mn-cs"/>
              </a:rPr>
            </a:br>
            <a:br>
              <a:rPr sz="1200" b="0" i="0" u="none" strike="noStrike">
                <a:solidFill>
                  <a:srgbClr val="A9B7C6"/>
                </a:solidFill>
                <a:latin typeface="JetBrains Mono" pitchFamily="48" charset="0"/>
                <a:ea typeface="+mn-ea"/>
                <a:cs typeface="+mn-cs"/>
              </a:rPr>
            </a:br>
            <a:br>
              <a:rPr sz="1200" b="0" i="0" u="none" strike="noStrike">
                <a:solidFill>
                  <a:srgbClr val="A9B7C6"/>
                </a:solidFill>
                <a:latin typeface="JetBrains Mono" pitchFamily="48" charset="0"/>
                <a:ea typeface="+mn-ea"/>
                <a:cs typeface="+mn-cs"/>
              </a:rPr>
            </a:br>
            <a:r>
              <a:rPr sz="1200" b="0" i="0" u="none" strike="noStrike">
                <a:solidFill>
                  <a:srgbClr val="CC7832"/>
                </a:solidFill>
                <a:latin typeface="JetBrains Mono" pitchFamily="48" charset="0"/>
                <a:ea typeface="+mn-ea"/>
                <a:cs typeface="+mn-cs"/>
              </a:rPr>
              <a:t>def </a:t>
            </a:r>
            <a:r>
              <a:rPr sz="1200" b="0" i="0" u="none" strike="noStrike">
                <a:solidFill>
                  <a:srgbClr val="FFC66D"/>
                </a:solidFill>
                <a:latin typeface="JetBrains Mono" pitchFamily="48" charset="0"/>
                <a:ea typeface="+mn-ea"/>
                <a:cs typeface="+mn-cs"/>
              </a:rPr>
              <a:t>trier_prix_ordre_croissant</a:t>
            </a:r>
            <a:r>
              <a:rPr sz="1200" b="0" i="0" u="none" strike="noStrike">
                <a:solidFill>
                  <a:srgbClr val="A9B7C6"/>
                </a:solidFill>
                <a:latin typeface="JetBrains Mono" pitchFamily="48" charset="0"/>
                <a:ea typeface="+mn-ea"/>
                <a:cs typeface="+mn-cs"/>
              </a:rPr>
              <a:t>(dictionnaire):</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a:t>
            </a:r>
            <a:r>
              <a:rPr sz="1200" b="0" i="0" u="none" strike="noStrike">
                <a:solidFill>
                  <a:srgbClr val="8888C6"/>
                </a:solidFill>
                <a:latin typeface="JetBrains Mono" pitchFamily="48" charset="0"/>
                <a:ea typeface="+mn-ea"/>
                <a:cs typeface="+mn-cs"/>
              </a:rPr>
              <a:t>sorted</a:t>
            </a:r>
            <a:r>
              <a:rPr sz="1200" b="0" i="0" u="none" strike="noStrike">
                <a:solidFill>
                  <a:srgbClr val="A9B7C6"/>
                </a:solidFill>
                <a:latin typeface="JetBrains Mono" pitchFamily="48" charset="0"/>
                <a:ea typeface="+mn-ea"/>
                <a:cs typeface="+mn-cs"/>
              </a:rPr>
              <a:t>(dictionnaire.items()</a:t>
            </a:r>
            <a:r>
              <a:rPr sz="1200" b="0" i="0" u="none" strike="noStrike">
                <a:solidFill>
                  <a:srgbClr val="CC7832"/>
                </a:solidFill>
                <a:latin typeface="JetBrains Mono" pitchFamily="48" charset="0"/>
                <a:ea typeface="+mn-ea"/>
                <a:cs typeface="+mn-cs"/>
              </a:rPr>
              <a:t>, </a:t>
            </a:r>
            <a:r>
              <a:rPr sz="1200" b="0" i="0" u="none" strike="noStrike">
                <a:solidFill>
                  <a:srgbClr val="AA4926"/>
                </a:solidFill>
                <a:latin typeface="JetBrains Mono" pitchFamily="48" charset="0"/>
                <a:ea typeface="+mn-ea"/>
                <a:cs typeface="+mn-cs"/>
              </a:rPr>
              <a:t>key</a:t>
            </a:r>
            <a:r>
              <a:rPr sz="1200" b="0" i="0" u="none" strike="noStrike">
                <a:solidFill>
                  <a:srgbClr val="A9B7C6"/>
                </a:solidFill>
                <a:latin typeface="JetBrains Mono" pitchFamily="48" charset="0"/>
                <a:ea typeface="+mn-ea"/>
                <a:cs typeface="+mn-cs"/>
              </a:rPr>
              <a:t>=</a:t>
            </a:r>
            <a:r>
              <a:rPr sz="1200" b="0" i="0" u="none" strike="noStrike">
                <a:solidFill>
                  <a:srgbClr val="CC7832"/>
                </a:solidFill>
                <a:latin typeface="JetBrains Mono" pitchFamily="48" charset="0"/>
                <a:ea typeface="+mn-ea"/>
                <a:cs typeface="+mn-cs"/>
              </a:rPr>
              <a:t>lambda </a:t>
            </a:r>
            <a:r>
              <a:rPr sz="1200" b="0" i="0" u="none" strike="noStrike">
                <a:solidFill>
                  <a:srgbClr val="A9B7C6"/>
                </a:solidFill>
                <a:latin typeface="JetBrains Mono" pitchFamily="48" charset="0"/>
                <a:ea typeface="+mn-ea"/>
                <a:cs typeface="+mn-cs"/>
              </a:rPr>
              <a:t>t: t[</a:t>
            </a:r>
            <a:r>
              <a:rPr sz="1200" b="0" i="0" u="none" strike="noStrike">
                <a:solidFill>
                  <a:srgbClr val="6897BB"/>
                </a:solidFill>
                <a:latin typeface="JetBrains Mono" pitchFamily="48" charset="0"/>
                <a:ea typeface="+mn-ea"/>
                <a:cs typeface="+mn-cs"/>
              </a:rPr>
              <a:t>1</a:t>
            </a:r>
            <a:r>
              <a:rPr sz="1200" b="0" i="0" u="none" strike="noStrike">
                <a:solidFill>
                  <a:srgbClr val="A9B7C6"/>
                </a:solidFill>
                <a:latin typeface="JetBrains Mono" pitchFamily="48" charset="0"/>
                <a:ea typeface="+mn-ea"/>
                <a:cs typeface="+mn-cs"/>
              </a:rPr>
              <a:t>][</a:t>
            </a:r>
            <a:r>
              <a:rPr sz="1200" b="0" i="0" u="none" strike="noStrike">
                <a:solidFill>
                  <a:srgbClr val="6A8759"/>
                </a:solidFill>
                <a:latin typeface="JetBrains Mono" pitchFamily="48" charset="0"/>
                <a:ea typeface="+mn-ea"/>
                <a:cs typeface="+mn-cs"/>
              </a:rPr>
              <a:t>'cout'</a:t>
            </a:r>
            <a:r>
              <a:rPr sz="1200" b="0" i="0" u="none" strike="noStrike">
                <a:solidFill>
                  <a:srgbClr val="A9B7C6"/>
                </a:solidFill>
                <a:latin typeface="JetBrains Mono" pitchFamily="48" charset="0"/>
                <a:ea typeface="+mn-ea"/>
                <a:cs typeface="+mn-cs"/>
              </a:rPr>
              <a:t>])</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a:t>
            </a:r>
            <a:r>
              <a:rPr sz="1200" b="0" i="0" u="none" strike="noStrike">
                <a:solidFill>
                  <a:srgbClr val="CC7832"/>
                </a:solidFill>
                <a:latin typeface="JetBrains Mono" pitchFamily="48" charset="0"/>
                <a:ea typeface="+mn-ea"/>
                <a:cs typeface="+mn-cs"/>
              </a:rPr>
              <a:t>return </a:t>
            </a:r>
            <a:r>
              <a:rPr sz="1200" b="0" i="0" u="none" strike="noStrike">
                <a:solidFill>
                  <a:srgbClr val="8888C6"/>
                </a:solidFill>
                <a:latin typeface="JetBrains Mono" pitchFamily="48" charset="0"/>
                <a:ea typeface="+mn-ea"/>
                <a:cs typeface="+mn-cs"/>
              </a:rPr>
              <a:t>dict</a:t>
            </a:r>
            <a:r>
              <a:rPr sz="1200" b="0" i="0" u="none" strike="noStrike">
                <a:solidFill>
                  <a:srgbClr val="A9B7C6"/>
                </a:solidFill>
                <a:latin typeface="JetBrains Mono" pitchFamily="48" charset="0"/>
                <a:ea typeface="+mn-ea"/>
                <a:cs typeface="+mn-cs"/>
              </a:rPr>
              <a:t>(dict_trie)</a:t>
            </a:r>
            <a:br>
              <a:rPr sz="1200" b="0" i="0" u="none" strike="noStrike">
                <a:solidFill>
                  <a:srgbClr val="A9B7C6"/>
                </a:solidFill>
                <a:latin typeface="JetBrains Mono" pitchFamily="48" charset="0"/>
                <a:ea typeface="+mn-ea"/>
                <a:cs typeface="+mn-cs"/>
              </a:rPr>
            </a:br>
            <a:br>
              <a:rPr sz="1200" b="0" i="0" u="none" strike="noStrike">
                <a:solidFill>
                  <a:srgbClr val="A9B7C6"/>
                </a:solidFill>
                <a:latin typeface="JetBrains Mono" pitchFamily="48" charset="0"/>
                <a:ea typeface="+mn-ea"/>
                <a:cs typeface="+mn-cs"/>
              </a:rPr>
            </a:br>
            <a:br>
              <a:rPr sz="1200" b="0" i="0" u="none" strike="noStrike">
                <a:solidFill>
                  <a:srgbClr val="A9B7C6"/>
                </a:solidFill>
                <a:latin typeface="JetBrains Mono" pitchFamily="48" charset="0"/>
                <a:ea typeface="+mn-ea"/>
                <a:cs typeface="+mn-cs"/>
              </a:rPr>
            </a:br>
            <a:r>
              <a:rPr sz="1200" b="0" i="0" u="none" strike="noStrike">
                <a:solidFill>
                  <a:srgbClr val="CC7832"/>
                </a:solidFill>
                <a:latin typeface="JetBrains Mono" pitchFamily="48" charset="0"/>
                <a:ea typeface="+mn-ea"/>
                <a:cs typeface="+mn-cs"/>
              </a:rPr>
              <a:t>def </a:t>
            </a:r>
            <a:r>
              <a:rPr sz="1200" b="0" i="0" u="none" strike="noStrike">
                <a:solidFill>
                  <a:srgbClr val="FFC66D"/>
                </a:solidFill>
                <a:latin typeface="JetBrains Mono" pitchFamily="48" charset="0"/>
                <a:ea typeface="+mn-ea"/>
                <a:cs typeface="+mn-cs"/>
              </a:rPr>
              <a:t>trier_selon_benefice_maximal_par_ordre_decroissant</a:t>
            </a:r>
            <a:r>
              <a:rPr sz="1200" b="0" i="0" u="none" strike="noStrike">
                <a:solidFill>
                  <a:srgbClr val="A9B7C6"/>
                </a:solidFill>
                <a:latin typeface="JetBrains Mono" pitchFamily="48" charset="0"/>
                <a:ea typeface="+mn-ea"/>
                <a:cs typeface="+mn-cs"/>
              </a:rPr>
              <a:t>(dictionnaire):</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a:t>
            </a:r>
            <a:r>
              <a:rPr sz="1200" b="0" i="1" u="none" strike="noStrike">
                <a:solidFill>
                  <a:srgbClr val="629755"/>
                </a:solidFill>
                <a:latin typeface="JetBrains Mono" pitchFamily="48" charset="0"/>
                <a:ea typeface="+mn-ea"/>
                <a:cs typeface="+mn-cs"/>
              </a:rPr>
              <a:t>    </a:t>
            </a:r>
            <a:r>
              <a:rPr sz="1200" b="0" i="0" u="none" strike="noStrike">
                <a:solidFill>
                  <a:srgbClr val="A9B7C6"/>
                </a:solidFill>
                <a:latin typeface="JetBrains Mono" pitchFamily="48" charset="0"/>
                <a:ea typeface="+mn-ea"/>
                <a:cs typeface="+mn-cs"/>
              </a:rPr>
              <a:t>dict_trie = </a:t>
            </a:r>
            <a:r>
              <a:rPr sz="1200" b="0" i="0" u="none" strike="noStrike">
                <a:solidFill>
                  <a:srgbClr val="8888C6"/>
                </a:solidFill>
                <a:latin typeface="JetBrains Mono" pitchFamily="48" charset="0"/>
                <a:ea typeface="+mn-ea"/>
                <a:cs typeface="+mn-cs"/>
              </a:rPr>
              <a:t>sorted</a:t>
            </a:r>
            <a:r>
              <a:rPr sz="1200" b="0" i="0" u="none" strike="noStrike">
                <a:solidFill>
                  <a:srgbClr val="A9B7C6"/>
                </a:solidFill>
                <a:latin typeface="JetBrains Mono" pitchFamily="48" charset="0"/>
                <a:ea typeface="+mn-ea"/>
                <a:cs typeface="+mn-cs"/>
              </a:rPr>
              <a:t>(dictionnaire.items()</a:t>
            </a:r>
            <a:r>
              <a:rPr sz="1200" b="0" i="0" u="none" strike="noStrike">
                <a:solidFill>
                  <a:srgbClr val="CC7832"/>
                </a:solidFill>
                <a:latin typeface="JetBrains Mono" pitchFamily="48" charset="0"/>
                <a:ea typeface="+mn-ea"/>
                <a:cs typeface="+mn-cs"/>
              </a:rPr>
              <a:t>, </a:t>
            </a:r>
            <a:r>
              <a:rPr sz="1200" b="0" i="0" u="none" strike="noStrike">
                <a:solidFill>
                  <a:srgbClr val="AA4926"/>
                </a:solidFill>
                <a:latin typeface="JetBrains Mono" pitchFamily="48" charset="0"/>
                <a:ea typeface="+mn-ea"/>
                <a:cs typeface="+mn-cs"/>
              </a:rPr>
              <a:t>key</a:t>
            </a:r>
            <a:r>
              <a:rPr sz="1200" b="0" i="0" u="none" strike="noStrike">
                <a:solidFill>
                  <a:srgbClr val="A9B7C6"/>
                </a:solidFill>
                <a:latin typeface="JetBrains Mono" pitchFamily="48" charset="0"/>
                <a:ea typeface="+mn-ea"/>
                <a:cs typeface="+mn-cs"/>
              </a:rPr>
              <a:t>=</a:t>
            </a:r>
            <a:r>
              <a:rPr sz="1200" b="0" i="0" u="none" strike="noStrike">
                <a:solidFill>
                  <a:srgbClr val="CC7832"/>
                </a:solidFill>
                <a:latin typeface="JetBrains Mono" pitchFamily="48" charset="0"/>
                <a:ea typeface="+mn-ea"/>
                <a:cs typeface="+mn-cs"/>
              </a:rPr>
              <a:t>lambda </a:t>
            </a:r>
            <a:r>
              <a:rPr sz="1200" b="0" i="0" u="none" strike="noStrike">
                <a:solidFill>
                  <a:srgbClr val="A9B7C6"/>
                </a:solidFill>
                <a:latin typeface="JetBrains Mono" pitchFamily="48" charset="0"/>
                <a:ea typeface="+mn-ea"/>
                <a:cs typeface="+mn-cs"/>
              </a:rPr>
              <a:t>t: t[</a:t>
            </a:r>
            <a:r>
              <a:rPr sz="1200" b="0" i="0" u="none" strike="noStrike">
                <a:solidFill>
                  <a:srgbClr val="6897BB"/>
                </a:solidFill>
                <a:latin typeface="JetBrains Mono" pitchFamily="48" charset="0"/>
                <a:ea typeface="+mn-ea"/>
                <a:cs typeface="+mn-cs"/>
              </a:rPr>
              <a:t>1</a:t>
            </a:r>
            <a:r>
              <a:rPr sz="1200" b="0" i="0" u="none" strike="noStrike">
                <a:solidFill>
                  <a:srgbClr val="A9B7C6"/>
                </a:solidFill>
                <a:latin typeface="JetBrains Mono" pitchFamily="48" charset="0"/>
                <a:ea typeface="+mn-ea"/>
                <a:cs typeface="+mn-cs"/>
              </a:rPr>
              <a:t>][</a:t>
            </a:r>
            <a:r>
              <a:rPr sz="1200" b="0" i="0" u="none" strike="noStrike">
                <a:solidFill>
                  <a:srgbClr val="6A8759"/>
                </a:solidFill>
                <a:latin typeface="JetBrains Mono" pitchFamily="48" charset="0"/>
                <a:ea typeface="+mn-ea"/>
                <a:cs typeface="+mn-cs"/>
              </a:rPr>
              <a:t>'benefice finale'</a:t>
            </a:r>
            <a:r>
              <a:rPr sz="1200" b="0" i="0" u="none" strike="noStrike">
                <a:solidFill>
                  <a:srgbClr val="A9B7C6"/>
                </a:solidFill>
                <a:latin typeface="JetBrains Mono" pitchFamily="48" charset="0"/>
                <a:ea typeface="+mn-ea"/>
                <a:cs typeface="+mn-cs"/>
              </a:rPr>
              <a:t>]</a:t>
            </a:r>
            <a:r>
              <a:rPr sz="1200" b="0" i="0" u="none" strike="noStrike">
                <a:solidFill>
                  <a:srgbClr val="CC7832"/>
                </a:solidFill>
                <a:latin typeface="JetBrains Mono" pitchFamily="48" charset="0"/>
                <a:ea typeface="+mn-ea"/>
                <a:cs typeface="+mn-cs"/>
              </a:rPr>
              <a:t>, </a:t>
            </a:r>
            <a:r>
              <a:rPr sz="1200" b="0" i="0" u="none" strike="noStrike">
                <a:solidFill>
                  <a:srgbClr val="AA4926"/>
                </a:solidFill>
                <a:latin typeface="JetBrains Mono" pitchFamily="48" charset="0"/>
                <a:ea typeface="+mn-ea"/>
                <a:cs typeface="+mn-cs"/>
              </a:rPr>
              <a:t>reverse</a:t>
            </a:r>
            <a:r>
              <a:rPr sz="1200" b="0" i="0" u="none" strike="noStrike">
                <a:solidFill>
                  <a:srgbClr val="A9B7C6"/>
                </a:solidFill>
                <a:latin typeface="JetBrains Mono" pitchFamily="48" charset="0"/>
                <a:ea typeface="+mn-ea"/>
                <a:cs typeface="+mn-cs"/>
              </a:rPr>
              <a:t>=</a:t>
            </a:r>
            <a:r>
              <a:rPr sz="1200" b="0" i="0" u="none" strike="noStrike">
                <a:solidFill>
                  <a:srgbClr val="CC7832"/>
                </a:solidFill>
                <a:latin typeface="JetBrains Mono" pitchFamily="48" charset="0"/>
                <a:ea typeface="+mn-ea"/>
                <a:cs typeface="+mn-cs"/>
              </a:rPr>
              <a:t>True</a:t>
            </a:r>
            <a:r>
              <a:rPr sz="1200" b="0" i="0" u="none" strike="noStrike">
                <a:solidFill>
                  <a:srgbClr val="A9B7C6"/>
                </a:solidFill>
                <a:latin typeface="JetBrains Mono" pitchFamily="48" charset="0"/>
                <a:ea typeface="+mn-ea"/>
                <a:cs typeface="+mn-cs"/>
              </a:rPr>
              <a:t>)</a:t>
            </a:r>
            <a:br>
              <a:rPr sz="1200" b="0" i="0" u="none" strike="noStrike">
                <a:solidFill>
                  <a:srgbClr val="A9B7C6"/>
                </a:solidFill>
                <a:latin typeface="JetBrains Mono" pitchFamily="48" charset="0"/>
                <a:ea typeface="+mn-ea"/>
                <a:cs typeface="+mn-cs"/>
              </a:rPr>
            </a:br>
            <a:r>
              <a:rPr sz="1200" b="0" i="0" u="none" strike="noStrike">
                <a:solidFill>
                  <a:srgbClr val="A9B7C6"/>
                </a:solidFill>
                <a:latin typeface="JetBrains Mono" pitchFamily="48" charset="0"/>
                <a:ea typeface="+mn-ea"/>
                <a:cs typeface="+mn-cs"/>
              </a:rPr>
              <a:t>    </a:t>
            </a:r>
            <a:r>
              <a:rPr sz="1200" b="0" i="0" u="none" strike="noStrike">
                <a:solidFill>
                  <a:srgbClr val="CC7832"/>
                </a:solidFill>
                <a:latin typeface="JetBrains Mono" pitchFamily="48" charset="0"/>
                <a:ea typeface="+mn-ea"/>
                <a:cs typeface="+mn-cs"/>
              </a:rPr>
              <a:t>return </a:t>
            </a:r>
            <a:r>
              <a:rPr sz="1200" b="0" i="0" u="none" strike="noStrike">
                <a:solidFill>
                  <a:srgbClr val="8888C6"/>
                </a:solidFill>
                <a:latin typeface="JetBrains Mono" pitchFamily="48" charset="0"/>
                <a:ea typeface="+mn-ea"/>
                <a:cs typeface="+mn-cs"/>
              </a:rPr>
              <a:t>dict</a:t>
            </a:r>
            <a:r>
              <a:rPr sz="1200" b="0" i="0" u="none" strike="noStrike">
                <a:solidFill>
                  <a:srgbClr val="A9B7C6"/>
                </a:solidFill>
                <a:latin typeface="JetBrains Mono" pitchFamily="48" charset="0"/>
                <a:ea typeface="+mn-ea"/>
                <a:cs typeface="+mn-cs"/>
              </a:rPr>
              <a:t>(dict_trie)</a:t>
            </a:r>
            <a:endParaRPr sz="1200"/>
          </a:p>
        </p:txBody>
      </p:sp>
      <p:sp>
        <p:nvSpPr>
          <p:cNvPr id="4" name="Espace réservé au contenu 3"/>
          <p:cNvSpPr>
            <a:spLocks noGrp="1" noEditPoints="1"/>
          </p:cNvSpPr>
          <p:nvPr>
            <p:ph sz="half" idx="2"/>
          </p:nvPr>
        </p:nvSpPr>
        <p:spPr>
          <a:xfrm>
            <a:off x="6772481" y="1373245"/>
            <a:ext cx="5181600" cy="3198755"/>
          </a:xfrm>
          <a:prstGeom prst="rect">
            <a:avLst/>
          </a:prstGeom>
        </p:spPr>
        <p:txBody>
          <a:bodyPr/>
          <a:lstStyle/>
          <a:p>
            <a:r>
              <a:rPr lang="fr-FR" sz="1600"/>
              <a:t>Afin d'utiliser la fonction </a:t>
            </a:r>
            <a:r>
              <a:rPr lang="fr-FR" sz="1600" b="1">
                <a:solidFill>
                  <a:srgbClr val="FF0000"/>
                </a:solidFill>
              </a:rPr>
              <a:t>algo_optimised()</a:t>
            </a:r>
            <a:r>
              <a:rPr lang="fr-FR" sz="1600"/>
              <a:t> de la manière la plus efficace possible on va lui passer en paramètre un dictionnaire qui sera au préalablement trié.</a:t>
            </a:r>
          </a:p>
          <a:p>
            <a:r>
              <a:rPr lang="fr-FR" sz="1600"/>
              <a:t>Nous avons là 3 fonctions qui vont nous faciliter la tâche en triant le dictionnaire selon le prix par </a:t>
            </a:r>
            <a:r>
              <a:rPr lang="fr-FR" sz="1600">
                <a:solidFill>
                  <a:srgbClr val="FF0000"/>
                </a:solidFill>
              </a:rPr>
              <a:t>ordre décroissant, croissant </a:t>
            </a:r>
            <a:r>
              <a:rPr lang="fr-FR" sz="1600"/>
              <a:t>et selon </a:t>
            </a:r>
            <a:r>
              <a:rPr lang="fr-FR" sz="1600">
                <a:solidFill>
                  <a:srgbClr val="FF0000"/>
                </a:solidFill>
              </a:rPr>
              <a:t>le bénéfice totale</a:t>
            </a:r>
            <a:r>
              <a:rPr lang="fr-FR" sz="1600"/>
              <a:t> de chaque action par </a:t>
            </a:r>
            <a:r>
              <a:rPr lang="fr-FR" sz="1600">
                <a:solidFill>
                  <a:srgbClr val="FF0000"/>
                </a:solidFill>
              </a:rPr>
              <a:t>ordre décroissant.</a:t>
            </a:r>
            <a:endParaRPr sz="1600"/>
          </a:p>
        </p:txBody>
      </p:sp>
      <p:sp>
        <p:nvSpPr>
          <p:cNvPr id="5" name="Rectangle 4"/>
          <p:cNvSpPr/>
          <p:nvPr/>
        </p:nvSpPr>
        <p:spPr>
          <a:xfrm>
            <a:off x="238468" y="1373245"/>
            <a:ext cx="6099289" cy="3198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Par défaut">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Marvin</dc:creator>
  <cp:lastModifiedBy>Marvin</cp:lastModifiedBy>
  <cp:revision>1</cp:revision>
  <dcterms:created xsi:type="dcterms:W3CDTF">2022-01-06T15:21:01Z</dcterms:created>
  <dcterms:modified xsi:type="dcterms:W3CDTF">2022-01-17T15:23:41Z</dcterms:modified>
</cp:coreProperties>
</file>