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7" r:id="rId5"/>
  </p:sldMasterIdLst>
  <p:notesMasterIdLst>
    <p:notesMasterId r:id="rId12"/>
  </p:notesMasterIdLst>
  <p:sldIdLst>
    <p:sldId id="463" r:id="rId6"/>
    <p:sldId id="467" r:id="rId7"/>
    <p:sldId id="486" r:id="rId8"/>
    <p:sldId id="487" r:id="rId9"/>
    <p:sldId id="477" r:id="rId10"/>
    <p:sldId id="485" r:id="rId11"/>
  </p:sldIdLst>
  <p:sldSz cx="9144000" cy="6858000" type="screen4x3"/>
  <p:notesSz cx="6797675" cy="9926638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3896" autoAdjust="0"/>
  </p:normalViewPr>
  <p:slideViewPr>
    <p:cSldViewPr snapToGrid="0" showGuides="1">
      <p:cViewPr varScale="1">
        <p:scale>
          <a:sx n="74" d="100"/>
          <a:sy n="74" d="100"/>
        </p:scale>
        <p:origin x="1230" y="72"/>
      </p:cViewPr>
      <p:guideLst>
        <p:guide pos="2880"/>
        <p:guide orient="horz" pos="2160"/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5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6434-A977-4592-8C4E-8AA3E7F6080F}" type="datetimeFigureOut">
              <a:rPr lang="de-DE" smtClean="0"/>
              <a:t>13.09.2015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2D5B4-00E9-494B-AA9E-DE04F9E8F3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0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02835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3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1" y="665160"/>
            <a:ext cx="8245474" cy="1329595"/>
          </a:xfrm>
        </p:spPr>
        <p:txBody>
          <a:bodyPr wrap="square" lIns="0" tIns="0" rIns="0" bIns="0" anchor="t" anchorCtr="0">
            <a:noAutofit/>
          </a:bodyPr>
          <a:lstStyle>
            <a:lvl1pPr algn="ctr">
              <a:defRPr sz="4800" b="1" cap="all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213797"/>
            <a:ext cx="9144000" cy="89538"/>
            <a:chOff x="0" y="213797"/>
            <a:chExt cx="9144000" cy="89538"/>
          </a:xfrm>
        </p:grpSpPr>
        <p:cxnSp>
          <p:nvCxnSpPr>
            <p:cNvPr id="11" name="Gerader Verbinder 10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ihandform 11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" name="Gruppieren 2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3" name="Gerader Verbinder 12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ihandform 13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8" y="6454935"/>
            <a:ext cx="1655235" cy="256625"/>
          </a:xfrm>
          <a:prstGeom prst="rect">
            <a:avLst/>
          </a:prstGeom>
        </p:spPr>
      </p:pic>
      <p:grpSp>
        <p:nvGrpSpPr>
          <p:cNvPr id="4" name="Gruppieren 3"/>
          <p:cNvGrpSpPr/>
          <p:nvPr userDrawn="1"/>
        </p:nvGrpSpPr>
        <p:grpSpPr>
          <a:xfrm>
            <a:off x="49134" y="2602057"/>
            <a:ext cx="9033298" cy="3203320"/>
            <a:chOff x="49134" y="2602057"/>
            <a:chExt cx="9033298" cy="3203320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988" y="2614051"/>
              <a:ext cx="3330327" cy="3191325"/>
            </a:xfrm>
            <a:custGeom>
              <a:avLst/>
              <a:gdLst>
                <a:gd name="connsiteX0" fmla="*/ 1260646 w 2851428"/>
                <a:gd name="connsiteY0" fmla="*/ 0 h 2841122"/>
                <a:gd name="connsiteX1" fmla="*/ 1590783 w 2851428"/>
                <a:gd name="connsiteY1" fmla="*/ 0 h 2841122"/>
                <a:gd name="connsiteX2" fmla="*/ 1713045 w 2851428"/>
                <a:gd name="connsiteY2" fmla="*/ 18660 h 2841122"/>
                <a:gd name="connsiteX3" fmla="*/ 2851428 w 2851428"/>
                <a:gd name="connsiteY3" fmla="*/ 1415408 h 2841122"/>
                <a:gd name="connsiteX4" fmla="*/ 1425714 w 2851428"/>
                <a:gd name="connsiteY4" fmla="*/ 2841122 h 2841122"/>
                <a:gd name="connsiteX5" fmla="*/ 0 w 2851428"/>
                <a:gd name="connsiteY5" fmla="*/ 1415408 h 2841122"/>
                <a:gd name="connsiteX6" fmla="*/ 1138383 w 2851428"/>
                <a:gd name="connsiteY6" fmla="*/ 18660 h 284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1428" h="2841122">
                  <a:moveTo>
                    <a:pt x="1260646" y="0"/>
                  </a:moveTo>
                  <a:lnTo>
                    <a:pt x="1590783" y="0"/>
                  </a:lnTo>
                  <a:lnTo>
                    <a:pt x="1713045" y="18660"/>
                  </a:lnTo>
                  <a:cubicBezTo>
                    <a:pt x="2362719" y="151602"/>
                    <a:pt x="2851428" y="726433"/>
                    <a:pt x="2851428" y="1415408"/>
                  </a:cubicBezTo>
                  <a:cubicBezTo>
                    <a:pt x="2851428" y="2202808"/>
                    <a:pt x="2213114" y="2841122"/>
                    <a:pt x="1425714" y="2841122"/>
                  </a:cubicBezTo>
                  <a:cubicBezTo>
                    <a:pt x="638314" y="2841122"/>
                    <a:pt x="0" y="2202808"/>
                    <a:pt x="0" y="1415408"/>
                  </a:cubicBezTo>
                  <a:cubicBezTo>
                    <a:pt x="0" y="726433"/>
                    <a:pt x="488709" y="151602"/>
                    <a:pt x="1138383" y="18660"/>
                  </a:cubicBezTo>
                  <a:close/>
                </a:path>
              </a:pathLst>
            </a:custGeom>
            <a:ln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28"/>
            <a:stretch/>
          </p:blipFill>
          <p:spPr>
            <a:xfrm>
              <a:off x="5923591" y="2602057"/>
              <a:ext cx="3158841" cy="3200256"/>
            </a:xfrm>
            <a:custGeom>
              <a:avLst/>
              <a:gdLst>
                <a:gd name="connsiteX0" fmla="*/ 1620000 w 3240000"/>
                <a:gd name="connsiteY0" fmla="*/ 0 h 3240000"/>
                <a:gd name="connsiteX1" fmla="*/ 3240000 w 3240000"/>
                <a:gd name="connsiteY1" fmla="*/ 1620000 h 3240000"/>
                <a:gd name="connsiteX2" fmla="*/ 1620000 w 3240000"/>
                <a:gd name="connsiteY2" fmla="*/ 3240000 h 3240000"/>
                <a:gd name="connsiteX3" fmla="*/ 0 w 3240000"/>
                <a:gd name="connsiteY3" fmla="*/ 1620000 h 3240000"/>
                <a:gd name="connsiteX4" fmla="*/ 1620000 w 3240000"/>
                <a:gd name="connsiteY4" fmla="*/ 0 h 3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000" h="3240000"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Ellipse 20"/>
            <p:cNvSpPr/>
            <p:nvPr/>
          </p:nvSpPr>
          <p:spPr>
            <a:xfrm>
              <a:off x="5938751" y="2614051"/>
              <a:ext cx="3106252" cy="310625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tx2"/>
                </a:solidFill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86"/>
            <a:stretch/>
          </p:blipFill>
          <p:spPr>
            <a:xfrm>
              <a:off x="49134" y="2602059"/>
              <a:ext cx="3230395" cy="3203318"/>
            </a:xfrm>
            <a:custGeom>
              <a:avLst/>
              <a:gdLst>
                <a:gd name="connsiteX0" fmla="*/ 1620000 w 3240000"/>
                <a:gd name="connsiteY0" fmla="*/ 0 h 3240000"/>
                <a:gd name="connsiteX1" fmla="*/ 3240000 w 3240000"/>
                <a:gd name="connsiteY1" fmla="*/ 1620000 h 3240000"/>
                <a:gd name="connsiteX2" fmla="*/ 1620000 w 3240000"/>
                <a:gd name="connsiteY2" fmla="*/ 3240000 h 3240000"/>
                <a:gd name="connsiteX3" fmla="*/ 0 w 3240000"/>
                <a:gd name="connsiteY3" fmla="*/ 1620000 h 3240000"/>
                <a:gd name="connsiteX4" fmla="*/ 1620000 w 3240000"/>
                <a:gd name="connsiteY4" fmla="*/ 0 h 3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000" h="3240000"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Ellipse 22"/>
            <p:cNvSpPr/>
            <p:nvPr/>
          </p:nvSpPr>
          <p:spPr>
            <a:xfrm>
              <a:off x="96197" y="2614051"/>
              <a:ext cx="3106252" cy="3106252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3043884" y="2614051"/>
              <a:ext cx="3106252" cy="3106252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5101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9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3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8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6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64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39844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67" y="624416"/>
            <a:ext cx="7387166" cy="387798"/>
          </a:xfrm>
        </p:spPr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602762"/>
            <a:ext cx="8240183" cy="416621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  <a:lvl2pPr marL="271463" indent="-271463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IT – Management Tools  |   Prozess-Unterstützung, Problemfelder, Lösungsoptionen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C9A-2F7B-465D-BC6F-BFA65F515071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0" y="1145128"/>
            <a:ext cx="9144000" cy="89538"/>
            <a:chOff x="0" y="213797"/>
            <a:chExt cx="9144000" cy="89538"/>
          </a:xfrm>
        </p:grpSpPr>
        <p:cxnSp>
          <p:nvCxnSpPr>
            <p:cNvPr id="8" name="Gerader Verbinder 7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ihandform 8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392767" y="313269"/>
            <a:ext cx="7387200" cy="24622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263825" y="6446534"/>
            <a:ext cx="1620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bg2"/>
                </a:solidFill>
              </a:rPr>
              <a:t>Vertraulich</a:t>
            </a:r>
            <a:br>
              <a:rPr lang="de-DE" sz="800" dirty="0" smtClean="0">
                <a:solidFill>
                  <a:schemeClr val="bg2"/>
                </a:solidFill>
              </a:rPr>
            </a:br>
            <a:r>
              <a:rPr lang="de-DE" sz="800" dirty="0" smtClean="0">
                <a:solidFill>
                  <a:schemeClr val="bg2"/>
                </a:solidFill>
              </a:rPr>
              <a:t>© Media-Saturn</a:t>
            </a:r>
            <a:r>
              <a:rPr lang="de-DE" sz="800" baseline="0" dirty="0" smtClean="0">
                <a:solidFill>
                  <a:schemeClr val="bg2"/>
                </a:solidFill>
              </a:rPr>
              <a:t> IT Services GmbH</a:t>
            </a:r>
            <a:endParaRPr lang="de-DE" sz="800" dirty="0">
              <a:solidFill>
                <a:schemeClr val="bg2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445541"/>
            <a:ext cx="1655762" cy="256707"/>
          </a:xfrm>
          <a:prstGeom prst="rect">
            <a:avLst/>
          </a:prstGeom>
        </p:spPr>
      </p:pic>
      <p:grpSp>
        <p:nvGrpSpPr>
          <p:cNvPr id="4" name="Gruppieren 3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0" name="Gerader Verbinder 9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ihandform 17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" y="498772"/>
            <a:ext cx="672411" cy="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67660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8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67" y="446614"/>
            <a:ext cx="7387166" cy="3877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602762"/>
            <a:ext cx="8240183" cy="4166213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IT – Management Tools  |   Prozess-Unterstützung, Problemfelder, Lösungsoptionen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C9A-2F7B-465D-BC6F-BFA65F515071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0" y="1145128"/>
            <a:ext cx="9144000" cy="89538"/>
            <a:chOff x="0" y="213797"/>
            <a:chExt cx="9144000" cy="89538"/>
          </a:xfrm>
        </p:grpSpPr>
        <p:cxnSp>
          <p:nvCxnSpPr>
            <p:cNvPr id="8" name="Gerader Verbinder 7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ihandform 8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445541"/>
            <a:ext cx="1655762" cy="256707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8" name="Gerader Verbinder 17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ihandform 18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" y="498772"/>
            <a:ext cx="672411" cy="288927"/>
          </a:xfrm>
          <a:prstGeom prst="rect">
            <a:avLst/>
          </a:prstGeom>
        </p:spPr>
      </p:pic>
      <p:sp>
        <p:nvSpPr>
          <p:cNvPr id="21" name="Textfeld 20"/>
          <p:cNvSpPr txBox="1"/>
          <p:nvPr userDrawn="1"/>
        </p:nvSpPr>
        <p:spPr>
          <a:xfrm>
            <a:off x="5263825" y="6446534"/>
            <a:ext cx="1620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bg2"/>
                </a:solidFill>
              </a:rPr>
              <a:t>Vertraulich</a:t>
            </a:r>
            <a:br>
              <a:rPr lang="de-DE" sz="800" dirty="0" smtClean="0">
                <a:solidFill>
                  <a:schemeClr val="bg2"/>
                </a:solidFill>
              </a:rPr>
            </a:br>
            <a:r>
              <a:rPr lang="de-DE" sz="800" dirty="0" smtClean="0">
                <a:solidFill>
                  <a:schemeClr val="bg2"/>
                </a:solidFill>
              </a:rPr>
              <a:t>© Media-Saturn</a:t>
            </a:r>
            <a:r>
              <a:rPr lang="de-DE" sz="800" baseline="0" dirty="0" smtClean="0">
                <a:solidFill>
                  <a:schemeClr val="bg2"/>
                </a:solidFill>
              </a:rPr>
              <a:t> IT Services GmbH</a:t>
            </a:r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90167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4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67" y="624416"/>
            <a:ext cx="7387166" cy="387798"/>
          </a:xfrm>
        </p:spPr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733" y="1602762"/>
            <a:ext cx="3759199" cy="416621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  <a:lvl2pPr marL="271463" indent="-271463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IT – Management Tools  |   Prozess-Unterstützung, Problemfelder, Lösungsoptionen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C9A-2F7B-465D-BC6F-BFA65F515071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0" y="1145128"/>
            <a:ext cx="9144000" cy="89538"/>
            <a:chOff x="0" y="213797"/>
            <a:chExt cx="9144000" cy="89538"/>
          </a:xfrm>
        </p:grpSpPr>
        <p:cxnSp>
          <p:nvCxnSpPr>
            <p:cNvPr id="8" name="Gerader Verbinder 7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ihandform 8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392767" y="313269"/>
            <a:ext cx="7387200" cy="24622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445541"/>
            <a:ext cx="1655762" cy="25670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539750" y="1592263"/>
            <a:ext cx="4032250" cy="4176712"/>
          </a:xfrm>
          <a:solidFill>
            <a:schemeClr val="accent3"/>
          </a:solidFill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9" name="Gerader Verbinder 18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ihandform 19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" y="498772"/>
            <a:ext cx="672411" cy="288927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5263825" y="6446534"/>
            <a:ext cx="1620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bg2"/>
                </a:solidFill>
              </a:rPr>
              <a:t>Vertraulich</a:t>
            </a:r>
            <a:br>
              <a:rPr lang="de-DE" sz="800" dirty="0" smtClean="0">
                <a:solidFill>
                  <a:schemeClr val="bg2"/>
                </a:solidFill>
              </a:rPr>
            </a:br>
            <a:r>
              <a:rPr lang="de-DE" sz="800" dirty="0" smtClean="0">
                <a:solidFill>
                  <a:schemeClr val="bg2"/>
                </a:solidFill>
              </a:rPr>
              <a:t>© Media-Saturn</a:t>
            </a:r>
            <a:r>
              <a:rPr lang="de-DE" sz="800" baseline="0" dirty="0" smtClean="0">
                <a:solidFill>
                  <a:schemeClr val="bg2"/>
                </a:solidFill>
              </a:rPr>
              <a:t> IT Services GmbH</a:t>
            </a:r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3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un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02480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4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67" y="624416"/>
            <a:ext cx="7387166" cy="387798"/>
          </a:xfrm>
        </p:spPr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733" y="1602762"/>
            <a:ext cx="3759199" cy="416621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  <a:lvl2pPr marL="271463" indent="-271463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IT – Management Tools  |   Prozess-Unterstützung, Problemfelder, Lösungsoptionen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C9A-2F7B-465D-BC6F-BFA65F515071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0" y="1145128"/>
            <a:ext cx="9144000" cy="89538"/>
            <a:chOff x="0" y="213797"/>
            <a:chExt cx="9144000" cy="89538"/>
          </a:xfrm>
        </p:grpSpPr>
        <p:cxnSp>
          <p:nvCxnSpPr>
            <p:cNvPr id="8" name="Gerader Verbinder 7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ihandform 8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392767" y="313269"/>
            <a:ext cx="7387200" cy="24622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445541"/>
            <a:ext cx="1655762" cy="25670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539750" y="1592263"/>
            <a:ext cx="4032250" cy="403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9" name="Gerader Verbinder 18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ihandform 19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" y="498772"/>
            <a:ext cx="672411" cy="288927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5263825" y="6446534"/>
            <a:ext cx="1620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bg2"/>
                </a:solidFill>
              </a:rPr>
              <a:t>Vertraulich</a:t>
            </a:r>
            <a:br>
              <a:rPr lang="de-DE" sz="800" dirty="0" smtClean="0">
                <a:solidFill>
                  <a:schemeClr val="bg2"/>
                </a:solidFill>
              </a:rPr>
            </a:br>
            <a:r>
              <a:rPr lang="de-DE" sz="800" dirty="0" smtClean="0">
                <a:solidFill>
                  <a:schemeClr val="bg2"/>
                </a:solidFill>
              </a:rPr>
              <a:t>© Media-Saturn</a:t>
            </a:r>
            <a:r>
              <a:rPr lang="de-DE" sz="800" baseline="0" dirty="0" smtClean="0">
                <a:solidFill>
                  <a:schemeClr val="bg2"/>
                </a:solidFill>
              </a:rPr>
              <a:t> IT Services GmbH</a:t>
            </a:r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3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4396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1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0362"/>
            <a:ext cx="9144000" cy="3954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443214"/>
            <a:ext cx="8245476" cy="553998"/>
          </a:xfrm>
        </p:spPr>
        <p:txBody>
          <a:bodyPr>
            <a:noAutofit/>
          </a:bodyPr>
          <a:lstStyle>
            <a:lvl1pPr>
              <a:defRPr sz="4000" cap="all" baseline="0"/>
            </a:lvl1pPr>
          </a:lstStyle>
          <a:p>
            <a:r>
              <a:rPr lang="de-DE" dirty="0" smtClean="0"/>
              <a:t>Titel der Zwischenfolie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IT – Management Tools  |   Prozess-Unterstützung, Problemfelder, Lösungsoptionen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C9A-2F7B-465D-BC6F-BFA65F515071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0" y="1145128"/>
            <a:ext cx="9144000" cy="89538"/>
            <a:chOff x="0" y="213797"/>
            <a:chExt cx="9144000" cy="89538"/>
          </a:xfrm>
        </p:grpSpPr>
        <p:cxnSp>
          <p:nvCxnSpPr>
            <p:cNvPr id="8" name="Gerader Verbinder 7"/>
            <p:cNvCxnSpPr/>
            <p:nvPr userDrawn="1"/>
          </p:nvCxnSpPr>
          <p:spPr>
            <a:xfrm>
              <a:off x="152400" y="303335"/>
              <a:ext cx="89916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ihandform 8"/>
            <p:cNvSpPr/>
            <p:nvPr userDrawn="1"/>
          </p:nvSpPr>
          <p:spPr>
            <a:xfrm>
              <a:off x="0" y="21379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445541"/>
            <a:ext cx="1655762" cy="256707"/>
          </a:xfrm>
          <a:prstGeom prst="rect">
            <a:avLst/>
          </a:prstGeom>
        </p:spPr>
      </p:pic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548216" y="2832383"/>
            <a:ext cx="8245476" cy="1107996"/>
          </a:xfrm>
        </p:spPr>
        <p:txBody>
          <a:bodyPr rIns="108000" anchor="ctr" anchorCtr="0">
            <a:noAutofit/>
          </a:bodyPr>
          <a:lstStyle>
            <a:lvl1pPr algn="ctr">
              <a:lnSpc>
                <a:spcPct val="90000"/>
              </a:lnSpc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-2" y="6272337"/>
            <a:ext cx="9136325" cy="88809"/>
            <a:chOff x="-2" y="6272337"/>
            <a:chExt cx="9136325" cy="88809"/>
          </a:xfrm>
        </p:grpSpPr>
        <p:cxnSp>
          <p:nvCxnSpPr>
            <p:cNvPr id="18" name="Gerader Verbinder 17"/>
            <p:cNvCxnSpPr/>
            <p:nvPr userDrawn="1"/>
          </p:nvCxnSpPr>
          <p:spPr>
            <a:xfrm>
              <a:off x="-2" y="6272337"/>
              <a:ext cx="8991600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ihandform 18"/>
            <p:cNvSpPr/>
            <p:nvPr userDrawn="1"/>
          </p:nvSpPr>
          <p:spPr>
            <a:xfrm rot="10800000">
              <a:off x="8991598" y="6272337"/>
              <a:ext cx="144725" cy="88809"/>
            </a:xfrm>
            <a:custGeom>
              <a:avLst/>
              <a:gdLst>
                <a:gd name="connsiteX0" fmla="*/ 144725 w 144725"/>
                <a:gd name="connsiteY0" fmla="*/ 88809 h 88809"/>
                <a:gd name="connsiteX1" fmla="*/ 52627 w 144725"/>
                <a:gd name="connsiteY1" fmla="*/ 69074 h 88809"/>
                <a:gd name="connsiteX2" fmla="*/ 0 w 144725"/>
                <a:gd name="connsiteY2" fmla="*/ 0 h 8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25" h="88809">
                  <a:moveTo>
                    <a:pt x="144725" y="88809"/>
                  </a:moveTo>
                  <a:cubicBezTo>
                    <a:pt x="110736" y="86342"/>
                    <a:pt x="76748" y="83875"/>
                    <a:pt x="52627" y="69074"/>
                  </a:cubicBezTo>
                  <a:cubicBezTo>
                    <a:pt x="28506" y="54273"/>
                    <a:pt x="14253" y="27136"/>
                    <a:pt x="0" y="0"/>
                  </a:cubicBezTo>
                </a:path>
              </a:pathLst>
            </a:custGeom>
            <a:ln w="952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feld 19"/>
          <p:cNvSpPr txBox="1"/>
          <p:nvPr userDrawn="1"/>
        </p:nvSpPr>
        <p:spPr>
          <a:xfrm>
            <a:off x="5263825" y="6446534"/>
            <a:ext cx="1620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bg2"/>
                </a:solidFill>
              </a:rPr>
              <a:t>Vertraulich</a:t>
            </a:r>
            <a:br>
              <a:rPr lang="de-DE" sz="800" dirty="0" smtClean="0">
                <a:solidFill>
                  <a:schemeClr val="bg2"/>
                </a:solidFill>
              </a:rPr>
            </a:br>
            <a:r>
              <a:rPr lang="de-DE" sz="800" dirty="0" smtClean="0">
                <a:solidFill>
                  <a:schemeClr val="bg2"/>
                </a:solidFill>
              </a:rPr>
              <a:t>© Media-Saturn</a:t>
            </a:r>
            <a:r>
              <a:rPr lang="de-DE" sz="800" baseline="0" dirty="0" smtClean="0">
                <a:solidFill>
                  <a:schemeClr val="bg2"/>
                </a:solidFill>
              </a:rPr>
              <a:t> IT Services GmbH</a:t>
            </a:r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31" y="220663"/>
            <a:ext cx="7182098" cy="792162"/>
          </a:xfrm>
        </p:spPr>
        <p:txBody>
          <a:bodyPr lIns="0"/>
          <a:lstStyle>
            <a:lvl1pPr>
              <a:defRPr sz="18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3930" y="1233055"/>
            <a:ext cx="8080131" cy="260350"/>
          </a:xfrm>
          <a:prstGeom prst="rect">
            <a:avLst/>
          </a:prstGeom>
        </p:spPr>
        <p:txBody>
          <a:bodyPr wrap="square" lIns="0" anchor="ctr"/>
          <a:lstStyle>
            <a:lvl1pPr>
              <a:buNone/>
              <a:defRPr sz="16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Click to edit Master text styles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-73421" y="6485516"/>
            <a:ext cx="636393" cy="161583"/>
          </a:xfrm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de-DE" smtClean="0"/>
              <a:t>Page </a:t>
            </a:r>
            <a:fld id="{6E5C46F1-B2ED-4E26-AEA2-A8823225A13D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9904" y="6504344"/>
            <a:ext cx="65" cy="1231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76605" y="1673225"/>
            <a:ext cx="8390792" cy="4635500"/>
          </a:xfrm>
          <a:prstGeom prst="rect">
            <a:avLst/>
          </a:prstGeom>
        </p:spPr>
        <p:txBody>
          <a:bodyPr lIns="0" r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64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 bwMode="auto">
          <a:xfrm>
            <a:off x="468313" y="1162051"/>
            <a:ext cx="8207375" cy="416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</a:defRPr>
            </a:lvl1pPr>
          </a:lstStyle>
          <a:p>
            <a:pPr marL="0" lvl="0" indent="0" eaLnBrk="1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</a:pP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8313" y="1628775"/>
            <a:ext cx="8207375" cy="475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66700" indent="-266700">
              <a:defRPr lang="de-DE" sz="2000" dirty="0" smtClean="0"/>
            </a:lvl1pPr>
            <a:lvl2pPr marL="271712" indent="0">
              <a:buNone/>
              <a:defRPr lang="de-DE" sz="1800" dirty="0" smtClean="0"/>
            </a:lvl2pPr>
            <a:lvl3pPr marL="719138" indent="-179388">
              <a:defRPr lang="de-DE" sz="1600" dirty="0" smtClean="0"/>
            </a:lvl3pPr>
            <a:lvl4pPr marL="895350" indent="-176213">
              <a:defRPr lang="de-DE" sz="1400" dirty="0" smtClean="0"/>
            </a:lvl4pPr>
            <a:lvl5pPr marL="1079500" indent="-179388">
              <a:defRPr lang="en-AU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68313" y="116205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50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1030288"/>
            <a:ext cx="9169400" cy="74612"/>
          </a:xfrm>
          <a:prstGeom prst="rect">
            <a:avLst/>
          </a:prstGeom>
          <a:gradFill rotWithShape="0">
            <a:gsLst>
              <a:gs pos="0">
                <a:srgbClr val="00A4DE"/>
              </a:gs>
              <a:gs pos="100000">
                <a:srgbClr val="EBF7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228600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 bwMode="auto">
          <a:xfrm>
            <a:off x="6858000" y="64008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614806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8" name="think-cell Folie" r:id="rId13" imgW="351" imgH="351" progId="TCLayout.ActiveDocument.1">
                  <p:embed/>
                </p:oleObj>
              </mc:Choice>
              <mc:Fallback>
                <p:oleObj name="think-cell Folie" r:id="rId1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2767" y="624416"/>
            <a:ext cx="738716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602762"/>
            <a:ext cx="8240183" cy="4166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539749" y="6504752"/>
            <a:ext cx="300563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IT – Management Tools  |   Prozess-Unterstützung, Problemfelder, Lösungsoptionen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778" y="6504752"/>
            <a:ext cx="20999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0C9A-2F7B-465D-BC6F-BFA65F5150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3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98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40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  <p15:guide id="5" orient="horz" pos="3634" userDrawn="1">
          <p15:clr>
            <a:srgbClr val="F26B43"/>
          </p15:clr>
        </p15:guide>
        <p15:guide id="6" pos="55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– Management Tools  |   Prozess-Unterstützung, Problemfelder, Lösungsoptionen 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1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749" y="1602762"/>
            <a:ext cx="8240183" cy="41662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3600" dirty="0" smtClean="0"/>
          </a:p>
          <a:p>
            <a:pPr algn="ctr"/>
            <a:endParaRPr lang="de-DE" sz="3600" dirty="0"/>
          </a:p>
          <a:p>
            <a:pPr algn="ctr"/>
            <a:r>
              <a:rPr lang="de-DE" sz="3600" dirty="0" smtClean="0"/>
              <a:t>Introduction to Text Analytics in R</a:t>
            </a:r>
          </a:p>
          <a:p>
            <a:pPr algn="ctr"/>
            <a:endParaRPr lang="de-DE" sz="3600" dirty="0"/>
          </a:p>
          <a:p>
            <a:pPr algn="ctr"/>
            <a:r>
              <a:rPr lang="de-DE" sz="1800" dirty="0" smtClean="0"/>
              <a:t>Marvin Marino</a:t>
            </a:r>
            <a:r>
              <a:rPr lang="de-DE" sz="4800" dirty="0"/>
              <a:t/>
            </a:r>
            <a:br>
              <a:rPr lang="de-DE" sz="4800" dirty="0"/>
            </a:b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30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70122"/>
            <a:ext cx="8205262" cy="78555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AGENDA</a:t>
            </a:r>
            <a:endParaRPr lang="en-US" sz="2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749" y="1602762"/>
            <a:ext cx="8240183" cy="41662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0" hangingPunct="0">
              <a:spcBef>
                <a:spcPct val="0"/>
              </a:spcBef>
              <a:buSzPct val="75000"/>
            </a:pPr>
            <a:r>
              <a:rPr lang="de-DE" sz="2000" dirty="0" smtClean="0"/>
              <a:t>Why it matters?</a:t>
            </a:r>
            <a:endParaRPr lang="de-DE" sz="2000" dirty="0"/>
          </a:p>
          <a:p>
            <a:pPr lvl="1" eaLnBrk="0" hangingPunct="0">
              <a:spcBef>
                <a:spcPct val="0"/>
              </a:spcBef>
              <a:buSzPct val="75000"/>
            </a:pPr>
            <a:r>
              <a:rPr lang="de-DE" sz="2000" dirty="0" smtClean="0"/>
              <a:t>A Simple Text </a:t>
            </a:r>
            <a:r>
              <a:rPr lang="de-DE" sz="2000" dirty="0" smtClean="0"/>
              <a:t>Analysis</a:t>
            </a:r>
          </a:p>
          <a:p>
            <a:pPr lvl="1" eaLnBrk="0" hangingPunct="0">
              <a:spcBef>
                <a:spcPct val="0"/>
              </a:spcBef>
              <a:buSzPct val="75000"/>
            </a:pPr>
            <a:r>
              <a:rPr lang="de-DE" sz="2000" dirty="0" smtClean="0"/>
              <a:t>Lets do it in R!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2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228600" y="131485"/>
            <a:ext cx="8205262" cy="785553"/>
          </a:xfrm>
        </p:spPr>
        <p:txBody>
          <a:bodyPr>
            <a:noAutofit/>
          </a:bodyPr>
          <a:lstStyle/>
          <a:p>
            <a:r>
              <a:rPr lang="en-US" sz="1800" dirty="0" smtClean="0"/>
              <a:t>WITH TEXT ANALYTICS WE AIM TO SUMMARIZE, MAKE SENSE AND EXCTRACT ACTIONABLE INSIGHTS FROM UNSTRUCTURED DATA.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619">
            <a:off x="3545957" y="1524266"/>
            <a:ext cx="5154042" cy="264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3493">
            <a:off x="351645" y="1364729"/>
            <a:ext cx="3959272" cy="2805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169">
            <a:off x="355466" y="4302664"/>
            <a:ext cx="2988659" cy="19874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268">
            <a:off x="6478878" y="4905909"/>
            <a:ext cx="2242337" cy="1494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072">
            <a:off x="3666870" y="3820792"/>
            <a:ext cx="3191130" cy="23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231" y="1432693"/>
            <a:ext cx="30909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Word </a:t>
            </a:r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cloud from </a:t>
            </a:r>
            <a:r>
              <a:rPr lang="de-DE" sz="1000" i="1" dirty="0" smtClean="0"/>
              <a:t>#PrayForMH370 </a:t>
            </a:r>
            <a:r>
              <a:rPr lang="de-DE" sz="1000" i="1" dirty="0"/>
              <a:t>Malaysia Airlines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7" y="1885479"/>
            <a:ext cx="3848539" cy="3550640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228600" y="170122"/>
            <a:ext cx="8205262" cy="785553"/>
          </a:xfrm>
        </p:spPr>
        <p:txBody>
          <a:bodyPr>
            <a:noAutofit/>
          </a:bodyPr>
          <a:lstStyle/>
          <a:p>
            <a:r>
              <a:rPr lang="en-US" sz="1800" dirty="0" smtClean="0"/>
              <a:t>SUMMARIZING TEXT WITH A WORDCLOUD IS A SIMPLE FIRST STEP INTO GAINING INSIGHTS.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97" y="2550017"/>
            <a:ext cx="3719765" cy="3002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62358" y="2303796"/>
            <a:ext cx="20858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Word </a:t>
            </a:r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cloud from </a:t>
            </a:r>
            <a:r>
              <a:rPr lang="de-DE" sz="1000" i="1" dirty="0" smtClean="0"/>
              <a:t>#Syrianrefugees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228600" y="170122"/>
            <a:ext cx="8205262" cy="785553"/>
          </a:xfrm>
        </p:spPr>
        <p:txBody>
          <a:bodyPr>
            <a:noAutofit/>
          </a:bodyPr>
          <a:lstStyle/>
          <a:p>
            <a:r>
              <a:rPr lang="en-US" sz="1800" dirty="0" smtClean="0"/>
              <a:t>A SIMPLE TEXT ANALYSIS: </a:t>
            </a:r>
            <a:r>
              <a:rPr lang="en-US" sz="1800" dirty="0" smtClean="0"/>
              <a:t>PROCESS</a:t>
            </a:r>
            <a:endParaRPr lang="en-US" sz="1800" b="0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756325" y="2720975"/>
            <a:ext cx="5832475" cy="111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176213" indent="-176213" algn="l" defTabSz="844550" eaLnBrk="0" hangingPunct="0">
              <a:spcBef>
                <a:spcPct val="20000"/>
              </a:spcBef>
            </a:pPr>
            <a:r>
              <a:rPr lang="de-DE" sz="1400"/>
              <a:t>Text</a:t>
            </a:r>
          </a:p>
        </p:txBody>
      </p:sp>
      <p:sp>
        <p:nvSpPr>
          <p:cNvPr id="6" name="_s1031"/>
          <p:cNvSpPr>
            <a:spLocks noChangeArrowheads="1"/>
          </p:cNvSpPr>
          <p:nvPr/>
        </p:nvSpPr>
        <p:spPr bwMode="auto">
          <a:xfrm>
            <a:off x="775125" y="34718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80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40425" y="5097463"/>
            <a:ext cx="1547812" cy="1116012"/>
          </a:xfrm>
          <a:prstGeom prst="homePlate">
            <a:avLst>
              <a:gd name="adj" fmla="val 132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26000" anchor="ctr"/>
          <a:lstStyle/>
          <a:p>
            <a:pPr algn="l" eaLnBrk="0" hangingPunct="0">
              <a:spcBef>
                <a:spcPct val="20000"/>
              </a:spcBef>
              <a:buClrTx/>
              <a:buFontTx/>
              <a:buNone/>
            </a:pPr>
            <a:r>
              <a:rPr lang="de-DE" sz="1600" b="1" dirty="0" smtClean="0">
                <a:solidFill>
                  <a:schemeClr val="bg1"/>
                </a:solidFill>
              </a:rPr>
              <a:t>Plot</a:t>
            </a:r>
          </a:p>
          <a:p>
            <a:pPr algn="l" eaLnBrk="0" hangingPunct="0">
              <a:spcBef>
                <a:spcPct val="20000"/>
              </a:spcBef>
              <a:buClrTx/>
              <a:buFontTx/>
              <a:buNone/>
            </a:pPr>
            <a:r>
              <a:rPr lang="de-DE" sz="1600" b="1" dirty="0" smtClean="0">
                <a:solidFill>
                  <a:schemeClr val="bg1"/>
                </a:solidFill>
              </a:rPr>
              <a:t>Wordcloud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1287" y="3908425"/>
            <a:ext cx="1547813" cy="1116013"/>
          </a:xfrm>
          <a:prstGeom prst="homePlate">
            <a:avLst>
              <a:gd name="adj" fmla="val 13259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26000" anchor="ctr"/>
          <a:lstStyle/>
          <a:p>
            <a:pPr algn="l" eaLnBrk="0" hangingPunct="0">
              <a:spcBef>
                <a:spcPct val="20000"/>
              </a:spcBef>
              <a:buClrTx/>
              <a:buFontTx/>
              <a:buNone/>
            </a:pPr>
            <a:r>
              <a:rPr lang="de-DE" sz="1600" b="1" dirty="0" smtClean="0">
                <a:solidFill>
                  <a:schemeClr val="bg1"/>
                </a:solidFill>
              </a:rPr>
              <a:t>Generate TDM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856212" y="1531938"/>
            <a:ext cx="6732588" cy="1116012"/>
          </a:xfrm>
          <a:custGeom>
            <a:avLst/>
            <a:gdLst>
              <a:gd name="T0" fmla="*/ 0 w 4518"/>
              <a:gd name="T1" fmla="*/ 0 h 684"/>
              <a:gd name="T2" fmla="*/ 102 w 4518"/>
              <a:gd name="T3" fmla="*/ 342 h 684"/>
              <a:gd name="T4" fmla="*/ 0 w 4518"/>
              <a:gd name="T5" fmla="*/ 684 h 684"/>
              <a:gd name="T6" fmla="*/ 4518 w 4518"/>
              <a:gd name="T7" fmla="*/ 684 h 684"/>
              <a:gd name="T8" fmla="*/ 4518 w 4518"/>
              <a:gd name="T9" fmla="*/ 0 h 684"/>
              <a:gd name="T10" fmla="*/ 0 w 4518"/>
              <a:gd name="T11" fmla="*/ 0 h 6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18"/>
              <a:gd name="T19" fmla="*/ 0 h 684"/>
              <a:gd name="T20" fmla="*/ 4518 w 4518"/>
              <a:gd name="T21" fmla="*/ 684 h 6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18" h="684">
                <a:moveTo>
                  <a:pt x="0" y="0"/>
                </a:moveTo>
                <a:lnTo>
                  <a:pt x="102" y="342"/>
                </a:lnTo>
                <a:lnTo>
                  <a:pt x="0" y="684"/>
                </a:lnTo>
                <a:lnTo>
                  <a:pt x="4518" y="684"/>
                </a:lnTo>
                <a:lnTo>
                  <a:pt x="45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30298" y="1535665"/>
            <a:ext cx="6768000" cy="1116013"/>
          </a:xfrm>
          <a:custGeom>
            <a:avLst/>
            <a:gdLst>
              <a:gd name="T0" fmla="*/ 0 w 4038"/>
              <a:gd name="T1" fmla="*/ 0 h 678"/>
              <a:gd name="T2" fmla="*/ 102 w 4038"/>
              <a:gd name="T3" fmla="*/ 336 h 678"/>
              <a:gd name="T4" fmla="*/ 0 w 4038"/>
              <a:gd name="T5" fmla="*/ 678 h 678"/>
              <a:gd name="T6" fmla="*/ 4038 w 4038"/>
              <a:gd name="T7" fmla="*/ 678 h 678"/>
              <a:gd name="T8" fmla="*/ 4038 w 4038"/>
              <a:gd name="T9" fmla="*/ 0 h 678"/>
              <a:gd name="T10" fmla="*/ 0 w 4038"/>
              <a:gd name="T11" fmla="*/ 0 h 6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8"/>
              <a:gd name="T19" fmla="*/ 0 h 678"/>
              <a:gd name="T20" fmla="*/ 4038 w 4038"/>
              <a:gd name="T21" fmla="*/ 678 h 6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8" h="678">
                <a:moveTo>
                  <a:pt x="0" y="0"/>
                </a:moveTo>
                <a:lnTo>
                  <a:pt x="102" y="336"/>
                </a:lnTo>
                <a:lnTo>
                  <a:pt x="0" y="678"/>
                </a:lnTo>
                <a:lnTo>
                  <a:pt x="4038" y="678"/>
                </a:lnTo>
                <a:lnTo>
                  <a:pt x="4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7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Parse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from Twitter via and Load data into R  </a:t>
            </a:r>
          </a:p>
          <a:p>
            <a:endParaRPr lang="en-US" dirty="0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026298" y="5097463"/>
            <a:ext cx="4572000" cy="1116012"/>
          </a:xfrm>
          <a:custGeom>
            <a:avLst/>
            <a:gdLst>
              <a:gd name="T0" fmla="*/ 0 w 3078"/>
              <a:gd name="T1" fmla="*/ 0 h 678"/>
              <a:gd name="T2" fmla="*/ 102 w 3078"/>
              <a:gd name="T3" fmla="*/ 342 h 678"/>
              <a:gd name="T4" fmla="*/ 0 w 3078"/>
              <a:gd name="T5" fmla="*/ 678 h 678"/>
              <a:gd name="T6" fmla="*/ 3078 w 3078"/>
              <a:gd name="T7" fmla="*/ 678 h 678"/>
              <a:gd name="T8" fmla="*/ 3078 w 3078"/>
              <a:gd name="T9" fmla="*/ 0 h 678"/>
              <a:gd name="T10" fmla="*/ 0 w 3078"/>
              <a:gd name="T11" fmla="*/ 0 h 6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8"/>
              <a:gd name="T19" fmla="*/ 0 h 678"/>
              <a:gd name="T20" fmla="*/ 3078 w 3078"/>
              <a:gd name="T21" fmla="*/ 678 h 6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8" h="678">
                <a:moveTo>
                  <a:pt x="0" y="0"/>
                </a:moveTo>
                <a:lnTo>
                  <a:pt x="102" y="342"/>
                </a:lnTo>
                <a:lnTo>
                  <a:pt x="0" y="678"/>
                </a:lnTo>
                <a:lnTo>
                  <a:pt x="3078" y="678"/>
                </a:lnTo>
                <a:lnTo>
                  <a:pt x="3078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7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Export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Word Counts and plot Word Clouds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100562" y="2719388"/>
            <a:ext cx="1547813" cy="1116012"/>
          </a:xfrm>
          <a:prstGeom prst="homePlate">
            <a:avLst>
              <a:gd name="adj" fmla="val 13259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26000" anchor="ctr"/>
          <a:lstStyle/>
          <a:p>
            <a:pPr eaLnBrk="0" hangingPunct="0"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Clean the Corpus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rot="5400000">
            <a:off x="433812" y="2738438"/>
            <a:ext cx="792163" cy="611187"/>
          </a:xfrm>
          <a:custGeom>
            <a:avLst/>
            <a:gdLst>
              <a:gd name="T0" fmla="*/ 646530 w 21600"/>
              <a:gd name="T1" fmla="*/ 0 h 21600"/>
              <a:gd name="T2" fmla="*/ 500896 w 21600"/>
              <a:gd name="T3" fmla="*/ 199371 h 21600"/>
              <a:gd name="T4" fmla="*/ 0 w 21600"/>
              <a:gd name="T5" fmla="*/ 567895 h 21600"/>
              <a:gd name="T6" fmla="*/ 347928 w 21600"/>
              <a:gd name="T7" fmla="*/ 611187 h 21600"/>
              <a:gd name="T8" fmla="*/ 695820 w 21600"/>
              <a:gd name="T9" fmla="*/ 419087 h 21600"/>
              <a:gd name="T10" fmla="*/ 792163 w 21600"/>
              <a:gd name="T11" fmla="*/ 19937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540 h 21600"/>
              <a:gd name="T20" fmla="*/ 18973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29" y="0"/>
                </a:moveTo>
                <a:lnTo>
                  <a:pt x="13658" y="7046"/>
                </a:lnTo>
                <a:lnTo>
                  <a:pt x="16285" y="7046"/>
                </a:lnTo>
                <a:lnTo>
                  <a:pt x="16285" y="18540"/>
                </a:lnTo>
                <a:lnTo>
                  <a:pt x="0" y="18540"/>
                </a:lnTo>
                <a:lnTo>
                  <a:pt x="0" y="21600"/>
                </a:lnTo>
                <a:lnTo>
                  <a:pt x="18973" y="21600"/>
                </a:lnTo>
                <a:lnTo>
                  <a:pt x="18973" y="7046"/>
                </a:lnTo>
                <a:lnTo>
                  <a:pt x="21600" y="704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379837" y="1531938"/>
            <a:ext cx="1547813" cy="1116012"/>
          </a:xfrm>
          <a:prstGeom prst="homePlate">
            <a:avLst>
              <a:gd name="adj" fmla="val 13259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26000" anchor="ctr"/>
          <a:lstStyle/>
          <a:p>
            <a:pPr algn="l" eaLnBrk="0" hangingPunct="0">
              <a:spcBef>
                <a:spcPct val="20000"/>
              </a:spcBef>
              <a:buClrTx/>
              <a:buFontTx/>
              <a:buNone/>
            </a:pPr>
            <a:r>
              <a:rPr lang="de-DE" sz="1600" b="1" dirty="0" smtClean="0">
                <a:solidFill>
                  <a:schemeClr val="bg1"/>
                </a:solidFill>
              </a:rPr>
              <a:t>Get Data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 rot="5400000">
            <a:off x="1152950" y="3927475"/>
            <a:ext cx="792162" cy="611188"/>
          </a:xfrm>
          <a:custGeom>
            <a:avLst/>
            <a:gdLst>
              <a:gd name="T0" fmla="*/ 646529 w 21600"/>
              <a:gd name="T1" fmla="*/ 0 h 21600"/>
              <a:gd name="T2" fmla="*/ 500896 w 21600"/>
              <a:gd name="T3" fmla="*/ 199372 h 21600"/>
              <a:gd name="T4" fmla="*/ 0 w 21600"/>
              <a:gd name="T5" fmla="*/ 567896 h 21600"/>
              <a:gd name="T6" fmla="*/ 347928 w 21600"/>
              <a:gd name="T7" fmla="*/ 611188 h 21600"/>
              <a:gd name="T8" fmla="*/ 695819 w 21600"/>
              <a:gd name="T9" fmla="*/ 419088 h 21600"/>
              <a:gd name="T10" fmla="*/ 792162 w 21600"/>
              <a:gd name="T11" fmla="*/ 19937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540 h 21600"/>
              <a:gd name="T20" fmla="*/ 18973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29" y="0"/>
                </a:moveTo>
                <a:lnTo>
                  <a:pt x="13658" y="7046"/>
                </a:lnTo>
                <a:lnTo>
                  <a:pt x="16285" y="7046"/>
                </a:lnTo>
                <a:lnTo>
                  <a:pt x="16285" y="18540"/>
                </a:lnTo>
                <a:lnTo>
                  <a:pt x="0" y="18540"/>
                </a:lnTo>
                <a:lnTo>
                  <a:pt x="0" y="21600"/>
                </a:lnTo>
                <a:lnTo>
                  <a:pt x="18973" y="21600"/>
                </a:lnTo>
                <a:lnTo>
                  <a:pt x="18973" y="7046"/>
                </a:lnTo>
                <a:lnTo>
                  <a:pt x="21600" y="704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5400000">
            <a:off x="1873675" y="5114925"/>
            <a:ext cx="792162" cy="611188"/>
          </a:xfrm>
          <a:custGeom>
            <a:avLst/>
            <a:gdLst>
              <a:gd name="T0" fmla="*/ 646529 w 21600"/>
              <a:gd name="T1" fmla="*/ 0 h 21600"/>
              <a:gd name="T2" fmla="*/ 500896 w 21600"/>
              <a:gd name="T3" fmla="*/ 199372 h 21600"/>
              <a:gd name="T4" fmla="*/ 0 w 21600"/>
              <a:gd name="T5" fmla="*/ 567896 h 21600"/>
              <a:gd name="T6" fmla="*/ 347928 w 21600"/>
              <a:gd name="T7" fmla="*/ 611188 h 21600"/>
              <a:gd name="T8" fmla="*/ 695819 w 21600"/>
              <a:gd name="T9" fmla="*/ 419088 h 21600"/>
              <a:gd name="T10" fmla="*/ 792162 w 21600"/>
              <a:gd name="T11" fmla="*/ 19937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540 h 21600"/>
              <a:gd name="T20" fmla="*/ 18973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29" y="0"/>
                </a:moveTo>
                <a:lnTo>
                  <a:pt x="13658" y="7046"/>
                </a:lnTo>
                <a:lnTo>
                  <a:pt x="16285" y="7046"/>
                </a:lnTo>
                <a:lnTo>
                  <a:pt x="16285" y="18540"/>
                </a:lnTo>
                <a:lnTo>
                  <a:pt x="0" y="18540"/>
                </a:lnTo>
                <a:lnTo>
                  <a:pt x="0" y="21600"/>
                </a:lnTo>
                <a:lnTo>
                  <a:pt x="18973" y="21600"/>
                </a:lnTo>
                <a:lnTo>
                  <a:pt x="18973" y="7046"/>
                </a:lnTo>
                <a:lnTo>
                  <a:pt x="21600" y="704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475462" y="3908425"/>
            <a:ext cx="5113338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176213" indent="-176213" algn="l" defTabSz="844550" eaLnBrk="0" hangingPunct="0">
              <a:spcBef>
                <a:spcPct val="20000"/>
              </a:spcBef>
            </a:pPr>
            <a:r>
              <a:rPr lang="de-DE" sz="1400"/>
              <a:t>Text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59675" y="5097463"/>
            <a:ext cx="44291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176213" indent="-176213" algn="l" defTabSz="844550" eaLnBrk="0" hangingPunct="0">
              <a:spcBef>
                <a:spcPct val="20000"/>
              </a:spcBef>
            </a:pPr>
            <a:endParaRPr lang="de-DE" sz="1400" dirty="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305573" y="3908425"/>
            <a:ext cx="5292725" cy="1116013"/>
          </a:xfrm>
          <a:custGeom>
            <a:avLst/>
            <a:gdLst>
              <a:gd name="T0" fmla="*/ 0 w 3558"/>
              <a:gd name="T1" fmla="*/ 0 h 684"/>
              <a:gd name="T2" fmla="*/ 102 w 3558"/>
              <a:gd name="T3" fmla="*/ 342 h 684"/>
              <a:gd name="T4" fmla="*/ 0 w 3558"/>
              <a:gd name="T5" fmla="*/ 684 h 684"/>
              <a:gd name="T6" fmla="*/ 3558 w 3558"/>
              <a:gd name="T7" fmla="*/ 684 h 684"/>
              <a:gd name="T8" fmla="*/ 3558 w 3558"/>
              <a:gd name="T9" fmla="*/ 0 h 684"/>
              <a:gd name="T10" fmla="*/ 0 w 3558"/>
              <a:gd name="T11" fmla="*/ 0 h 6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58"/>
              <a:gd name="T19" fmla="*/ 0 h 684"/>
              <a:gd name="T20" fmla="*/ 3558 w 3558"/>
              <a:gd name="T21" fmla="*/ 684 h 6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58" h="684">
                <a:moveTo>
                  <a:pt x="0" y="0"/>
                </a:moveTo>
                <a:lnTo>
                  <a:pt x="102" y="342"/>
                </a:lnTo>
                <a:lnTo>
                  <a:pt x="0" y="684"/>
                </a:lnTo>
                <a:lnTo>
                  <a:pt x="3558" y="684"/>
                </a:lnTo>
                <a:lnTo>
                  <a:pt x="35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7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Term Document Matrix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is generated </a:t>
            </a:r>
          </a:p>
          <a:p>
            <a:endParaRPr lang="en-US" sz="1600" dirty="0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2584848" y="2720975"/>
            <a:ext cx="6013450" cy="1116013"/>
          </a:xfrm>
          <a:custGeom>
            <a:avLst/>
            <a:gdLst>
              <a:gd name="T0" fmla="*/ 0 w 4038"/>
              <a:gd name="T1" fmla="*/ 0 h 678"/>
              <a:gd name="T2" fmla="*/ 102 w 4038"/>
              <a:gd name="T3" fmla="*/ 336 h 678"/>
              <a:gd name="T4" fmla="*/ 0 w 4038"/>
              <a:gd name="T5" fmla="*/ 678 h 678"/>
              <a:gd name="T6" fmla="*/ 4038 w 4038"/>
              <a:gd name="T7" fmla="*/ 678 h 678"/>
              <a:gd name="T8" fmla="*/ 4038 w 4038"/>
              <a:gd name="T9" fmla="*/ 0 h 678"/>
              <a:gd name="T10" fmla="*/ 0 w 4038"/>
              <a:gd name="T11" fmla="*/ 0 h 6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8"/>
              <a:gd name="T19" fmla="*/ 0 h 678"/>
              <a:gd name="T20" fmla="*/ 4038 w 4038"/>
              <a:gd name="T21" fmla="*/ 678 h 6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8" h="678">
                <a:moveTo>
                  <a:pt x="0" y="0"/>
                </a:moveTo>
                <a:lnTo>
                  <a:pt x="102" y="336"/>
                </a:lnTo>
                <a:lnTo>
                  <a:pt x="0" y="678"/>
                </a:lnTo>
                <a:lnTo>
                  <a:pt x="4038" y="678"/>
                </a:lnTo>
                <a:lnTo>
                  <a:pt x="4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7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Customize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filtering to be applied,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Stopwords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(German, English).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Numbers, punctuation, replace spaces.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Specific words.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Select how many words should be considered (i.e. Tokenizer)  1-gram, 2-grams?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Decide which weighting methodology  Word Counts or TF-IDF score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?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78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B0405FC-541B-43C7-957E-7DB4C9094C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749" y="1602762"/>
            <a:ext cx="8240183" cy="41662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3600" dirty="0" smtClean="0"/>
          </a:p>
          <a:p>
            <a:pPr algn="ctr"/>
            <a:endParaRPr lang="de-DE" sz="3600" dirty="0"/>
          </a:p>
          <a:p>
            <a:pPr algn="ctr"/>
            <a:r>
              <a:rPr lang="de-DE" sz="3600" dirty="0" smtClean="0"/>
              <a:t>R time!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324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1">
  <a:themeElements>
    <a:clrScheme name="MSH_2">
      <a:dk1>
        <a:srgbClr val="1F1E21"/>
      </a:dk1>
      <a:lt1>
        <a:srgbClr val="FFFFFF"/>
      </a:lt1>
      <a:dk2>
        <a:srgbClr val="58595B"/>
      </a:dk2>
      <a:lt2>
        <a:srgbClr val="8E8E8E"/>
      </a:lt2>
      <a:accent1>
        <a:srgbClr val="E2001A"/>
      </a:accent1>
      <a:accent2>
        <a:srgbClr val="004494"/>
      </a:accent2>
      <a:accent3>
        <a:srgbClr val="DFDFE0"/>
      </a:accent3>
      <a:accent4>
        <a:srgbClr val="B0B1B3"/>
      </a:accent4>
      <a:accent5>
        <a:srgbClr val="8E8E8E"/>
      </a:accent5>
      <a:accent6>
        <a:srgbClr val="58595B"/>
      </a:accent6>
      <a:hlink>
        <a:srgbClr val="58595B"/>
      </a:hlink>
      <a:folHlink>
        <a:srgbClr val="58595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H_Mastervorlage_4-3_20141028.potx" id="{657C62B7-5D89-4853-B9CE-9AF5FDB5F804}" vid="{BCC9BE81-23FB-461D-B95D-6417A40C85FD}"/>
    </a:ext>
  </a:extLst>
</a:theme>
</file>

<file path=ppt/theme/theme2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97CE"/>
      </a:accent1>
      <a:accent2>
        <a:srgbClr val="034978"/>
      </a:accent2>
      <a:accent3>
        <a:srgbClr val="7F7F7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FF8B811AD68F4FBAEB8708B0C568F9" ma:contentTypeVersion="0" ma:contentTypeDescription="Ein neues Dokument erstellen." ma:contentTypeScope="" ma:versionID="3b23d78d25d6f6fbe937739bbdef56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77904C-8D91-4BE8-962D-6D291E054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D9B7EE-180A-4F38-B667-9B7EAB6F78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00FBE-A264-4618-B309-E6441DD239D9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171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Präsentation1</vt:lpstr>
      <vt:lpstr>1_Office Theme</vt:lpstr>
      <vt:lpstr>think-cell Folie</vt:lpstr>
      <vt:lpstr>PowerPoint Presentation</vt:lpstr>
      <vt:lpstr>AGENDA</vt:lpstr>
      <vt:lpstr>WITH TEXT ANALYTICS WE AIM TO SUMMARIZE, MAKE SENSE AND EXCTRACT ACTIONABLE INSIGHTS FROM UNSTRUCTURED DATA. </vt:lpstr>
      <vt:lpstr>SUMMARIZING TEXT WITH A WORDCLOUD IS A SIMPLE FIRST STEP INTO GAINING INSIGHTS. </vt:lpstr>
      <vt:lpstr>A SIMPLE TEXT ANALYSIS: PROCESS</vt:lpstr>
      <vt:lpstr>PowerPoint Presentation</vt:lpstr>
    </vt:vector>
  </TitlesOfParts>
  <Company>Media Saturn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– Management Tools Prozess-Unterstützung, Problemfelder, Lösungsoptionen</dc:title>
  <dc:creator>Lang, Andreas</dc:creator>
  <cp:lastModifiedBy>Marino, Marvin</cp:lastModifiedBy>
  <cp:revision>2082</cp:revision>
  <cp:lastPrinted>2015-02-09T08:30:03Z</cp:lastPrinted>
  <dcterms:created xsi:type="dcterms:W3CDTF">2015-01-23T09:48:39Z</dcterms:created>
  <dcterms:modified xsi:type="dcterms:W3CDTF">2015-09-13T15:54:46Z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0x010100FFFF8B811AD68F4FBAEB8708B0C568F9</vt:lpwstr>
  </property>
</Properties>
</file>