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14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C9FDF-B341-4707-A6C7-74D901F56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06" y="4298964"/>
            <a:ext cx="3853584" cy="1720850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Ponente:</a:t>
            </a:r>
          </a:p>
          <a:p>
            <a:pPr algn="l"/>
            <a:r>
              <a:rPr lang="es-ES" dirty="0"/>
              <a:t>Marvin J. Quispe Sedano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FBEA0-EE2A-4A26-908A-D1C4E6A6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72" b="2478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90A8D28B-B85F-414A-A217-3D3443B64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1" y="275207"/>
            <a:ext cx="7191698" cy="60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MEDIDAS DE dispersión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290" name="Picture 2" descr="Medidas de dispersión - Qué es, definición y concepto | Economipedia">
            <a:extLst>
              <a:ext uri="{FF2B5EF4-FFF2-40B4-BE49-F238E27FC236}">
                <a16:creationId xmlns:a16="http://schemas.microsoft.com/office/drawing/2014/main" id="{A269EC42-A23A-497A-9B2D-25E74F952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/>
          <a:stretch/>
        </p:blipFill>
        <p:spPr bwMode="auto">
          <a:xfrm>
            <a:off x="742149" y="1164967"/>
            <a:ext cx="5821408" cy="514487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Untitled Document">
            <a:extLst>
              <a:ext uri="{FF2B5EF4-FFF2-40B4-BE49-F238E27FC236}">
                <a16:creationId xmlns:a16="http://schemas.microsoft.com/office/drawing/2014/main" id="{4541BBB4-4870-415D-ADCB-FA53665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5" y="2011115"/>
            <a:ext cx="4958705" cy="32444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4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MEDIDAS DE forma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292" name="Picture 4" descr="Medidas de forma">
            <a:extLst>
              <a:ext uri="{FF2B5EF4-FFF2-40B4-BE49-F238E27FC236}">
                <a16:creationId xmlns:a16="http://schemas.microsoft.com/office/drawing/2014/main" id="{C0DC553C-349D-435F-A12E-258044F62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7" b="8798"/>
          <a:stretch/>
        </p:blipFill>
        <p:spPr bwMode="auto">
          <a:xfrm>
            <a:off x="5596539" y="1443523"/>
            <a:ext cx="6193007" cy="30127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Probabilidad y Estadística Cetis21: Medidas de forma">
            <a:extLst>
              <a:ext uri="{FF2B5EF4-FFF2-40B4-BE49-F238E27FC236}">
                <a16:creationId xmlns:a16="http://schemas.microsoft.com/office/drawing/2014/main" id="{5C32AB95-ABEF-46FB-8C55-0CE048625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42149" y="1443523"/>
            <a:ext cx="4626227" cy="198547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Medidas de Forma (Teoría) - YouTube">
            <a:extLst>
              <a:ext uri="{FF2B5EF4-FFF2-40B4-BE49-F238E27FC236}">
                <a16:creationId xmlns:a16="http://schemas.microsoft.com/office/drawing/2014/main" id="{CEDFD766-8F17-44D4-B3F4-05824A67D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/>
          <a:stretch/>
        </p:blipFill>
        <p:spPr bwMode="auto">
          <a:xfrm>
            <a:off x="743516" y="3661880"/>
            <a:ext cx="4624859" cy="23926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4ABA03-27A0-4AA0-93AE-FA8C886A5AB7}"/>
              </a:ext>
            </a:extLst>
          </p:cNvPr>
          <p:cNvSpPr txBox="1"/>
          <p:nvPr/>
        </p:nvSpPr>
        <p:spPr>
          <a:xfrm>
            <a:off x="2687598" y="1214890"/>
            <a:ext cx="681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/>
              <a:t>GRACIAS POR SU ATENCIÓN !!</a:t>
            </a:r>
            <a:endParaRPr lang="es-PE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1FC0E7-DB04-4E08-8C04-F887B4CD8526}"/>
              </a:ext>
            </a:extLst>
          </p:cNvPr>
          <p:cNvSpPr txBox="1"/>
          <p:nvPr/>
        </p:nvSpPr>
        <p:spPr>
          <a:xfrm>
            <a:off x="3122715" y="2303150"/>
            <a:ext cx="594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/>
              <a:t>PASEMOS A PRACTICAR …</a:t>
            </a:r>
            <a:endParaRPr lang="es-PE" sz="3600" b="1" dirty="0"/>
          </a:p>
        </p:txBody>
      </p:sp>
      <p:pic>
        <p:nvPicPr>
          <p:cNvPr id="1026" name="Picture 2" descr="Qué tan difícil es aprender a programar desde cero?">
            <a:extLst>
              <a:ext uri="{FF2B5EF4-FFF2-40B4-BE49-F238E27FC236}">
                <a16:creationId xmlns:a16="http://schemas.microsoft.com/office/drawing/2014/main" id="{126C4071-0CF5-4673-B0CA-FD09E910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51" y="3391410"/>
            <a:ext cx="4885493" cy="27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D55215-2BE6-474C-A775-008B7EB1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/>
        </p:blipFill>
        <p:spPr bwMode="auto">
          <a:xfrm>
            <a:off x="986937" y="1207632"/>
            <a:ext cx="3172241" cy="50336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étodo científico: los 6 pasos y sus características - Lifeder">
            <a:extLst>
              <a:ext uri="{FF2B5EF4-FFF2-40B4-BE49-F238E27FC236}">
                <a16:creationId xmlns:a16="http://schemas.microsoft.com/office/drawing/2014/main" id="{1D9859A5-2D48-48E0-8C0A-15A3CBF8E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77" y="1207632"/>
            <a:ext cx="5017565" cy="50175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EL MÉTODO CIENTÍFICO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La estadística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Estadística Inferencial - PDF Free Download">
            <a:extLst>
              <a:ext uri="{FF2B5EF4-FFF2-40B4-BE49-F238E27FC236}">
                <a16:creationId xmlns:a16="http://schemas.microsoft.com/office/drawing/2014/main" id="{397FDC9D-8368-4E19-9BE0-BCAFE63AD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5" b="22993"/>
          <a:stretch/>
        </p:blipFill>
        <p:spPr bwMode="auto">
          <a:xfrm>
            <a:off x="742149" y="1320552"/>
            <a:ext cx="9614791" cy="43966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5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La información estadística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Las Variables: Definición con Ejemplo (página 2) - Monografias.com">
            <a:extLst>
              <a:ext uri="{FF2B5EF4-FFF2-40B4-BE49-F238E27FC236}">
                <a16:creationId xmlns:a16="http://schemas.microsoft.com/office/drawing/2014/main" id="{88971140-2BC1-4C8F-B885-6ACD4B98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9" y="1332622"/>
            <a:ext cx="6997621" cy="29197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UMAT :: Erdös :: Red Bibliotecaria y Documental Matemática">
            <a:extLst>
              <a:ext uri="{FF2B5EF4-FFF2-40B4-BE49-F238E27FC236}">
                <a16:creationId xmlns:a16="http://schemas.microsoft.com/office/drawing/2014/main" id="{F94EDF97-A5C8-49DB-8298-0E455C97C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8048" r="6845"/>
          <a:stretch/>
        </p:blipFill>
        <p:spPr bwMode="auto">
          <a:xfrm>
            <a:off x="8078681" y="2858140"/>
            <a:ext cx="3826275" cy="303519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doblada 3">
            <a:extLst>
              <a:ext uri="{FF2B5EF4-FFF2-40B4-BE49-F238E27FC236}">
                <a16:creationId xmlns:a16="http://schemas.microsoft.com/office/drawing/2014/main" id="{34E396AC-42B0-4FFA-B1DB-E8919B0DC0D7}"/>
              </a:ext>
            </a:extLst>
          </p:cNvPr>
          <p:cNvSpPr/>
          <p:nvPr/>
        </p:nvSpPr>
        <p:spPr>
          <a:xfrm rot="5400000">
            <a:off x="8638458" y="1607346"/>
            <a:ext cx="683095" cy="1233510"/>
          </a:xfrm>
          <a:prstGeom prst="bentArrow">
            <a:avLst>
              <a:gd name="adj1" fmla="val 25000"/>
              <a:gd name="adj2" fmla="val 244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595C27-8EED-4290-B4D5-DF769485CBAE}"/>
              </a:ext>
            </a:extLst>
          </p:cNvPr>
          <p:cNvSpPr txBox="1"/>
          <p:nvPr/>
        </p:nvSpPr>
        <p:spPr>
          <a:xfrm>
            <a:off x="9516655" y="6120699"/>
            <a:ext cx="95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</a:t>
            </a:r>
            <a:endParaRPr lang="es-PE" dirty="0"/>
          </a:p>
        </p:txBody>
      </p:sp>
      <p:pic>
        <p:nvPicPr>
          <p:cNvPr id="4102" name="Picture 6" descr="Unidad didáctica 5: Tamaño de muestra - Contenidos didácticos de la  Licenciatura en Enfermería y Obstetricia - Universidad de Guanajuato">
            <a:extLst>
              <a:ext uri="{FF2B5EF4-FFF2-40B4-BE49-F238E27FC236}">
                <a16:creationId xmlns:a16="http://schemas.microsoft.com/office/drawing/2014/main" id="{328A64C3-E694-4886-B9BC-669F2C04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01" y="4481767"/>
            <a:ext cx="3366486" cy="20872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PARÁMETROS Y ESTIMADORES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CDED4E-5352-47F1-95B1-2A690ED50889}"/>
              </a:ext>
            </a:extLst>
          </p:cNvPr>
          <p:cNvSpPr txBox="1"/>
          <p:nvPr/>
        </p:nvSpPr>
        <p:spPr>
          <a:xfrm>
            <a:off x="1003177" y="1420427"/>
            <a:ext cx="97656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PARÁMETRO ESTADÍSTICO: </a:t>
            </a:r>
            <a:r>
              <a:rPr lang="es-ES" sz="2000" dirty="0"/>
              <a:t>Es el valor, indicador o número que se deriva del estudio de una variable estadística en base a los datos de la </a:t>
            </a:r>
            <a:r>
              <a:rPr lang="es-ES" sz="2000" b="1" dirty="0"/>
              <a:t>población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ESTIMADOR ESTADÍSTICO: </a:t>
            </a:r>
            <a:r>
              <a:rPr lang="es-ES" sz="2000" dirty="0"/>
              <a:t>Es el valor, indicador o número que se deriva del estudio de una variable estadística en base a los datos de la </a:t>
            </a:r>
            <a:r>
              <a:rPr lang="es-ES" sz="2000" b="1" dirty="0"/>
              <a:t>muestra</a:t>
            </a:r>
            <a:r>
              <a:rPr lang="es-ES" sz="2000" dirty="0"/>
              <a:t>.</a:t>
            </a:r>
          </a:p>
          <a:p>
            <a:pPr marL="285750" indent="-285750">
              <a:buFontTx/>
              <a:buChar char="-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3B397F8-7874-4331-94A6-F5173CEFE01A}"/>
                  </a:ext>
                </a:extLst>
              </p:cNvPr>
              <p:cNvSpPr txBox="1"/>
              <p:nvPr/>
            </p:nvSpPr>
            <p:spPr>
              <a:xfrm>
                <a:off x="1250250" y="3696565"/>
                <a:ext cx="444705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2800" i="0" dirty="0">
                    <a:effectLst/>
                    <a:latin typeface="Bahnschrift" panose="020B0502040204020203" pitchFamily="34" charset="0"/>
                  </a:rPr>
                  <a:t>µ = media poblacional</a:t>
                </a:r>
              </a:p>
              <a:p>
                <a:r>
                  <a:rPr lang="es-PE" sz="2800" dirty="0">
                    <a:latin typeface="Bahnschrift" panose="020B0502040204020203" pitchFamily="34" charset="0"/>
                  </a:rPr>
                  <a:t>P = proporción poblacional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smtClean="0">
                        <a:latin typeface="Bahnschrift" panose="020B0502040204020203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l-GR" sz="2800" baseline="30000">
                        <a:latin typeface="Bahnschrift" panose="020B0502040204020203" pitchFamily="34" charset="0"/>
                      </a:rPr>
                      <m:t>2</m:t>
                    </m:r>
                  </m:oMath>
                </a14:m>
                <a:r>
                  <a:rPr lang="es-PE" sz="2800" dirty="0">
                    <a:latin typeface="Bahnschrift" panose="020B0502040204020203" pitchFamily="34" charset="0"/>
                  </a:rPr>
                  <a:t> = varianza poblacional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3B397F8-7874-4331-94A6-F5173CEFE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50" y="3696565"/>
                <a:ext cx="4447051" cy="1384995"/>
              </a:xfrm>
              <a:prstGeom prst="rect">
                <a:avLst/>
              </a:prstGeom>
              <a:blipFill>
                <a:blip r:embed="rId2"/>
                <a:stretch>
                  <a:fillRect l="-2740" t="-4386" r="-1918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B4D097-1672-4412-99E3-D71B4AB7841D}"/>
                  </a:ext>
                </a:extLst>
              </p:cNvPr>
              <p:cNvSpPr txBox="1"/>
              <p:nvPr/>
            </p:nvSpPr>
            <p:spPr>
              <a:xfrm>
                <a:off x="6521950" y="3653120"/>
                <a:ext cx="441980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2800" i="0" dirty="0">
                    <a:effectLst/>
                    <a:latin typeface="Bahnschrift" panose="020B0502040204020203" pitchFamily="34" charset="0"/>
                  </a:rPr>
                  <a:t>x̄ = media muestral</a:t>
                </a:r>
              </a:p>
              <a:p>
                <a:r>
                  <a:rPr lang="es-PE" sz="2800" dirty="0">
                    <a:latin typeface="Bahnschrift" panose="020B0502040204020203" pitchFamily="34" charset="0"/>
                  </a:rPr>
                  <a:t>p = proporción poblacional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>
                        <a:latin typeface="Bahnschrift" panose="020B0502040204020203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el-GR" sz="2800" baseline="30000">
                        <a:latin typeface="Bahnschrift" panose="020B0502040204020203" pitchFamily="34" charset="0"/>
                      </a:rPr>
                      <m:t>2</m:t>
                    </m:r>
                  </m:oMath>
                </a14:m>
                <a:r>
                  <a:rPr lang="es-PE" sz="2800" dirty="0">
                    <a:latin typeface="Bahnschrift" panose="020B0502040204020203" pitchFamily="34" charset="0"/>
                  </a:rPr>
                  <a:t> = varianza poblacional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B4D097-1672-4412-99E3-D71B4AB7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950" y="3653120"/>
                <a:ext cx="4419800" cy="1384995"/>
              </a:xfrm>
              <a:prstGeom prst="rect">
                <a:avLst/>
              </a:prstGeom>
              <a:blipFill>
                <a:blip r:embed="rId3"/>
                <a:stretch>
                  <a:fillRect l="-2897" t="-4405" r="-1931" b="-110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2FFBC076-71CD-4A3A-860A-DA696C1B0FDE}"/>
              </a:ext>
            </a:extLst>
          </p:cNvPr>
          <p:cNvSpPr/>
          <p:nvPr/>
        </p:nvSpPr>
        <p:spPr>
          <a:xfrm>
            <a:off x="5840424" y="4190259"/>
            <a:ext cx="511151" cy="310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74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Clasificación de variables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194" name="Picture 2" descr="Operacionalización de variables ma sver01">
            <a:extLst>
              <a:ext uri="{FF2B5EF4-FFF2-40B4-BE49-F238E27FC236}">
                <a16:creationId xmlns:a16="http://schemas.microsoft.com/office/drawing/2014/main" id="{F5391F4B-C686-4937-81FA-63AB7EC69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0" b="1793"/>
          <a:stretch/>
        </p:blipFill>
        <p:spPr bwMode="auto">
          <a:xfrm>
            <a:off x="2502347" y="1495432"/>
            <a:ext cx="7187306" cy="430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8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Análisis de datos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218" name="Picture 2" descr="Toma de Decisiones y El Ciclo de Vida de los Datos en los Sistemas - ppt  descargar">
            <a:extLst>
              <a:ext uri="{FF2B5EF4-FFF2-40B4-BE49-F238E27FC236}">
                <a16:creationId xmlns:a16="http://schemas.microsoft.com/office/drawing/2014/main" id="{FA7335A1-43D5-4526-9890-7A42F643E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13592" r="241" b="7573"/>
          <a:stretch/>
        </p:blipFill>
        <p:spPr bwMode="auto">
          <a:xfrm>
            <a:off x="5717219" y="1833204"/>
            <a:ext cx="6169982" cy="36603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at is Data Science? - DataMentor">
            <a:extLst>
              <a:ext uri="{FF2B5EF4-FFF2-40B4-BE49-F238E27FC236}">
                <a16:creationId xmlns:a16="http://schemas.microsoft.com/office/drawing/2014/main" id="{B71D2A63-CFD6-40E1-81F4-FFC4B55B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9" y="1378804"/>
            <a:ext cx="4588376" cy="45248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7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MEDIDAS DE TENDENCIA CENTRAL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42" name="Picture 2" descr="4.6. MEDIDAS DE TENDENCIA CENTRAL - FundamentosMate6">
            <a:extLst>
              <a:ext uri="{FF2B5EF4-FFF2-40B4-BE49-F238E27FC236}">
                <a16:creationId xmlns:a16="http://schemas.microsoft.com/office/drawing/2014/main" id="{6C58F16F-B8A9-4829-96C4-A2F655FA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59" y="1472703"/>
            <a:ext cx="10074630" cy="391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167EC61-C59F-414F-B62C-F7F029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49" y="367969"/>
            <a:ext cx="10026650" cy="4931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MEDIDAS DE POSICIÓN</a:t>
            </a:r>
            <a:endParaRPr lang="es-PE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266" name="Picture 2" descr="6.medidas de posición no central">
            <a:extLst>
              <a:ext uri="{FF2B5EF4-FFF2-40B4-BE49-F238E27FC236}">
                <a16:creationId xmlns:a16="http://schemas.microsoft.com/office/drawing/2014/main" id="{5758CCE3-BD68-41CF-A2D0-4A573ECB1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22127" r="4340" b="23391"/>
          <a:stretch/>
        </p:blipFill>
        <p:spPr bwMode="auto">
          <a:xfrm>
            <a:off x="742150" y="1393795"/>
            <a:ext cx="6750604" cy="30184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edidas de posicion">
            <a:extLst>
              <a:ext uri="{FF2B5EF4-FFF2-40B4-BE49-F238E27FC236}">
                <a16:creationId xmlns:a16="http://schemas.microsoft.com/office/drawing/2014/main" id="{E6C8B94C-EFB0-4381-8047-863D51E71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" r="10072" b="65703"/>
          <a:stretch/>
        </p:blipFill>
        <p:spPr bwMode="auto">
          <a:xfrm>
            <a:off x="742149" y="4705339"/>
            <a:ext cx="6791417" cy="15177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Medidas de posición">
            <a:extLst>
              <a:ext uri="{FF2B5EF4-FFF2-40B4-BE49-F238E27FC236}">
                <a16:creationId xmlns:a16="http://schemas.microsoft.com/office/drawing/2014/main" id="{93A5879E-A250-41E7-91A2-8339F56E4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5"/>
          <a:stretch/>
        </p:blipFill>
        <p:spPr bwMode="auto">
          <a:xfrm>
            <a:off x="7815308" y="1426660"/>
            <a:ext cx="4116279" cy="29855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utliers Formula | How To Calculate Outliers (Excel Template)">
            <a:extLst>
              <a:ext uri="{FF2B5EF4-FFF2-40B4-BE49-F238E27FC236}">
                <a16:creationId xmlns:a16="http://schemas.microsoft.com/office/drawing/2014/main" id="{09640A4F-35C1-46EE-8483-1926DE9B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237" y="4714040"/>
            <a:ext cx="3148614" cy="16173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9211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129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Avenir Next LT Pro Light</vt:lpstr>
      <vt:lpstr>Bahnschrift</vt:lpstr>
      <vt:lpstr>Rockwell Nova Light</vt:lpstr>
      <vt:lpstr>Wingdings</vt:lpstr>
      <vt:lpstr>LeafVTI</vt:lpstr>
      <vt:lpstr>Presentación de PowerPoint</vt:lpstr>
      <vt:lpstr>EL MÉTODO CIENTÍFICO</vt:lpstr>
      <vt:lpstr>La estadística</vt:lpstr>
      <vt:lpstr>La información estadística</vt:lpstr>
      <vt:lpstr>PARÁMETROS Y ESTIMADORES</vt:lpstr>
      <vt:lpstr>Clasificación de variables</vt:lpstr>
      <vt:lpstr>Análisis de datos</vt:lpstr>
      <vt:lpstr>MEDIDAS DE TENDENCIA CENTRAL</vt:lpstr>
      <vt:lpstr>MEDIDAS DE POSICIÓN</vt:lpstr>
      <vt:lpstr>MEDIDAS DE dispersión</vt:lpstr>
      <vt:lpstr>MEDIDAS DE forma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marvinjonathcn@hotmail.com</dc:creator>
  <cp:lastModifiedBy>marvinjonathcn@hotmail.com</cp:lastModifiedBy>
  <cp:revision>14</cp:revision>
  <dcterms:created xsi:type="dcterms:W3CDTF">2020-12-22T15:40:58Z</dcterms:created>
  <dcterms:modified xsi:type="dcterms:W3CDTF">2020-12-22T18:46:05Z</dcterms:modified>
</cp:coreProperties>
</file>