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8" r:id="rId2"/>
    <p:sldId id="330" r:id="rId3"/>
    <p:sldId id="331" r:id="rId4"/>
    <p:sldId id="338" r:id="rId5"/>
    <p:sldId id="337" r:id="rId6"/>
    <p:sldId id="334" r:id="rId7"/>
    <p:sldId id="336" r:id="rId8"/>
    <p:sldId id="335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1899791231734"/>
          <c:y val="0.13290292184895616"/>
          <c:w val="0.49478079331941544"/>
          <c:h val="0.61499610979951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 algn="r"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22</c:v>
                </c:pt>
                <c:pt idx="1">
                  <c:v>30.5</c:v>
                </c:pt>
                <c:pt idx="2">
                  <c:v>62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7-49FF-96C5-ABD38CDC84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33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7-49FF-96C5-ABD38CDC843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50</c:v>
                </c:pt>
                <c:pt idx="1">
                  <c:v>59.5</c:v>
                </c:pt>
                <c:pt idx="2">
                  <c:v>51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7-49FF-96C5-ABD38CDC84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092672"/>
        <c:axId val="158114944"/>
      </c:barChart>
      <c:catAx>
        <c:axId val="1580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014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114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114944"/>
        <c:scaling>
          <c:orientation val="minMax"/>
          <c:max val="150"/>
        </c:scaling>
        <c:delete val="0"/>
        <c:axPos val="l"/>
        <c:majorGridlines>
          <c:spPr>
            <a:ln w="2537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none"/>
        <c:minorTickMark val="none"/>
        <c:tickLblPos val="nextTo"/>
        <c:spPr>
          <a:ln w="7612">
            <a:noFill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092672"/>
        <c:crosses val="autoZero"/>
        <c:crossBetween val="between"/>
        <c:majorUnit val="25"/>
        <c:minorUnit val="5"/>
      </c:valAx>
      <c:spPr>
        <a:noFill/>
        <a:ln w="20299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6931106471816284"/>
          <c:y val="0.54453781512605037"/>
          <c:w val="0.13883089770354906"/>
          <c:h val="0.17815126050420169"/>
        </c:manualLayout>
      </c:layout>
      <c:overlay val="0"/>
      <c:spPr>
        <a:noFill/>
        <a:ln w="20299">
          <a:noFill/>
        </a:ln>
      </c:spPr>
      <c:txPr>
        <a:bodyPr/>
        <a:lstStyle/>
        <a:p>
          <a:pPr>
            <a:defRPr sz="1323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98-419D-A604-880377EE2687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8-419D-A604-880377EE26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8-419D-A604-880377EE268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8-419D-A604-880377EE26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37139807897544"/>
          <c:y val="0.15912054695198852"/>
          <c:w val="0.50586979722518677"/>
          <c:h val="0.587098019392491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ln w="30483">
              <a:solidFill>
                <a:srgbClr val="808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2578A"/>
              </a:solidFill>
              <a:ln>
                <a:solidFill>
                  <a:srgbClr val="32578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60</c:v>
                </c:pt>
                <c:pt idx="1">
                  <c:v>62.5</c:v>
                </c:pt>
                <c:pt idx="2">
                  <c:v>68</c:v>
                </c:pt>
                <c:pt idx="3">
                  <c:v>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62C-4E5F-94D8-CD0AA11C409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ln w="30483">
              <a:solidFill>
                <a:srgbClr val="96969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649FCA"/>
              </a:solidFill>
              <a:ln>
                <a:solidFill>
                  <a:srgbClr val="649FC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45</c:v>
                </c:pt>
                <c:pt idx="3">
                  <c:v>42.5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62C-4E5F-94D8-CD0AA11C409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ln w="30483">
              <a:solidFill>
                <a:srgbClr val="C0C0C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C6E5EC"/>
              </a:solidFill>
              <a:ln>
                <a:solidFill>
                  <a:srgbClr val="C6E5EC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17.5</c:v>
                </c:pt>
                <c:pt idx="3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62C-4E5F-94D8-CD0AA11C40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475520"/>
        <c:axId val="154678016"/>
      </c:lineChart>
      <c:catAx>
        <c:axId val="154475520"/>
        <c:scaling>
          <c:orientation val="minMax"/>
        </c:scaling>
        <c:delete val="0"/>
        <c:axPos val="b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016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6780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4678016"/>
        <c:scaling>
          <c:orientation val="minMax"/>
          <c:max val="150"/>
        </c:scaling>
        <c:delete val="0"/>
        <c:axPos val="l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7621">
            <a:noFill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475520"/>
        <c:crosses val="autoZero"/>
        <c:crossBetween val="between"/>
        <c:majorUnit val="25"/>
        <c:minorUnit val="5"/>
      </c:valAx>
      <c:spPr>
        <a:noFill/>
        <a:ln w="2032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235859124866596"/>
          <c:y val="0.50588235294117645"/>
          <c:w val="0.15581643543223053"/>
          <c:h val="0.17815126050420169"/>
        </c:manualLayout>
      </c:layout>
      <c:overlay val="0"/>
      <c:spPr>
        <a:noFill/>
        <a:ln w="20322">
          <a:noFill/>
        </a:ln>
      </c:spPr>
      <c:txPr>
        <a:bodyPr/>
        <a:lstStyle/>
        <a:p>
          <a:pPr>
            <a:defRPr sz="1324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2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ECC9-42A3-B551-93B7488342E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ECC9-42A3-B551-93B7488342E7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CC9-42A3-B551-93B7488342E7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ECC9-42A3-B551-93B7488342E7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C9-42A3-B551-93B7488342E7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C9-42A3-B551-93B7488342E7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C9-42A3-B551-93B7488342E7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C9-42A3-B551-93B7488342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ECC9-42A3-B551-93B7488342E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ECC9-42A3-B551-93B7488342E7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ECC9-42A3-B551-93B7488342E7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ECC9-42A3-B551-93B7488342E7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C9-42A3-B551-93B7488342E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ECC9-42A3-B551-93B7488342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ECC9-42A3-B551-93B7488342E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ECC9-42A3-B551-93B7488342E7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ECC9-42A3-B551-93B7488342E7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CC9-42A3-B551-93B7488342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85420"/>
              </p:ext>
            </p:extLst>
          </p:nvPr>
        </p:nvGraphicFramePr>
        <p:xfrm>
          <a:off x="-83884" y="1711632"/>
          <a:ext cx="7094824" cy="48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Liniendiagramm</a:t>
            </a:r>
          </a:p>
        </p:txBody>
      </p:sp>
    </p:spTree>
    <p:extLst>
      <p:ext uri="{BB962C8B-B14F-4D97-AF65-F5344CB8AC3E}">
        <p14:creationId xmlns:p14="http://schemas.microsoft.com/office/powerpoint/2010/main" val="5890106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Veranstaltung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Name des Vortragenden</a:t>
            </a:r>
          </a:p>
          <a:p>
            <a:pPr eaLnBrk="1" hangingPunct="1">
              <a:spcAft>
                <a:spcPct val="0"/>
              </a:spcAft>
            </a:pPr>
            <a:r>
              <a:rPr lang="de-DE" altLang="de-DE" dirty="0">
                <a:solidFill>
                  <a:schemeClr val="tx1"/>
                </a:solidFill>
              </a:rPr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/>
            <a:r>
              <a:rPr lang="de-DE" altLang="de-DE" kern="0" dirty="0"/>
              <a:t>1.	Textfolien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Bildfolien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Diagrammfolien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Grafikfolien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Präsentationsabschluss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Überschrift der Textfolie Arial </a:t>
            </a:r>
            <a:r>
              <a:rPr lang="de-DE" altLang="de-DE" dirty="0" err="1"/>
              <a:t>bold</a:t>
            </a:r>
            <a:r>
              <a:rPr lang="de-DE" altLang="de-DE" dirty="0"/>
              <a:t> 22 </a:t>
            </a:r>
            <a:r>
              <a:rPr lang="de-DE" altLang="de-DE" dirty="0" err="1"/>
              <a:t>pt</a:t>
            </a:r>
            <a:r>
              <a:rPr lang="de-DE" altLang="de-DE" dirty="0"/>
              <a:t>, </a:t>
            </a:r>
            <a:br>
              <a:rPr lang="de-DE" altLang="de-DE" dirty="0"/>
            </a:br>
            <a:r>
              <a:rPr lang="de-DE" altLang="de-DE" dirty="0"/>
              <a:t>maximal zwei Zeilen Folienüberschrift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Mit seiner Aufnahme in die Elite war Knechts Leben auf eine andre Ebene verpflanzt, es war der erste und entscheidende Schritt in seiner Entwicklung geschehen. </a:t>
            </a:r>
          </a:p>
          <a:p>
            <a:r>
              <a:rPr lang="de-DE" altLang="de-DE" kern="0"/>
              <a:t>Es geht durchaus nicht allen Eliteschülern so, dass die amtliche Aufnahme in die Elite mit dem innern Erlebnis der Berufung zusammenfällt. Das ist Gnade, oder wenn man es banal ausdrücken will: es ist ein Glücksfall.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Textfolie mit Gliederung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2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2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Vollbild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41764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>
                <a:solidFill>
                  <a:srgbClr val="000000"/>
                </a:solidFill>
              </a:rPr>
              <a:t>Positionierungsfläche für vollformatige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65466"/>
              </p:ext>
            </p:extLst>
          </p:nvPr>
        </p:nvGraphicFramePr>
        <p:xfrm>
          <a:off x="-396462" y="1637897"/>
          <a:ext cx="8948433" cy="538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Säulendiagramm</a:t>
            </a:r>
          </a:p>
        </p:txBody>
      </p:sp>
    </p:spTree>
    <p:extLst>
      <p:ext uri="{BB962C8B-B14F-4D97-AF65-F5344CB8AC3E}">
        <p14:creationId xmlns:p14="http://schemas.microsoft.com/office/powerpoint/2010/main" val="10705713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698</Words>
  <Application>Microsoft Office PowerPoint</Application>
  <PresentationFormat>Bildschirmpräsentation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HSMA_021_WIN_081216</vt:lpstr>
      <vt:lpstr>Entwicklung eines Efficiently Updatable Neural Network (NNUE) zur Evaluation von Schachpositionen</vt:lpstr>
      <vt:lpstr>Inhalt</vt:lpstr>
      <vt:lpstr>Überschrift der Textfolie Arial bold 22 pt,  maximal zwei Zeilen Folienüberschrift</vt:lpstr>
      <vt:lpstr>Überschrift Textfolie mit Gliederung</vt:lpstr>
      <vt:lpstr>Überschrift Bildfolie – Vollbild</vt:lpstr>
      <vt:lpstr>Überschrift Bildfolie – zwei Bilder mit Text</vt:lpstr>
      <vt:lpstr>Überschrift Bildfolie – Text-Bild-Kombination</vt:lpstr>
      <vt:lpstr>Überschrift Säulendiagramm</vt:lpstr>
      <vt:lpstr>Überschrift Balkendiagramm</vt:lpstr>
      <vt:lpstr>Überschrift Liniendiagramm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15</cp:revision>
  <cp:lastPrinted>2001-08-01T07:58:04Z</cp:lastPrinted>
  <dcterms:created xsi:type="dcterms:W3CDTF">2013-12-03T19:59:32Z</dcterms:created>
  <dcterms:modified xsi:type="dcterms:W3CDTF">2022-10-06T12:19:56Z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