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28" r:id="rId2"/>
    <p:sldId id="330" r:id="rId3"/>
    <p:sldId id="366" r:id="rId4"/>
    <p:sldId id="370" r:id="rId5"/>
    <p:sldId id="369" r:id="rId6"/>
    <p:sldId id="368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48" r:id="rId15"/>
    <p:sldId id="350" r:id="rId16"/>
    <p:sldId id="352" r:id="rId17"/>
    <p:sldId id="354" r:id="rId18"/>
    <p:sldId id="355" r:id="rId19"/>
    <p:sldId id="357" r:id="rId20"/>
    <p:sldId id="349" r:id="rId21"/>
    <p:sldId id="358" r:id="rId22"/>
    <p:sldId id="359" r:id="rId23"/>
    <p:sldId id="362" r:id="rId24"/>
    <p:sldId id="360" r:id="rId25"/>
    <p:sldId id="361" r:id="rId26"/>
    <p:sldId id="378" r:id="rId27"/>
    <p:sldId id="363" r:id="rId28"/>
    <p:sldId id="364" r:id="rId29"/>
    <p:sldId id="379" r:id="rId30"/>
    <p:sldId id="380" r:id="rId31"/>
    <p:sldId id="365" r:id="rId32"/>
    <p:sldId id="381" r:id="rId33"/>
    <p:sldId id="367" r:id="rId34"/>
    <p:sldId id="346" r:id="rId35"/>
    <p:sldId id="351" r:id="rId36"/>
    <p:sldId id="331" r:id="rId37"/>
    <p:sldId id="338" r:id="rId38"/>
    <p:sldId id="337" r:id="rId39"/>
    <p:sldId id="334" r:id="rId40"/>
    <p:sldId id="336" r:id="rId41"/>
    <p:sldId id="335" r:id="rId42"/>
    <p:sldId id="339" r:id="rId43"/>
    <p:sldId id="340" r:id="rId44"/>
    <p:sldId id="341" r:id="rId45"/>
    <p:sldId id="342" r:id="rId46"/>
    <p:sldId id="343" r:id="rId47"/>
    <p:sldId id="344" r:id="rId48"/>
    <p:sldId id="345" r:id="rId4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78A"/>
    <a:srgbClr val="0F3277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1044" y="84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11899791231734"/>
          <c:y val="0.13290292184895616"/>
          <c:w val="0.49478079331941544"/>
          <c:h val="0.614996109799515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 algn="r">
                  <a:defRPr sz="1119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22</c:v>
                </c:pt>
                <c:pt idx="1">
                  <c:v>30.5</c:v>
                </c:pt>
                <c:pt idx="2">
                  <c:v>62</c:v>
                </c:pt>
                <c:pt idx="3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7-49FF-96C5-ABD38CDC843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>
                  <a:defRPr sz="1119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33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7-49FF-96C5-ABD38CDC843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299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299">
                <a:noFill/>
              </a:ln>
            </c:spPr>
            <c:txPr>
              <a:bodyPr/>
              <a:lstStyle/>
              <a:p>
                <a:pPr>
                  <a:defRPr sz="1119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50</c:v>
                </c:pt>
                <c:pt idx="1">
                  <c:v>59.5</c:v>
                </c:pt>
                <c:pt idx="2">
                  <c:v>51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7-49FF-96C5-ABD38CDC84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092672"/>
        <c:axId val="158114944"/>
      </c:barChart>
      <c:catAx>
        <c:axId val="15809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0149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1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1149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8114944"/>
        <c:scaling>
          <c:orientation val="minMax"/>
          <c:max val="150"/>
        </c:scaling>
        <c:delete val="0"/>
        <c:axPos val="l"/>
        <c:majorGridlines>
          <c:spPr>
            <a:ln w="2537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none"/>
        <c:minorTickMark val="none"/>
        <c:tickLblPos val="nextTo"/>
        <c:spPr>
          <a:ln w="7612">
            <a:noFill/>
          </a:ln>
        </c:spPr>
        <c:txPr>
          <a:bodyPr rot="0" vert="horz"/>
          <a:lstStyle/>
          <a:p>
            <a:pPr>
              <a:defRPr sz="111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092672"/>
        <c:crosses val="autoZero"/>
        <c:crossBetween val="between"/>
        <c:majorUnit val="25"/>
        <c:minorUnit val="5"/>
      </c:valAx>
      <c:spPr>
        <a:noFill/>
        <a:ln w="20299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3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6931106471816284"/>
          <c:y val="0.54453781512605037"/>
          <c:w val="0.13883089770354906"/>
          <c:h val="0.17815126050420169"/>
        </c:manualLayout>
      </c:layout>
      <c:overlay val="0"/>
      <c:spPr>
        <a:noFill/>
        <a:ln w="20299">
          <a:noFill/>
        </a:ln>
      </c:spPr>
      <c:txPr>
        <a:bodyPr/>
        <a:lstStyle/>
        <a:p>
          <a:pPr>
            <a:defRPr sz="1323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5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71"/>
          <c:y val="0.17983193277310924"/>
          <c:w val="0.44676409185803756"/>
          <c:h val="0.568067226890756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82E-2"/>
                  <c:y val="-6.363403249676969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98-419D-A604-880377EE2687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98-419D-A604-880377EE268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98-419D-A604-880377EE268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98-419D-A604-880377EE26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218496"/>
        <c:axId val="158220288"/>
      </c:barChart>
      <c:catAx>
        <c:axId val="158218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20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8220288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1849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24"/>
          <c:y val="0.52268907563025213"/>
          <c:w val="0.13883089770354906"/>
          <c:h val="0.1781512605042016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37139807897544"/>
          <c:y val="0.15912054695198852"/>
          <c:w val="0.50586979722518677"/>
          <c:h val="0.5870980193924911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ln w="30483">
              <a:solidFill>
                <a:srgbClr val="80808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32578A"/>
              </a:solidFill>
              <a:ln>
                <a:solidFill>
                  <a:srgbClr val="32578A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60</c:v>
                </c:pt>
                <c:pt idx="1">
                  <c:v>62.5</c:v>
                </c:pt>
                <c:pt idx="2">
                  <c:v>68</c:v>
                </c:pt>
                <c:pt idx="3">
                  <c:v>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62C-4E5F-94D8-CD0AA11C409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ln w="30483">
              <a:solidFill>
                <a:srgbClr val="969696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649FCA"/>
              </a:solidFill>
              <a:ln>
                <a:solidFill>
                  <a:srgbClr val="649FCA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35</c:v>
                </c:pt>
                <c:pt idx="1">
                  <c:v>40</c:v>
                </c:pt>
                <c:pt idx="2">
                  <c:v>45</c:v>
                </c:pt>
                <c:pt idx="3">
                  <c:v>42.5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62C-4E5F-94D8-CD0AA11C409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ln w="30483">
              <a:solidFill>
                <a:srgbClr val="C0C0C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C6E5EC"/>
              </a:solidFill>
              <a:ln>
                <a:solidFill>
                  <a:srgbClr val="C6E5EC"/>
                </a:solidFill>
                <a:prstDash val="solid"/>
              </a:ln>
            </c:spPr>
          </c:marker>
          <c:dLbls>
            <c:spPr>
              <a:noFill/>
              <a:ln w="20322">
                <a:noFill/>
              </a:ln>
            </c:spPr>
            <c:txPr>
              <a:bodyPr/>
              <a:lstStyle/>
              <a:p>
                <a:pPr>
                  <a:defRPr sz="1120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17.5</c:v>
                </c:pt>
                <c:pt idx="3">
                  <c:v>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62C-4E5F-94D8-CD0AA11C40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475520"/>
        <c:axId val="154678016"/>
      </c:lineChart>
      <c:catAx>
        <c:axId val="154475520"/>
        <c:scaling>
          <c:orientation val="minMax"/>
        </c:scaling>
        <c:delete val="0"/>
        <c:axPos val="b"/>
        <c:majorGridlines>
          <c:spPr>
            <a:ln w="10161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 w="10161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46780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4678016"/>
        <c:scaling>
          <c:orientation val="minMax"/>
          <c:max val="150"/>
        </c:scaling>
        <c:delete val="0"/>
        <c:axPos val="l"/>
        <c:majorGridlines>
          <c:spPr>
            <a:ln w="10161">
              <a:solidFill>
                <a:srgbClr val="C0C0C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7621">
            <a:noFill/>
          </a:ln>
        </c:spPr>
        <c:txPr>
          <a:bodyPr rot="0" vert="horz"/>
          <a:lstStyle/>
          <a:p>
            <a:pPr>
              <a:defRPr sz="112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4475520"/>
        <c:crosses val="autoZero"/>
        <c:crossBetween val="between"/>
        <c:majorUnit val="25"/>
        <c:minorUnit val="5"/>
      </c:valAx>
      <c:spPr>
        <a:noFill/>
        <a:ln w="2032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4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235859124866596"/>
          <c:y val="0.50588235294117645"/>
          <c:w val="0.15581643543223053"/>
          <c:h val="0.17815126050420169"/>
        </c:manualLayout>
      </c:layout>
      <c:overlay val="0"/>
      <c:spPr>
        <a:noFill/>
        <a:ln w="20322">
          <a:noFill/>
        </a:ln>
      </c:spPr>
      <c:txPr>
        <a:bodyPr/>
        <a:lstStyle/>
        <a:p>
          <a:pPr>
            <a:defRPr sz="1324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20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14"/>
          <c:y val="0.18452380952380953"/>
          <c:w val="0.40455120101137798"/>
          <c:h val="0.6349206349206348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ECC9-42A3-B551-93B7488342E7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ECC9-42A3-B551-93B7488342E7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ECC9-42A3-B551-93B7488342E7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ECC9-42A3-B551-93B7488342E7}"/>
              </c:ext>
            </c:extLst>
          </c:dPt>
          <c:dLbls>
            <c:dLbl>
              <c:idx val="0"/>
              <c:layout>
                <c:manualLayout>
                  <c:x val="-6.2696473561043541E-3"/>
                  <c:y val="-2.06593096155812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C9-42A3-B551-93B7488342E7}"/>
                </c:ext>
              </c:extLst>
            </c:dLbl>
            <c:dLbl>
              <c:idx val="1"/>
              <c:layout>
                <c:manualLayout>
                  <c:x val="1.0140550203187123E-2"/>
                  <c:y val="1.79259291393549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C9-42A3-B551-93B7488342E7}"/>
                </c:ext>
              </c:extLst>
            </c:dLbl>
            <c:dLbl>
              <c:idx val="3"/>
              <c:layout>
                <c:manualLayout>
                  <c:x val="-1.2848344884759687E-2"/>
                  <c:y val="-1.08952868259430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CC9-42A3-B551-93B7488342E7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C9-42A3-B551-93B7488342E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ECC9-42A3-B551-93B7488342E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ECC9-42A3-B551-93B7488342E7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ECC9-42A3-B551-93B7488342E7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ECC9-42A3-B551-93B7488342E7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CC9-42A3-B551-93B7488342E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ECC9-42A3-B551-93B7488342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ECC9-42A3-B551-93B7488342E7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ECC9-42A3-B551-93B7488342E7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ECC9-42A3-B551-93B7488342E7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CC9-42A3-B551-93B7488342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62"/>
          <c:y val="0.30952380952380953"/>
          <c:w val="0.19342604298356511"/>
          <c:h val="0.27976190476190477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dirty="0"/>
              <a:t>Entwicklung eines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Updatable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(NNUE) zur Evaluation von Schachpositionen</a:t>
            </a:r>
            <a:endParaRPr lang="de-DE" altLang="de-DE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dirty="0"/>
              <a:t>Bachelor-Thesis</a:t>
            </a:r>
            <a:endParaRPr lang="de-DE" altLang="de-DE" dirty="0"/>
          </a:p>
          <a:p>
            <a:r>
              <a:rPr lang="de-DE" altLang="de-DE" dirty="0"/>
              <a:t>Marvin Karhan</a:t>
            </a:r>
          </a:p>
          <a:p>
            <a:r>
              <a:rPr lang="de-DE" altLang="de-DE" dirty="0"/>
              <a:t>Mannheim, 14.10.2022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Fakultät für Informatik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Verwandte 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7320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Implementierung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821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Implementierung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Architektur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Training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Integration in einen Schachcomputer</a:t>
            </a:r>
          </a:p>
        </p:txBody>
      </p:sp>
    </p:spTree>
    <p:extLst>
      <p:ext uri="{BB962C8B-B14F-4D97-AF65-F5344CB8AC3E}">
        <p14:creationId xmlns:p14="http://schemas.microsoft.com/office/powerpoint/2010/main" val="19365995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Implementierung: Architektur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BE8F783-253E-DC81-A43B-BB05E4C0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550" y="2004860"/>
            <a:ext cx="6624785" cy="43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26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Ergebnisse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6776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Ergebnisse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Testaufbau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Elo-Entwicklung</a:t>
            </a:r>
          </a:p>
        </p:txBody>
      </p:sp>
    </p:spTree>
    <p:extLst>
      <p:ext uri="{BB962C8B-B14F-4D97-AF65-F5344CB8AC3E}">
        <p14:creationId xmlns:p14="http://schemas.microsoft.com/office/powerpoint/2010/main" val="34493973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Testaufbau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Eröffnungsbuch: UHO V3</a:t>
            </a:r>
          </a:p>
          <a:p>
            <a:pPr lvl="1"/>
            <a:r>
              <a:rPr lang="de-DE" altLang="de-DE" kern="0" dirty="0"/>
              <a:t>UCI-</a:t>
            </a:r>
            <a:r>
              <a:rPr lang="de-DE" altLang="de-DE" kern="0" dirty="0" err="1"/>
              <a:t>Standart</a:t>
            </a:r>
            <a:endParaRPr lang="de-DE" altLang="de-DE" kern="0" dirty="0"/>
          </a:p>
          <a:p>
            <a:pPr lvl="1"/>
            <a:r>
              <a:rPr lang="de-DE" altLang="de-DE" kern="0" dirty="0" err="1"/>
              <a:t>Cutechess</a:t>
            </a:r>
            <a:r>
              <a:rPr lang="de-DE" altLang="de-DE" kern="0" dirty="0"/>
              <a:t>-cli</a:t>
            </a:r>
          </a:p>
          <a:p>
            <a:pPr lvl="1"/>
            <a:r>
              <a:rPr lang="de-DE" altLang="de-DE" kern="0" dirty="0"/>
              <a:t>Ordo</a:t>
            </a:r>
          </a:p>
          <a:p>
            <a:pPr lvl="1"/>
            <a:r>
              <a:rPr lang="de-DE" altLang="de-DE" kern="0" dirty="0"/>
              <a:t>Zeitkontrolle</a:t>
            </a:r>
          </a:p>
          <a:p>
            <a:pPr lvl="1"/>
            <a:r>
              <a:rPr lang="de-DE" b="0" i="0" dirty="0">
                <a:effectLst/>
                <a:latin typeface="Arial" panose="020B0604020202020204" pitchFamily="34" charset="0"/>
              </a:rPr>
              <a:t>Automatische Urteilsverkündung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1569614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1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3801"/>
              </p:ext>
            </p:extLst>
          </p:nvPr>
        </p:nvGraphicFramePr>
        <p:xfrm>
          <a:off x="971550" y="2160000"/>
          <a:ext cx="7704138" cy="3979478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Erstellung einer Basisversion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Mittlere quadratische Fehler-Verlustfunktion statt Kreuzentropie-Verlustfunktion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3 mit Lc0 Daten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573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5 mit der Kombination aller drei Trainingsdatensätze neu trainieren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simplen 5000 Knotendaten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Frisches Training des Netzes mit Lc0 Daten und Lambda 0,8 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5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634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Testübersicht 2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379524"/>
              </p:ext>
            </p:extLst>
          </p:nvPr>
        </p:nvGraphicFramePr>
        <p:xfrm>
          <a:off x="971550" y="2160000"/>
          <a:ext cx="7704138" cy="1977550"/>
        </p:xfrm>
        <a:graphic>
          <a:graphicData uri="http://schemas.openxmlformats.org/drawingml/2006/table">
            <a:tbl>
              <a:tblPr/>
              <a:tblGrid>
                <a:gridCol w="100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7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Das Netz aus Test 8 mit Lc0 Daten neu trainieren und Lambda 0,8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Stufenweise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Lernrate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statt </a:t>
                      </a:r>
                      <a:r>
                        <a:rPr lang="de-DE" sz="1400" b="0" kern="1200" dirty="0" err="1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Adadelta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altLang="de-DE" sz="16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Horizontal gespiegeltes Schachbrett statt 180-Grad-Rotiertes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969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888109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Verlustfunktion</a:t>
            </a:r>
          </a:p>
          <a:p>
            <a:pPr marL="134938" lvl="1" indent="-133350"/>
            <a:r>
              <a:rPr lang="de-DE" altLang="de-DE" kern="0" dirty="0"/>
              <a:t>Test 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Mittlere quadratische Fehler-Verlustfunktion 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0608" y="2196162"/>
            <a:ext cx="3760892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29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Inhalt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Motivation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Grundlagen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Verwandte Arbeiten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Implementierung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Ergebnisse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Diskussion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Ausblick</a:t>
            </a:r>
          </a:p>
          <a:p>
            <a:pPr marL="381000" indent="-381000">
              <a:buFontTx/>
              <a:buAutoNum type="arabicPeriod"/>
            </a:pPr>
            <a:r>
              <a:rPr lang="de-DE" altLang="de-DE" kern="0" dirty="0"/>
              <a:t>Demo</a:t>
            </a:r>
          </a:p>
          <a:p>
            <a:pPr marL="381000" indent="-381000">
              <a:buAutoNum type="arabicPeriod"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 &amp; 4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4: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50" y="2196162"/>
            <a:ext cx="3799008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5276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3, 5 &amp; 6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Datenreihenfolge</a:t>
            </a:r>
          </a:p>
          <a:p>
            <a:pPr marL="134938" lvl="1" indent="-133350"/>
            <a:r>
              <a:rPr lang="de-DE" altLang="de-DE" kern="0" dirty="0"/>
              <a:t>Test 3: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5: Neutraining mit Lc0 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6: Neutraining mit allen Daten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6162"/>
            <a:ext cx="3795097" cy="29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767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7, 8, 9 &amp; 10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</a:t>
            </a:r>
            <a:r>
              <a:rPr lang="de-DE" altLang="de-DE" kern="0" dirty="0" err="1"/>
              <a:t>lambda</a:t>
            </a:r>
            <a:r>
              <a:rPr lang="de-DE" altLang="de-DE" kern="0" dirty="0"/>
              <a:t> 0,8</a:t>
            </a:r>
          </a:p>
          <a:p>
            <a:pPr marL="134938" lvl="1" indent="-133350"/>
            <a:r>
              <a:rPr lang="de-DE" altLang="de-DE" kern="0" dirty="0"/>
              <a:t>Test 7: Training mit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simplen 5000 Knotendaten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8: Training mit Lc0 Daten</a:t>
            </a:r>
          </a:p>
          <a:p>
            <a:pPr marL="134938" lvl="1" indent="-133350"/>
            <a:r>
              <a:rPr lang="de-DE" altLang="de-DE" dirty="0">
                <a:latin typeface="Arial" charset="0"/>
              </a:rPr>
              <a:t>Test 9: Neutraining von Test 7 mit Lc0 Daten</a:t>
            </a:r>
          </a:p>
          <a:p>
            <a:pPr marL="134938" lvl="1" indent="-133350"/>
            <a:r>
              <a:rPr lang="de-DE" altLang="de-DE" kern="0" dirty="0">
                <a:latin typeface="Arial" charset="0"/>
              </a:rPr>
              <a:t>Test 10: Neutraining von Test 8 mit 5000 Knotendaten</a:t>
            </a:r>
          </a:p>
          <a:p>
            <a:pPr marL="1588" lvl="1" indent="0">
              <a:buNone/>
            </a:pPr>
            <a:endParaRPr lang="de-DE" altLang="de-DE" kern="0" dirty="0">
              <a:latin typeface="Arial" charset="0"/>
            </a:endParaRPr>
          </a:p>
          <a:p>
            <a:pPr marL="1588" lvl="1" indent="0">
              <a:buNone/>
            </a:pPr>
            <a:r>
              <a:rPr lang="de-DE" dirty="0"/>
              <a:t>⇒ Test 7 (Epoche 300) ist deutlich Stärker als Versionen zuvor</a:t>
            </a:r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7851"/>
            <a:ext cx="379509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48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5 &amp; 9 (Fehler)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Fehler der Testläufe 5 &amp; 9</a:t>
            </a:r>
          </a:p>
          <a:p>
            <a:pPr marL="134938" lvl="1" indent="-133350"/>
            <a:r>
              <a:rPr lang="de-DE" altLang="de-DE" kern="0" dirty="0"/>
              <a:t>Fehler erklärt nicht den Spielstärke Ausreißer</a:t>
            </a:r>
          </a:p>
          <a:p>
            <a:pPr marL="1588" lvl="1" indent="0">
              <a:buNone/>
            </a:pPr>
            <a:endParaRPr lang="de-DE" dirty="0"/>
          </a:p>
          <a:p>
            <a:pPr marL="1588" lvl="1" indent="0">
              <a:buNone/>
            </a:pPr>
            <a:r>
              <a:rPr lang="de-DE" dirty="0"/>
              <a:t>⇒</a:t>
            </a:r>
            <a:r>
              <a:rPr lang="de-DE" altLang="de-DE" kern="0" dirty="0"/>
              <a:t> Der Fehler ist kein guter Indikator der Spielstärke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6" y="2197851"/>
            <a:ext cx="3795095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53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anderem Optimierer</a:t>
            </a:r>
          </a:p>
          <a:p>
            <a:pPr marL="134938" lvl="1" indent="-133350"/>
            <a:r>
              <a:rPr lang="de-DE" altLang="de-DE" kern="0" dirty="0"/>
              <a:t>Test 11: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Stufenweise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Lernrate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statt </a:t>
            </a:r>
            <a:r>
              <a:rPr lang="de-DE" sz="18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Adadelta</a:t>
            </a:r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7851"/>
            <a:ext cx="379509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8716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Test 12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Training mit anderer Orientierung</a:t>
            </a:r>
          </a:p>
          <a:p>
            <a:pPr marL="134938" lvl="1" indent="-133350"/>
            <a:r>
              <a:rPr lang="de-DE" altLang="de-DE" kern="0" dirty="0"/>
              <a:t>Test 12: </a:t>
            </a:r>
            <a:r>
              <a:rPr lang="de-DE" sz="18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Horizontal gespiegeltes Schachbrett statt 180-Grad-Rotiertes</a:t>
            </a:r>
          </a:p>
          <a:p>
            <a:pPr marL="134938" lvl="1" indent="-133350"/>
            <a:endParaRPr lang="de-DE" sz="18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134938" lvl="1" indent="-133350"/>
            <a:endParaRPr lang="de-DE" altLang="de-DE" kern="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C904A1F-7C1C-2BBC-797E-C988AB46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505" y="2197851"/>
            <a:ext cx="3795097" cy="29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79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Elo-Entwicklung: Spielstärke-Ermittlung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127697"/>
              </p:ext>
            </p:extLst>
          </p:nvPr>
        </p:nvGraphicFramePr>
        <p:xfrm>
          <a:off x="971550" y="2160000"/>
          <a:ext cx="7704137" cy="2589198"/>
        </p:xfrm>
        <a:graphic>
          <a:graphicData uri="http://schemas.openxmlformats.org/drawingml/2006/table">
            <a:tbl>
              <a:tblPr/>
              <a:tblGrid>
                <a:gridCol w="937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905">
                  <a:extLst>
                    <a:ext uri="{9D8B030D-6E8A-4147-A177-3AD203B41FA5}">
                      <a16:colId xmlns:a16="http://schemas.microsoft.com/office/drawing/2014/main" val="1334040447"/>
                    </a:ext>
                  </a:extLst>
                </a:gridCol>
                <a:gridCol w="717123">
                  <a:extLst>
                    <a:ext uri="{9D8B030D-6E8A-4147-A177-3AD203B41FA5}">
                      <a16:colId xmlns:a16="http://schemas.microsoft.com/office/drawing/2014/main" val="3379254833"/>
                    </a:ext>
                  </a:extLst>
                </a:gridCol>
                <a:gridCol w="1434397">
                  <a:extLst>
                    <a:ext uri="{9D8B030D-6E8A-4147-A177-3AD203B41FA5}">
                      <a16:colId xmlns:a16="http://schemas.microsoft.com/office/drawing/2014/main" val="1973705394"/>
                    </a:ext>
                  </a:extLst>
                </a:gridCol>
                <a:gridCol w="883772">
                  <a:extLst>
                    <a:ext uri="{9D8B030D-6E8A-4147-A177-3AD203B41FA5}">
                      <a16:colId xmlns:a16="http://schemas.microsoft.com/office/drawing/2014/main" val="366232070"/>
                    </a:ext>
                  </a:extLst>
                </a:gridCol>
                <a:gridCol w="811320">
                  <a:extLst>
                    <a:ext uri="{9D8B030D-6E8A-4147-A177-3AD203B41FA5}">
                      <a16:colId xmlns:a16="http://schemas.microsoft.com/office/drawing/2014/main" val="2226224601"/>
                    </a:ext>
                  </a:extLst>
                </a:gridCol>
                <a:gridCol w="758191">
                  <a:extLst>
                    <a:ext uri="{9D8B030D-6E8A-4147-A177-3AD203B41FA5}">
                      <a16:colId xmlns:a16="http://schemas.microsoft.com/office/drawing/2014/main" val="3605394335"/>
                    </a:ext>
                  </a:extLst>
                </a:gridCol>
                <a:gridCol w="902818">
                  <a:extLst>
                    <a:ext uri="{9D8B030D-6E8A-4147-A177-3AD203B41FA5}">
                      <a16:colId xmlns:a16="http://schemas.microsoft.com/office/drawing/2014/main" val="17692875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Test Nr.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Gegner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Elo-Differenz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Spiele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Siege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Remis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740,9 +- 24,4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9786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HCE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767,0 +- 25,9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9789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92,1  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5621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1254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107,7 +- 6,3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5437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80,8 +- 6,8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10+0,1s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5373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1445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53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Maverick 1.5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2578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60+1s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10000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5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0733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Diskussion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43343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Diskussion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Erfolge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107740209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Diskussion: Erfolge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Reihenfolge und Art der Daten ist wichtig</a:t>
            </a:r>
          </a:p>
          <a:p>
            <a:pPr lvl="1"/>
            <a:r>
              <a:rPr lang="de-DE" altLang="de-DE" kern="0" dirty="0"/>
              <a:t>Inklusion von DRFC Daten hat keinen messbaren Effekt</a:t>
            </a:r>
          </a:p>
          <a:p>
            <a:pPr lvl="1"/>
            <a:r>
              <a:rPr lang="de-DE" altLang="de-DE" kern="0" dirty="0"/>
              <a:t>Klare Verbesserung gegenüber der HCE Version</a:t>
            </a:r>
          </a:p>
          <a:p>
            <a:pPr lvl="1"/>
            <a:r>
              <a:rPr lang="de-DE" altLang="de-DE" kern="0" dirty="0"/>
              <a:t>Spielstärke von </a:t>
            </a:r>
            <a:r>
              <a:rPr lang="de-DE" kern="0" dirty="0"/>
              <a:t>2670,1 +- 6,8 in STC und 2685,7 +- 6.3 in LTC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7152553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Motivation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3633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Diskussion: Probleme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Großes Netz </a:t>
            </a:r>
            <a:r>
              <a:rPr lang="de-DE" dirty="0"/>
              <a:t>⇒ lange </a:t>
            </a:r>
            <a:r>
              <a:rPr lang="de-DE" dirty="0" err="1"/>
              <a:t>Traningsdauer</a:t>
            </a:r>
            <a:endParaRPr lang="de-DE" kern="0" dirty="0"/>
          </a:p>
          <a:p>
            <a:pPr lvl="1"/>
            <a:r>
              <a:rPr lang="de-DE" altLang="de-DE" kern="0" dirty="0"/>
              <a:t>Fehler ist unbrauchbar zur Ermittlung der Spielstärke</a:t>
            </a:r>
          </a:p>
          <a:p>
            <a:pPr lvl="1"/>
            <a:r>
              <a:rPr lang="de-DE" altLang="de-DE" kern="0" dirty="0"/>
              <a:t>Neutraining immer mit Epoche 800 fortgeführt</a:t>
            </a:r>
          </a:p>
          <a:p>
            <a:pPr lvl="1"/>
            <a:r>
              <a:rPr lang="de-DE" altLang="de-DE" kern="0" dirty="0"/>
              <a:t>UHO-Eröffnungsbuch endspricht nicht der Realität</a:t>
            </a:r>
          </a:p>
          <a:p>
            <a:pPr lvl="1"/>
            <a:r>
              <a:rPr lang="de-DE" altLang="de-DE" kern="0" dirty="0"/>
              <a:t>Self-Play Elo 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⇏</a:t>
            </a:r>
            <a:r>
              <a:rPr lang="de-DE" b="0" i="0" kern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tatsächlicher Elo</a:t>
            </a:r>
          </a:p>
          <a:p>
            <a:pPr lvl="1"/>
            <a:r>
              <a:rPr lang="de-DE" altLang="de-DE" kern="0" dirty="0">
                <a:solidFill>
                  <a:srgbClr val="202122"/>
                </a:solidFill>
                <a:latin typeface="Arial" panose="020B0604020202020204" pitchFamily="34" charset="0"/>
              </a:rPr>
              <a:t>Initiale Implementierung schwer zu Debuggen</a:t>
            </a:r>
          </a:p>
          <a:p>
            <a:pPr lvl="1"/>
            <a:r>
              <a:rPr lang="de-DE" altLang="de-DE" kern="0" dirty="0" err="1">
                <a:solidFill>
                  <a:srgbClr val="202122"/>
                </a:solidFill>
                <a:latin typeface="Arial" panose="020B0604020202020204" pitchFamily="34" charset="0"/>
              </a:rPr>
              <a:t>Overfitting</a:t>
            </a:r>
            <a:endParaRPr lang="de-DE" altLang="de-DE" kern="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de-DE" altLang="de-DE" kern="0" dirty="0">
                <a:solidFill>
                  <a:srgbClr val="202122"/>
                </a:solidFill>
                <a:latin typeface="Arial" panose="020B0604020202020204" pitchFamily="34" charset="0"/>
              </a:rPr>
              <a:t>Nicht Optimaler SIMD Code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84301785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Ausblick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18119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Ausblick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Anderen Optimierungsalgorithmus verwenden (z. b. </a:t>
            </a:r>
            <a:r>
              <a:rPr lang="de-DE" kern="0" dirty="0" err="1"/>
              <a:t>Adan</a:t>
            </a:r>
            <a:r>
              <a:rPr lang="de-DE" kern="0" dirty="0"/>
              <a:t>)</a:t>
            </a:r>
          </a:p>
          <a:p>
            <a:pPr lvl="1"/>
            <a:r>
              <a:rPr lang="de-DE" kern="0" dirty="0" err="1"/>
              <a:t>Buckets</a:t>
            </a:r>
            <a:endParaRPr lang="de-DE" kern="0" dirty="0"/>
          </a:p>
          <a:p>
            <a:pPr lvl="1"/>
            <a:r>
              <a:rPr lang="de-DE" kern="0" dirty="0"/>
              <a:t>Feature </a:t>
            </a:r>
            <a:r>
              <a:rPr lang="de-DE" kern="0" dirty="0" err="1"/>
              <a:t>Factorization</a:t>
            </a:r>
            <a:endParaRPr lang="de-DE" kern="0" dirty="0"/>
          </a:p>
          <a:p>
            <a:pPr lvl="1"/>
            <a:r>
              <a:rPr lang="de-DE" kern="0" dirty="0"/>
              <a:t>Eigene Trainingsdaten</a:t>
            </a:r>
          </a:p>
        </p:txBody>
      </p:sp>
    </p:spTree>
    <p:extLst>
      <p:ext uri="{BB962C8B-B14F-4D97-AF65-F5344CB8AC3E}">
        <p14:creationId xmlns:p14="http://schemas.microsoft.com/office/powerpoint/2010/main" val="269523031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Demo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1FF201-6582-F746-0D6F-30C1BF54BE83}"/>
              </a:ext>
            </a:extLst>
          </p:cNvPr>
          <p:cNvSpPr txBox="1"/>
          <p:nvPr/>
        </p:nvSpPr>
        <p:spPr>
          <a:xfrm>
            <a:off x="2286000" y="3273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effectLst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39778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971550" y="1404000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1pPr>
            <a:lvl2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2pPr>
            <a:lvl3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3pPr>
            <a:lvl4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4pPr>
            <a:lvl5pPr algn="l">
              <a:lnSpc>
                <a:spcPct val="110000"/>
              </a:lnSpc>
              <a:defRPr sz="2200" b="1">
                <a:solidFill>
                  <a:schemeClr val="bg1"/>
                </a:solidFill>
                <a:latin typeface="Arial" charset="0"/>
              </a:defRPr>
            </a:lvl5pPr>
            <a:lvl6pPr marL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6pPr>
            <a:lvl7pPr marL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7pPr>
            <a:lvl8pPr marL="13716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8pPr>
            <a:lvl9pPr marL="18288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chemeClr val="tx2"/>
                </a:solidFill>
              </a:rPr>
              <a:t>Danke für Ihre Aufmerksamkeit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971550" y="2160000"/>
            <a:ext cx="7704138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rgbClr val="A1D0E5"/>
                </a:solidFill>
                <a:latin typeface="Arial" charset="0"/>
              </a:defRPr>
            </a:lvl1pPr>
            <a:lvl2pPr marL="6715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3192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9669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614613">
              <a:lnSpc>
                <a:spcPct val="110000"/>
              </a:lnSpc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30718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35290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9862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4443413" algn="ctr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Bachelor-Thesis</a:t>
            </a:r>
            <a:endParaRPr lang="de-DE" altLang="de-DE" dirty="0">
              <a:solidFill>
                <a:schemeClr val="tx1"/>
              </a:solidFill>
            </a:endParaRPr>
          </a:p>
          <a:p>
            <a:r>
              <a:rPr lang="de-DE" altLang="de-DE" dirty="0">
                <a:solidFill>
                  <a:schemeClr val="tx1"/>
                </a:solidFill>
              </a:rPr>
              <a:t>Marvin Karhan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Mannheim, 14.10.2022</a:t>
            </a:r>
          </a:p>
          <a:p>
            <a:pPr eaLnBrk="1" hangingPunct="1">
              <a:spcAft>
                <a:spcPct val="0"/>
              </a:spcAft>
            </a:pPr>
            <a:endParaRPr lang="de-DE" alt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3937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C0870-DF70-19E1-553B-728DAA0B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CF903A-78FC-AA4C-C8B5-688017E95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317FF-1E79-0458-6B29-BE8CF037E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82977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Überschrift der Textfolie Arial </a:t>
            </a:r>
            <a:r>
              <a:rPr lang="de-DE" altLang="de-DE" dirty="0" err="1"/>
              <a:t>bold</a:t>
            </a:r>
            <a:r>
              <a:rPr lang="de-DE" altLang="de-DE" dirty="0"/>
              <a:t> 22 </a:t>
            </a:r>
            <a:r>
              <a:rPr lang="de-DE" altLang="de-DE" dirty="0" err="1"/>
              <a:t>pt</a:t>
            </a:r>
            <a:r>
              <a:rPr lang="de-DE" altLang="de-DE" dirty="0"/>
              <a:t>, </a:t>
            </a:r>
            <a:br>
              <a:rPr lang="de-DE" altLang="de-DE" dirty="0"/>
            </a:br>
            <a:r>
              <a:rPr lang="de-DE" altLang="de-DE" dirty="0"/>
              <a:t>maximal zwei Zeilen Folienüberschrift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63683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Mit seiner Aufnahme in die Elite war Knechts Leben auf eine andre Ebene verpflanzt, es war der erste und entscheidende Schritt in seiner Entwicklung geschehen. </a:t>
            </a:r>
          </a:p>
          <a:p>
            <a:r>
              <a:rPr lang="de-DE" altLang="de-DE" kern="0"/>
              <a:t>Es geht durchaus nicht allen Eliteschülern so, dass die amtliche Aufnahme in die Elite mit dem innern Erlebnis der Berufung zusammenfällt. Das ist Gnade, oder wenn man es banal ausdrücken will: es ist ein Glücksfall.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Textfolie mit Gliederung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 </a:t>
            </a:r>
          </a:p>
          <a:p>
            <a:pPr lvl="1"/>
            <a:r>
              <a:rPr lang="de-DE" altLang="de-DE" kern="0" dirty="0"/>
              <a:t>Es geht durchaus nicht allen Eliteschülern so </a:t>
            </a:r>
          </a:p>
          <a:p>
            <a:pPr lvl="2"/>
            <a:r>
              <a:rPr lang="de-DE" altLang="de-DE" kern="0" dirty="0"/>
              <a:t>Die amtliche Aufnahme in die Elite mit dem </a:t>
            </a:r>
            <a:r>
              <a:rPr lang="de-DE" altLang="de-DE" kern="0" dirty="0" err="1"/>
              <a:t>innern</a:t>
            </a:r>
            <a:r>
              <a:rPr lang="de-DE" altLang="de-DE" kern="0" dirty="0"/>
              <a:t> Erlebnis der Berufung zusammenfällt.</a:t>
            </a:r>
          </a:p>
          <a:p>
            <a:pPr lvl="2"/>
            <a:r>
              <a:rPr lang="de-DE" altLang="de-DE" kern="0" dirty="0"/>
              <a:t>Das ist Gnade, oder wenn man es banal ausdrücken will: es ist ein Glücksfall.</a:t>
            </a:r>
          </a:p>
          <a:p>
            <a:pPr lvl="1"/>
            <a:r>
              <a:rPr lang="de-DE" altLang="de-DE" kern="0" dirty="0"/>
              <a:t>Mit seiner Aufnahme in die Elite war Knechts Leben auf eine andre Ebene verpflanzt, es war der erste und entscheidende Schritt in seiner Entwicklung geschehen. </a:t>
            </a:r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Vollbild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invGray">
          <a:xfrm>
            <a:off x="971550" y="2060848"/>
            <a:ext cx="7704138" cy="41764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>
                <a:solidFill>
                  <a:srgbClr val="000000"/>
                </a:solidFill>
              </a:rPr>
              <a:t>VOLLBILD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>
                <a:solidFill>
                  <a:srgbClr val="000000"/>
                </a:solidFill>
              </a:rPr>
              <a:t>Positionierungsfläche für vollformatige Bilder. 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Hintergrund</a:t>
            </a:r>
          </a:p>
          <a:p>
            <a:pPr marL="381000" indent="-381000">
              <a:buAutoNum type="arabicPeriod"/>
            </a:pPr>
            <a:r>
              <a:rPr lang="de-DE" altLang="de-DE" dirty="0" err="1"/>
              <a:t>Zugsuche</a:t>
            </a:r>
            <a:endParaRPr lang="de-DE" altLang="de-DE" dirty="0"/>
          </a:p>
          <a:p>
            <a:pPr marL="381000" indent="-381000">
              <a:buAutoNum type="arabicPeriod"/>
            </a:pPr>
            <a:r>
              <a:rPr lang="de-DE" altLang="de-DE" dirty="0"/>
              <a:t>Anwendungsgebiete</a:t>
            </a:r>
          </a:p>
          <a:p>
            <a:pPr marL="381000" indent="-381000">
              <a:buAutoNum type="arabicPeriod"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13080073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41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265466"/>
              </p:ext>
            </p:extLst>
          </p:nvPr>
        </p:nvGraphicFramePr>
        <p:xfrm>
          <a:off x="-396462" y="1637897"/>
          <a:ext cx="8948433" cy="538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Säulendiagramm</a:t>
            </a:r>
          </a:p>
        </p:txBody>
      </p:sp>
    </p:spTree>
    <p:extLst>
      <p:ext uri="{BB962C8B-B14F-4D97-AF65-F5344CB8AC3E}">
        <p14:creationId xmlns:p14="http://schemas.microsoft.com/office/powerpoint/2010/main" val="107057138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42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43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36564"/>
              </p:ext>
            </p:extLst>
          </p:nvPr>
        </p:nvGraphicFramePr>
        <p:xfrm>
          <a:off x="-83884" y="1711632"/>
          <a:ext cx="7094824" cy="489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Liniendiagramm</a:t>
            </a:r>
          </a:p>
        </p:txBody>
      </p:sp>
    </p:spTree>
    <p:extLst>
      <p:ext uri="{BB962C8B-B14F-4D97-AF65-F5344CB8AC3E}">
        <p14:creationId xmlns:p14="http://schemas.microsoft.com/office/powerpoint/2010/main" val="58901063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44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Motivation: Hintergrund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A94949-F747-A733-8BB8-F3F65330F650}"/>
              </a:ext>
            </a:extLst>
          </p:cNvPr>
          <p:cNvCxnSpPr/>
          <p:nvPr/>
        </p:nvCxnSpPr>
        <p:spPr bwMode="auto">
          <a:xfrm flipV="1">
            <a:off x="971550" y="3756923"/>
            <a:ext cx="7128842" cy="29276"/>
          </a:xfrm>
          <a:prstGeom prst="line">
            <a:avLst/>
          </a:prstGeom>
          <a:noFill/>
          <a:ln w="28575" cap="flat" cmpd="sng" algn="ctr">
            <a:solidFill>
              <a:srgbClr val="32578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53FD2848-C422-BFC6-25E4-0C36E6BD6F14}"/>
              </a:ext>
            </a:extLst>
          </p:cNvPr>
          <p:cNvSpPr/>
          <p:nvPr/>
        </p:nvSpPr>
        <p:spPr bwMode="auto">
          <a:xfrm>
            <a:off x="1631579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699992B-C606-3C71-C4A8-88D722016269}"/>
              </a:ext>
            </a:extLst>
          </p:cNvPr>
          <p:cNvSpPr txBox="1"/>
          <p:nvPr/>
        </p:nvSpPr>
        <p:spPr>
          <a:xfrm>
            <a:off x="1416697" y="2921537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1912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C57EFA-ECC1-B7C7-5558-E731496FCB86}"/>
              </a:ext>
            </a:extLst>
          </p:cNvPr>
          <p:cNvSpPr txBox="1"/>
          <p:nvPr/>
        </p:nvSpPr>
        <p:spPr>
          <a:xfrm>
            <a:off x="878056" y="4184275"/>
            <a:ext cx="1774909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1600"/>
              </a:spcAft>
            </a:pPr>
            <a:r>
              <a:rPr lang="es-ES" dirty="0"/>
              <a:t>El Ajedrecista</a:t>
            </a:r>
            <a:br>
              <a:rPr lang="es-ES" dirty="0"/>
            </a:br>
            <a:r>
              <a:rPr lang="es-ES" dirty="0"/>
              <a:t>(L.T.  Quevedo)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A79BCB4-0E9D-9F6A-7835-7DD996A9BAE5}"/>
              </a:ext>
            </a:extLst>
          </p:cNvPr>
          <p:cNvSpPr/>
          <p:nvPr/>
        </p:nvSpPr>
        <p:spPr bwMode="auto">
          <a:xfrm>
            <a:off x="3596530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0D21FCB-DD9B-6B10-99F1-95F7752D3F22}"/>
              </a:ext>
            </a:extLst>
          </p:cNvPr>
          <p:cNvSpPr txBox="1"/>
          <p:nvPr/>
        </p:nvSpPr>
        <p:spPr>
          <a:xfrm>
            <a:off x="2096835" y="2649686"/>
            <a:ext cx="3267250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err="1"/>
              <a:t>Turochamp</a:t>
            </a:r>
            <a:br>
              <a:rPr lang="en-US" dirty="0"/>
            </a:br>
            <a:r>
              <a:rPr lang="en-US" dirty="0"/>
              <a:t>(A. Turing, D. </a:t>
            </a:r>
            <a:r>
              <a:rPr lang="en-US" dirty="0" err="1"/>
              <a:t>Champernowne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A378429-8F96-3FA8-817A-179C3F9401AF}"/>
              </a:ext>
            </a:extLst>
          </p:cNvPr>
          <p:cNvSpPr txBox="1"/>
          <p:nvPr/>
        </p:nvSpPr>
        <p:spPr>
          <a:xfrm>
            <a:off x="3381646" y="4322774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1948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7E5869F-6034-FA94-D987-65C46F40E406}"/>
              </a:ext>
            </a:extLst>
          </p:cNvPr>
          <p:cNvSpPr/>
          <p:nvPr/>
        </p:nvSpPr>
        <p:spPr bwMode="auto">
          <a:xfrm>
            <a:off x="5436355" y="3652267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78512F-6DF1-FAA0-C12F-C85B3C4C0681}"/>
              </a:ext>
            </a:extLst>
          </p:cNvPr>
          <p:cNvSpPr txBox="1"/>
          <p:nvPr/>
        </p:nvSpPr>
        <p:spPr>
          <a:xfrm>
            <a:off x="5160796" y="2926685"/>
            <a:ext cx="81897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/>
              <a:t>2017</a:t>
            </a:r>
            <a:endParaRPr lang="de-DE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5E7D296-076A-8324-6BFD-089CF565AD8C}"/>
              </a:ext>
            </a:extLst>
          </p:cNvPr>
          <p:cNvSpPr txBox="1"/>
          <p:nvPr/>
        </p:nvSpPr>
        <p:spPr>
          <a:xfrm>
            <a:off x="4875223" y="4184275"/>
            <a:ext cx="1390124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dirty="0" err="1"/>
              <a:t>AlphaZero</a:t>
            </a:r>
            <a:endParaRPr lang="de-DE" dirty="0"/>
          </a:p>
          <a:p>
            <a:r>
              <a:rPr lang="de-DE" dirty="0"/>
              <a:t>(DeepMind)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ED2344-9857-16B0-4C76-8512DE45F7C7}"/>
              </a:ext>
            </a:extLst>
          </p:cNvPr>
          <p:cNvSpPr/>
          <p:nvPr/>
        </p:nvSpPr>
        <p:spPr bwMode="auto">
          <a:xfrm>
            <a:off x="7150832" y="3640956"/>
            <a:ext cx="267864" cy="267864"/>
          </a:xfrm>
          <a:prstGeom prst="ellipse">
            <a:avLst/>
          </a:prstGeom>
          <a:solidFill>
            <a:srgbClr val="32578A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2DC624-A55B-D8C4-A974-D540CF36CD6C}"/>
              </a:ext>
            </a:extLst>
          </p:cNvPr>
          <p:cNvSpPr txBox="1"/>
          <p:nvPr/>
        </p:nvSpPr>
        <p:spPr>
          <a:xfrm>
            <a:off x="6541140" y="2776875"/>
            <a:ext cx="148724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NNUE</a:t>
            </a:r>
          </a:p>
          <a:p>
            <a:r>
              <a:rPr lang="en-US" dirty="0"/>
              <a:t>(Yu </a:t>
            </a:r>
            <a:r>
              <a:rPr lang="en-US" dirty="0" err="1"/>
              <a:t>Nasu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E5064E7-0D2B-58F2-897A-9B06A9897B77}"/>
              </a:ext>
            </a:extLst>
          </p:cNvPr>
          <p:cNvSpPr txBox="1"/>
          <p:nvPr/>
        </p:nvSpPr>
        <p:spPr>
          <a:xfrm>
            <a:off x="6935950" y="4311463"/>
            <a:ext cx="6976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DE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250874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Motivation: </a:t>
            </a:r>
            <a:r>
              <a:rPr lang="de-DE" altLang="de-DE" dirty="0" err="1"/>
              <a:t>Zugsuche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buNone/>
            </a:pPr>
            <a:r>
              <a:rPr lang="de-DE" altLang="de-DE" kern="0" dirty="0"/>
              <a:t>Schach ist ungelöst!</a:t>
            </a:r>
          </a:p>
          <a:p>
            <a:pPr lvl="1"/>
            <a:r>
              <a:rPr lang="de-DE" kern="0" dirty="0"/>
              <a:t>Shannon-Nummer: 10¹²⁰ Variationen</a:t>
            </a:r>
            <a:endParaRPr lang="de-DE" altLang="de-DE" kern="0" dirty="0"/>
          </a:p>
          <a:p>
            <a:pPr lvl="1"/>
            <a:r>
              <a:rPr lang="de-DE" kern="0" dirty="0"/>
              <a:t>Es gibt ca. 10⁸⁰ Atome im Universum!</a:t>
            </a:r>
          </a:p>
          <a:p>
            <a:pPr marL="1588" lvl="1" indent="0">
              <a:buNone/>
            </a:pPr>
            <a:r>
              <a:rPr lang="de-DE" altLang="de-DE" kern="0" dirty="0"/>
              <a:t>Deshalb:</a:t>
            </a:r>
          </a:p>
          <a:p>
            <a:pPr lvl="1"/>
            <a:r>
              <a:rPr lang="de-DE" altLang="de-DE" kern="0" dirty="0"/>
              <a:t>Suche + Evaluation</a:t>
            </a:r>
          </a:p>
          <a:p>
            <a:pPr lvl="1"/>
            <a:r>
              <a:rPr lang="de-DE" altLang="de-DE" kern="0" dirty="0"/>
              <a:t>Tiefere Suche 		</a:t>
            </a:r>
            <a:r>
              <a:rPr lang="de-DE" dirty="0"/>
              <a:t>⇒ Besserer Zug</a:t>
            </a:r>
          </a:p>
          <a:p>
            <a:pPr lvl="1"/>
            <a:r>
              <a:rPr lang="de-DE" altLang="de-DE" b="1" kern="0" dirty="0"/>
              <a:t>Genauere Evaluation 	</a:t>
            </a:r>
            <a:r>
              <a:rPr lang="de-DE" b="1" dirty="0"/>
              <a:t>⇒ Besserer Zug</a:t>
            </a:r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6555469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Motivation: Anwendungsgebiete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dirty="0"/>
              <a:t>Schachcomputer</a:t>
            </a:r>
          </a:p>
          <a:p>
            <a:pPr lvl="1"/>
            <a:r>
              <a:rPr lang="de-DE" kern="0" dirty="0"/>
              <a:t>Spielanalyse</a:t>
            </a:r>
          </a:p>
          <a:p>
            <a:pPr lvl="1"/>
            <a:r>
              <a:rPr lang="de-DE" kern="0" dirty="0"/>
              <a:t>Spielwiese für andere Anwendungsgebiete</a:t>
            </a:r>
          </a:p>
          <a:p>
            <a:pPr lvl="1"/>
            <a:r>
              <a:rPr lang="de-DE" kern="0" dirty="0" err="1"/>
              <a:t>AlphaZero</a:t>
            </a:r>
            <a:r>
              <a:rPr lang="de-DE" kern="0" dirty="0"/>
              <a:t> zeigt bereits Erfolge</a:t>
            </a:r>
          </a:p>
          <a:p>
            <a:pPr lvl="1"/>
            <a:endParaRPr lang="de-DE" kern="0" dirty="0"/>
          </a:p>
          <a:p>
            <a:pPr lvl="1"/>
            <a:endParaRPr lang="de-DE" altLang="de-DE" b="1" kern="0" dirty="0"/>
          </a:p>
        </p:txBody>
      </p:sp>
    </p:spTree>
    <p:extLst>
      <p:ext uri="{BB962C8B-B14F-4D97-AF65-F5344CB8AC3E}">
        <p14:creationId xmlns:p14="http://schemas.microsoft.com/office/powerpoint/2010/main" val="41626935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9751-63ED-04DE-9EEA-FC0C2282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6437"/>
            <a:ext cx="9144000" cy="365125"/>
          </a:xfrm>
        </p:spPr>
        <p:txBody>
          <a:bodyPr/>
          <a:lstStyle/>
          <a:p>
            <a:pPr algn="ctr"/>
            <a:r>
              <a:rPr lang="de-DE" sz="3600" dirty="0"/>
              <a:t>Grundlagen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DCF5F5-5C07-C213-58E3-5F856F047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734E1-0407-D0AD-C1AA-D2C386B1FF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23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 dirty="0"/>
              <a:t>Hochschule Mannheim University of Applied Sciences | Marvin Karhan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Grundlagen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de-DE" altLang="de-DE" kern="0" dirty="0"/>
              <a:t>Hand-</a:t>
            </a:r>
            <a:r>
              <a:rPr lang="de-DE" altLang="de-DE" kern="0" dirty="0" err="1"/>
              <a:t>Crafted</a:t>
            </a:r>
            <a:r>
              <a:rPr lang="de-DE" altLang="de-DE" kern="0" dirty="0"/>
              <a:t> Evaluation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Neuronale Netze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SIMD</a:t>
            </a:r>
          </a:p>
          <a:p>
            <a:pPr marL="381000" indent="-381000">
              <a:buAutoNum type="arabicPeriod"/>
            </a:pPr>
            <a:r>
              <a:rPr lang="de-DE" altLang="de-DE" kern="0" dirty="0"/>
              <a:t>NNUE</a:t>
            </a:r>
          </a:p>
        </p:txBody>
      </p:sp>
    </p:spTree>
    <p:extLst>
      <p:ext uri="{BB962C8B-B14F-4D97-AF65-F5344CB8AC3E}">
        <p14:creationId xmlns:p14="http://schemas.microsoft.com/office/powerpoint/2010/main" val="548249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1650</Words>
  <Application>Microsoft Office PowerPoint</Application>
  <PresentationFormat>Bildschirmpräsentation (4:3)</PresentationFormat>
  <Paragraphs>423</Paragraphs>
  <Slides>48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0" baseType="lpstr">
      <vt:lpstr>Arial</vt:lpstr>
      <vt:lpstr>HSMA_021_WIN_081216</vt:lpstr>
      <vt:lpstr>Entwicklung eines Efficiently Updatable Neural Network (NNUE) zur Evaluation von Schachpositionen</vt:lpstr>
      <vt:lpstr>Inhalt</vt:lpstr>
      <vt:lpstr>Motivation</vt:lpstr>
      <vt:lpstr>Motivation</vt:lpstr>
      <vt:lpstr>Motivation: Hintergrund</vt:lpstr>
      <vt:lpstr>Motivation: Zugsuche</vt:lpstr>
      <vt:lpstr>Motivation: Anwendungsgebiete</vt:lpstr>
      <vt:lpstr>Grundlagen</vt:lpstr>
      <vt:lpstr>Grundlagen</vt:lpstr>
      <vt:lpstr>Verwandte Arbeiten</vt:lpstr>
      <vt:lpstr>Implementierung</vt:lpstr>
      <vt:lpstr>Implementierung</vt:lpstr>
      <vt:lpstr>Implementierung: Architektur</vt:lpstr>
      <vt:lpstr>Ergebnisse</vt:lpstr>
      <vt:lpstr>Ergebnisse</vt:lpstr>
      <vt:lpstr>Testaufbau</vt:lpstr>
      <vt:lpstr>Elo-Entwicklung: Testübersicht 1</vt:lpstr>
      <vt:lpstr>Elo-Entwicklung: Testübersicht 2</vt:lpstr>
      <vt:lpstr>Elo-Entwicklung: Test 2</vt:lpstr>
      <vt:lpstr>Elo-Entwicklung: Test 3 &amp; 4</vt:lpstr>
      <vt:lpstr>Elo-Entwicklung: Test 3, 5 &amp; 6</vt:lpstr>
      <vt:lpstr>Elo-Entwicklung: Test 7, 8, 9 &amp; 10</vt:lpstr>
      <vt:lpstr>Elo-Entwicklung: Test 5 &amp; 9 (Fehler)</vt:lpstr>
      <vt:lpstr>Elo-Entwicklung: Test 11</vt:lpstr>
      <vt:lpstr>Elo-Entwicklung: Test 12</vt:lpstr>
      <vt:lpstr>Elo-Entwicklung: Spielstärke-Ermittlung</vt:lpstr>
      <vt:lpstr>Diskussion</vt:lpstr>
      <vt:lpstr>Diskussion</vt:lpstr>
      <vt:lpstr>Diskussion: Erfolge</vt:lpstr>
      <vt:lpstr>Diskussion: Probleme</vt:lpstr>
      <vt:lpstr>Ausblick</vt:lpstr>
      <vt:lpstr>Ausblick</vt:lpstr>
      <vt:lpstr>Demo</vt:lpstr>
      <vt:lpstr>PowerPoint-Präsentation</vt:lpstr>
      <vt:lpstr>PowerPoint-Präsentation</vt:lpstr>
      <vt:lpstr>Überschrift der Textfolie Arial bold 22 pt,  maximal zwei Zeilen Folienüberschrift</vt:lpstr>
      <vt:lpstr>Überschrift Textfolie mit Gliederung</vt:lpstr>
      <vt:lpstr>Überschrift Bildfolie – Vollbild</vt:lpstr>
      <vt:lpstr>Überschrift Bildfolie – zwei Bilder mit Text</vt:lpstr>
      <vt:lpstr>Überschrift Bildfolie – Text-Bild-Kombination</vt:lpstr>
      <vt:lpstr>Überschrift Säulendiagramm</vt:lpstr>
      <vt:lpstr>Überschrift Balkendiagramm</vt:lpstr>
      <vt:lpstr>Überschrift Liniendiagramm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marvin karhan</cp:lastModifiedBy>
  <cp:revision>21</cp:revision>
  <cp:lastPrinted>2001-08-01T07:58:04Z</cp:lastPrinted>
  <dcterms:created xsi:type="dcterms:W3CDTF">2013-12-03T19:59:32Z</dcterms:created>
  <dcterms:modified xsi:type="dcterms:W3CDTF">2022-10-10T00:16:10Z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