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328" r:id="rId2"/>
    <p:sldId id="330" r:id="rId3"/>
    <p:sldId id="366" r:id="rId4"/>
    <p:sldId id="370" r:id="rId5"/>
    <p:sldId id="369" r:id="rId6"/>
    <p:sldId id="368" r:id="rId7"/>
    <p:sldId id="371" r:id="rId8"/>
    <p:sldId id="372" r:id="rId9"/>
    <p:sldId id="373" r:id="rId10"/>
    <p:sldId id="382" r:id="rId11"/>
    <p:sldId id="384" r:id="rId12"/>
    <p:sldId id="385" r:id="rId13"/>
    <p:sldId id="386" r:id="rId14"/>
    <p:sldId id="387" r:id="rId15"/>
    <p:sldId id="391" r:id="rId16"/>
    <p:sldId id="390" r:id="rId17"/>
    <p:sldId id="375" r:id="rId18"/>
    <p:sldId id="376" r:id="rId19"/>
    <p:sldId id="377" r:id="rId20"/>
    <p:sldId id="393" r:id="rId21"/>
    <p:sldId id="392" r:id="rId22"/>
    <p:sldId id="348" r:id="rId23"/>
    <p:sldId id="350" r:id="rId24"/>
    <p:sldId id="352" r:id="rId25"/>
    <p:sldId id="354" r:id="rId26"/>
    <p:sldId id="355" r:id="rId27"/>
    <p:sldId id="357" r:id="rId28"/>
    <p:sldId id="349" r:id="rId29"/>
    <p:sldId id="358" r:id="rId30"/>
    <p:sldId id="359" r:id="rId31"/>
    <p:sldId id="362" r:id="rId32"/>
    <p:sldId id="360" r:id="rId33"/>
    <p:sldId id="361" r:id="rId34"/>
    <p:sldId id="378" r:id="rId35"/>
    <p:sldId id="363" r:id="rId36"/>
    <p:sldId id="364" r:id="rId37"/>
    <p:sldId id="379" r:id="rId38"/>
    <p:sldId id="380" r:id="rId39"/>
    <p:sldId id="365" r:id="rId40"/>
    <p:sldId id="381" r:id="rId41"/>
    <p:sldId id="367" r:id="rId42"/>
    <p:sldId id="346" r:id="rId4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78A"/>
    <a:srgbClr val="0F3277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 varScale="1">
        <p:scale>
          <a:sx n="106" d="100"/>
          <a:sy n="106" d="100"/>
        </p:scale>
        <p:origin x="1764" y="84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dirty="0"/>
              <a:t>Entwicklung eines </a:t>
            </a:r>
            <a:r>
              <a:rPr lang="de-DE" dirty="0" err="1"/>
              <a:t>Efficiently</a:t>
            </a:r>
            <a:r>
              <a:rPr lang="de-DE" dirty="0"/>
              <a:t> </a:t>
            </a:r>
            <a:r>
              <a:rPr lang="de-DE" dirty="0" err="1"/>
              <a:t>Updatable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(NNUE) zur Evaluation von Schachpositionen</a:t>
            </a:r>
            <a:endParaRPr lang="de-DE" altLang="de-DE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dirty="0"/>
              <a:t>Bachelor-Thesis</a:t>
            </a:r>
            <a:endParaRPr lang="de-DE" altLang="de-DE" dirty="0"/>
          </a:p>
          <a:p>
            <a:r>
              <a:rPr lang="de-DE" altLang="de-DE" dirty="0"/>
              <a:t>Marvin Karhan</a:t>
            </a:r>
          </a:p>
          <a:p>
            <a:r>
              <a:rPr lang="de-DE" altLang="de-DE" dirty="0"/>
              <a:t>Mannheim, 14.10.2022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Fakultät für Informatik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Hand-</a:t>
            </a:r>
            <a:r>
              <a:rPr lang="de-DE" altLang="de-DE" kern="0" dirty="0" err="1"/>
              <a:t>Crafted</a:t>
            </a:r>
            <a:r>
              <a:rPr lang="de-DE" altLang="de-DE" kern="0" dirty="0"/>
              <a:t> Evaluation</a:t>
            </a:r>
            <a:br>
              <a:rPr lang="de-DE" altLang="de-DE" kern="0" dirty="0"/>
            </a:b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Per Hand gewählte Evaluations Kriterien</a:t>
            </a:r>
          </a:p>
          <a:p>
            <a:pPr lvl="1"/>
            <a:r>
              <a:rPr lang="de-DE" altLang="de-DE" kern="0" dirty="0"/>
              <a:t>Durch Menschen kuriert</a:t>
            </a:r>
          </a:p>
          <a:p>
            <a:pPr marL="1588" lvl="1" indent="0">
              <a:buNone/>
            </a:pPr>
            <a:endParaRPr lang="de-DE" altLang="de-DE" kern="0" dirty="0"/>
          </a:p>
          <a:p>
            <a:pPr marL="1588" lvl="1" indent="0">
              <a:buNone/>
            </a:pPr>
            <a:r>
              <a:rPr lang="de-DE" altLang="de-DE" kern="0" dirty="0"/>
              <a:t>z. B.:</a:t>
            </a:r>
          </a:p>
          <a:p>
            <a:pPr lvl="1"/>
            <a:r>
              <a:rPr lang="de-DE" altLang="de-DE" kern="0" dirty="0"/>
              <a:t>Materialwertung</a:t>
            </a:r>
          </a:p>
          <a:p>
            <a:pPr lvl="1"/>
            <a:r>
              <a:rPr lang="de-DE" altLang="de-DE" kern="0" dirty="0"/>
              <a:t>Piece Square </a:t>
            </a:r>
            <a:r>
              <a:rPr lang="de-DE" altLang="de-DE" kern="0" dirty="0" err="1"/>
              <a:t>Tables</a:t>
            </a:r>
            <a:endParaRPr lang="de-DE" altLang="de-DE" kern="0" dirty="0"/>
          </a:p>
          <a:p>
            <a:pPr lvl="1"/>
            <a:r>
              <a:rPr lang="de-DE" altLang="de-DE" kern="0" dirty="0"/>
              <a:t>Mobilität</a:t>
            </a:r>
          </a:p>
          <a:p>
            <a:pPr lvl="1"/>
            <a:r>
              <a:rPr lang="de-DE" altLang="de-DE" kern="0" dirty="0"/>
              <a:t>Spielphasen</a:t>
            </a:r>
          </a:p>
        </p:txBody>
      </p:sp>
    </p:spTree>
    <p:extLst>
      <p:ext uri="{BB962C8B-B14F-4D97-AF65-F5344CB8AC3E}">
        <p14:creationId xmlns:p14="http://schemas.microsoft.com/office/powerpoint/2010/main" val="426707168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Neuronale Netze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40321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Nach biologischem Vorbild (Gehirn)</a:t>
            </a:r>
          </a:p>
          <a:p>
            <a:pPr lvl="1"/>
            <a:r>
              <a:rPr lang="de-DE" altLang="de-DE" kern="0" dirty="0"/>
              <a:t>Vernetzte Neuronen</a:t>
            </a:r>
          </a:p>
          <a:p>
            <a:pPr lvl="1"/>
            <a:r>
              <a:rPr lang="de-DE" altLang="de-DE" kern="0" dirty="0"/>
              <a:t>Aufgeteilt in Schichten</a:t>
            </a:r>
          </a:p>
          <a:p>
            <a:pPr lvl="1"/>
            <a:r>
              <a:rPr lang="de-DE" altLang="de-DE" kern="0" dirty="0"/>
              <a:t>Kanten sind Gewichte</a:t>
            </a:r>
          </a:p>
          <a:p>
            <a:pPr lvl="1"/>
            <a:r>
              <a:rPr lang="de-DE" altLang="de-DE" kern="0" dirty="0"/>
              <a:t>Darstellung der Gewichte</a:t>
            </a:r>
          </a:p>
          <a:p>
            <a:pPr lvl="2"/>
            <a:r>
              <a:rPr lang="de-DE" altLang="de-DE" kern="0" dirty="0"/>
              <a:t>Quantisierung</a:t>
            </a:r>
          </a:p>
          <a:p>
            <a:pPr lvl="1"/>
            <a:r>
              <a:rPr lang="de-DE" altLang="de-DE" kern="0" dirty="0"/>
              <a:t>Bildet eine Funktion nach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1550" y="2535834"/>
            <a:ext cx="3799008" cy="22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2773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Neuronale Netze: Das Neuron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40321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Nimmt Eingabewerte</a:t>
            </a:r>
          </a:p>
          <a:p>
            <a:pPr lvl="1"/>
            <a:r>
              <a:rPr lang="de-DE" altLang="de-DE" kern="0" dirty="0"/>
              <a:t>Gewichtet</a:t>
            </a:r>
          </a:p>
          <a:p>
            <a:pPr lvl="1"/>
            <a:r>
              <a:rPr lang="de-DE" altLang="de-DE" kern="0" dirty="0"/>
              <a:t>Summiert</a:t>
            </a:r>
          </a:p>
          <a:p>
            <a:pPr lvl="1"/>
            <a:r>
              <a:rPr lang="de-DE" altLang="de-DE" kern="0" dirty="0"/>
              <a:t>Aktiviert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1550" y="2701745"/>
            <a:ext cx="3799008" cy="19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527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Neuronale Netze: Lernen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Wie lernen Neuronale Netze?</a:t>
            </a:r>
          </a:p>
          <a:p>
            <a:pPr marL="1588" lvl="1" indent="0">
              <a:buNone/>
            </a:pPr>
            <a:endParaRPr lang="de-DE" altLang="de-DE" kern="0" dirty="0"/>
          </a:p>
          <a:p>
            <a:pPr marL="1588" lvl="1" indent="0">
              <a:buNone/>
            </a:pPr>
            <a:r>
              <a:rPr lang="de-DE" altLang="de-DE" kern="0" dirty="0"/>
              <a:t>Aus Fehlern:</a:t>
            </a:r>
          </a:p>
          <a:p>
            <a:pPr marL="344488" lvl="1" indent="-342900">
              <a:buFont typeface="+mj-lt"/>
              <a:buAutoNum type="arabicPeriod"/>
            </a:pPr>
            <a:r>
              <a:rPr lang="de-DE" dirty="0"/>
              <a:t>Verlustfunktion ⇒ berechnet den Fehler</a:t>
            </a:r>
          </a:p>
          <a:p>
            <a:pPr marL="344488" lvl="1" indent="-342900">
              <a:buFont typeface="+mj-lt"/>
              <a:buAutoNum type="arabicPeriod"/>
            </a:pPr>
            <a:r>
              <a:rPr lang="de-DE" altLang="de-DE" kern="0" dirty="0" err="1"/>
              <a:t>Gradientenabstieg</a:t>
            </a:r>
            <a:r>
              <a:rPr lang="de-DE" altLang="de-DE" kern="0" dirty="0"/>
              <a:t> </a:t>
            </a:r>
            <a:r>
              <a:rPr lang="de-DE" dirty="0"/>
              <a:t>⇒ minimiert den Fehler</a:t>
            </a:r>
          </a:p>
          <a:p>
            <a:pPr marL="344488" lvl="1" indent="-342900">
              <a:buFont typeface="+mj-lt"/>
              <a:buAutoNum type="arabicPeriod"/>
            </a:pPr>
            <a:r>
              <a:rPr lang="de-DE" altLang="de-DE" kern="0" dirty="0"/>
              <a:t>Backpropagation </a:t>
            </a:r>
            <a:r>
              <a:rPr lang="de-DE" dirty="0"/>
              <a:t>⇒ passt die Gewichte an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4582512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SIMD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Instruktionen auf mehreren Elementen gleichzeitig</a:t>
            </a:r>
          </a:p>
          <a:p>
            <a:pPr lvl="1"/>
            <a:r>
              <a:rPr lang="de-DE" altLang="de-DE" kern="0" dirty="0"/>
              <a:t>Befehle sind Prozessorspezifisch</a:t>
            </a:r>
          </a:p>
          <a:p>
            <a:pPr lvl="1"/>
            <a:r>
              <a:rPr lang="de-DE" altLang="de-DE" kern="0" dirty="0"/>
              <a:t>Befehlssätze haben unterschiedliche Registergrößen</a:t>
            </a:r>
          </a:p>
          <a:p>
            <a:pPr lvl="1"/>
            <a:r>
              <a:rPr lang="de-DE" altLang="de-DE" kern="0" dirty="0"/>
              <a:t>Vektoren müssen der Registergröße endsprechend </a:t>
            </a:r>
            <a:r>
              <a:rPr lang="de-DE" altLang="de-DE" kern="0" dirty="0" err="1"/>
              <a:t>aligned</a:t>
            </a:r>
            <a:r>
              <a:rPr lang="de-DE" altLang="de-DE" kern="0" dirty="0"/>
              <a:t> sein</a:t>
            </a:r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24193948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NNUE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42213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Evaluiert eine Stellung</a:t>
            </a:r>
          </a:p>
          <a:p>
            <a:pPr lvl="1"/>
            <a:r>
              <a:rPr lang="de-DE" altLang="de-DE" kern="0" dirty="0"/>
              <a:t>Läuft auf der CPU</a:t>
            </a:r>
          </a:p>
          <a:p>
            <a:pPr lvl="1"/>
            <a:r>
              <a:rPr lang="de-DE" altLang="de-DE" kern="0" dirty="0"/>
              <a:t>Inkrementelle Aktualisierung eines Akkumulators:</a:t>
            </a:r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r>
              <a:rPr lang="de-DE" altLang="de-DE" kern="0" dirty="0"/>
              <a:t>Feature-Set:</a:t>
            </a:r>
          </a:p>
          <a:p>
            <a:pPr lvl="2"/>
            <a:r>
              <a:rPr lang="de-DE" altLang="de-DE" kern="0" dirty="0"/>
              <a:t>Stellt eine Stellung dar</a:t>
            </a:r>
          </a:p>
          <a:p>
            <a:pPr lvl="2"/>
            <a:r>
              <a:rPr lang="de-DE" altLang="de-DE" kern="0" dirty="0"/>
              <a:t>Bestimmt die Form des </a:t>
            </a:r>
            <a:r>
              <a:rPr lang="de-DE" altLang="de-DE" kern="0" dirty="0" err="1"/>
              <a:t>Eingevektors</a:t>
            </a:r>
            <a:endParaRPr lang="de-DE" altLang="de-DE" kern="0" dirty="0"/>
          </a:p>
          <a:p>
            <a:pPr lvl="2"/>
            <a:r>
              <a:rPr lang="de-DE" altLang="de-DE" kern="0" dirty="0" err="1"/>
              <a:t>HalfKP</a:t>
            </a:r>
            <a:r>
              <a:rPr lang="de-DE" altLang="de-DE" kern="0" dirty="0"/>
              <a:t>: </a:t>
            </a:r>
            <a:r>
              <a:rPr lang="de-DE" dirty="0"/>
              <a:t>Feld des eigenen Königs, Feld der Figur, Figurentyp, Farbe der Figur (64 ∗ 64 ∗ 5 ∗ 2 = 40960 Merkmale)</a:t>
            </a:r>
            <a:endParaRPr lang="de-DE" altLang="de-DE" kern="0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E3E97AD9-FD1E-7C35-F34F-5E6450389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20082"/>
            <a:ext cx="2993788" cy="151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855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NNUE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E8F783-253E-DC81-A43B-BB05E4C06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2159868"/>
            <a:ext cx="7200800" cy="42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8968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Implementierung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8216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Implementierung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Architektur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Training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Integration in einen Schachcomputer</a:t>
            </a:r>
          </a:p>
        </p:txBody>
      </p:sp>
    </p:spTree>
    <p:extLst>
      <p:ext uri="{BB962C8B-B14F-4D97-AF65-F5344CB8AC3E}">
        <p14:creationId xmlns:p14="http://schemas.microsoft.com/office/powerpoint/2010/main" val="193659956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Architektur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E8F783-253E-DC81-A43B-BB05E4C06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550" y="2004860"/>
            <a:ext cx="6624785" cy="43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526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Motivation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Grundlagen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Implementierung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Ergebnisse</a:t>
            </a:r>
          </a:p>
          <a:p>
            <a:pPr marL="381000" indent="-381000">
              <a:buFontTx/>
              <a:buAutoNum type="arabicPeriod"/>
            </a:pPr>
            <a:r>
              <a:rPr lang="de-DE" altLang="de-DE" kern="0" dirty="0"/>
              <a:t>Diskussion</a:t>
            </a:r>
          </a:p>
          <a:p>
            <a:pPr marL="381000" indent="-381000">
              <a:buFontTx/>
              <a:buAutoNum type="arabicPeriod"/>
            </a:pPr>
            <a:r>
              <a:rPr lang="de-DE" altLang="de-DE" kern="0" dirty="0"/>
              <a:t>Ausblick</a:t>
            </a:r>
          </a:p>
          <a:p>
            <a:pPr marL="381000" indent="-381000">
              <a:buFontTx/>
              <a:buAutoNum type="arabicPeriod"/>
            </a:pPr>
            <a:r>
              <a:rPr lang="de-DE" altLang="de-DE" kern="0" dirty="0"/>
              <a:t>Demo</a:t>
            </a:r>
          </a:p>
          <a:p>
            <a:pPr marL="381000" indent="-381000">
              <a:buAutoNum type="arabicPeriod"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Training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429333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Eingabedaten:</a:t>
            </a:r>
          </a:p>
          <a:p>
            <a:pPr lvl="1"/>
            <a:r>
              <a:rPr lang="de-DE" altLang="de-DE" kern="0" dirty="0"/>
              <a:t>Von </a:t>
            </a:r>
            <a:r>
              <a:rPr lang="de-DE" altLang="de-DE" kern="0" dirty="0" err="1"/>
              <a:t>Stockfish</a:t>
            </a:r>
            <a:r>
              <a:rPr lang="de-DE" altLang="de-DE" kern="0" dirty="0"/>
              <a:t> und Lc0</a:t>
            </a:r>
          </a:p>
          <a:p>
            <a:pPr lvl="2"/>
            <a:r>
              <a:rPr lang="de-DE" altLang="de-DE" kern="0" dirty="0"/>
              <a:t>5000 Knoten fixe Suche mit </a:t>
            </a:r>
            <a:r>
              <a:rPr lang="de-DE" altLang="de-DE" kern="0" dirty="0" err="1"/>
              <a:t>Stockfish</a:t>
            </a:r>
            <a:endParaRPr lang="de-DE" altLang="de-DE" kern="0" dirty="0"/>
          </a:p>
          <a:p>
            <a:pPr lvl="2"/>
            <a:r>
              <a:rPr lang="de-DE" altLang="de-DE" kern="0" dirty="0"/>
              <a:t>Verschieden generierte Daten mit Lc0</a:t>
            </a:r>
          </a:p>
          <a:p>
            <a:pPr lvl="2"/>
            <a:r>
              <a:rPr lang="de-DE" altLang="de-DE" kern="0" dirty="0"/>
              <a:t>DFRC 5000 Knoten fixe Suche mit </a:t>
            </a:r>
            <a:r>
              <a:rPr lang="de-DE" altLang="de-DE" kern="0" dirty="0" err="1"/>
              <a:t>Stockfish</a:t>
            </a:r>
            <a:endParaRPr lang="de-DE" altLang="de-DE" kern="0" dirty="0"/>
          </a:p>
          <a:p>
            <a:pPr marL="1588" lvl="1" indent="0">
              <a:buNone/>
            </a:pPr>
            <a:r>
              <a:rPr lang="de-DE" altLang="de-DE" kern="0" dirty="0"/>
              <a:t>Trainer:</a:t>
            </a:r>
          </a:p>
          <a:p>
            <a:pPr lvl="1"/>
            <a:r>
              <a:rPr lang="de-DE" altLang="de-DE" kern="0" dirty="0" err="1"/>
              <a:t>PyTorch</a:t>
            </a:r>
            <a:endParaRPr lang="de-DE" altLang="de-DE" kern="0" dirty="0"/>
          </a:p>
          <a:p>
            <a:pPr lvl="2"/>
            <a:r>
              <a:rPr lang="de-DE" altLang="de-DE" kern="0" dirty="0"/>
              <a:t>Netzwerk Definition</a:t>
            </a:r>
          </a:p>
          <a:p>
            <a:pPr lvl="2"/>
            <a:r>
              <a:rPr lang="de-DE" dirty="0"/>
              <a:t>Vorwärtsaktivierung</a:t>
            </a:r>
          </a:p>
          <a:p>
            <a:pPr lvl="2"/>
            <a:r>
              <a:rPr lang="de-DE" dirty="0"/>
              <a:t>Fehlerberechnung</a:t>
            </a:r>
          </a:p>
          <a:p>
            <a:pPr lvl="2"/>
            <a:r>
              <a:rPr lang="de-DE" dirty="0"/>
              <a:t>Optimierer</a:t>
            </a:r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22041103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Integration in einen Schachcomputer</a:t>
            </a:r>
            <a:br>
              <a:rPr lang="de-DE" altLang="de-DE" kern="0" dirty="0"/>
            </a:b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Liest die Gewichte aus einer Binärdatei</a:t>
            </a:r>
          </a:p>
          <a:p>
            <a:pPr lvl="1"/>
            <a:r>
              <a:rPr lang="de-DE" altLang="de-DE" kern="0" dirty="0"/>
              <a:t>Speichert Änderung bei der Ausführung eines Zugs</a:t>
            </a:r>
          </a:p>
          <a:p>
            <a:pPr lvl="1"/>
            <a:r>
              <a:rPr lang="de-DE" altLang="de-DE" kern="0" dirty="0"/>
              <a:t>Falls möglich wird der Akkumulator inkrementell Aktualisiert</a:t>
            </a:r>
          </a:p>
          <a:p>
            <a:pPr lvl="1"/>
            <a:r>
              <a:rPr lang="de-DE" altLang="de-DE" kern="0" dirty="0"/>
              <a:t>Übrige Schichten werden normal berechnet</a:t>
            </a:r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02724308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Ergebnisse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67762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Ergebnisse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Testaufbau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Elo-Entwicklung</a:t>
            </a:r>
          </a:p>
        </p:txBody>
      </p:sp>
    </p:spTree>
    <p:extLst>
      <p:ext uri="{BB962C8B-B14F-4D97-AF65-F5344CB8AC3E}">
        <p14:creationId xmlns:p14="http://schemas.microsoft.com/office/powerpoint/2010/main" val="344939738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Testaufbau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Eröffnungsbuch: UHO V3</a:t>
            </a:r>
          </a:p>
          <a:p>
            <a:pPr lvl="1"/>
            <a:r>
              <a:rPr lang="de-DE" altLang="de-DE" kern="0" dirty="0"/>
              <a:t>UCI-</a:t>
            </a:r>
            <a:r>
              <a:rPr lang="de-DE" altLang="de-DE" kern="0" dirty="0" err="1"/>
              <a:t>Standart</a:t>
            </a:r>
            <a:endParaRPr lang="de-DE" altLang="de-DE" kern="0" dirty="0"/>
          </a:p>
          <a:p>
            <a:pPr lvl="1"/>
            <a:r>
              <a:rPr lang="de-DE" altLang="de-DE" kern="0" dirty="0" err="1"/>
              <a:t>Cutechess</a:t>
            </a:r>
            <a:r>
              <a:rPr lang="de-DE" altLang="de-DE" kern="0" dirty="0"/>
              <a:t>-cli</a:t>
            </a:r>
          </a:p>
          <a:p>
            <a:pPr lvl="1"/>
            <a:r>
              <a:rPr lang="de-DE" altLang="de-DE" kern="0" dirty="0"/>
              <a:t>Ordo</a:t>
            </a:r>
          </a:p>
          <a:p>
            <a:pPr lvl="1"/>
            <a:r>
              <a:rPr lang="de-DE" altLang="de-DE" kern="0" dirty="0"/>
              <a:t>Zeitkontrolle</a:t>
            </a:r>
          </a:p>
          <a:p>
            <a:pPr lvl="1"/>
            <a:r>
              <a:rPr lang="de-DE" b="0" i="0" dirty="0">
                <a:effectLst/>
                <a:latin typeface="Arial" panose="020B0604020202020204" pitchFamily="34" charset="0"/>
              </a:rPr>
              <a:t>Automatische Urteilsverkündung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15696144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Testübersicht 1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13801"/>
              </p:ext>
            </p:extLst>
          </p:nvPr>
        </p:nvGraphicFramePr>
        <p:xfrm>
          <a:off x="971550" y="2160000"/>
          <a:ext cx="7704138" cy="3979478"/>
        </p:xfrm>
        <a:graphic>
          <a:graphicData uri="http://schemas.openxmlformats.org/drawingml/2006/table">
            <a:tbl>
              <a:tblPr/>
              <a:tblGrid>
                <a:gridCol w="100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 Nr.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Beschreibung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Erstellung einer Basisversion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Mittlere quadratische Fehler-Verlustfunktion statt Kreuzentropie-Verlustfunktion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Frisches Training des Netzes mit simplen 5000 Knotendaten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3 mit der Kombination aller drei Trainingsdatensätze neu trainieren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3 mit Lc0 Daten neu trainieren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573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5 mit der Kombination aller drei Trainingsdatensätze neu trainieren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753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Frisches Training des Netzes mit simplen 5000 Knotendaten und Lambda 0,8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050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Frisches Training des Netzes mit Lc0 Daten und Lambda 0,8 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05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96346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Testübersicht 2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379524"/>
              </p:ext>
            </p:extLst>
          </p:nvPr>
        </p:nvGraphicFramePr>
        <p:xfrm>
          <a:off x="971550" y="2160000"/>
          <a:ext cx="7704138" cy="1977550"/>
        </p:xfrm>
        <a:graphic>
          <a:graphicData uri="http://schemas.openxmlformats.org/drawingml/2006/table">
            <a:tbl>
              <a:tblPr/>
              <a:tblGrid>
                <a:gridCol w="100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 Nr.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Beschreibung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7 mit Lc0 Daten neu trainieren und Lambda 0,8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8 mit Lc0 Daten neu trainieren und Lambda 0,8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Stufenweise </a:t>
                      </a:r>
                      <a:r>
                        <a:rPr lang="de-DE" sz="1400" b="0" kern="1200" dirty="0" err="1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Lernrate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statt </a:t>
                      </a:r>
                      <a:r>
                        <a:rPr lang="de-DE" sz="1400" b="0" kern="1200" dirty="0" err="1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Adadelta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Horizontal gespiegeltes Schachbrett statt 180-Grad-Rotiertes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89696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2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888109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Verlustfunktion</a:t>
            </a:r>
          </a:p>
          <a:p>
            <a:pPr marL="134938" lvl="1" indent="-133350"/>
            <a:r>
              <a:rPr lang="de-DE" altLang="de-DE" kern="0" dirty="0"/>
              <a:t>Test 2: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Mittlere quadratische Fehler-Verlustfunktion </a:t>
            </a:r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0608" y="2196162"/>
            <a:ext cx="3760892" cy="29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6290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3 &amp; 4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Datenreihenfolge</a:t>
            </a:r>
          </a:p>
          <a:p>
            <a:pPr marL="134938" lvl="1" indent="-133350"/>
            <a:r>
              <a:rPr lang="de-DE" altLang="de-DE" kern="0" dirty="0"/>
              <a:t>Test 3: Training mit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simplen 5000 Knotendaten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4: Neutraining mit allen Daten</a:t>
            </a:r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550" y="2196162"/>
            <a:ext cx="3799008" cy="29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5276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3, 5 &amp; 6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Datenreihenfolge</a:t>
            </a:r>
          </a:p>
          <a:p>
            <a:pPr marL="134938" lvl="1" indent="-133350"/>
            <a:r>
              <a:rPr lang="de-DE" altLang="de-DE" kern="0" dirty="0"/>
              <a:t>Test 3: Training mit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simplen 5000 Knotendaten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5: Neutraining mit Lc0 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6: Neutraining mit allen Daten</a:t>
            </a:r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3505" y="2196162"/>
            <a:ext cx="3795097" cy="29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767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Motivation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36334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7, 8, 9 &amp; 10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</a:t>
            </a:r>
            <a:r>
              <a:rPr lang="de-DE" altLang="de-DE" kern="0" dirty="0" err="1"/>
              <a:t>lambda</a:t>
            </a:r>
            <a:r>
              <a:rPr lang="de-DE" altLang="de-DE" kern="0" dirty="0"/>
              <a:t> 0,8</a:t>
            </a:r>
          </a:p>
          <a:p>
            <a:pPr marL="134938" lvl="1" indent="-133350"/>
            <a:r>
              <a:rPr lang="de-DE" altLang="de-DE" kern="0" dirty="0"/>
              <a:t>Test 7: Training mit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simplen 5000 Knotendaten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8: Training mit Lc0 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9: Neutraining von Test 7 mit Lc0 Daten</a:t>
            </a:r>
          </a:p>
          <a:p>
            <a:pPr marL="134938" lvl="1" indent="-133350"/>
            <a:r>
              <a:rPr lang="de-DE" altLang="de-DE" kern="0" dirty="0">
                <a:latin typeface="Arial" charset="0"/>
              </a:rPr>
              <a:t>Test 10: Neutraining von Test 8 mit 5000 Knotendaten</a:t>
            </a:r>
          </a:p>
          <a:p>
            <a:pPr marL="1588" lvl="1" indent="0">
              <a:buNone/>
            </a:pPr>
            <a:endParaRPr lang="de-DE" altLang="de-DE" kern="0" dirty="0">
              <a:latin typeface="Arial" charset="0"/>
            </a:endParaRPr>
          </a:p>
          <a:p>
            <a:pPr marL="1588" lvl="1" indent="0">
              <a:buNone/>
            </a:pPr>
            <a:r>
              <a:rPr lang="de-DE" dirty="0"/>
              <a:t>⇒ Test 7 (Epoche 300) ist deutlich Stärker als Versionen zuvor</a:t>
            </a:r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3505" y="2197851"/>
            <a:ext cx="3795097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0484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5 &amp; 9 (Fehler)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Fehler der Testläufe 5 &amp; 9</a:t>
            </a:r>
          </a:p>
          <a:p>
            <a:pPr marL="134938" lvl="1" indent="-133350"/>
            <a:r>
              <a:rPr lang="de-DE" altLang="de-DE" kern="0" dirty="0"/>
              <a:t>Fehler erklärt nicht den Spielstärke Ausreißer</a:t>
            </a:r>
          </a:p>
          <a:p>
            <a:pPr marL="1588" lvl="1" indent="0">
              <a:buNone/>
            </a:pPr>
            <a:endParaRPr lang="de-DE" dirty="0"/>
          </a:p>
          <a:p>
            <a:pPr marL="1588" lvl="1" indent="0">
              <a:buNone/>
            </a:pPr>
            <a:r>
              <a:rPr lang="de-DE" dirty="0"/>
              <a:t>⇒</a:t>
            </a:r>
            <a:r>
              <a:rPr lang="de-DE" altLang="de-DE" kern="0" dirty="0"/>
              <a:t> Der Fehler ist kein guter Indikator der Spielstärke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3506" y="2197851"/>
            <a:ext cx="3795095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0538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11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anderem Optimierer</a:t>
            </a:r>
          </a:p>
          <a:p>
            <a:pPr marL="134938" lvl="1" indent="-133350"/>
            <a:r>
              <a:rPr lang="de-DE" altLang="de-DE" kern="0" dirty="0"/>
              <a:t>Test 11: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Stufenweise </a:t>
            </a:r>
            <a:r>
              <a:rPr lang="de-DE" sz="18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Lernrate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statt </a:t>
            </a:r>
            <a:r>
              <a:rPr lang="de-DE" sz="18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Adadelta</a:t>
            </a:r>
            <a:endParaRPr lang="de-DE" sz="18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34938" lvl="1" indent="-133350"/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2395" y="2197851"/>
            <a:ext cx="3757317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8716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12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Orientierung</a:t>
            </a:r>
          </a:p>
          <a:p>
            <a:pPr marL="134938" lvl="1" indent="-133350"/>
            <a:r>
              <a:rPr lang="de-DE" altLang="de-DE" kern="0" dirty="0"/>
              <a:t>Test 12: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Horizontal gespiegeltes Schachbrett statt 180-Grad-Rotiertes</a:t>
            </a:r>
          </a:p>
          <a:p>
            <a:pPr marL="134938" lvl="1" indent="-133350"/>
            <a:endParaRPr lang="de-DE" sz="18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34938" lvl="1" indent="-133350"/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4451" y="2197851"/>
            <a:ext cx="3753204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799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Spielstärke-Ermittlung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449833"/>
              </p:ext>
            </p:extLst>
          </p:nvPr>
        </p:nvGraphicFramePr>
        <p:xfrm>
          <a:off x="971550" y="2160000"/>
          <a:ext cx="7704137" cy="2589198"/>
        </p:xfrm>
        <a:graphic>
          <a:graphicData uri="http://schemas.openxmlformats.org/drawingml/2006/table">
            <a:tbl>
              <a:tblPr/>
              <a:tblGrid>
                <a:gridCol w="937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905">
                  <a:extLst>
                    <a:ext uri="{9D8B030D-6E8A-4147-A177-3AD203B41FA5}">
                      <a16:colId xmlns:a16="http://schemas.microsoft.com/office/drawing/2014/main" val="1334040447"/>
                    </a:ext>
                  </a:extLst>
                </a:gridCol>
                <a:gridCol w="717123">
                  <a:extLst>
                    <a:ext uri="{9D8B030D-6E8A-4147-A177-3AD203B41FA5}">
                      <a16:colId xmlns:a16="http://schemas.microsoft.com/office/drawing/2014/main" val="3379254833"/>
                    </a:ext>
                  </a:extLst>
                </a:gridCol>
                <a:gridCol w="1434397">
                  <a:extLst>
                    <a:ext uri="{9D8B030D-6E8A-4147-A177-3AD203B41FA5}">
                      <a16:colId xmlns:a16="http://schemas.microsoft.com/office/drawing/2014/main" val="1973705394"/>
                    </a:ext>
                  </a:extLst>
                </a:gridCol>
                <a:gridCol w="883772">
                  <a:extLst>
                    <a:ext uri="{9D8B030D-6E8A-4147-A177-3AD203B41FA5}">
                      <a16:colId xmlns:a16="http://schemas.microsoft.com/office/drawing/2014/main" val="366232070"/>
                    </a:ext>
                  </a:extLst>
                </a:gridCol>
                <a:gridCol w="811320">
                  <a:extLst>
                    <a:ext uri="{9D8B030D-6E8A-4147-A177-3AD203B41FA5}">
                      <a16:colId xmlns:a16="http://schemas.microsoft.com/office/drawing/2014/main" val="2226224601"/>
                    </a:ext>
                  </a:extLst>
                </a:gridCol>
                <a:gridCol w="758191">
                  <a:extLst>
                    <a:ext uri="{9D8B030D-6E8A-4147-A177-3AD203B41FA5}">
                      <a16:colId xmlns:a16="http://schemas.microsoft.com/office/drawing/2014/main" val="3605394335"/>
                    </a:ext>
                  </a:extLst>
                </a:gridCol>
                <a:gridCol w="902818">
                  <a:extLst>
                    <a:ext uri="{9D8B030D-6E8A-4147-A177-3AD203B41FA5}">
                      <a16:colId xmlns:a16="http://schemas.microsoft.com/office/drawing/2014/main" val="176928758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 Nr.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Gegner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Elo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Elo-Differenz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TC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Spiele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Siege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Remis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HCE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740,9 +- 24,4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10+0,1s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9786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HCE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767,0 +- 25,9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60+1s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9789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92,1  +- 6,8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10+0,1s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5621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1254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107,7 +- 6,3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60+1s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5437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1978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80,8 +- 6,8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10+0,1s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5373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1445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753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105,4 +- 6,3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60+1s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5318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2156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050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80733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Diskussion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143343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Diskussion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Erfolge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Probleme</a:t>
            </a:r>
          </a:p>
        </p:txBody>
      </p:sp>
    </p:spTree>
    <p:extLst>
      <p:ext uri="{BB962C8B-B14F-4D97-AF65-F5344CB8AC3E}">
        <p14:creationId xmlns:p14="http://schemas.microsoft.com/office/powerpoint/2010/main" val="107740209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Erfolge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Reihenfolge und Art der Daten ist wichtig</a:t>
            </a:r>
          </a:p>
          <a:p>
            <a:pPr lvl="1"/>
            <a:r>
              <a:rPr lang="de-DE" altLang="de-DE" kern="0" dirty="0"/>
              <a:t>Inklusion von DRFC Daten hat keinen messbaren Effekt</a:t>
            </a:r>
          </a:p>
          <a:p>
            <a:pPr lvl="1"/>
            <a:r>
              <a:rPr lang="de-DE" altLang="de-DE" kern="0" dirty="0"/>
              <a:t>Klare Verbesserung gegenüber der HCE Version</a:t>
            </a:r>
          </a:p>
          <a:p>
            <a:pPr lvl="1"/>
            <a:r>
              <a:rPr lang="de-DE" altLang="de-DE" kern="0" dirty="0"/>
              <a:t>Spielstärke von </a:t>
            </a:r>
            <a:r>
              <a:rPr lang="de-DE" kern="0" dirty="0"/>
              <a:t>2670,1 +- 6,8 in STC und 2685,7 +- 6.3 in LTC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71525530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Probleme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Großes Netz </a:t>
            </a:r>
            <a:r>
              <a:rPr lang="de-DE" dirty="0"/>
              <a:t>⇒ lange </a:t>
            </a:r>
            <a:r>
              <a:rPr lang="de-DE" dirty="0" err="1"/>
              <a:t>Traningsdauer</a:t>
            </a:r>
            <a:endParaRPr lang="de-DE" kern="0" dirty="0"/>
          </a:p>
          <a:p>
            <a:pPr lvl="1"/>
            <a:r>
              <a:rPr lang="de-DE" altLang="de-DE" kern="0" dirty="0"/>
              <a:t>Fehler ist unbrauchbar zur Ermittlung der Spielstärke</a:t>
            </a:r>
          </a:p>
          <a:p>
            <a:pPr lvl="1"/>
            <a:r>
              <a:rPr lang="de-DE" altLang="de-DE" kern="0" dirty="0"/>
              <a:t>Neutraining immer mit Epoche 800 fortgeführt</a:t>
            </a:r>
          </a:p>
          <a:p>
            <a:pPr lvl="1"/>
            <a:r>
              <a:rPr lang="de-DE" altLang="de-DE" kern="0" dirty="0"/>
              <a:t>UHO-Eröffnungsbuch endspricht nicht der Realität</a:t>
            </a:r>
          </a:p>
          <a:p>
            <a:pPr lvl="1"/>
            <a:r>
              <a:rPr lang="de-DE" altLang="de-DE" kern="0" dirty="0"/>
              <a:t>Self-Play Elo 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⇏</a:t>
            </a:r>
            <a:r>
              <a:rPr lang="de-DE" b="0" i="0" kern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tatsächlicher Elo</a:t>
            </a:r>
          </a:p>
          <a:p>
            <a:pPr lvl="1"/>
            <a:r>
              <a:rPr lang="de-DE" altLang="de-DE" kern="0" dirty="0">
                <a:solidFill>
                  <a:srgbClr val="202122"/>
                </a:solidFill>
                <a:latin typeface="Arial" panose="020B0604020202020204" pitchFamily="34" charset="0"/>
              </a:rPr>
              <a:t>Initiale Implementierung schwer zu Debuggen</a:t>
            </a:r>
          </a:p>
          <a:p>
            <a:pPr lvl="1"/>
            <a:r>
              <a:rPr lang="de-DE" altLang="de-DE" kern="0" dirty="0" err="1">
                <a:solidFill>
                  <a:srgbClr val="202122"/>
                </a:solidFill>
                <a:latin typeface="Arial" panose="020B0604020202020204" pitchFamily="34" charset="0"/>
              </a:rPr>
              <a:t>Overfitting</a:t>
            </a:r>
            <a:endParaRPr lang="de-DE" altLang="de-DE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/>
            <a:r>
              <a:rPr lang="de-DE" altLang="de-DE" kern="0" dirty="0">
                <a:solidFill>
                  <a:srgbClr val="202122"/>
                </a:solidFill>
                <a:latin typeface="Arial" panose="020B0604020202020204" pitchFamily="34" charset="0"/>
              </a:rPr>
              <a:t>Nicht Optimaler SIMD Code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84301785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Ausblick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41811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Motivation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Hintergrund</a:t>
            </a:r>
          </a:p>
          <a:p>
            <a:pPr marL="381000" indent="-381000">
              <a:buAutoNum type="arabicPeriod"/>
            </a:pPr>
            <a:r>
              <a:rPr lang="de-DE" altLang="de-DE" dirty="0" err="1"/>
              <a:t>Zugsuche</a:t>
            </a:r>
            <a:endParaRPr lang="de-DE" altLang="de-DE" dirty="0"/>
          </a:p>
          <a:p>
            <a:pPr marL="381000" indent="-381000">
              <a:buAutoNum type="arabicPeriod"/>
            </a:pPr>
            <a:r>
              <a:rPr lang="de-DE" altLang="de-DE" dirty="0"/>
              <a:t>Anwendungsgebiete</a:t>
            </a:r>
          </a:p>
          <a:p>
            <a:pPr marL="381000" indent="-381000">
              <a:buAutoNum type="arabicPeriod"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13080073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Ausblick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Anderen Optimierungsalgorithmus verwenden (z. b. </a:t>
            </a:r>
            <a:r>
              <a:rPr lang="de-DE" kern="0" dirty="0" err="1"/>
              <a:t>Adan</a:t>
            </a:r>
            <a:r>
              <a:rPr lang="de-DE" kern="0" dirty="0"/>
              <a:t>)</a:t>
            </a:r>
          </a:p>
          <a:p>
            <a:pPr lvl="1"/>
            <a:r>
              <a:rPr lang="de-DE" kern="0" dirty="0" err="1"/>
              <a:t>Buckets</a:t>
            </a:r>
            <a:endParaRPr lang="de-DE" kern="0" dirty="0"/>
          </a:p>
          <a:p>
            <a:pPr lvl="1"/>
            <a:r>
              <a:rPr lang="de-DE" kern="0" dirty="0"/>
              <a:t>Feature </a:t>
            </a:r>
            <a:r>
              <a:rPr lang="de-DE" kern="0" dirty="0" err="1"/>
              <a:t>Factorization</a:t>
            </a:r>
            <a:endParaRPr lang="de-DE" kern="0" dirty="0"/>
          </a:p>
          <a:p>
            <a:pPr lvl="1"/>
            <a:r>
              <a:rPr lang="de-DE" kern="0" dirty="0"/>
              <a:t>Eigene Trainingsdaten</a:t>
            </a:r>
          </a:p>
        </p:txBody>
      </p:sp>
    </p:spTree>
    <p:extLst>
      <p:ext uri="{BB962C8B-B14F-4D97-AF65-F5344CB8AC3E}">
        <p14:creationId xmlns:p14="http://schemas.microsoft.com/office/powerpoint/2010/main" val="269523031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Demo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1FF201-6582-F746-0D6F-30C1BF54BE83}"/>
              </a:ext>
            </a:extLst>
          </p:cNvPr>
          <p:cNvSpPr txBox="1"/>
          <p:nvPr/>
        </p:nvSpPr>
        <p:spPr>
          <a:xfrm>
            <a:off x="2286000" y="32737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>
                <a:effectLst/>
              </a:rPr>
              <a:t>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839778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971550" y="1404000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1pPr>
            <a:lvl2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2pPr>
            <a:lvl3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3pPr>
            <a:lvl4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4pPr>
            <a:lvl5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5pPr>
            <a:lvl6pPr marL="4572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6pPr>
            <a:lvl7pPr marL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7pPr>
            <a:lvl8pPr marL="13716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8pPr>
            <a:lvl9pPr marL="1828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>
                <a:solidFill>
                  <a:schemeClr val="tx2"/>
                </a:solidFill>
              </a:rPr>
              <a:t>Danke für Ihre Aufmerksamkeit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971550" y="2160000"/>
            <a:ext cx="7704138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rgbClr val="A1D0E5"/>
                </a:solidFill>
                <a:latin typeface="Arial" charset="0"/>
              </a:defRPr>
            </a:lvl1pPr>
            <a:lvl2pPr marL="6715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2pPr>
            <a:lvl3pPr marL="13192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3pPr>
            <a:lvl4pPr marL="19669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4pPr>
            <a:lvl5pPr marL="26146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5pPr>
            <a:lvl6pPr marL="30718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35290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9862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44434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Bachelor-Thesis</a:t>
            </a:r>
            <a:endParaRPr lang="de-DE" altLang="de-DE" dirty="0">
              <a:solidFill>
                <a:schemeClr val="tx1"/>
              </a:solidFill>
            </a:endParaRPr>
          </a:p>
          <a:p>
            <a:r>
              <a:rPr lang="de-DE" altLang="de-DE" dirty="0">
                <a:solidFill>
                  <a:schemeClr val="tx1"/>
                </a:solidFill>
              </a:rPr>
              <a:t>Marvin Karhan</a:t>
            </a:r>
          </a:p>
          <a:p>
            <a:r>
              <a:rPr lang="de-DE" altLang="de-DE" dirty="0">
                <a:solidFill>
                  <a:schemeClr val="tx1"/>
                </a:solidFill>
              </a:rPr>
              <a:t>Mannheim, 14.10.2022</a:t>
            </a:r>
          </a:p>
          <a:p>
            <a:pPr eaLnBrk="1" hangingPunct="1">
              <a:spcAft>
                <a:spcPct val="0"/>
              </a:spcAft>
            </a:pPr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393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Hintergrund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A94949-F747-A733-8BB8-F3F65330F650}"/>
              </a:ext>
            </a:extLst>
          </p:cNvPr>
          <p:cNvCxnSpPr/>
          <p:nvPr/>
        </p:nvCxnSpPr>
        <p:spPr bwMode="auto">
          <a:xfrm flipV="1">
            <a:off x="971550" y="3756923"/>
            <a:ext cx="7128842" cy="29276"/>
          </a:xfrm>
          <a:prstGeom prst="line">
            <a:avLst/>
          </a:prstGeom>
          <a:noFill/>
          <a:ln w="28575" cap="flat" cmpd="sng" algn="ctr">
            <a:solidFill>
              <a:srgbClr val="32578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53FD2848-C422-BFC6-25E4-0C36E6BD6F14}"/>
              </a:ext>
            </a:extLst>
          </p:cNvPr>
          <p:cNvSpPr/>
          <p:nvPr/>
        </p:nvSpPr>
        <p:spPr bwMode="auto">
          <a:xfrm>
            <a:off x="1631579" y="3652267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699992B-C606-3C71-C4A8-88D722016269}"/>
              </a:ext>
            </a:extLst>
          </p:cNvPr>
          <p:cNvSpPr txBox="1"/>
          <p:nvPr/>
        </p:nvSpPr>
        <p:spPr>
          <a:xfrm>
            <a:off x="1416697" y="2921537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b="1" dirty="0"/>
              <a:t>1912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8C57EFA-ECC1-B7C7-5558-E731496FCB86}"/>
              </a:ext>
            </a:extLst>
          </p:cNvPr>
          <p:cNvSpPr txBox="1"/>
          <p:nvPr/>
        </p:nvSpPr>
        <p:spPr>
          <a:xfrm>
            <a:off x="878056" y="4184275"/>
            <a:ext cx="1774909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rtl="0">
              <a:spcBef>
                <a:spcPts val="0"/>
              </a:spcBef>
              <a:spcAft>
                <a:spcPts val="1600"/>
              </a:spcAft>
            </a:pPr>
            <a:r>
              <a:rPr lang="es-ES" dirty="0"/>
              <a:t>El Ajedrecista</a:t>
            </a:r>
            <a:br>
              <a:rPr lang="es-ES" dirty="0"/>
            </a:br>
            <a:r>
              <a:rPr lang="es-ES" dirty="0"/>
              <a:t>(L.T.  Quevedo)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A79BCB4-0E9D-9F6A-7835-7DD996A9BAE5}"/>
              </a:ext>
            </a:extLst>
          </p:cNvPr>
          <p:cNvSpPr/>
          <p:nvPr/>
        </p:nvSpPr>
        <p:spPr bwMode="auto">
          <a:xfrm>
            <a:off x="3596530" y="3652267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0D21FCB-DD9B-6B10-99F1-95F7752D3F22}"/>
              </a:ext>
            </a:extLst>
          </p:cNvPr>
          <p:cNvSpPr txBox="1"/>
          <p:nvPr/>
        </p:nvSpPr>
        <p:spPr>
          <a:xfrm>
            <a:off x="2096835" y="2649686"/>
            <a:ext cx="3267250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 err="1"/>
              <a:t>Turochamp</a:t>
            </a:r>
            <a:br>
              <a:rPr lang="en-US" dirty="0"/>
            </a:br>
            <a:r>
              <a:rPr lang="en-US" dirty="0"/>
              <a:t>(A. Turing, D. </a:t>
            </a:r>
            <a:r>
              <a:rPr lang="en-US" dirty="0" err="1"/>
              <a:t>Champernowne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A378429-8F96-3FA8-817A-179C3F9401AF}"/>
              </a:ext>
            </a:extLst>
          </p:cNvPr>
          <p:cNvSpPr txBox="1"/>
          <p:nvPr/>
        </p:nvSpPr>
        <p:spPr>
          <a:xfrm>
            <a:off x="3381646" y="4322774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b="1" dirty="0"/>
              <a:t>1948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7E5869F-6034-FA94-D987-65C46F40E406}"/>
              </a:ext>
            </a:extLst>
          </p:cNvPr>
          <p:cNvSpPr/>
          <p:nvPr/>
        </p:nvSpPr>
        <p:spPr bwMode="auto">
          <a:xfrm>
            <a:off x="5436355" y="3652267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78512F-6DF1-FAA0-C12F-C85B3C4C0681}"/>
              </a:ext>
            </a:extLst>
          </p:cNvPr>
          <p:cNvSpPr txBox="1"/>
          <p:nvPr/>
        </p:nvSpPr>
        <p:spPr>
          <a:xfrm>
            <a:off x="5160796" y="2926685"/>
            <a:ext cx="81897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b="1" dirty="0"/>
              <a:t>2017</a:t>
            </a:r>
            <a:endParaRPr lang="de-DE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5E7D296-076A-8324-6BFD-089CF565AD8C}"/>
              </a:ext>
            </a:extLst>
          </p:cNvPr>
          <p:cNvSpPr txBox="1"/>
          <p:nvPr/>
        </p:nvSpPr>
        <p:spPr>
          <a:xfrm>
            <a:off x="4875223" y="4184275"/>
            <a:ext cx="1390124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dirty="0" err="1"/>
              <a:t>AlphaZero</a:t>
            </a:r>
            <a:endParaRPr lang="de-DE" dirty="0"/>
          </a:p>
          <a:p>
            <a:r>
              <a:rPr lang="de-DE" dirty="0"/>
              <a:t>(DeepMind)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ED2344-9857-16B0-4C76-8512DE45F7C7}"/>
              </a:ext>
            </a:extLst>
          </p:cNvPr>
          <p:cNvSpPr/>
          <p:nvPr/>
        </p:nvSpPr>
        <p:spPr bwMode="auto">
          <a:xfrm>
            <a:off x="7150832" y="3640956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F2DC624-A55B-D8C4-A974-D540CF36CD6C}"/>
              </a:ext>
            </a:extLst>
          </p:cNvPr>
          <p:cNvSpPr txBox="1"/>
          <p:nvPr/>
        </p:nvSpPr>
        <p:spPr>
          <a:xfrm>
            <a:off x="6541140" y="2776875"/>
            <a:ext cx="148724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/>
              <a:t>NNUE</a:t>
            </a:r>
          </a:p>
          <a:p>
            <a:r>
              <a:rPr lang="en-US" dirty="0"/>
              <a:t>(Yu </a:t>
            </a:r>
            <a:r>
              <a:rPr lang="en-US" dirty="0" err="1"/>
              <a:t>Nasu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E5064E7-0D2B-58F2-897A-9B06A9897B77}"/>
              </a:ext>
            </a:extLst>
          </p:cNvPr>
          <p:cNvSpPr txBox="1"/>
          <p:nvPr/>
        </p:nvSpPr>
        <p:spPr>
          <a:xfrm>
            <a:off x="6935950" y="4311463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72508746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 err="1"/>
              <a:t>Zugsuche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Schach ist ungelöst!</a:t>
            </a:r>
          </a:p>
          <a:p>
            <a:pPr lvl="1"/>
            <a:r>
              <a:rPr lang="de-DE" kern="0" dirty="0"/>
              <a:t>Shannon-Nummer: 10¹²⁰ Variationen</a:t>
            </a:r>
            <a:endParaRPr lang="de-DE" altLang="de-DE" kern="0" dirty="0"/>
          </a:p>
          <a:p>
            <a:pPr lvl="1"/>
            <a:r>
              <a:rPr lang="de-DE" kern="0" dirty="0"/>
              <a:t>Es gibt ca. 10⁸⁰ Atome im Universum!</a:t>
            </a:r>
          </a:p>
          <a:p>
            <a:pPr marL="1588" lvl="1" indent="0">
              <a:buNone/>
            </a:pPr>
            <a:r>
              <a:rPr lang="de-DE" altLang="de-DE" kern="0" dirty="0"/>
              <a:t>Deshalb:</a:t>
            </a:r>
          </a:p>
          <a:p>
            <a:pPr lvl="1"/>
            <a:r>
              <a:rPr lang="de-DE" altLang="de-DE" kern="0" dirty="0"/>
              <a:t>Suche + Evaluation</a:t>
            </a:r>
          </a:p>
          <a:p>
            <a:pPr lvl="1"/>
            <a:r>
              <a:rPr lang="de-DE" altLang="de-DE" kern="0" dirty="0"/>
              <a:t>Tiefere Suche 		</a:t>
            </a:r>
            <a:r>
              <a:rPr lang="de-DE" dirty="0"/>
              <a:t>⇒ Besserer Zug</a:t>
            </a:r>
          </a:p>
          <a:p>
            <a:pPr lvl="1"/>
            <a:r>
              <a:rPr lang="de-DE" altLang="de-DE" b="1" kern="0" dirty="0"/>
              <a:t>Genauere Evaluation 	</a:t>
            </a:r>
            <a:r>
              <a:rPr lang="de-DE" b="1" dirty="0"/>
              <a:t>⇒ Besserer Zug</a:t>
            </a:r>
            <a:endParaRPr lang="de-DE" altLang="de-DE" b="1" kern="0" dirty="0"/>
          </a:p>
        </p:txBody>
      </p:sp>
    </p:spTree>
    <p:extLst>
      <p:ext uri="{BB962C8B-B14F-4D97-AF65-F5344CB8AC3E}">
        <p14:creationId xmlns:p14="http://schemas.microsoft.com/office/powerpoint/2010/main" val="6555469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Anwendungsgebiete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kern="0" dirty="0"/>
              <a:t>Schachcomputer</a:t>
            </a:r>
          </a:p>
          <a:p>
            <a:pPr lvl="1"/>
            <a:r>
              <a:rPr lang="de-DE" kern="0" dirty="0"/>
              <a:t>Spielanalyse</a:t>
            </a:r>
          </a:p>
          <a:p>
            <a:pPr lvl="1"/>
            <a:r>
              <a:rPr lang="de-DE" kern="0" dirty="0"/>
              <a:t>Spielwiese für andere Anwendungsgebiete</a:t>
            </a:r>
          </a:p>
          <a:p>
            <a:pPr lvl="1"/>
            <a:r>
              <a:rPr lang="de-DE" kern="0" dirty="0" err="1"/>
              <a:t>AlphaZero</a:t>
            </a:r>
            <a:r>
              <a:rPr lang="de-DE" kern="0" dirty="0"/>
              <a:t> zeigt bereits Erfolge</a:t>
            </a:r>
          </a:p>
          <a:p>
            <a:pPr lvl="1"/>
            <a:endParaRPr lang="de-DE" kern="0" dirty="0"/>
          </a:p>
          <a:p>
            <a:pPr lvl="1"/>
            <a:endParaRPr lang="de-DE" altLang="de-DE" b="1" kern="0" dirty="0"/>
          </a:p>
        </p:txBody>
      </p:sp>
    </p:spTree>
    <p:extLst>
      <p:ext uri="{BB962C8B-B14F-4D97-AF65-F5344CB8AC3E}">
        <p14:creationId xmlns:p14="http://schemas.microsoft.com/office/powerpoint/2010/main" val="41626935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Grundlagen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1232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Grundlagen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Hand-</a:t>
            </a:r>
            <a:r>
              <a:rPr lang="de-DE" altLang="de-DE" kern="0" dirty="0" err="1"/>
              <a:t>Crafted</a:t>
            </a:r>
            <a:r>
              <a:rPr lang="de-DE" altLang="de-DE" kern="0" dirty="0"/>
              <a:t> Evaluation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Neuronale Netze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SIMD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NNUE</a:t>
            </a:r>
          </a:p>
        </p:txBody>
      </p:sp>
    </p:spTree>
    <p:extLst>
      <p:ext uri="{BB962C8B-B14F-4D97-AF65-F5344CB8AC3E}">
        <p14:creationId xmlns:p14="http://schemas.microsoft.com/office/powerpoint/2010/main" val="548249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1296</Words>
  <Application>Microsoft Office PowerPoint</Application>
  <PresentationFormat>Bildschirmpräsentation (4:3)</PresentationFormat>
  <Paragraphs>359</Paragraphs>
  <Slides>42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4" baseType="lpstr">
      <vt:lpstr>Arial</vt:lpstr>
      <vt:lpstr>HSMA_021_WIN_081216</vt:lpstr>
      <vt:lpstr>Entwicklung eines Efficiently Updatable Neural Network (NNUE) zur Evaluation von Schachpositionen</vt:lpstr>
      <vt:lpstr>Inhalt</vt:lpstr>
      <vt:lpstr>Motivation</vt:lpstr>
      <vt:lpstr>Motivation</vt:lpstr>
      <vt:lpstr>Hintergrund</vt:lpstr>
      <vt:lpstr>Zugsuche</vt:lpstr>
      <vt:lpstr>Anwendungsgebiete</vt:lpstr>
      <vt:lpstr>Grundlagen</vt:lpstr>
      <vt:lpstr>Grundlagen</vt:lpstr>
      <vt:lpstr>Hand-Crafted Evaluation </vt:lpstr>
      <vt:lpstr>Neuronale Netze</vt:lpstr>
      <vt:lpstr>Neuronale Netze: Das Neuron</vt:lpstr>
      <vt:lpstr>Neuronale Netze: Lernen</vt:lpstr>
      <vt:lpstr>SIMD</vt:lpstr>
      <vt:lpstr>NNUE</vt:lpstr>
      <vt:lpstr>NNUE</vt:lpstr>
      <vt:lpstr>Implementierung</vt:lpstr>
      <vt:lpstr>Implementierung</vt:lpstr>
      <vt:lpstr>Architektur</vt:lpstr>
      <vt:lpstr>Training</vt:lpstr>
      <vt:lpstr>Integration in einen Schachcomputer </vt:lpstr>
      <vt:lpstr>Ergebnisse</vt:lpstr>
      <vt:lpstr>Ergebnisse</vt:lpstr>
      <vt:lpstr>Testaufbau</vt:lpstr>
      <vt:lpstr>Elo-Entwicklung: Testübersicht 1</vt:lpstr>
      <vt:lpstr>Elo-Entwicklung: Testübersicht 2</vt:lpstr>
      <vt:lpstr>Elo-Entwicklung: Test 2</vt:lpstr>
      <vt:lpstr>Elo-Entwicklung: Test 3 &amp; 4</vt:lpstr>
      <vt:lpstr>Elo-Entwicklung: Test 3, 5 &amp; 6</vt:lpstr>
      <vt:lpstr>Elo-Entwicklung: Test 7, 8, 9 &amp; 10</vt:lpstr>
      <vt:lpstr>Elo-Entwicklung: Test 5 &amp; 9 (Fehler)</vt:lpstr>
      <vt:lpstr>Elo-Entwicklung: Test 11</vt:lpstr>
      <vt:lpstr>Elo-Entwicklung: Test 12</vt:lpstr>
      <vt:lpstr>Elo-Entwicklung: Spielstärke-Ermittlung</vt:lpstr>
      <vt:lpstr>Diskussion</vt:lpstr>
      <vt:lpstr>Diskussion</vt:lpstr>
      <vt:lpstr>Erfolge</vt:lpstr>
      <vt:lpstr>Probleme</vt:lpstr>
      <vt:lpstr>Ausblick</vt:lpstr>
      <vt:lpstr>Ausblick</vt:lpstr>
      <vt:lpstr>Demo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marvin karhan</cp:lastModifiedBy>
  <cp:revision>25</cp:revision>
  <cp:lastPrinted>2001-08-01T07:58:04Z</cp:lastPrinted>
  <dcterms:created xsi:type="dcterms:W3CDTF">2013-12-03T19:59:32Z</dcterms:created>
  <dcterms:modified xsi:type="dcterms:W3CDTF">2022-10-12T00:03:30Z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