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7" r:id="rId4"/>
    <p:sldId id="258" r:id="rId5"/>
    <p:sldId id="266" r:id="rId6"/>
    <p:sldId id="267" r:id="rId7"/>
    <p:sldId id="259" r:id="rId8"/>
    <p:sldId id="268" r:id="rId9"/>
    <p:sldId id="260" r:id="rId10"/>
    <p:sldId id="271" r:id="rId11"/>
    <p:sldId id="270" r:id="rId12"/>
    <p:sldId id="277" r:id="rId13"/>
    <p:sldId id="272" r:id="rId14"/>
    <p:sldId id="273" r:id="rId15"/>
    <p:sldId id="265" r:id="rId16"/>
    <p:sldId id="261" r:id="rId17"/>
    <p:sldId id="283" r:id="rId18"/>
    <p:sldId id="282" r:id="rId19"/>
    <p:sldId id="281" r:id="rId20"/>
    <p:sldId id="284" r:id="rId21"/>
    <p:sldId id="262" r:id="rId22"/>
    <p:sldId id="269" r:id="rId23"/>
    <p:sldId id="286" r:id="rId24"/>
    <p:sldId id="288" r:id="rId25"/>
    <p:sldId id="26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AED"/>
          </a:solidFill>
        </a:fill>
      </a:tcStyle>
    </a:wholeTbl>
    <a:band1H>
      <a:tcStyle>
        <a:tcBdr/>
        <a:fill>
          <a:solidFill>
            <a:srgbClr val="CCD2D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CD2D8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56082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56082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156082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5608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69468" autoAdjust="0"/>
  </p:normalViewPr>
  <p:slideViewPr>
    <p:cSldViewPr snapToGrid="0">
      <p:cViewPr varScale="1">
        <p:scale>
          <a:sx n="44" d="100"/>
          <a:sy n="44" d="100"/>
        </p:scale>
        <p:origin x="1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7BD3398-1AC4-66BF-ECCC-2ED96520D69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5576DD-5EE3-DA07-31C0-457C7B940AB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BA208242-FF83-45CF-BD3B-15511FAA9A4A}" type="datetime1">
              <a:rPr lang="de-DE"/>
              <a:pPr lvl="0"/>
              <a:t>02.02.2025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8F2556B1-3175-A4C8-4DD5-B2C568C97D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4B5FFFBE-D0AD-C704-0C11-E8C4C112721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FAC97A-38E3-64B5-7303-92CE3B32530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B5C915-E716-F11F-D735-86A4ECE134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defRPr>
            </a:lvl1pPr>
          </a:lstStyle>
          <a:p>
            <a:pPr lvl="0"/>
            <a:fld id="{0F27FB11-090C-4E15-B931-01EE2F5C390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60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Aptos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Aptos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Aptos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Aptos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Apto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A95BC1A-4634-FFB3-4F76-398E10517F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6D6CA6C-8408-61CE-C8D4-4B08108E51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da-DK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D3A5AF-90CF-C261-E5A1-B339279B3F2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2E39ED-6810-41EB-8B1A-20806A6EB78A}" type="slidenum">
              <a:t>9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A196A1B-4D15-F5CB-E7C7-FFA08B8BF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49B3A6-5235-8568-1F9E-1559251738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B8C508-E591-257E-BD16-F625558CE61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D06BAA8-6888-449A-B297-2D179AA3AFA0}" type="slidenum">
              <a:t>18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27C7F46-FC84-F50D-195F-41204BFE1D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2C47E67-1A74-ACA2-DA44-9F242AF7F9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B3AA13-60FB-DDCD-F8C7-38424E77968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E93A683-17A6-45B2-8271-19D740FEF34B}" type="slidenum">
              <a:t>19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B51C0C4-C334-10D6-128C-3FA2F5137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DC3CF0D-0F20-F831-1504-6878C67721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89CFBD-34B8-AB9F-99AD-BFD7199A082D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8B6C499-4F5F-4338-9C0D-8C71795D6699}" type="slidenum">
              <a:t>20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F27FB11-090C-4E15-B931-01EE2F5C390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702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F27FB11-090C-4E15-B931-01EE2F5C390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605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F27FB11-090C-4E15-B931-01EE2F5C3901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289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F27FB11-090C-4E15-B931-01EE2F5C3901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6580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F27FB11-090C-4E15-B931-01EE2F5C390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95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D9F109B-541B-361D-2525-B9893EDD39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61BDA4C-773B-4A2E-C0BF-9B99D9D1B9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3B2774-4E0F-A9A2-B426-734FE20ABE4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0311554-420A-45CA-89C7-5FF17B560363}" type="slidenum">
              <a:t>10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E84256D-FAC1-170E-C7A1-EA234F7D6D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7546B1D-2A08-9B13-0B1C-E09AC63F54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F0BC52-BF53-CD4F-5824-79A4E1D8AE8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7D2A7C2-819D-4124-B583-446F574B9B2C}" type="slidenum">
              <a:t>11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F27FB11-090C-4E15-B931-01EE2F5C390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80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53E907D-87FC-95D6-E63C-30646338EC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A2BBF06-731B-BF6B-8AF2-3845BBA565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B92312-25D5-DBE0-2C20-643167E61AC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BCFBDF8-21A2-45DF-A0DE-94571308729D}" type="slidenum">
              <a:t>13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4B291B5-A57A-50D8-149F-6E7FF31140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898A39B-6D94-9BC0-84BD-585C2A50A6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FD5EA3-8D44-BB17-6AA5-72317A4C798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79A666-2D7A-42D2-89D2-37229EB0286E}" type="slidenum">
              <a:t>14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47BEAB-8885-C9DF-ABF2-6CFAFC99F4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8BFB63C-A8A0-C8EC-B239-A11E58DEB7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5575B1-E168-29A0-3B34-32BD113DB50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656860-7E0C-4D26-9EC7-DF6C9F8D1384}" type="slidenum">
              <a:t>15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6E977D5-E892-C39B-6030-0E944327CE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B52B8A9-1BB8-433E-72A9-62648FA4FA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BDBA66-2C29-5D7A-60DB-C775EE60FA5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32AA77-6DE4-4EA6-8003-A3E1E7FA481F}" type="slidenum">
              <a:t>16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AC8A46D-2DDC-F7ED-914A-872DCCCDC6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44D063D-67FC-6947-B223-91407E7E5D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72B951-9467-AFA2-64FF-2648FAF0D10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C995FFD-8FAA-4721-9178-035A5F0D017A}" type="slidenum">
              <a:t>17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67C49-030F-C2EF-FBBC-33ED6820332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B0B6F6-0821-B45B-14D6-C32578EE500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04E0D-912C-0208-0F0C-D830A0AE4C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EC322F-89CF-4C05-96B4-FBADA5EE26FC}" type="datetime1">
              <a:rPr lang="de-DE"/>
              <a:pPr lvl="0"/>
              <a:t>02.02.2025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8D568D-8EF5-95D9-BE34-99B736FBCB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F5230-7CAE-3F4C-6355-ADDA9E5EFB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FF5D14-88D1-4763-BB13-BC3867862A63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3997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B3CD3-DF4D-477C-0667-52804EC574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6C346F-FD5E-8276-D959-059B1EC9DCA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84EB56-342F-2DCF-FA8B-63DF13ED20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17084A-1269-4991-AFC1-DCC9255B909F}" type="datetime1">
              <a:rPr lang="de-DE"/>
              <a:pPr lvl="0"/>
              <a:t>02.02.2025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D463E7-BD6A-1160-479D-925CBCF4C73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C2759-8454-75AB-2C0E-A9E0153C19C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74F391-3E3F-4654-AAD5-E751BAD8E680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86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6FE473-807C-64FD-5ED1-7391E035513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C37FB3-960A-DD56-CA08-61711287BE4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CE7657-A5C7-B20D-5548-15323813CE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222151-4D14-45C4-A284-74E1B437B035}" type="datetime1">
              <a:rPr lang="de-DE"/>
              <a:pPr lvl="0"/>
              <a:t>02.02.2025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BB722D-52F0-E6D4-B593-A345FEE997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C6B06-598A-02F1-BE88-CF27ABDFF4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A462FD-69A8-4456-B05D-6F42CA93E8F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02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8D2FC-9D5A-42CE-C447-3F206C4015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23976-B39D-EF61-0D4F-B87A1065387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CFE3A-8C04-4D63-D6DB-B032E5B549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CF306E-AF68-4870-9473-BEEF6DBCCC8E}" type="datetime1">
              <a:rPr lang="de-DE"/>
              <a:pPr lvl="0"/>
              <a:t>02.02.2025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3DDA21-A9D0-5364-A150-6B2B891E9A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AE30C5-E165-2B8E-DD8F-3A4B4C933E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30DC77-883C-444C-8289-30A7D0F2047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6524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2EF58-32FB-45E9-5826-48DC67E3C6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70A294-024A-0379-5ADF-743A0D0C6D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5258AE-9231-34B8-8D7C-14C946363F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6FF9B1-3CD6-4567-8773-D7687225CC63}" type="datetime1">
              <a:rPr lang="de-DE"/>
              <a:pPr lvl="0"/>
              <a:t>02.02.2025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228105-FDFD-950B-9115-AE9517A185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F04CCA-D755-4EB7-CA7C-C50EC68D9EF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655E8B-FA6E-48C6-ABEA-6C8BB2612B2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48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A00EA-1B73-EBF6-5755-76D27F4D6A1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4CD3F3-A09D-FC70-3CD7-09A5C033173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D3A4B1-A644-202E-3561-B45D074531B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054FD6-A8C5-FC80-A5D4-45A929E60E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50870B-87E3-458D-8732-CD3EB45D164A}" type="datetime1">
              <a:rPr lang="de-DE"/>
              <a:pPr lvl="0"/>
              <a:t>02.02.2025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0956AF-AEE8-E2B0-BD90-BCE5F36736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6D10FD-E63B-2C36-0E65-59927F3D64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0284E8-BBFE-498A-A35D-B288283C2A8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72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21742-E76C-2FAC-570C-A6D4F898C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405241-1EFA-1F9A-ACD5-ECAC4A8581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7FB1D0-0D93-A4C0-604F-7C64AD53691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911E20-AFA9-5FF6-1037-1531B60FD66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15ABBDF-7E5A-3932-2F1E-BCB8A742800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4762EB-F78C-BE1D-474D-B89CB08F69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1EC5DF-B590-409B-9F8E-C349B7336679}" type="datetime1">
              <a:rPr lang="de-DE"/>
              <a:pPr lvl="0"/>
              <a:t>02.02.2025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7AF1FB-C06A-1B7B-BE3B-7FE3B41953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4C1BF6-A612-293B-2379-8565D5B5385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96A3F0-7A83-4B68-975A-63A8FA1D17C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5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9888E-663B-1134-7076-F6481704BDF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C8083F-A0DF-C98A-8862-24A793EC36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61470A-FD86-41A0-B670-DF919C1960DA}" type="datetime1">
              <a:rPr lang="de-DE"/>
              <a:pPr lvl="0"/>
              <a:t>02.02.2025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2DF548-8645-3573-B5F5-3E6C10E718D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8A4AC6-4C1D-447A-426F-3253C9966F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E25832-68B2-416F-B440-35DFD98BCE71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76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27F9D3-441D-7ABE-1827-CC2C40134A7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DF3DF7-5BA4-4CA6-A334-4AEE8993BE3A}" type="datetime1">
              <a:rPr lang="de-DE"/>
              <a:pPr lvl="0"/>
              <a:t>02.02.2025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F0448C-73E9-273B-DF2E-EE1FEDE6A1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8FD026-2D22-6185-A9BD-74E2341209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1CE1DD-575E-430E-A759-16BAA1DC108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6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D4CB1-5A33-3E94-D1F7-6BB3D76862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BD832-32DE-8468-E248-9FD76A78716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994A22-DE94-B564-1F2C-B1B65BDA871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356FAE-71A7-F3BC-1AFC-5B840FBFC53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B77B8-1CD4-4BDE-AE48-191158FB14D7}" type="datetime1">
              <a:rPr lang="de-DE"/>
              <a:pPr lvl="0"/>
              <a:t>02.02.2025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FC9277-22EE-E4FA-1574-E22D46B409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1567D7-6CC2-83E8-173B-A46C57DDCB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2C7604-3B4B-4D62-986D-EA84D0130669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81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89C06-6028-353D-5D76-36CFA47EB4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D2823B-ADDA-AC44-2852-FC07C8583ED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C4EEBF-6B1C-F42D-7138-1B6A9D651D3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156DED-B92F-6DD3-DA48-33DEA775FB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53BC2F-30A1-4BCB-8C2A-E373CF01C41A}" type="datetime1">
              <a:rPr lang="de-DE"/>
              <a:pPr lvl="0"/>
              <a:t>02.02.2025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3CDCB-CA82-A987-E4DA-7C46FB2AFD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DB7C06-9D7E-31C0-3021-2968714614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A3A91C-769D-481D-8D49-7626901134B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6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360902-1AB2-098C-F978-6A5C35E207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35FFF4-7028-3DB2-2830-D10B151350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D1C790-E2DF-D944-1194-5704133178D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A42151C-5B21-4778-9E46-B603F262D244}" type="datetime1">
              <a:rPr lang="de-DE"/>
              <a:pPr lvl="0"/>
              <a:t>02.02.2025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452024-F797-2681-487D-29EFBADB7B6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E268B7-F108-0DA0-1184-627082927E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F26B4F1-3BEE-4098-A7DE-B21B25A93372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eaLnBrk="1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892DB78-0EC4-F629-06F8-70BEF143D144}"/>
              </a:ext>
            </a:extLst>
          </p:cNvPr>
          <p:cNvSpPr txBox="1"/>
          <p:nvPr/>
        </p:nvSpPr>
        <p:spPr>
          <a:xfrm>
            <a:off x="702131" y="538846"/>
            <a:ext cx="723355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Introduction</a:t>
            </a:r>
            <a:r>
              <a:rPr lang="de-DE" sz="32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: Cardiotography</a:t>
            </a:r>
            <a:endParaRPr lang="de-DE" sz="32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813F453-BDAD-3CA1-C2A3-84B81116DEFD}"/>
              </a:ext>
            </a:extLst>
          </p:cNvPr>
          <p:cNvSpPr txBox="1"/>
          <p:nvPr/>
        </p:nvSpPr>
        <p:spPr>
          <a:xfrm>
            <a:off x="537740" y="1634864"/>
            <a:ext cx="6356213" cy="2308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Cardiotocography (CTG)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is a standard technique used to monitor the fetal heartbeat and uterine contractions during pregnancy and labour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Problem</a:t>
            </a:r>
            <a:r>
              <a: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: CTG-analysis remains partly subjective and has to be done ad hoc</a:t>
            </a:r>
          </a:p>
        </p:txBody>
      </p:sp>
      <p:pic>
        <p:nvPicPr>
          <p:cNvPr id="4" name="Grafik 7">
            <a:extLst>
              <a:ext uri="{FF2B5EF4-FFF2-40B4-BE49-F238E27FC236}">
                <a16:creationId xmlns:a16="http://schemas.microsoft.com/office/drawing/2014/main" id="{FDDE30D2-7645-4A81-4E24-96CCCF481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558" y="166000"/>
            <a:ext cx="3800164" cy="191524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feld 5">
            <a:extLst>
              <a:ext uri="{FF2B5EF4-FFF2-40B4-BE49-F238E27FC236}">
                <a16:creationId xmlns:a16="http://schemas.microsoft.com/office/drawing/2014/main" id="{6EC2F210-22D9-BF21-7CF2-8D5C47743E80}"/>
              </a:ext>
            </a:extLst>
          </p:cNvPr>
          <p:cNvSpPr txBox="1"/>
          <p:nvPr/>
        </p:nvSpPr>
        <p:spPr>
          <a:xfrm>
            <a:off x="537740" y="4009067"/>
            <a:ext cx="11318982" cy="26776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sng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Aim</a:t>
            </a:r>
            <a:r>
              <a:rPr lang="de-DE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: Objectify the analysis of CTG-data through ML-techniques 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4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0" i="0" u="sng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Dataset</a:t>
            </a:r>
            <a:r>
              <a:rPr lang="de-DE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: Data from 2126 CTGs</a:t>
            </a:r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Freely available from the UCI archive. Has been used quite extensively for learning purposes within the ML field and is used in several publications.</a:t>
            </a:r>
          </a:p>
          <a:p>
            <a:pPr marL="800100" marR="0" lvl="1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4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4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Task: Classification of CTG into Normal, Suspect and Pathologic (N,S,P)</a:t>
            </a:r>
          </a:p>
        </p:txBody>
      </p:sp>
      <p:pic>
        <p:nvPicPr>
          <p:cNvPr id="6" name="Picture 4" descr="MIT DAWES&amp;REDMAN CTG Analyse">
            <a:extLst>
              <a:ext uri="{FF2B5EF4-FFF2-40B4-BE49-F238E27FC236}">
                <a16:creationId xmlns:a16="http://schemas.microsoft.com/office/drawing/2014/main" id="{0BD00B0E-7B25-11BD-C872-D2A20ABD35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342741" y="2147130"/>
            <a:ext cx="1513981" cy="213879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10D724F-2BF5-4CE8-3D81-2DEC38EE28F9}"/>
              </a:ext>
            </a:extLst>
          </p:cNvPr>
          <p:cNvSpPr txBox="1"/>
          <p:nvPr/>
        </p:nvSpPr>
        <p:spPr>
          <a:xfrm>
            <a:off x="702131" y="538846"/>
            <a:ext cx="723355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Random Search </a:t>
            </a:r>
          </a:p>
        </p:txBody>
      </p:sp>
      <p:sp>
        <p:nvSpPr>
          <p:cNvPr id="3" name="Textfeld 3">
            <a:extLst>
              <a:ext uri="{FF2B5EF4-FFF2-40B4-BE49-F238E27FC236}">
                <a16:creationId xmlns:a16="http://schemas.microsoft.com/office/drawing/2014/main" id="{94F801F4-C530-9070-5976-73B5F6F108F3}"/>
              </a:ext>
            </a:extLst>
          </p:cNvPr>
          <p:cNvSpPr txBox="1"/>
          <p:nvPr/>
        </p:nvSpPr>
        <p:spPr>
          <a:xfrm>
            <a:off x="702131" y="1433386"/>
            <a:ext cx="1039424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4" name="Textfeld 7">
            <a:extLst>
              <a:ext uri="{FF2B5EF4-FFF2-40B4-BE49-F238E27FC236}">
                <a16:creationId xmlns:a16="http://schemas.microsoft.com/office/drawing/2014/main" id="{3BED3B54-47CE-7076-D0FC-324A03DEEAB1}"/>
              </a:ext>
            </a:extLst>
          </p:cNvPr>
          <p:cNvSpPr txBox="1"/>
          <p:nvPr/>
        </p:nvSpPr>
        <p:spPr>
          <a:xfrm>
            <a:off x="6337816" y="1025399"/>
            <a:ext cx="5626385" cy="52937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Hyperparameters varied in the Random Search: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1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rPr>
              <a:t>layer1: 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Number of neurons in the first layer (input layer). Range: 64 to 256 (in steps of 32).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rPr>
              <a:t>dropout_rate_1: 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Dropout rate for the first layer. Range: 0.1 to 0.5 (in steps of 0.1).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rPr>
              <a:t>num_hidden_layers 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Number of hidden layers Range: 1 to 5.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rPr>
              <a:t>layer_{i+2}: 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Number of neurons in each hidden layer. Range: 32 to 128 (in steps of 16).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rPr>
              <a:t>dropout_rate_{i+2} 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Dropout rate for each hidden layer (each layer has its own hyperparameter). Range: 0.1 to 0.5 (in steps of 0.1).</a:t>
            </a: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</a:endParaRPr>
          </a:p>
          <a:p>
            <a:pPr marL="285750" marR="0" lvl="0" indent="-28575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Arial Unicode MS"/>
              </a:rPr>
              <a:t>learning_rate </a:t>
            </a: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</a:rPr>
              <a:t>Learning rate for the Adam optimizer. Range: 1e-5 to 1e-3 (logarithmic sampling)</a:t>
            </a: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4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4B59BC32-B673-2073-D2ED-F4FD58B9E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08" y="1123623"/>
            <a:ext cx="4888345" cy="32883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fik 10">
            <a:extLst>
              <a:ext uri="{FF2B5EF4-FFF2-40B4-BE49-F238E27FC236}">
                <a16:creationId xmlns:a16="http://schemas.microsoft.com/office/drawing/2014/main" id="{343C951D-1AF3-858B-8C61-0AEF363EE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08" y="4449817"/>
            <a:ext cx="4888345" cy="11225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rafik 12">
            <a:extLst>
              <a:ext uri="{FF2B5EF4-FFF2-40B4-BE49-F238E27FC236}">
                <a16:creationId xmlns:a16="http://schemas.microsoft.com/office/drawing/2014/main" id="{1DD5561D-9265-A717-1F8E-AE9A0DFCE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8" y="5617460"/>
            <a:ext cx="4888345" cy="115089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FE0865D-6A2C-5628-ECD7-831874F8D57F}"/>
              </a:ext>
            </a:extLst>
          </p:cNvPr>
          <p:cNvSpPr txBox="1"/>
          <p:nvPr/>
        </p:nvSpPr>
        <p:spPr>
          <a:xfrm>
            <a:off x="702131" y="538846"/>
            <a:ext cx="859279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Model Architecture</a:t>
            </a:r>
            <a:endParaRPr lang="de-DE" sz="32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48CC0B2-E1BC-B720-810A-5D20F492E1C8}"/>
              </a:ext>
            </a:extLst>
          </p:cNvPr>
          <p:cNvSpPr txBox="1"/>
          <p:nvPr/>
        </p:nvSpPr>
        <p:spPr>
          <a:xfrm>
            <a:off x="702131" y="1277965"/>
            <a:ext cx="10678884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A945DB8B-C945-489E-64B9-067957DC6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9" y="1277965"/>
            <a:ext cx="5486683" cy="38800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Grafik 7">
            <a:extLst>
              <a:ext uri="{FF2B5EF4-FFF2-40B4-BE49-F238E27FC236}">
                <a16:creationId xmlns:a16="http://schemas.microsoft.com/office/drawing/2014/main" id="{0D3821EE-35EC-A735-BA50-8AF7B1A331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430" t="23379" r="6839" b="63164"/>
          <a:stretch>
            <a:fillRect/>
          </a:stretch>
        </p:blipFill>
        <p:spPr>
          <a:xfrm>
            <a:off x="6204423" y="2000469"/>
            <a:ext cx="3894667" cy="3144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fik 9">
            <a:extLst>
              <a:ext uri="{FF2B5EF4-FFF2-40B4-BE49-F238E27FC236}">
                <a16:creationId xmlns:a16="http://schemas.microsoft.com/office/drawing/2014/main" id="{6725C903-4129-E79A-2D58-D4CAD9B714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430" t="32170" r="6839" b="55987"/>
          <a:stretch>
            <a:fillRect/>
          </a:stretch>
        </p:blipFill>
        <p:spPr>
          <a:xfrm>
            <a:off x="6204423" y="2718520"/>
            <a:ext cx="3894667" cy="27677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Grafik 10">
            <a:extLst>
              <a:ext uri="{FF2B5EF4-FFF2-40B4-BE49-F238E27FC236}">
                <a16:creationId xmlns:a16="http://schemas.microsoft.com/office/drawing/2014/main" id="{B25459B0-3410-75B7-D24E-5FD065E9382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430" t="43132" r="6839" b="43411"/>
          <a:stretch>
            <a:fillRect/>
          </a:stretch>
        </p:blipFill>
        <p:spPr>
          <a:xfrm>
            <a:off x="6204414" y="3570613"/>
            <a:ext cx="3894667" cy="3144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Grafik 11">
            <a:extLst>
              <a:ext uri="{FF2B5EF4-FFF2-40B4-BE49-F238E27FC236}">
                <a16:creationId xmlns:a16="http://schemas.microsoft.com/office/drawing/2014/main" id="{1A39A0E1-1110-5665-BE66-0014C5BAF3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6101" r="28269" b="35446"/>
          <a:stretch>
            <a:fillRect/>
          </a:stretch>
        </p:blipFill>
        <p:spPr>
          <a:xfrm>
            <a:off x="6204414" y="4288654"/>
            <a:ext cx="3894667" cy="1975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623CDF7-DC9B-5667-4E9B-6B8C3B0B38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5726" r="27857" b="24492"/>
          <a:stretch>
            <a:fillRect/>
          </a:stretch>
        </p:blipFill>
        <p:spPr>
          <a:xfrm>
            <a:off x="6204414" y="4889772"/>
            <a:ext cx="3917033" cy="2286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DC75207-2028-4056-4FBB-875EDFE8EAA6}"/>
              </a:ext>
            </a:extLst>
          </p:cNvPr>
          <p:cNvSpPr txBox="1"/>
          <p:nvPr/>
        </p:nvSpPr>
        <p:spPr>
          <a:xfrm>
            <a:off x="702131" y="538846"/>
            <a:ext cx="859279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Model Code</a:t>
            </a:r>
            <a:endParaRPr lang="de-DE" sz="32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D04FCE-86B2-CCD4-6E90-A5D815DCD503}"/>
              </a:ext>
            </a:extLst>
          </p:cNvPr>
          <p:cNvSpPr txBox="1"/>
          <p:nvPr/>
        </p:nvSpPr>
        <p:spPr>
          <a:xfrm>
            <a:off x="702131" y="1277965"/>
            <a:ext cx="10678884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926582F0-2A61-AD79-01E1-F610542CD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22" y="1393737"/>
            <a:ext cx="6756748" cy="348633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4E0488D-5773-9FCB-BFCC-810514A19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31" y="3737722"/>
            <a:ext cx="6153466" cy="123831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21E77FA-B6CB-533B-8999-0826B1A618CF}"/>
              </a:ext>
            </a:extLst>
          </p:cNvPr>
          <p:cNvSpPr txBox="1"/>
          <p:nvPr/>
        </p:nvSpPr>
        <p:spPr>
          <a:xfrm>
            <a:off x="702131" y="538846"/>
            <a:ext cx="859279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Model Training</a:t>
            </a:r>
            <a:endParaRPr lang="de-DE" sz="32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2E52F7-81E3-8678-BD6A-F34842CFEE55}"/>
              </a:ext>
            </a:extLst>
          </p:cNvPr>
          <p:cNvSpPr txBox="1"/>
          <p:nvPr/>
        </p:nvSpPr>
        <p:spPr>
          <a:xfrm>
            <a:off x="702131" y="1277965"/>
            <a:ext cx="10678884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1A17849A-4752-A21F-F44F-6C475F5D1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81" y="1277965"/>
            <a:ext cx="6279678" cy="22626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hteck 9">
            <a:extLst>
              <a:ext uri="{FF2B5EF4-FFF2-40B4-BE49-F238E27FC236}">
                <a16:creationId xmlns:a16="http://schemas.microsoft.com/office/drawing/2014/main" id="{42969EB1-4681-E023-7167-84F820D691EF}"/>
              </a:ext>
            </a:extLst>
          </p:cNvPr>
          <p:cNvSpPr/>
          <p:nvPr/>
        </p:nvSpPr>
        <p:spPr>
          <a:xfrm>
            <a:off x="722608" y="4690534"/>
            <a:ext cx="3732032" cy="381000"/>
          </a:xfrm>
          <a:prstGeom prst="rect">
            <a:avLst/>
          </a:prstGeom>
          <a:noFill/>
          <a:ln w="19046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7C9EB7D-AE8D-3F54-06D3-5E307EF6BE18}"/>
              </a:ext>
            </a:extLst>
          </p:cNvPr>
          <p:cNvSpPr txBox="1"/>
          <p:nvPr/>
        </p:nvSpPr>
        <p:spPr>
          <a:xfrm>
            <a:off x="702131" y="538846"/>
            <a:ext cx="859279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Overfitting?</a:t>
            </a:r>
            <a:endParaRPr lang="de-DE" sz="32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9BC137F-BB4C-E29C-72AB-3D252130DD58}"/>
              </a:ext>
            </a:extLst>
          </p:cNvPr>
          <p:cNvSpPr txBox="1"/>
          <p:nvPr/>
        </p:nvSpPr>
        <p:spPr>
          <a:xfrm>
            <a:off x="702131" y="1277965"/>
            <a:ext cx="10678884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7E06D51-D145-2B61-596A-E4F9F98F0A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3389" y="1277965"/>
            <a:ext cx="11325228" cy="466725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988D3BA-EFF3-B83F-C123-E9937AE82218}"/>
              </a:ext>
            </a:extLst>
          </p:cNvPr>
          <p:cNvSpPr txBox="1"/>
          <p:nvPr/>
        </p:nvSpPr>
        <p:spPr>
          <a:xfrm>
            <a:off x="702131" y="538846"/>
            <a:ext cx="723355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Model Evaluation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33236CE-1327-BB6F-ABB7-452C63232E99}"/>
              </a:ext>
            </a:extLst>
          </p:cNvPr>
          <p:cNvSpPr txBox="1"/>
          <p:nvPr/>
        </p:nvSpPr>
        <p:spPr>
          <a:xfrm>
            <a:off x="702131" y="1639948"/>
            <a:ext cx="11309354" cy="37856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Primary Metrics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Recall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 Ensure no pathological cases are missed (focus on sensitivity).</a:t>
            </a:r>
            <a:endParaRPr lang="en-US" sz="2400" b="0" i="0" u="sng" strike="noStrike" kern="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F1-Score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 Balances Precision and Recall for each class.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Secondary Metrics</a:t>
            </a:r>
          </a:p>
          <a:p>
            <a:pPr marL="342900" indent="-342900"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Precision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 Evaluate the proportion of correct positive predictions to avoid excessive false alarms.</a:t>
            </a:r>
            <a:endParaRPr lang="en-US" sz="24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Confusion Matrix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 Analyze detailed classification errors.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Accuracy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 Provides an overall performance snapshot but is less reliable for imbalanced datasets.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7B07CE9-BCB7-D768-7FB0-C28A53135831}"/>
              </a:ext>
            </a:extLst>
          </p:cNvPr>
          <p:cNvSpPr txBox="1"/>
          <p:nvPr/>
        </p:nvSpPr>
        <p:spPr>
          <a:xfrm>
            <a:off x="702131" y="538846"/>
            <a:ext cx="723355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Results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EC697-13AC-3396-461D-EF339F05D0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357432" y="1108975"/>
            <a:ext cx="7477121" cy="521017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965850F-F22A-6F60-EDE7-EE41E9FC7D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357432" y="1108975"/>
            <a:ext cx="7477121" cy="521017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feld 1">
            <a:extLst>
              <a:ext uri="{FF2B5EF4-FFF2-40B4-BE49-F238E27FC236}">
                <a16:creationId xmlns:a16="http://schemas.microsoft.com/office/drawing/2014/main" id="{841CF028-5571-4015-AE01-998257D4916F}"/>
              </a:ext>
            </a:extLst>
          </p:cNvPr>
          <p:cNvSpPr txBox="1"/>
          <p:nvPr/>
        </p:nvSpPr>
        <p:spPr>
          <a:xfrm>
            <a:off x="702131" y="538846"/>
            <a:ext cx="723355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Results 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DDCBC120-7673-5BD8-9914-DBD1C3723A66}"/>
              </a:ext>
            </a:extLst>
          </p:cNvPr>
          <p:cNvSpPr/>
          <p:nvPr/>
        </p:nvSpPr>
        <p:spPr>
          <a:xfrm>
            <a:off x="4870387" y="1393664"/>
            <a:ext cx="1986543" cy="4925488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2B71979-18FC-4F7E-BF29-BC4FCDACB7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357432" y="1108975"/>
            <a:ext cx="7477121" cy="521017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feld 1">
            <a:extLst>
              <a:ext uri="{FF2B5EF4-FFF2-40B4-BE49-F238E27FC236}">
                <a16:creationId xmlns:a16="http://schemas.microsoft.com/office/drawing/2014/main" id="{683D88F2-F374-06B8-9D4B-6C51247BC660}"/>
              </a:ext>
            </a:extLst>
          </p:cNvPr>
          <p:cNvSpPr txBox="1"/>
          <p:nvPr/>
        </p:nvSpPr>
        <p:spPr>
          <a:xfrm>
            <a:off x="702131" y="538846"/>
            <a:ext cx="723355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Results 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4FDE5E7C-2206-3165-BE3E-5BC3CF48913D}"/>
              </a:ext>
            </a:extLst>
          </p:cNvPr>
          <p:cNvSpPr/>
          <p:nvPr/>
        </p:nvSpPr>
        <p:spPr>
          <a:xfrm>
            <a:off x="6813377" y="1393664"/>
            <a:ext cx="1907063" cy="4925488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7ABE7A6-E3A6-0E20-F97C-0CD076AB1FEA}"/>
              </a:ext>
            </a:extLst>
          </p:cNvPr>
          <p:cNvSpPr txBox="1"/>
          <p:nvPr/>
        </p:nvSpPr>
        <p:spPr>
          <a:xfrm>
            <a:off x="702131" y="538846"/>
            <a:ext cx="723355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Results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017FF5-7D91-7638-A7EF-311CF5C91A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04047" y="1262064"/>
            <a:ext cx="7010293" cy="559593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CDDE11F-E252-CBC4-37FE-5D0E3EE97486}"/>
              </a:ext>
            </a:extLst>
          </p:cNvPr>
          <p:cNvSpPr txBox="1"/>
          <p:nvPr/>
        </p:nvSpPr>
        <p:spPr>
          <a:xfrm>
            <a:off x="702131" y="538846"/>
            <a:ext cx="10787734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Literature Review: LR and SVM are fitting baseline models.</a:t>
            </a: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8B46941F-EC70-5F6A-1209-73DE4F67D0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215"/>
          <a:stretch>
            <a:fillRect/>
          </a:stretch>
        </p:blipFill>
        <p:spPr>
          <a:xfrm>
            <a:off x="702131" y="1259064"/>
            <a:ext cx="4113711" cy="41446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feld 4">
            <a:extLst>
              <a:ext uri="{FF2B5EF4-FFF2-40B4-BE49-F238E27FC236}">
                <a16:creationId xmlns:a16="http://schemas.microsoft.com/office/drawing/2014/main" id="{C7E52114-FEC6-2887-7CCF-E8D81787CAA7}"/>
              </a:ext>
            </a:extLst>
          </p:cNvPr>
          <p:cNvSpPr txBox="1"/>
          <p:nvPr/>
        </p:nvSpPr>
        <p:spPr>
          <a:xfrm>
            <a:off x="702131" y="5465405"/>
            <a:ext cx="4327068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Findings hint towards promising ML models that can be used as baseline model for this analysis (e.g. Logistic Regression; Support Vector Machine)</a:t>
            </a:r>
            <a:endParaRPr lang="de-DE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3B7BC4A3-72D3-685E-83AA-C114A23477C7}"/>
              </a:ext>
            </a:extLst>
          </p:cNvPr>
          <p:cNvSpPr/>
          <p:nvPr/>
        </p:nvSpPr>
        <p:spPr>
          <a:xfrm>
            <a:off x="518163" y="1123623"/>
            <a:ext cx="4511036" cy="5622618"/>
          </a:xfrm>
          <a:prstGeom prst="rect">
            <a:avLst/>
          </a:prstGeom>
          <a:noFill/>
          <a:ln w="19046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DA02CC12-F163-9B83-94FD-1820D6D42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201" y="1160474"/>
            <a:ext cx="5181776" cy="434178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Rechteck 7">
            <a:extLst>
              <a:ext uri="{FF2B5EF4-FFF2-40B4-BE49-F238E27FC236}">
                <a16:creationId xmlns:a16="http://schemas.microsoft.com/office/drawing/2014/main" id="{A7BAF23D-47C6-ED7A-6927-11AB996BB77A}"/>
              </a:ext>
            </a:extLst>
          </p:cNvPr>
          <p:cNvSpPr/>
          <p:nvPr/>
        </p:nvSpPr>
        <p:spPr>
          <a:xfrm>
            <a:off x="5354314" y="1123623"/>
            <a:ext cx="6135550" cy="5622618"/>
          </a:xfrm>
          <a:prstGeom prst="rect">
            <a:avLst/>
          </a:prstGeom>
          <a:noFill/>
          <a:ln w="19046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AF447740-9241-58EB-CC2E-9CE3D57C0D49}"/>
              </a:ext>
            </a:extLst>
          </p:cNvPr>
          <p:cNvSpPr txBox="1"/>
          <p:nvPr/>
        </p:nvSpPr>
        <p:spPr>
          <a:xfrm>
            <a:off x="5354314" y="5465405"/>
            <a:ext cx="6202594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The </a:t>
            </a:r>
            <a:r>
              <a:rPr lang="en-US" sz="18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TabPFN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model outperformed all other approaches, achieving an accuracy of 97.91% and high scores across all evaluation metrics. Its computational efficiency allows for rapid predictions, making it suitable for real-time applications.</a:t>
            </a:r>
            <a:endParaRPr lang="de-DE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9A79A05-0ABE-0395-E59D-F47287513E6F}"/>
              </a:ext>
            </a:extLst>
          </p:cNvPr>
          <p:cNvSpPr txBox="1"/>
          <p:nvPr/>
        </p:nvSpPr>
        <p:spPr>
          <a:xfrm>
            <a:off x="702131" y="538846"/>
            <a:ext cx="723355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Comparison with Baseline Models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3AC82-3ECB-27C6-03E0-BF66CE0B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1497009"/>
            <a:ext cx="12191996" cy="386238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8D77BB3-BF99-3AC7-6813-375B4EC53DF2}"/>
              </a:ext>
            </a:extLst>
          </p:cNvPr>
          <p:cNvSpPr txBox="1"/>
          <p:nvPr/>
        </p:nvSpPr>
        <p:spPr>
          <a:xfrm>
            <a:off x="702131" y="538846"/>
            <a:ext cx="723355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Challenges and Errors / Discussion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8B1E01-E2C4-7F18-E5C0-E26CBC56A4DD}"/>
              </a:ext>
            </a:extLst>
          </p:cNvPr>
          <p:cNvSpPr txBox="1"/>
          <p:nvPr/>
        </p:nvSpPr>
        <p:spPr>
          <a:xfrm>
            <a:off x="625129" y="1374123"/>
            <a:ext cx="10678884" cy="41549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Why do the baseline models perform (much) better for suspect?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1200" cap="none" spc="0" baseline="0" dirty="0">
              <a:solidFill>
                <a:srgbClr val="000000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Class Imbalance</a:t>
            </a: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Aptos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The minority class "Suspect" is underrepresented, which might challenges the neural network?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Small Dataset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With only 2126 data points, neural networks require more data to generalize well?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Model Architecture</a:t>
            </a: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The current neural network architecture may not be sufficiently complex or well-tuned to capture patterns in the "Suspect" and "Pathologic" classes?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26F4268-7B6C-38E2-F35B-A6322D7C8E42}"/>
              </a:ext>
            </a:extLst>
          </p:cNvPr>
          <p:cNvSpPr txBox="1"/>
          <p:nvPr/>
        </p:nvSpPr>
        <p:spPr>
          <a:xfrm>
            <a:off x="702131" y="538846"/>
            <a:ext cx="931776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Class Imbalances – Oversampling with SMOTE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8AD358-5516-4861-1145-C9FC9E45B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31" y="1652493"/>
            <a:ext cx="6015723" cy="177650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336731E-65DD-B32A-4501-F5FD2B9C1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26" y="3680600"/>
            <a:ext cx="4760686" cy="304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26F4268-7B6C-38E2-F35B-A6322D7C8E42}"/>
              </a:ext>
            </a:extLst>
          </p:cNvPr>
          <p:cNvSpPr txBox="1"/>
          <p:nvPr/>
        </p:nvSpPr>
        <p:spPr>
          <a:xfrm>
            <a:off x="702131" y="538846"/>
            <a:ext cx="931776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Results</a:t>
            </a:r>
            <a:r>
              <a:rPr lang="de-DE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de-DE" sz="32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with</a:t>
            </a:r>
            <a:r>
              <a:rPr lang="de-DE" sz="3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SMOTE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1A2D00-2D22-A306-1703-209AD6006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497807"/>
            <a:ext cx="11353800" cy="359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909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26F4268-7B6C-38E2-F35B-A6322D7C8E42}"/>
              </a:ext>
            </a:extLst>
          </p:cNvPr>
          <p:cNvSpPr txBox="1"/>
          <p:nvPr/>
        </p:nvSpPr>
        <p:spPr>
          <a:xfrm>
            <a:off x="702131" y="538846"/>
            <a:ext cx="931776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Limitations</a:t>
            </a:r>
            <a:endParaRPr lang="de-DE" sz="32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85C8D9-F9AD-8197-6838-E544E7DD3D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04047" y="1262064"/>
            <a:ext cx="7010293" cy="559593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57A9C0D-5EBC-B4FA-8BAE-D613124DC9D9}"/>
              </a:ext>
            </a:extLst>
          </p:cNvPr>
          <p:cNvSpPr/>
          <p:nvPr/>
        </p:nvSpPr>
        <p:spPr>
          <a:xfrm>
            <a:off x="2677660" y="4538661"/>
            <a:ext cx="2852283" cy="2065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96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2">
            <a:extLst>
              <a:ext uri="{FF2B5EF4-FFF2-40B4-BE49-F238E27FC236}">
                <a16:creationId xmlns:a16="http://schemas.microsoft.com/office/drawing/2014/main" id="{E18490B5-D1C7-BC42-4504-7A5A411A57E8}"/>
              </a:ext>
            </a:extLst>
          </p:cNvPr>
          <p:cNvSpPr txBox="1"/>
          <p:nvPr/>
        </p:nvSpPr>
        <p:spPr>
          <a:xfrm>
            <a:off x="5173437" y="3013496"/>
            <a:ext cx="1845131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4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Q &amp;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CDDE11F-E252-CBC4-37FE-5D0E3EE97486}"/>
              </a:ext>
            </a:extLst>
          </p:cNvPr>
          <p:cNvSpPr txBox="1"/>
          <p:nvPr/>
        </p:nvSpPr>
        <p:spPr>
          <a:xfrm>
            <a:off x="702131" y="538846"/>
            <a:ext cx="10787734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Literature Review: LR and SVM are fitting baseline models.</a:t>
            </a: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8B46941F-EC70-5F6A-1209-73DE4F67D0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215"/>
          <a:stretch>
            <a:fillRect/>
          </a:stretch>
        </p:blipFill>
        <p:spPr>
          <a:xfrm>
            <a:off x="702131" y="1259064"/>
            <a:ext cx="4113711" cy="41446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feld 4">
            <a:extLst>
              <a:ext uri="{FF2B5EF4-FFF2-40B4-BE49-F238E27FC236}">
                <a16:creationId xmlns:a16="http://schemas.microsoft.com/office/drawing/2014/main" id="{C7E52114-FEC6-2887-7CCF-E8D81787CAA7}"/>
              </a:ext>
            </a:extLst>
          </p:cNvPr>
          <p:cNvSpPr txBox="1"/>
          <p:nvPr/>
        </p:nvSpPr>
        <p:spPr>
          <a:xfrm>
            <a:off x="702131" y="5465405"/>
            <a:ext cx="4327068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Findings hint towards promising ML models that can be used as baseline model for this analysis (e.g. Logistic Regression; Support Vector Machine)</a:t>
            </a:r>
            <a:endParaRPr lang="de-DE" sz="18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3B7BC4A3-72D3-685E-83AA-C114A23477C7}"/>
              </a:ext>
            </a:extLst>
          </p:cNvPr>
          <p:cNvSpPr/>
          <p:nvPr/>
        </p:nvSpPr>
        <p:spPr>
          <a:xfrm>
            <a:off x="518163" y="1123623"/>
            <a:ext cx="4511036" cy="5622618"/>
          </a:xfrm>
          <a:prstGeom prst="rect">
            <a:avLst/>
          </a:prstGeom>
          <a:noFill/>
          <a:ln w="19046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A7BAF23D-47C6-ED7A-6927-11AB996BB77A}"/>
              </a:ext>
            </a:extLst>
          </p:cNvPr>
          <p:cNvSpPr/>
          <p:nvPr/>
        </p:nvSpPr>
        <p:spPr>
          <a:xfrm>
            <a:off x="5354314" y="1123623"/>
            <a:ext cx="6135550" cy="5622618"/>
          </a:xfrm>
          <a:prstGeom prst="rect">
            <a:avLst/>
          </a:prstGeom>
          <a:noFill/>
          <a:ln w="19046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AF447740-9241-58EB-CC2E-9CE3D57C0D49}"/>
              </a:ext>
            </a:extLst>
          </p:cNvPr>
          <p:cNvSpPr txBox="1"/>
          <p:nvPr/>
        </p:nvSpPr>
        <p:spPr>
          <a:xfrm>
            <a:off x="5354314" y="5539929"/>
            <a:ext cx="6202594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en-US" b="1" dirty="0"/>
              <a:t>Neural networks appear to have the potential to outperform conventional models in classification performance when applied to CTG data.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542B75A-BE96-2901-4399-B9E79B67BC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67"/>
          <a:stretch/>
        </p:blipFill>
        <p:spPr>
          <a:xfrm>
            <a:off x="5847346" y="1290021"/>
            <a:ext cx="4900957" cy="409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0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EC8C608-7F66-8908-B478-381D4617E098}"/>
              </a:ext>
            </a:extLst>
          </p:cNvPr>
          <p:cNvSpPr txBox="1"/>
          <p:nvPr/>
        </p:nvSpPr>
        <p:spPr>
          <a:xfrm>
            <a:off x="702131" y="538846"/>
            <a:ext cx="11164522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Dataset characteristics: Clean dataset but high class imbalances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A5637E-BDD6-0DC7-A588-9788EF3A937B}"/>
              </a:ext>
            </a:extLst>
          </p:cNvPr>
          <p:cNvSpPr txBox="1"/>
          <p:nvPr/>
        </p:nvSpPr>
        <p:spPr>
          <a:xfrm>
            <a:off x="702131" y="1475567"/>
            <a:ext cx="11353748" cy="267765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Clean dataset without any missing values </a:t>
            </a: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</a:rPr>
              <a:t>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No preprocessing required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Main characteristics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2126 observations (1655 normal, 295 suspect, and 176 pathological entries)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21 features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4" name="Gruppieren 7">
            <a:extLst>
              <a:ext uri="{FF2B5EF4-FFF2-40B4-BE49-F238E27FC236}">
                <a16:creationId xmlns:a16="http://schemas.microsoft.com/office/drawing/2014/main" id="{261EDA9C-0CDE-05D8-B552-390611815972}"/>
              </a:ext>
            </a:extLst>
          </p:cNvPr>
          <p:cNvGrpSpPr/>
          <p:nvPr/>
        </p:nvGrpSpPr>
        <p:grpSpPr>
          <a:xfrm>
            <a:off x="702131" y="3639842"/>
            <a:ext cx="4128113" cy="2929627"/>
            <a:chOff x="702131" y="3639842"/>
            <a:chExt cx="4128113" cy="2929627"/>
          </a:xfrm>
        </p:grpSpPr>
        <p:pic>
          <p:nvPicPr>
            <p:cNvPr id="5" name="Grafik 5">
              <a:extLst>
                <a:ext uri="{FF2B5EF4-FFF2-40B4-BE49-F238E27FC236}">
                  <a16:creationId xmlns:a16="http://schemas.microsoft.com/office/drawing/2014/main" id="{42FDAB92-7C29-9827-D4A4-F7A412BDB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245"/>
            <a:stretch>
              <a:fillRect/>
            </a:stretch>
          </p:blipFill>
          <p:spPr>
            <a:xfrm>
              <a:off x="858658" y="3765828"/>
              <a:ext cx="3815068" cy="2677655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6" name="Rechteck 6">
              <a:extLst>
                <a:ext uri="{FF2B5EF4-FFF2-40B4-BE49-F238E27FC236}">
                  <a16:creationId xmlns:a16="http://schemas.microsoft.com/office/drawing/2014/main" id="{90F4D649-9D85-500F-C790-F4203FB21C80}"/>
                </a:ext>
              </a:extLst>
            </p:cNvPr>
            <p:cNvSpPr/>
            <p:nvPr/>
          </p:nvSpPr>
          <p:spPr>
            <a:xfrm>
              <a:off x="702131" y="3639842"/>
              <a:ext cx="4128113" cy="2929627"/>
            </a:xfrm>
            <a:prstGeom prst="rect">
              <a:avLst/>
            </a:prstGeom>
            <a:noFill/>
            <a:ln w="12701" cap="flat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pic>
        <p:nvPicPr>
          <p:cNvPr id="7" name="Grafik 9">
            <a:extLst>
              <a:ext uri="{FF2B5EF4-FFF2-40B4-BE49-F238E27FC236}">
                <a16:creationId xmlns:a16="http://schemas.microsoft.com/office/drawing/2014/main" id="{BAA5F07A-5E82-78E8-E6D1-2459AA4BC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723" y="3739310"/>
            <a:ext cx="3411288" cy="27041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hteck 12">
            <a:extLst>
              <a:ext uri="{FF2B5EF4-FFF2-40B4-BE49-F238E27FC236}">
                <a16:creationId xmlns:a16="http://schemas.microsoft.com/office/drawing/2014/main" id="{6ED0AEEB-8533-94C9-94DD-DD306770C308}"/>
              </a:ext>
            </a:extLst>
          </p:cNvPr>
          <p:cNvSpPr/>
          <p:nvPr/>
        </p:nvSpPr>
        <p:spPr>
          <a:xfrm>
            <a:off x="5393954" y="3639842"/>
            <a:ext cx="4128113" cy="2929627"/>
          </a:xfrm>
          <a:prstGeom prst="rect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C5A071D9-ABF9-FF80-FBA1-8DAAB8C9629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19294" y="1363288"/>
            <a:ext cx="4911050" cy="4351336"/>
          </a:xfrm>
        </p:spPr>
        <p:txBody>
          <a:bodyPr/>
          <a:lstStyle/>
          <a:p>
            <a:pPr marL="0" lvl="0" indent="0">
              <a:buNone/>
            </a:pPr>
            <a:r>
              <a:rPr lang="de-DE" u="sng"/>
              <a:t>Threats</a:t>
            </a:r>
          </a:p>
          <a:p>
            <a:pPr lvl="0"/>
            <a:r>
              <a:rPr lang="en-US"/>
              <a:t>Bias toward the majority class</a:t>
            </a:r>
          </a:p>
          <a:p>
            <a:pPr lvl="0"/>
            <a:r>
              <a:rPr lang="en-US"/>
              <a:t>Misleading evaluation</a:t>
            </a:r>
          </a:p>
          <a:p>
            <a:pPr lvl="0"/>
            <a:r>
              <a:rPr lang="en-US"/>
              <a:t>Poor generalization</a:t>
            </a:r>
            <a:endParaRPr lang="de-DE"/>
          </a:p>
          <a:p>
            <a:pPr marL="0" lvl="0" indent="0">
              <a:buNone/>
            </a:pPr>
            <a:endParaRPr lang="de-DE" u="sng"/>
          </a:p>
          <a:p>
            <a:pPr marL="0" lvl="0" indent="0">
              <a:buNone/>
            </a:pPr>
            <a:r>
              <a:rPr lang="de-DE" u="sng"/>
              <a:t>Tried Solutions</a:t>
            </a:r>
          </a:p>
          <a:p>
            <a:pPr lvl="0"/>
            <a:r>
              <a:rPr lang="de-DE"/>
              <a:t>Undersampling / Oversampling</a:t>
            </a:r>
          </a:p>
          <a:p>
            <a:pPr lvl="0"/>
            <a:r>
              <a:rPr lang="de-DE"/>
              <a:t>SMOTE</a:t>
            </a:r>
          </a:p>
          <a:p>
            <a:pPr lvl="0"/>
            <a:endParaRPr lang="de-DE"/>
          </a:p>
          <a:p>
            <a:pPr lvl="0"/>
            <a:endParaRPr lang="de-DE"/>
          </a:p>
          <a:p>
            <a:pPr marL="0" lvl="0" indent="0">
              <a:buNone/>
            </a:pPr>
            <a:endParaRPr lang="de-DE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B4235BF6-821A-9CB2-5D23-42B013FCA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2" y="1363288"/>
            <a:ext cx="6114958" cy="44996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feld 7">
            <a:extLst>
              <a:ext uri="{FF2B5EF4-FFF2-40B4-BE49-F238E27FC236}">
                <a16:creationId xmlns:a16="http://schemas.microsoft.com/office/drawing/2014/main" id="{DB6FA8C8-7F79-52D1-D513-0AAE5EF1C2EA}"/>
              </a:ext>
            </a:extLst>
          </p:cNvPr>
          <p:cNvSpPr txBox="1"/>
          <p:nvPr/>
        </p:nvSpPr>
        <p:spPr>
          <a:xfrm>
            <a:off x="702131" y="538846"/>
            <a:ext cx="1092821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Class imbalances have major threats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C12FE5A7-AB39-DCB2-5130-17AA0B89A4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2473168" cy="4351336"/>
          </a:xfrm>
        </p:spPr>
        <p:txBody>
          <a:bodyPr/>
          <a:lstStyle/>
          <a:p>
            <a:pPr lvl="0"/>
            <a:r>
              <a:rPr lang="de-DE"/>
              <a:t>SelectKBest</a:t>
            </a:r>
          </a:p>
          <a:p>
            <a:pPr marL="0" lvl="0" indent="0">
              <a:buNone/>
            </a:pP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3AB32C-D9D0-1B48-BFE3-DD5B9DC7FA87}"/>
              </a:ext>
            </a:extLst>
          </p:cNvPr>
          <p:cNvSpPr txBox="1"/>
          <p:nvPr/>
        </p:nvSpPr>
        <p:spPr>
          <a:xfrm>
            <a:off x="5223308" y="1744108"/>
            <a:ext cx="6297966" cy="96049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Random Forest Feature Importance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4" name="Gruppieren 27">
            <a:extLst>
              <a:ext uri="{FF2B5EF4-FFF2-40B4-BE49-F238E27FC236}">
                <a16:creationId xmlns:a16="http://schemas.microsoft.com/office/drawing/2014/main" id="{12071892-0A2F-32B8-BB46-52E1BE04722D}"/>
              </a:ext>
            </a:extLst>
          </p:cNvPr>
          <p:cNvGrpSpPr/>
          <p:nvPr/>
        </p:nvGrpSpPr>
        <p:grpSpPr>
          <a:xfrm>
            <a:off x="5564626" y="2506891"/>
            <a:ext cx="6627379" cy="3483543"/>
            <a:chOff x="5564626" y="2506891"/>
            <a:chExt cx="6627379" cy="3483543"/>
          </a:xfrm>
        </p:grpSpPr>
        <p:pic>
          <p:nvPicPr>
            <p:cNvPr id="5" name="Grafik 7">
              <a:extLst>
                <a:ext uri="{FF2B5EF4-FFF2-40B4-BE49-F238E27FC236}">
                  <a16:creationId xmlns:a16="http://schemas.microsoft.com/office/drawing/2014/main" id="{C887E17D-C014-C189-35F4-388B93D9A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4626" y="2506891"/>
              <a:ext cx="6627379" cy="3483543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6" name="Rechteck 18">
              <a:extLst>
                <a:ext uri="{FF2B5EF4-FFF2-40B4-BE49-F238E27FC236}">
                  <a16:creationId xmlns:a16="http://schemas.microsoft.com/office/drawing/2014/main" id="{3AD7AB8F-7929-3C9F-F0D5-4172BB00D715}"/>
                </a:ext>
              </a:extLst>
            </p:cNvPr>
            <p:cNvSpPr/>
            <p:nvPr/>
          </p:nvSpPr>
          <p:spPr>
            <a:xfrm>
              <a:off x="6052056" y="3098645"/>
              <a:ext cx="1039709" cy="244345"/>
            </a:xfrm>
            <a:prstGeom prst="rect">
              <a:avLst/>
            </a:prstGeom>
            <a:solidFill>
              <a:srgbClr val="4FD92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Rechteck 19">
              <a:extLst>
                <a:ext uri="{FF2B5EF4-FFF2-40B4-BE49-F238E27FC236}">
                  <a16:creationId xmlns:a16="http://schemas.microsoft.com/office/drawing/2014/main" id="{051B0BB8-69A9-66E8-4786-C8D716407C24}"/>
                </a:ext>
              </a:extLst>
            </p:cNvPr>
            <p:cNvSpPr/>
            <p:nvPr/>
          </p:nvSpPr>
          <p:spPr>
            <a:xfrm>
              <a:off x="6052056" y="3362422"/>
              <a:ext cx="1039709" cy="244345"/>
            </a:xfrm>
            <a:prstGeom prst="rect">
              <a:avLst/>
            </a:prstGeom>
            <a:solidFill>
              <a:srgbClr val="4FD92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Rechteck 20">
              <a:extLst>
                <a:ext uri="{FF2B5EF4-FFF2-40B4-BE49-F238E27FC236}">
                  <a16:creationId xmlns:a16="http://schemas.microsoft.com/office/drawing/2014/main" id="{9E19DCB9-9DC3-72A2-33A9-667B8F81E016}"/>
                </a:ext>
              </a:extLst>
            </p:cNvPr>
            <p:cNvSpPr/>
            <p:nvPr/>
          </p:nvSpPr>
          <p:spPr>
            <a:xfrm>
              <a:off x="6052056" y="3645959"/>
              <a:ext cx="1039709" cy="244345"/>
            </a:xfrm>
            <a:prstGeom prst="rect">
              <a:avLst/>
            </a:prstGeom>
            <a:solidFill>
              <a:srgbClr val="4FD92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Rechteck 21">
              <a:extLst>
                <a:ext uri="{FF2B5EF4-FFF2-40B4-BE49-F238E27FC236}">
                  <a16:creationId xmlns:a16="http://schemas.microsoft.com/office/drawing/2014/main" id="{3D58FA42-3B7E-31D0-3EA4-B87804B04C0E}"/>
                </a:ext>
              </a:extLst>
            </p:cNvPr>
            <p:cNvSpPr/>
            <p:nvPr/>
          </p:nvSpPr>
          <p:spPr>
            <a:xfrm>
              <a:off x="6052056" y="3920700"/>
              <a:ext cx="1039709" cy="244345"/>
            </a:xfrm>
            <a:prstGeom prst="rect">
              <a:avLst/>
            </a:prstGeom>
            <a:solidFill>
              <a:srgbClr val="4FD92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Rechteck 22">
              <a:extLst>
                <a:ext uri="{FF2B5EF4-FFF2-40B4-BE49-F238E27FC236}">
                  <a16:creationId xmlns:a16="http://schemas.microsoft.com/office/drawing/2014/main" id="{80BDA513-3341-7A7D-7AEB-A2AD545A2561}"/>
                </a:ext>
              </a:extLst>
            </p:cNvPr>
            <p:cNvSpPr/>
            <p:nvPr/>
          </p:nvSpPr>
          <p:spPr>
            <a:xfrm>
              <a:off x="6053584" y="4204255"/>
              <a:ext cx="1039709" cy="244345"/>
            </a:xfrm>
            <a:prstGeom prst="rect">
              <a:avLst/>
            </a:prstGeom>
            <a:solidFill>
              <a:srgbClr val="4FD92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Rechteck 23">
              <a:extLst>
                <a:ext uri="{FF2B5EF4-FFF2-40B4-BE49-F238E27FC236}">
                  <a16:creationId xmlns:a16="http://schemas.microsoft.com/office/drawing/2014/main" id="{70935382-5F2E-663C-558C-B6B8BE323AD8}"/>
                </a:ext>
              </a:extLst>
            </p:cNvPr>
            <p:cNvSpPr/>
            <p:nvPr/>
          </p:nvSpPr>
          <p:spPr>
            <a:xfrm>
              <a:off x="6052056" y="4477332"/>
              <a:ext cx="1039709" cy="244345"/>
            </a:xfrm>
            <a:prstGeom prst="rect">
              <a:avLst/>
            </a:prstGeom>
            <a:solidFill>
              <a:srgbClr val="4FD92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Rechteck 24">
              <a:extLst>
                <a:ext uri="{FF2B5EF4-FFF2-40B4-BE49-F238E27FC236}">
                  <a16:creationId xmlns:a16="http://schemas.microsoft.com/office/drawing/2014/main" id="{9D1A2880-66F8-C874-6CF7-0F879A70A485}"/>
                </a:ext>
              </a:extLst>
            </p:cNvPr>
            <p:cNvSpPr/>
            <p:nvPr/>
          </p:nvSpPr>
          <p:spPr>
            <a:xfrm>
              <a:off x="6052056" y="4758976"/>
              <a:ext cx="1039709" cy="244345"/>
            </a:xfrm>
            <a:prstGeom prst="rect">
              <a:avLst/>
            </a:prstGeom>
            <a:solidFill>
              <a:srgbClr val="4FD92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3" name="Rechteck 25">
              <a:extLst>
                <a:ext uri="{FF2B5EF4-FFF2-40B4-BE49-F238E27FC236}">
                  <a16:creationId xmlns:a16="http://schemas.microsoft.com/office/drawing/2014/main" id="{F1727C6E-8217-88BA-56F0-B4F0D1740EBA}"/>
                </a:ext>
              </a:extLst>
            </p:cNvPr>
            <p:cNvSpPr/>
            <p:nvPr/>
          </p:nvSpPr>
          <p:spPr>
            <a:xfrm>
              <a:off x="6052056" y="5033936"/>
              <a:ext cx="1039709" cy="244345"/>
            </a:xfrm>
            <a:prstGeom prst="rect">
              <a:avLst/>
            </a:prstGeom>
            <a:solidFill>
              <a:srgbClr val="4FD92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4" name="Rechteck 26">
              <a:extLst>
                <a:ext uri="{FF2B5EF4-FFF2-40B4-BE49-F238E27FC236}">
                  <a16:creationId xmlns:a16="http://schemas.microsoft.com/office/drawing/2014/main" id="{11E0EB7A-8D80-7238-8907-64CE93655A60}"/>
                </a:ext>
              </a:extLst>
            </p:cNvPr>
            <p:cNvSpPr/>
            <p:nvPr/>
          </p:nvSpPr>
          <p:spPr>
            <a:xfrm>
              <a:off x="6052056" y="5281894"/>
              <a:ext cx="1039709" cy="244345"/>
            </a:xfrm>
            <a:prstGeom prst="rect">
              <a:avLst/>
            </a:prstGeom>
            <a:solidFill>
              <a:srgbClr val="F64312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5" name="Rechteck 27">
              <a:extLst>
                <a:ext uri="{FF2B5EF4-FFF2-40B4-BE49-F238E27FC236}">
                  <a16:creationId xmlns:a16="http://schemas.microsoft.com/office/drawing/2014/main" id="{F647967E-CD2A-8E4F-0DA3-AEC23104C173}"/>
                </a:ext>
              </a:extLst>
            </p:cNvPr>
            <p:cNvSpPr/>
            <p:nvPr/>
          </p:nvSpPr>
          <p:spPr>
            <a:xfrm>
              <a:off x="6052056" y="5553617"/>
              <a:ext cx="1039709" cy="244345"/>
            </a:xfrm>
            <a:prstGeom prst="rect">
              <a:avLst/>
            </a:prstGeom>
            <a:solidFill>
              <a:srgbClr val="4FD92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6" name="Gruppieren 26">
            <a:extLst>
              <a:ext uri="{FF2B5EF4-FFF2-40B4-BE49-F238E27FC236}">
                <a16:creationId xmlns:a16="http://schemas.microsoft.com/office/drawing/2014/main" id="{EC09E4BB-47C7-CE14-42BD-2C5E996AC877}"/>
              </a:ext>
            </a:extLst>
          </p:cNvPr>
          <p:cNvGrpSpPr/>
          <p:nvPr/>
        </p:nvGrpSpPr>
        <p:grpSpPr>
          <a:xfrm>
            <a:off x="951808" y="2492599"/>
            <a:ext cx="3630670" cy="3595960"/>
            <a:chOff x="951808" y="2492599"/>
            <a:chExt cx="3630670" cy="3595960"/>
          </a:xfrm>
        </p:grpSpPr>
        <p:pic>
          <p:nvPicPr>
            <p:cNvPr id="17" name="Grafik 5">
              <a:extLst>
                <a:ext uri="{FF2B5EF4-FFF2-40B4-BE49-F238E27FC236}">
                  <a16:creationId xmlns:a16="http://schemas.microsoft.com/office/drawing/2014/main" id="{8DAD9D4C-A377-71A5-9970-8EA839933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1808" y="2492599"/>
              <a:ext cx="3630670" cy="359596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18" name="Rechteck 8">
              <a:extLst>
                <a:ext uri="{FF2B5EF4-FFF2-40B4-BE49-F238E27FC236}">
                  <a16:creationId xmlns:a16="http://schemas.microsoft.com/office/drawing/2014/main" id="{3E3AB880-5D92-B141-83D8-82EB85439679}"/>
                </a:ext>
              </a:extLst>
            </p:cNvPr>
            <p:cNvSpPr/>
            <p:nvPr/>
          </p:nvSpPr>
          <p:spPr>
            <a:xfrm>
              <a:off x="1702164" y="2994797"/>
              <a:ext cx="1238755" cy="271183"/>
            </a:xfrm>
            <a:prstGeom prst="rect">
              <a:avLst/>
            </a:prstGeom>
            <a:solidFill>
              <a:srgbClr val="4FD92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9" name="Rechteck 9">
              <a:extLst>
                <a:ext uri="{FF2B5EF4-FFF2-40B4-BE49-F238E27FC236}">
                  <a16:creationId xmlns:a16="http://schemas.microsoft.com/office/drawing/2014/main" id="{AD537682-742F-C6FA-DD66-9BA69031753C}"/>
                </a:ext>
              </a:extLst>
            </p:cNvPr>
            <p:cNvSpPr/>
            <p:nvPr/>
          </p:nvSpPr>
          <p:spPr>
            <a:xfrm>
              <a:off x="1702164" y="3560435"/>
              <a:ext cx="1238755" cy="271183"/>
            </a:xfrm>
            <a:prstGeom prst="rect">
              <a:avLst/>
            </a:prstGeom>
            <a:solidFill>
              <a:srgbClr val="4FD92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0" name="Rechteck 10">
              <a:extLst>
                <a:ext uri="{FF2B5EF4-FFF2-40B4-BE49-F238E27FC236}">
                  <a16:creationId xmlns:a16="http://schemas.microsoft.com/office/drawing/2014/main" id="{D04F6963-C665-E42C-D9F2-67ECCD44372B}"/>
                </a:ext>
              </a:extLst>
            </p:cNvPr>
            <p:cNvSpPr/>
            <p:nvPr/>
          </p:nvSpPr>
          <p:spPr>
            <a:xfrm>
              <a:off x="1702164" y="3284954"/>
              <a:ext cx="1238755" cy="271183"/>
            </a:xfrm>
            <a:prstGeom prst="rect">
              <a:avLst/>
            </a:prstGeom>
            <a:solidFill>
              <a:srgbClr val="4FD92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1" name="Rechteck 11">
              <a:extLst>
                <a:ext uri="{FF2B5EF4-FFF2-40B4-BE49-F238E27FC236}">
                  <a16:creationId xmlns:a16="http://schemas.microsoft.com/office/drawing/2014/main" id="{0D9A317C-78CD-9060-BACA-50DA8A6A7E0D}"/>
                </a:ext>
              </a:extLst>
            </p:cNvPr>
            <p:cNvSpPr/>
            <p:nvPr/>
          </p:nvSpPr>
          <p:spPr>
            <a:xfrm>
              <a:off x="1702164" y="3850565"/>
              <a:ext cx="1238755" cy="271183"/>
            </a:xfrm>
            <a:prstGeom prst="rect">
              <a:avLst/>
            </a:prstGeom>
            <a:solidFill>
              <a:srgbClr val="4FD92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2" name="Rechteck 12">
              <a:extLst>
                <a:ext uri="{FF2B5EF4-FFF2-40B4-BE49-F238E27FC236}">
                  <a16:creationId xmlns:a16="http://schemas.microsoft.com/office/drawing/2014/main" id="{AC36AD52-D790-B500-1F9E-1AC69DA0F891}"/>
                </a:ext>
              </a:extLst>
            </p:cNvPr>
            <p:cNvSpPr/>
            <p:nvPr/>
          </p:nvSpPr>
          <p:spPr>
            <a:xfrm>
              <a:off x="1702164" y="4140732"/>
              <a:ext cx="1238755" cy="271183"/>
            </a:xfrm>
            <a:prstGeom prst="rect">
              <a:avLst/>
            </a:prstGeom>
            <a:solidFill>
              <a:srgbClr val="4FD92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3" name="Rechteck 13">
              <a:extLst>
                <a:ext uri="{FF2B5EF4-FFF2-40B4-BE49-F238E27FC236}">
                  <a16:creationId xmlns:a16="http://schemas.microsoft.com/office/drawing/2014/main" id="{C5064C0B-CFB0-9DCE-CA10-F1604D644A8B}"/>
                </a:ext>
              </a:extLst>
            </p:cNvPr>
            <p:cNvSpPr/>
            <p:nvPr/>
          </p:nvSpPr>
          <p:spPr>
            <a:xfrm>
              <a:off x="1702164" y="4430871"/>
              <a:ext cx="1238755" cy="271183"/>
            </a:xfrm>
            <a:prstGeom prst="rect">
              <a:avLst/>
            </a:prstGeom>
            <a:solidFill>
              <a:srgbClr val="4FD92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4" name="Rechteck 14">
              <a:extLst>
                <a:ext uri="{FF2B5EF4-FFF2-40B4-BE49-F238E27FC236}">
                  <a16:creationId xmlns:a16="http://schemas.microsoft.com/office/drawing/2014/main" id="{8C628523-00A2-0E61-BD58-22B6C4AF7A9D}"/>
                </a:ext>
              </a:extLst>
            </p:cNvPr>
            <p:cNvSpPr/>
            <p:nvPr/>
          </p:nvSpPr>
          <p:spPr>
            <a:xfrm>
              <a:off x="1702164" y="5368396"/>
              <a:ext cx="1238755" cy="271183"/>
            </a:xfrm>
            <a:prstGeom prst="rect">
              <a:avLst/>
            </a:prstGeom>
            <a:solidFill>
              <a:srgbClr val="4FD92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5" name="Rechteck 15">
              <a:extLst>
                <a:ext uri="{FF2B5EF4-FFF2-40B4-BE49-F238E27FC236}">
                  <a16:creationId xmlns:a16="http://schemas.microsoft.com/office/drawing/2014/main" id="{307D383B-9BD0-0B90-A4F5-02A81257227C}"/>
                </a:ext>
              </a:extLst>
            </p:cNvPr>
            <p:cNvSpPr/>
            <p:nvPr/>
          </p:nvSpPr>
          <p:spPr>
            <a:xfrm>
              <a:off x="1702164" y="5704959"/>
              <a:ext cx="1238755" cy="271183"/>
            </a:xfrm>
            <a:prstGeom prst="rect">
              <a:avLst/>
            </a:prstGeom>
            <a:solidFill>
              <a:srgbClr val="4FD92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6" name="Rechteck 17">
              <a:extLst>
                <a:ext uri="{FF2B5EF4-FFF2-40B4-BE49-F238E27FC236}">
                  <a16:creationId xmlns:a16="http://schemas.microsoft.com/office/drawing/2014/main" id="{84677D11-02C6-4831-99A6-DECBA77C57B0}"/>
                </a:ext>
              </a:extLst>
            </p:cNvPr>
            <p:cNvSpPr/>
            <p:nvPr/>
          </p:nvSpPr>
          <p:spPr>
            <a:xfrm>
              <a:off x="1702164" y="4782476"/>
              <a:ext cx="1238755" cy="271183"/>
            </a:xfrm>
            <a:prstGeom prst="rect">
              <a:avLst/>
            </a:prstGeom>
            <a:solidFill>
              <a:srgbClr val="4FD92F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7" name="Rechteck 29">
              <a:extLst>
                <a:ext uri="{FF2B5EF4-FFF2-40B4-BE49-F238E27FC236}">
                  <a16:creationId xmlns:a16="http://schemas.microsoft.com/office/drawing/2014/main" id="{7B09587B-85CE-61D1-8447-14DEBE28C21D}"/>
                </a:ext>
              </a:extLst>
            </p:cNvPr>
            <p:cNvSpPr/>
            <p:nvPr/>
          </p:nvSpPr>
          <p:spPr>
            <a:xfrm>
              <a:off x="1702164" y="5082290"/>
              <a:ext cx="1238755" cy="271183"/>
            </a:xfrm>
            <a:prstGeom prst="rect">
              <a:avLst/>
            </a:prstGeom>
            <a:solidFill>
              <a:srgbClr val="F64312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de-DE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28" name="Textfeld 32">
            <a:extLst>
              <a:ext uri="{FF2B5EF4-FFF2-40B4-BE49-F238E27FC236}">
                <a16:creationId xmlns:a16="http://schemas.microsoft.com/office/drawing/2014/main" id="{284DE120-1DAE-4247-7C7D-D3BA68897C27}"/>
              </a:ext>
            </a:extLst>
          </p:cNvPr>
          <p:cNvSpPr txBox="1"/>
          <p:nvPr/>
        </p:nvSpPr>
        <p:spPr>
          <a:xfrm>
            <a:off x="702131" y="538846"/>
            <a:ext cx="1110287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Feature </a:t>
            </a:r>
            <a:r>
              <a:rPr lang="de-DE" sz="32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s</a:t>
            </a:r>
            <a:r>
              <a:rPr lang="de-DE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election identified ten main features.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3">
            <a:extLst>
              <a:ext uri="{FF2B5EF4-FFF2-40B4-BE49-F238E27FC236}">
                <a16:creationId xmlns:a16="http://schemas.microsoft.com/office/drawing/2014/main" id="{099DE5E0-32F1-7F4D-C9AB-115AEF503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83" y="3280666"/>
            <a:ext cx="4551115" cy="31229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feld 1">
            <a:extLst>
              <a:ext uri="{FF2B5EF4-FFF2-40B4-BE49-F238E27FC236}">
                <a16:creationId xmlns:a16="http://schemas.microsoft.com/office/drawing/2014/main" id="{D6F32472-7F40-7642-D224-7D3786B198C7}"/>
              </a:ext>
            </a:extLst>
          </p:cNvPr>
          <p:cNvSpPr txBox="1"/>
          <p:nvPr/>
        </p:nvSpPr>
        <p:spPr>
          <a:xfrm>
            <a:off x="702131" y="538846"/>
            <a:ext cx="10678884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Baseline model(s)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4B432C2D-D2B4-C00C-A800-CD49719E8138}"/>
              </a:ext>
            </a:extLst>
          </p:cNvPr>
          <p:cNvSpPr txBox="1"/>
          <p:nvPr/>
        </p:nvSpPr>
        <p:spPr>
          <a:xfrm>
            <a:off x="702131" y="1166838"/>
            <a:ext cx="10678884" cy="495520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Aim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:  Simple and effective baseline models with high interpretability.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Logistic Regression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Benchmark linear model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Accuracy</a:t>
            </a:r>
            <a:r>
              <a: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: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0.85  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4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" name="Grafik 5">
            <a:extLst>
              <a:ext uri="{FF2B5EF4-FFF2-40B4-BE49-F238E27FC236}">
                <a16:creationId xmlns:a16="http://schemas.microsoft.com/office/drawing/2014/main" id="{B30280CC-C102-1A98-4327-4C7B3C169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516" y="3239792"/>
            <a:ext cx="4706499" cy="316380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feld 6">
            <a:extLst>
              <a:ext uri="{FF2B5EF4-FFF2-40B4-BE49-F238E27FC236}">
                <a16:creationId xmlns:a16="http://schemas.microsoft.com/office/drawing/2014/main" id="{107F2D7A-6D19-99F9-6B67-0E7C82B00091}"/>
              </a:ext>
            </a:extLst>
          </p:cNvPr>
          <p:cNvSpPr txBox="1"/>
          <p:nvPr/>
        </p:nvSpPr>
        <p:spPr>
          <a:xfrm>
            <a:off x="5614086" y="1859340"/>
            <a:ext cx="6498576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Support Vector Machine (SVM)</a:t>
            </a:r>
            <a:endParaRPr lang="en-US" sz="24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 Complements Logistic Regression (nonlinearity)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Accuracy: 0.88 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377C1B9-5B70-F09F-9118-C58049BCD401}"/>
              </a:ext>
            </a:extLst>
          </p:cNvPr>
          <p:cNvSpPr/>
          <p:nvPr/>
        </p:nvSpPr>
        <p:spPr>
          <a:xfrm>
            <a:off x="924677" y="4345969"/>
            <a:ext cx="1140430" cy="1973183"/>
          </a:xfrm>
          <a:prstGeom prst="rect">
            <a:avLst/>
          </a:prstGeom>
          <a:noFill/>
          <a:ln w="28575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13B7D3B-FA6D-71C1-3E42-6401788C615E}"/>
              </a:ext>
            </a:extLst>
          </p:cNvPr>
          <p:cNvSpPr txBox="1"/>
          <p:nvPr/>
        </p:nvSpPr>
        <p:spPr>
          <a:xfrm>
            <a:off x="702131" y="538846"/>
            <a:ext cx="723355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Baseline model(s) 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ECBFF811-CF0F-16E1-657C-6084B6A82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87" y="1123623"/>
            <a:ext cx="10430021" cy="552379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2F4CFCD-121B-E61F-29F8-AAC1319A468A}"/>
              </a:ext>
            </a:extLst>
          </p:cNvPr>
          <p:cNvSpPr txBox="1"/>
          <p:nvPr/>
        </p:nvSpPr>
        <p:spPr>
          <a:xfrm>
            <a:off x="702131" y="538846"/>
            <a:ext cx="723355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32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Model Definition </a:t>
            </a:r>
          </a:p>
        </p:txBody>
      </p:sp>
      <p:sp>
        <p:nvSpPr>
          <p:cNvPr id="3" name="Textfeld 3">
            <a:extLst>
              <a:ext uri="{FF2B5EF4-FFF2-40B4-BE49-F238E27FC236}">
                <a16:creationId xmlns:a16="http://schemas.microsoft.com/office/drawing/2014/main" id="{C0730682-278D-190D-AB55-5DC4AF712492}"/>
              </a:ext>
            </a:extLst>
          </p:cNvPr>
          <p:cNvSpPr txBox="1"/>
          <p:nvPr/>
        </p:nvSpPr>
        <p:spPr>
          <a:xfrm>
            <a:off x="702131" y="1433386"/>
            <a:ext cx="10394240" cy="332399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The comparison between the baseline models shows that we need a model that accounts for non-linearity.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Calibri" pitchFamily="34"/>
              </a:rPr>
              <a:t>Studies suggest that neural networks are promising for the analysis of CTG data (Alzakari et al., 2024; Amin et al., 2019; Ogasawara et al., 2021).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Goal: Hyperparameter Optimization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We conducted a </a:t>
            </a: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random search </a:t>
            </a:r>
            <a:r>
              <a: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(Bergstra &amp; Bengio, 2012)</a:t>
            </a: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 </a:t>
            </a: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to determine optimal values for the hyperparameters.</a:t>
            </a: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präsi_1401 (1)</Template>
  <TotalTime>0</TotalTime>
  <Words>764</Words>
  <Application>Microsoft Office PowerPoint</Application>
  <PresentationFormat>Breitbild</PresentationFormat>
  <Paragraphs>119</Paragraphs>
  <Slides>25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Aptos</vt:lpstr>
      <vt:lpstr>Arial</vt:lpstr>
      <vt:lpstr>Arial Unicode MS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IPN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Schewior, Lauritz</dc:creator>
  <cp:lastModifiedBy>Schewior, Lauritz</cp:lastModifiedBy>
  <cp:revision>8</cp:revision>
  <dcterms:created xsi:type="dcterms:W3CDTF">2025-01-22T22:39:37Z</dcterms:created>
  <dcterms:modified xsi:type="dcterms:W3CDTF">2025-02-02T10:50:41Z</dcterms:modified>
</cp:coreProperties>
</file>