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DM Office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DM Office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DM Office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DM Office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DM Office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DM Office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DM Office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DM Office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DM Offic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6E2"/>
          </a:solidFill>
        </a:fill>
      </a:tcStyle>
    </a:wholeTbl>
    <a:band2H>
      <a:tcTxStyle b="def" i="def"/>
      <a:tcStyle>
        <a:tcBdr/>
        <a:fill>
          <a:solidFill>
            <a:srgbClr val="E6EC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E7E3"/>
          </a:solidFill>
        </a:fill>
      </a:tcStyle>
    </a:wholeTbl>
    <a:band2H>
      <a:tcTxStyle b="def" i="def"/>
      <a:tcStyle>
        <a:tcBdr/>
        <a:fill>
          <a:solidFill>
            <a:srgbClr val="E9F4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DBEB"/>
          </a:solidFill>
        </a:fill>
      </a:tcStyle>
    </a:wholeTbl>
    <a:band2H>
      <a:tcTxStyle b="def" i="def"/>
      <a:tcStyle>
        <a:tcBdr/>
        <a:fill>
          <a:solidFill>
            <a:srgbClr val="ECEE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DM Office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DM Office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DM Office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DM Office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DM Office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DM Office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DM Office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DM Office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DM Offic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hinzufügen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 hinzufügen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_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erade Verbindung 7"/>
          <p:cNvSpPr/>
          <p:nvPr/>
        </p:nvSpPr>
        <p:spPr>
          <a:xfrm>
            <a:off x="431999" y="539999"/>
            <a:ext cx="8229602" cy="1"/>
          </a:xfrm>
          <a:prstGeom prst="line">
            <a:avLst/>
          </a:prstGeom>
          <a:ln>
            <a:solidFill>
              <a:srgbClr val="1F3685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3" name="Gerade Verbindung 10"/>
          <p:cNvSpPr/>
          <p:nvPr/>
        </p:nvSpPr>
        <p:spPr>
          <a:xfrm>
            <a:off x="431800" y="4785995"/>
            <a:ext cx="8229601" cy="1"/>
          </a:xfrm>
          <a:prstGeom prst="line">
            <a:avLst/>
          </a:prstGeom>
          <a:ln>
            <a:solidFill>
              <a:srgbClr val="E3061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4" name="Rechteck 5"/>
          <p:cNvSpPr/>
          <p:nvPr/>
        </p:nvSpPr>
        <p:spPr>
          <a:xfrm>
            <a:off x="-876" y="549176"/>
            <a:ext cx="9144877" cy="4248001"/>
          </a:xfrm>
          <a:prstGeom prst="rect">
            <a:avLst/>
          </a:prstGeom>
          <a:solidFill>
            <a:srgbClr val="1F3685"/>
          </a:solidFill>
          <a:ln w="25400">
            <a:solidFill>
              <a:srgbClr val="1F368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5" name="Kapiteltitel bearbeiten"/>
          <p:cNvSpPr txBox="1"/>
          <p:nvPr>
            <p:ph type="title" hasCustomPrompt="1"/>
          </p:nvPr>
        </p:nvSpPr>
        <p:spPr>
          <a:xfrm>
            <a:off x="2051721" y="2283717"/>
            <a:ext cx="6393656" cy="584201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pPr/>
            <a:r>
              <a:t>Kapiteltitel bearbeiten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xfrm>
            <a:off x="431800" y="4828000"/>
            <a:ext cx="245403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Seite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erade Verbindung 7"/>
          <p:cNvSpPr/>
          <p:nvPr/>
        </p:nvSpPr>
        <p:spPr>
          <a:xfrm>
            <a:off x="431999" y="539999"/>
            <a:ext cx="8229602" cy="1"/>
          </a:xfrm>
          <a:prstGeom prst="line">
            <a:avLst/>
          </a:prstGeom>
          <a:ln>
            <a:solidFill>
              <a:srgbClr val="1F3685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" name="Gerade Verbindung 10"/>
          <p:cNvSpPr/>
          <p:nvPr/>
        </p:nvSpPr>
        <p:spPr>
          <a:xfrm>
            <a:off x="431800" y="4785995"/>
            <a:ext cx="8229601" cy="1"/>
          </a:xfrm>
          <a:prstGeom prst="line">
            <a:avLst/>
          </a:prstGeom>
          <a:ln>
            <a:solidFill>
              <a:srgbClr val="E3061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7" name="Title Text"/>
          <p:cNvSpPr txBox="1"/>
          <p:nvPr>
            <p:ph type="title"/>
          </p:nvPr>
        </p:nvSpPr>
        <p:spPr>
          <a:xfrm>
            <a:off x="431800" y="627533"/>
            <a:ext cx="8229600" cy="540061"/>
          </a:xfrm>
          <a:prstGeom prst="rect">
            <a:avLst/>
          </a:prstGeom>
        </p:spPr>
        <p:txBody>
          <a:bodyPr anchor="t"/>
          <a:lstStyle>
            <a:lvl1pPr>
              <a:defRPr b="1" sz="3200">
                <a:solidFill>
                  <a:srgbClr val="1F3685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xfrm>
            <a:off x="431800" y="4828000"/>
            <a:ext cx="245403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xfrm>
            <a:off x="431800" y="1275605"/>
            <a:ext cx="8229600" cy="338437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Seite mit Inhalt, Titel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erade Verbindung 7"/>
          <p:cNvSpPr/>
          <p:nvPr/>
        </p:nvSpPr>
        <p:spPr>
          <a:xfrm>
            <a:off x="431999" y="539999"/>
            <a:ext cx="8229602" cy="1"/>
          </a:xfrm>
          <a:prstGeom prst="line">
            <a:avLst/>
          </a:prstGeom>
          <a:ln>
            <a:solidFill>
              <a:srgbClr val="1F3685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7" name="Gerade Verbindung 10"/>
          <p:cNvSpPr/>
          <p:nvPr/>
        </p:nvSpPr>
        <p:spPr>
          <a:xfrm>
            <a:off x="431800" y="4785995"/>
            <a:ext cx="8229601" cy="1"/>
          </a:xfrm>
          <a:prstGeom prst="line">
            <a:avLst/>
          </a:prstGeom>
          <a:ln>
            <a:solidFill>
              <a:srgbClr val="E3061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431800" y="2949"/>
            <a:ext cx="8229600" cy="540062"/>
          </a:xfrm>
          <a:prstGeom prst="rect">
            <a:avLst/>
          </a:prstGeom>
        </p:spPr>
        <p:txBody>
          <a:bodyPr anchor="t"/>
          <a:lstStyle>
            <a:lvl1pPr>
              <a:defRPr b="1" sz="3200">
                <a:solidFill>
                  <a:srgbClr val="1F3685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xfrm>
            <a:off x="431800" y="4828000"/>
            <a:ext cx="245403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" name="Body Level One…"/>
          <p:cNvSpPr txBox="1"/>
          <p:nvPr>
            <p:ph type="body" idx="1"/>
          </p:nvPr>
        </p:nvSpPr>
        <p:spPr>
          <a:xfrm>
            <a:off x="431800" y="627533"/>
            <a:ext cx="8229600" cy="40324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Seite mit Inhalt, 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erade Verbindung 7"/>
          <p:cNvSpPr/>
          <p:nvPr/>
        </p:nvSpPr>
        <p:spPr>
          <a:xfrm>
            <a:off x="431999" y="539999"/>
            <a:ext cx="8229602" cy="1"/>
          </a:xfrm>
          <a:prstGeom prst="line">
            <a:avLst/>
          </a:prstGeom>
          <a:ln>
            <a:solidFill>
              <a:srgbClr val="1F3685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8" name="Gerade Verbindung 10"/>
          <p:cNvSpPr/>
          <p:nvPr/>
        </p:nvSpPr>
        <p:spPr>
          <a:xfrm>
            <a:off x="431800" y="4785995"/>
            <a:ext cx="8229601" cy="1"/>
          </a:xfrm>
          <a:prstGeom prst="line">
            <a:avLst/>
          </a:prstGeom>
          <a:ln>
            <a:solidFill>
              <a:srgbClr val="E3061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xfrm>
            <a:off x="431800" y="4828000"/>
            <a:ext cx="245403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Body Level One…"/>
          <p:cNvSpPr txBox="1"/>
          <p:nvPr>
            <p:ph type="body" idx="1"/>
          </p:nvPr>
        </p:nvSpPr>
        <p:spPr>
          <a:xfrm>
            <a:off x="431800" y="627533"/>
            <a:ext cx="8229600" cy="40324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erade Verbindung 7"/>
          <p:cNvSpPr/>
          <p:nvPr/>
        </p:nvSpPr>
        <p:spPr>
          <a:xfrm>
            <a:off x="431999" y="539999"/>
            <a:ext cx="8229602" cy="1"/>
          </a:xfrm>
          <a:prstGeom prst="line">
            <a:avLst/>
          </a:prstGeom>
          <a:ln>
            <a:solidFill>
              <a:srgbClr val="1F3685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8" name="Gerade Verbindung 10"/>
          <p:cNvSpPr/>
          <p:nvPr/>
        </p:nvSpPr>
        <p:spPr>
          <a:xfrm>
            <a:off x="431800" y="4785995"/>
            <a:ext cx="8229601" cy="1"/>
          </a:xfrm>
          <a:prstGeom prst="line">
            <a:avLst/>
          </a:prstGeom>
          <a:ln>
            <a:solidFill>
              <a:srgbClr val="E3061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9" name="Rechteck 5"/>
          <p:cNvSpPr/>
          <p:nvPr/>
        </p:nvSpPr>
        <p:spPr>
          <a:xfrm>
            <a:off x="-876" y="549176"/>
            <a:ext cx="9144877" cy="4248001"/>
          </a:xfrm>
          <a:prstGeom prst="rect">
            <a:avLst/>
          </a:prstGeom>
          <a:solidFill>
            <a:srgbClr val="1F3685"/>
          </a:solidFill>
          <a:ln w="25400">
            <a:solidFill>
              <a:srgbClr val="1F368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" name="Kapiteltitel bearbeiten"/>
          <p:cNvSpPr txBox="1"/>
          <p:nvPr>
            <p:ph type="title" hasCustomPrompt="1"/>
          </p:nvPr>
        </p:nvSpPr>
        <p:spPr>
          <a:xfrm>
            <a:off x="2051721" y="2283717"/>
            <a:ext cx="6393656" cy="584201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pPr/>
            <a:r>
              <a:t>Kapiteltitel bearbeiten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xfrm>
            <a:off x="431800" y="4828000"/>
            <a:ext cx="245403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erade Verbindung 7"/>
          <p:cNvSpPr/>
          <p:nvPr/>
        </p:nvSpPr>
        <p:spPr>
          <a:xfrm>
            <a:off x="431999" y="539999"/>
            <a:ext cx="8229602" cy="1"/>
          </a:xfrm>
          <a:prstGeom prst="line">
            <a:avLst/>
          </a:prstGeom>
          <a:ln>
            <a:solidFill>
              <a:srgbClr val="1F3685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9" name="Gerade Verbindung 10"/>
          <p:cNvSpPr/>
          <p:nvPr/>
        </p:nvSpPr>
        <p:spPr>
          <a:xfrm>
            <a:off x="431800" y="4785995"/>
            <a:ext cx="8229601" cy="1"/>
          </a:xfrm>
          <a:prstGeom prst="line">
            <a:avLst/>
          </a:prstGeom>
          <a:ln>
            <a:solidFill>
              <a:srgbClr val="E3061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0" name="Rechteck 1"/>
          <p:cNvSpPr/>
          <p:nvPr/>
        </p:nvSpPr>
        <p:spPr>
          <a:xfrm>
            <a:off x="-875" y="0"/>
            <a:ext cx="9144877" cy="5164038"/>
          </a:xfrm>
          <a:prstGeom prst="rect">
            <a:avLst/>
          </a:prstGeom>
          <a:solidFill>
            <a:srgbClr val="1F368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sp>
        <p:nvSpPr>
          <p:cNvPr id="71" name="Titel hinzufügen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 hinzufügen</a:t>
            </a:r>
          </a:p>
        </p:txBody>
      </p:sp>
      <p:pic>
        <p:nvPicPr>
          <p:cNvPr id="72" name="Grafik 14" descr="Grafik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79607" y="288001"/>
            <a:ext cx="1296849" cy="877036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Seite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erade Verbindung 7"/>
          <p:cNvSpPr/>
          <p:nvPr/>
        </p:nvSpPr>
        <p:spPr>
          <a:xfrm>
            <a:off x="431999" y="539999"/>
            <a:ext cx="8229602" cy="1"/>
          </a:xfrm>
          <a:prstGeom prst="line">
            <a:avLst/>
          </a:prstGeom>
          <a:ln>
            <a:solidFill>
              <a:srgbClr val="1F3685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1" name="Gerade Verbindung 10"/>
          <p:cNvSpPr/>
          <p:nvPr/>
        </p:nvSpPr>
        <p:spPr>
          <a:xfrm>
            <a:off x="431800" y="4785995"/>
            <a:ext cx="8229601" cy="1"/>
          </a:xfrm>
          <a:prstGeom prst="line">
            <a:avLst/>
          </a:prstGeom>
          <a:ln>
            <a:solidFill>
              <a:srgbClr val="E3061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xfrm>
            <a:off x="431800" y="627533"/>
            <a:ext cx="8229600" cy="540061"/>
          </a:xfrm>
          <a:prstGeom prst="rect">
            <a:avLst/>
          </a:prstGeom>
        </p:spPr>
        <p:txBody>
          <a:bodyPr anchor="t"/>
          <a:lstStyle>
            <a:lvl1pPr>
              <a:defRPr b="1" sz="3200">
                <a:solidFill>
                  <a:srgbClr val="1F3685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xfrm>
            <a:off x="431800" y="4828000"/>
            <a:ext cx="245403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4" name="Body Level One…"/>
          <p:cNvSpPr txBox="1"/>
          <p:nvPr>
            <p:ph type="body" idx="1"/>
          </p:nvPr>
        </p:nvSpPr>
        <p:spPr>
          <a:xfrm>
            <a:off x="431800" y="1275605"/>
            <a:ext cx="8229600" cy="338437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Seite mit Inhalt, Titel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erade Verbindung 7"/>
          <p:cNvSpPr/>
          <p:nvPr/>
        </p:nvSpPr>
        <p:spPr>
          <a:xfrm>
            <a:off x="431999" y="539999"/>
            <a:ext cx="8229602" cy="1"/>
          </a:xfrm>
          <a:prstGeom prst="line">
            <a:avLst/>
          </a:prstGeom>
          <a:ln>
            <a:solidFill>
              <a:srgbClr val="1F3685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2" name="Gerade Verbindung 10"/>
          <p:cNvSpPr/>
          <p:nvPr/>
        </p:nvSpPr>
        <p:spPr>
          <a:xfrm>
            <a:off x="431800" y="4785995"/>
            <a:ext cx="8229601" cy="1"/>
          </a:xfrm>
          <a:prstGeom prst="line">
            <a:avLst/>
          </a:prstGeom>
          <a:ln>
            <a:solidFill>
              <a:srgbClr val="E3061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31800" y="2949"/>
            <a:ext cx="8229600" cy="540062"/>
          </a:xfrm>
          <a:prstGeom prst="rect">
            <a:avLst/>
          </a:prstGeom>
        </p:spPr>
        <p:txBody>
          <a:bodyPr anchor="t"/>
          <a:lstStyle>
            <a:lvl1pPr>
              <a:defRPr b="1" sz="3200">
                <a:solidFill>
                  <a:srgbClr val="1F3685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xfrm>
            <a:off x="431800" y="4828000"/>
            <a:ext cx="245403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5" name="Body Level One…"/>
          <p:cNvSpPr txBox="1"/>
          <p:nvPr>
            <p:ph type="body" idx="1"/>
          </p:nvPr>
        </p:nvSpPr>
        <p:spPr>
          <a:xfrm>
            <a:off x="431800" y="627533"/>
            <a:ext cx="8229600" cy="40324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Seite mit Inhalt, 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erade Verbindung 7"/>
          <p:cNvSpPr/>
          <p:nvPr/>
        </p:nvSpPr>
        <p:spPr>
          <a:xfrm>
            <a:off x="431999" y="539999"/>
            <a:ext cx="8229602" cy="1"/>
          </a:xfrm>
          <a:prstGeom prst="line">
            <a:avLst/>
          </a:prstGeom>
          <a:ln>
            <a:solidFill>
              <a:srgbClr val="1F3685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3" name="Gerade Verbindung 10"/>
          <p:cNvSpPr/>
          <p:nvPr/>
        </p:nvSpPr>
        <p:spPr>
          <a:xfrm>
            <a:off x="431800" y="4785995"/>
            <a:ext cx="8229601" cy="1"/>
          </a:xfrm>
          <a:prstGeom prst="line">
            <a:avLst/>
          </a:prstGeom>
          <a:ln>
            <a:solidFill>
              <a:srgbClr val="E3061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431800" y="4828000"/>
            <a:ext cx="245403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xfrm>
            <a:off x="431800" y="627533"/>
            <a:ext cx="8229600" cy="40324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erade Verbindung 7"/>
          <p:cNvSpPr/>
          <p:nvPr/>
        </p:nvSpPr>
        <p:spPr>
          <a:xfrm>
            <a:off x="431999" y="539999"/>
            <a:ext cx="8229602" cy="1"/>
          </a:xfrm>
          <a:prstGeom prst="line">
            <a:avLst/>
          </a:prstGeom>
          <a:ln>
            <a:solidFill>
              <a:srgbClr val="1F3685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Gerade Verbindung 10"/>
          <p:cNvSpPr/>
          <p:nvPr/>
        </p:nvSpPr>
        <p:spPr>
          <a:xfrm>
            <a:off x="431800" y="4785995"/>
            <a:ext cx="8229601" cy="1"/>
          </a:xfrm>
          <a:prstGeom prst="line">
            <a:avLst/>
          </a:prstGeom>
          <a:ln>
            <a:solidFill>
              <a:srgbClr val="E3061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Rechteck 1"/>
          <p:cNvSpPr/>
          <p:nvPr/>
        </p:nvSpPr>
        <p:spPr>
          <a:xfrm>
            <a:off x="-875" y="0"/>
            <a:ext cx="9144877" cy="5164038"/>
          </a:xfrm>
          <a:prstGeom prst="rect">
            <a:avLst/>
          </a:prstGeom>
          <a:solidFill>
            <a:srgbClr val="1F368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sp>
        <p:nvSpPr>
          <p:cNvPr id="5" name="Titel hinzufügen"/>
          <p:cNvSpPr txBox="1"/>
          <p:nvPr>
            <p:ph type="title" hasCustomPrompt="1"/>
          </p:nvPr>
        </p:nvSpPr>
        <p:spPr>
          <a:xfrm>
            <a:off x="432002" y="1476023"/>
            <a:ext cx="8244455" cy="800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Titel hinzufügen</a:t>
            </a:r>
          </a:p>
        </p:txBody>
      </p:sp>
      <p:pic>
        <p:nvPicPr>
          <p:cNvPr id="6" name="Grafik 14" descr="Grafik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79607" y="288001"/>
            <a:ext cx="1296849" cy="87703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hteck 5"/>
          <p:cNvSpPr/>
          <p:nvPr/>
        </p:nvSpPr>
        <p:spPr>
          <a:xfrm>
            <a:off x="-875" y="0"/>
            <a:ext cx="9144877" cy="5164038"/>
          </a:xfrm>
          <a:prstGeom prst="rect">
            <a:avLst/>
          </a:prstGeom>
          <a:solidFill>
            <a:srgbClr val="1F368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pic>
        <p:nvPicPr>
          <p:cNvPr id="8" name="Grafik 6" descr="Grafik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79607" y="288001"/>
            <a:ext cx="1296849" cy="8770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/>
          <p:nvPr>
            <p:ph type="sldNum" sz="quarter" idx="2"/>
          </p:nvPr>
        </p:nvSpPr>
        <p:spPr>
          <a:xfrm>
            <a:off x="65532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000">
                <a:solidFill>
                  <a:srgbClr val="58585A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DM Offic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DM Offic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DM Offic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DM Offic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DM Office"/>
        </a:defRPr>
      </a:lvl5pPr>
      <a:lvl6pPr marL="0" marR="0" indent="257175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DM Office"/>
        </a:defRPr>
      </a:lvl6pPr>
      <a:lvl7pPr marL="0" marR="0" indent="51435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DM Office"/>
        </a:defRPr>
      </a:lvl7pPr>
      <a:lvl8pPr marL="0" marR="0" indent="771525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DM Office"/>
        </a:defRPr>
      </a:lvl8pPr>
      <a:lvl9pPr marL="0" marR="0" indent="10287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DM Office"/>
        </a:defRPr>
      </a:lvl9pPr>
    </p:titleStyle>
    <p:bodyStyle>
      <a:lvl1pPr marL="342000" marR="0" indent="-342000" algn="l" defTabSz="9144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00000"/>
        <a:buFont typeface="Helvetica"/>
        <a:buChar char="►"/>
        <a:tabLst/>
        <a:defRPr b="0" baseline="0" cap="none" i="0" spc="0" strike="noStrike" sz="2400" u="none">
          <a:solidFill>
            <a:srgbClr val="58585A"/>
          </a:solidFill>
          <a:uFillTx/>
          <a:latin typeface="+mn-lt"/>
          <a:ea typeface="+mn-ea"/>
          <a:cs typeface="+mn-cs"/>
          <a:sym typeface="DM Office"/>
        </a:defRPr>
      </a:lvl1pPr>
      <a:lvl2pPr marL="798479" marR="0" indent="-341279" algn="l" defTabSz="9144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00000"/>
        <a:buFont typeface="Helvetica"/>
        <a:buChar char="►"/>
        <a:tabLst/>
        <a:defRPr b="0" baseline="0" cap="none" i="0" spc="0" strike="noStrike" sz="2400" u="none">
          <a:solidFill>
            <a:srgbClr val="58585A"/>
          </a:solidFill>
          <a:uFillTx/>
          <a:latin typeface="+mn-lt"/>
          <a:ea typeface="+mn-ea"/>
          <a:cs typeface="+mn-cs"/>
          <a:sym typeface="DM Office"/>
        </a:defRPr>
      </a:lvl2pPr>
      <a:lvl3pPr marL="1190880" marR="0" indent="-276480" algn="l" defTabSz="9144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00000"/>
        <a:buFont typeface="Helvetica"/>
        <a:buChar char="►"/>
        <a:tabLst/>
        <a:defRPr b="0" baseline="0" cap="none" i="0" spc="0" strike="noStrike" sz="2400" u="none">
          <a:solidFill>
            <a:srgbClr val="58585A"/>
          </a:solidFill>
          <a:uFillTx/>
          <a:latin typeface="+mn-lt"/>
          <a:ea typeface="+mn-ea"/>
          <a:cs typeface="+mn-cs"/>
          <a:sym typeface="DM Office"/>
        </a:defRPr>
      </a:lvl3pPr>
      <a:lvl4pPr marL="1648080" marR="0" indent="-276480" algn="l" defTabSz="9144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00000"/>
        <a:buFont typeface="Helvetica"/>
        <a:buChar char="►"/>
        <a:tabLst/>
        <a:defRPr b="0" baseline="0" cap="none" i="0" spc="0" strike="noStrike" sz="2400" u="none">
          <a:solidFill>
            <a:srgbClr val="58585A"/>
          </a:solidFill>
          <a:uFillTx/>
          <a:latin typeface="+mn-lt"/>
          <a:ea typeface="+mn-ea"/>
          <a:cs typeface="+mn-cs"/>
          <a:sym typeface="DM Office"/>
        </a:defRPr>
      </a:lvl4pPr>
      <a:lvl5pPr marL="2105280" marR="0" indent="-276480" algn="l" defTabSz="9144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00000"/>
        <a:buFont typeface="Helvetica"/>
        <a:buChar char="►"/>
        <a:tabLst/>
        <a:defRPr b="0" baseline="0" cap="none" i="0" spc="0" strike="noStrike" sz="2400" u="none">
          <a:solidFill>
            <a:srgbClr val="58585A"/>
          </a:solidFill>
          <a:uFillTx/>
          <a:latin typeface="+mn-lt"/>
          <a:ea typeface="+mn-ea"/>
          <a:cs typeface="+mn-cs"/>
          <a:sym typeface="DM Office"/>
        </a:defRPr>
      </a:lvl5pPr>
      <a:lvl6pPr marL="1566430" marR="0" indent="-280555" algn="l" defTabSz="9144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00000"/>
        <a:buFont typeface="Helvetica"/>
        <a:buChar char="•"/>
        <a:tabLst/>
        <a:defRPr b="0" baseline="0" cap="none" i="0" spc="0" strike="noStrike" sz="2400" u="none">
          <a:solidFill>
            <a:srgbClr val="58585A"/>
          </a:solidFill>
          <a:uFillTx/>
          <a:latin typeface="+mn-lt"/>
          <a:ea typeface="+mn-ea"/>
          <a:cs typeface="+mn-cs"/>
          <a:sym typeface="DM Office"/>
        </a:defRPr>
      </a:lvl6pPr>
      <a:lvl7pPr marL="1823605" marR="0" indent="-280555" algn="l" defTabSz="9144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00000"/>
        <a:buFont typeface="Helvetica"/>
        <a:buChar char="•"/>
        <a:tabLst/>
        <a:defRPr b="0" baseline="0" cap="none" i="0" spc="0" strike="noStrike" sz="2400" u="none">
          <a:solidFill>
            <a:srgbClr val="58585A"/>
          </a:solidFill>
          <a:uFillTx/>
          <a:latin typeface="+mn-lt"/>
          <a:ea typeface="+mn-ea"/>
          <a:cs typeface="+mn-cs"/>
          <a:sym typeface="DM Office"/>
        </a:defRPr>
      </a:lvl7pPr>
      <a:lvl8pPr marL="2080780" marR="0" indent="-280555" algn="l" defTabSz="9144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00000"/>
        <a:buFont typeface="Helvetica"/>
        <a:buChar char="•"/>
        <a:tabLst/>
        <a:defRPr b="0" baseline="0" cap="none" i="0" spc="0" strike="noStrike" sz="2400" u="none">
          <a:solidFill>
            <a:srgbClr val="58585A"/>
          </a:solidFill>
          <a:uFillTx/>
          <a:latin typeface="+mn-lt"/>
          <a:ea typeface="+mn-ea"/>
          <a:cs typeface="+mn-cs"/>
          <a:sym typeface="DM Office"/>
        </a:defRPr>
      </a:lvl8pPr>
      <a:lvl9pPr marL="2337955" marR="0" indent="-280555" algn="l" defTabSz="9144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00000"/>
        <a:buFont typeface="Helvetica"/>
        <a:buChar char="•"/>
        <a:tabLst/>
        <a:defRPr b="0" baseline="0" cap="none" i="0" spc="0" strike="noStrike" sz="2400" u="none">
          <a:solidFill>
            <a:srgbClr val="58585A"/>
          </a:solidFill>
          <a:uFillTx/>
          <a:latin typeface="+mn-lt"/>
          <a:ea typeface="+mn-ea"/>
          <a:cs typeface="+mn-cs"/>
          <a:sym typeface="DM Office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DM Office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DM Office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DM Office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DM Office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DM Office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DM Office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DM Office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DM Office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DM Offic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el 1"/>
          <p:cNvSpPr txBox="1"/>
          <p:nvPr>
            <p:ph type="title"/>
          </p:nvPr>
        </p:nvSpPr>
        <p:spPr>
          <a:xfrm>
            <a:off x="431800" y="15465"/>
            <a:ext cx="8229600" cy="540062"/>
          </a:xfrm>
          <a:prstGeom prst="rect">
            <a:avLst/>
          </a:prstGeom>
        </p:spPr>
        <p:txBody>
          <a:bodyPr/>
          <a:lstStyle>
            <a:lvl1pPr defTabSz="868680">
              <a:defRPr sz="3040"/>
            </a:lvl1pPr>
          </a:lstStyle>
          <a:p>
            <a:pPr/>
            <a:r>
              <a:t>Persona</a:t>
            </a:r>
          </a:p>
        </p:txBody>
      </p:sp>
      <p:graphicFrame>
        <p:nvGraphicFramePr>
          <p:cNvPr id="126" name="Inhaltsplatzhalter 14"/>
          <p:cNvGraphicFramePr/>
          <p:nvPr/>
        </p:nvGraphicFramePr>
        <p:xfrm>
          <a:off x="434447" y="660630"/>
          <a:ext cx="8208914" cy="40324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686790"/>
                <a:gridCol w="2489673"/>
                <a:gridCol w="2088233"/>
                <a:gridCol w="1944217"/>
              </a:tblGrid>
              <a:tr h="1307052">
                <a:tc>
                  <a:txBody>
                    <a:bodyPr/>
                    <a:lstStyle/>
                    <a:p>
                      <a:pPr defTabSz="457200">
                        <a:defRPr sz="1100"/>
                      </a:pPr>
                    </a:p>
                  </a:txBody>
                  <a:tcPr marL="34290" marR="34290" marT="34290" marB="34290" anchor="t" anchorCtr="0" horzOverflow="overflow"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200"/>
                      </a:pPr>
                      <a:r>
                        <a:t>Tim Zimmer</a:t>
                      </a:r>
                    </a:p>
                    <a:p>
                      <a:pPr defTabSz="457200">
                        <a:defRPr sz="1200"/>
                      </a:pPr>
                      <a:r>
                        <a:t>Alter: 12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defTabSz="457200">
                        <a:defRPr sz="1200"/>
                      </a:pPr>
                      <a:r>
                        <a:t>Rolle: Nutzer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defTabSz="457200">
                        <a:defRPr b="1" sz="1200"/>
                      </a:pPr>
                      <a:r>
                        <a:t>“…”</a:t>
                      </a:r>
                    </a:p>
                  </a:txBody>
                  <a:tcPr marL="34290" marR="34290" marT="34290" marB="34290" anchor="t" anchorCtr="0" horzOverflow="overflow">
                    <a:solidFill>
                      <a:srgbClr val="D0D0D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indent="-285750" defTabSz="457200">
                        <a:buSzPct val="100000"/>
                        <a:buFont typeface="Arial"/>
                        <a:buChar char="•"/>
                        <a:defRPr b="1" sz="1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Persönliche Informationen:</a:t>
                      </a:r>
                      <a:endParaRPr sz="1800"/>
                    </a:p>
                    <a:p>
                      <a:pPr marL="285750" indent="-285750" defTabSz="457200">
                        <a:buSzPct val="100000"/>
                        <a:buFont typeface="Arial"/>
                        <a:buChar char="•"/>
                        <a:defRPr sz="1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Nationalität: Deutsch</a:t>
                      </a:r>
                      <a:endParaRPr sz="1800"/>
                    </a:p>
                    <a:p>
                      <a:pPr marL="285750" indent="-285750" defTabSz="457200">
                        <a:buSzPct val="100000"/>
                        <a:buFont typeface="Arial"/>
                        <a:buChar char="•"/>
                        <a:defRPr sz="1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Sprachen: Deutsch</a:t>
                      </a:r>
                    </a:p>
                    <a:p>
                      <a:pPr marL="285750" indent="-285750" defTabSz="457200">
                        <a:buSzPct val="100000"/>
                        <a:buFont typeface="Arial"/>
                        <a:buChar char="•"/>
                        <a:defRPr sz="1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Bildung: Abgeschlossene Grundschule</a:t>
                      </a:r>
                    </a:p>
                  </a:txBody>
                  <a:tcPr marL="34290" marR="34290" marT="34290" marB="34290" anchor="t" anchorCtr="0" horzOverflow="overflow">
                    <a:solidFill>
                      <a:srgbClr val="D0D0D0"/>
                    </a:solidFill>
                  </a:tcPr>
                </a:tc>
                <a:tc hMerge="1">
                  <a:tcPr/>
                </a:tc>
              </a:tr>
              <a:tr h="1021479">
                <a:tc gridSpan="2">
                  <a:txBody>
                    <a:bodyPr/>
                    <a:lstStyle/>
                    <a:p>
                      <a:pPr defTabSz="457200">
                        <a:defRPr b="1" sz="1200"/>
                      </a:pPr>
                      <a:r>
                        <a:t>Schlüsselmerkmale: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20315" indent="-120315" defTabSz="457200">
                        <a:buSzPct val="100000"/>
                        <a:buChar char="-"/>
                        <a:defRPr sz="14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Sehr kompetitiv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20315" indent="-120315" defTabSz="457200">
                        <a:buSzPct val="100000"/>
                        <a:buChar char="-"/>
                        <a:defRPr sz="14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Ehrgeizig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20315" indent="-120315" defTabSz="457200">
                        <a:buSzPct val="100000"/>
                        <a:buChar char="-"/>
                        <a:defRPr sz="14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Ist bereit viel dafür zu geben</a:t>
                      </a:r>
                    </a:p>
                  </a:txBody>
                  <a:tcPr marL="34290" marR="34290" marT="34290" marB="34290" anchor="t" anchorCtr="0" horzOverflow="overflow">
                    <a:solidFill>
                      <a:srgbClr val="E9E9E9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defTabSz="457200">
                        <a:lnSpc>
                          <a:spcPct val="107000"/>
                        </a:lnSpc>
                        <a:defRPr b="1" sz="1200"/>
                      </a:pPr>
                      <a:r>
                        <a:t>Kernziele: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60421" indent="-160421" defTabSz="457200">
                        <a:lnSpc>
                          <a:spcPct val="115000"/>
                        </a:lnSpc>
                        <a:buSzPct val="100000"/>
                        <a:buChar char="-"/>
                        <a:defRPr sz="14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Der beste zu sein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60421" indent="-160421" defTabSz="457200">
                        <a:lnSpc>
                          <a:spcPct val="115000"/>
                        </a:lnSpc>
                        <a:buSzPct val="100000"/>
                        <a:buChar char="-"/>
                        <a:defRPr sz="14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Vor Freunden angeben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60421" indent="-160421" defTabSz="457200">
                        <a:lnSpc>
                          <a:spcPct val="115000"/>
                        </a:lnSpc>
                        <a:buSzPct val="100000"/>
                        <a:buChar char="-"/>
                        <a:defRPr sz="14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Anerkennung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9E9"/>
                    </a:solidFill>
                  </a:tcPr>
                </a:tc>
                <a:tc hMerge="1">
                  <a:tcPr/>
                </a:tc>
              </a:tr>
              <a:tr h="1021479">
                <a:tc gridSpan="2">
                  <a:txBody>
                    <a:bodyPr/>
                    <a:lstStyle/>
                    <a:p>
                      <a:pPr defTabSz="457200">
                        <a:defRPr b="1" sz="1200"/>
                      </a:pPr>
                      <a:r>
                        <a:t>Fragen: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>
                        <a:defRPr sz="14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- Wie kann ich am schnellsten der beste werden?</a:t>
                      </a:r>
                    </a:p>
                  </a:txBody>
                  <a:tcPr marL="34290" marR="34290" marT="34290" marB="34290" anchor="t" anchorCtr="0" horzOverflow="overflow">
                    <a:solidFill>
                      <a:srgbClr val="D0D0D0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defTabSz="457200">
                        <a:defRPr b="1" sz="1200"/>
                      </a:pPr>
                      <a:r>
                        <a:t>Beeinflusser: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37503" indent="-137503" defTabSz="457200">
                        <a:buSzPct val="100000"/>
                        <a:buChar char="-"/>
                        <a:defRPr sz="14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Streamer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37503" indent="-137503" defTabSz="457200">
                        <a:buSzPct val="100000"/>
                        <a:buChar char="-"/>
                        <a:defRPr sz="14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Eltern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37503" indent="-137503" defTabSz="457200">
                        <a:buSzPct val="100000"/>
                        <a:buChar char="-"/>
                        <a:defRPr sz="14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Freunde</a:t>
                      </a:r>
                    </a:p>
                  </a:txBody>
                  <a:tcPr marL="34290" marR="34290" marT="34290" marB="34290" anchor="t" anchorCtr="0" horzOverflow="overflow"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200"/>
                      </a:pPr>
                      <a:r>
                        <a:t>Anwendungen: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defTabSz="457200">
                        <a:defRPr sz="16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Clicker Royale</a:t>
                      </a:r>
                    </a:p>
                  </a:txBody>
                  <a:tcPr marL="34290" marR="34290" marT="34290" marB="34290" anchor="t" anchorCtr="0" horzOverflow="overflow">
                    <a:solidFill>
                      <a:srgbClr val="D0D0D0"/>
                    </a:solidFill>
                  </a:tcPr>
                </a:tc>
              </a:tr>
              <a:tr h="682438">
                <a:tc gridSpan="2">
                  <a:txBody>
                    <a:bodyPr/>
                    <a:lstStyle/>
                    <a:p>
                      <a:pPr defTabSz="457200">
                        <a:defRPr b="1" sz="1200"/>
                      </a:pPr>
                      <a:r>
                        <a:t>Frustrations- &amp; Schmerz-Punkte: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90590" indent="-90590" defTabSz="457200">
                        <a:buSzPct val="100000"/>
                        <a:buChar char="-"/>
                        <a:defRPr sz="14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Etwas nicht zu bekommen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90590" indent="-90590" defTabSz="457200">
                        <a:buSzPct val="100000"/>
                        <a:buChar char="-"/>
                        <a:defRPr sz="14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Zu verlieren</a:t>
                      </a:r>
                    </a:p>
                  </a:txBody>
                  <a:tcPr marL="34290" marR="34290" marT="34290" marB="34290" anchor="t" anchorCtr="0" horzOverflow="overflow">
                    <a:solidFill>
                      <a:srgbClr val="E9E9E9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defTabSz="457200">
                        <a:defRPr b="1" sz="1200"/>
                      </a:pPr>
                      <a:r>
                        <a:t>Glücklichmacher: 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97061" indent="-97061" defTabSz="457200">
                        <a:buSzPct val="100000"/>
                        <a:buChar char="-"/>
                        <a:defRPr sz="14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Gewinnen 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97061" indent="-97061" defTabSz="457200">
                        <a:buSzPct val="100000"/>
                        <a:buChar char="-"/>
                        <a:defRPr sz="14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Neue Skins</a:t>
                      </a:r>
                    </a:p>
                  </a:txBody>
                  <a:tcPr marL="34290" marR="34290" marT="34290" marB="34290" anchor="t" anchorCtr="0" horzOverflow="overflow">
                    <a:solidFill>
                      <a:srgbClr val="E9E9E9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27" name="Tabelle 6"/>
          <p:cNvGraphicFramePr/>
          <p:nvPr/>
        </p:nvGraphicFramePr>
        <p:xfrm>
          <a:off x="4728252" y="1553224"/>
          <a:ext cx="3599096" cy="23104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23068"/>
                <a:gridCol w="625342"/>
                <a:gridCol w="625342"/>
                <a:gridCol w="625342"/>
              </a:tblGrid>
              <a:tr h="115521">
                <a:tc>
                  <a:txBody>
                    <a:bodyPr/>
                    <a:lstStyle/>
                    <a:p>
                      <a:pPr defTabSz="514350">
                        <a:lnSpc>
                          <a:spcPct val="107000"/>
                        </a:lnSpc>
                        <a:defRPr sz="1800"/>
                      </a:pPr>
                      <a:r>
                        <a:rPr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Prozesskenntnis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14350">
                        <a:lnSpc>
                          <a:spcPct val="107000"/>
                        </a:lnSpc>
                        <a:defRPr sz="1800"/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Niedrig</a:t>
                      </a:r>
                    </a:p>
                  </a:txBody>
                  <a:tcPr marL="0" marR="0" marT="0" marB="0" anchor="ctr" anchorCtr="0" horzOverflow="overflow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14350">
                        <a:lnSpc>
                          <a:spcPct val="107000"/>
                        </a:lnSpc>
                        <a:defRPr sz="8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14350">
                        <a:lnSpc>
                          <a:spcPct val="107000"/>
                        </a:lnSpc>
                        <a:defRPr sz="1800"/>
                      </a:pPr>
                      <a:r>
                        <a:rPr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AEAEA"/>
                    </a:solidFill>
                  </a:tcPr>
                </a:tc>
              </a:tr>
              <a:tr h="115521">
                <a:tc>
                  <a:txBody>
                    <a:bodyPr/>
                    <a:lstStyle/>
                    <a:p>
                      <a:pPr defTabSz="514350">
                        <a:lnSpc>
                          <a:spcPct val="107000"/>
                        </a:lnSpc>
                        <a:defRPr sz="1800"/>
                      </a:pPr>
                      <a:r>
                        <a:rPr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allgemeine Computeraffinität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14350">
                        <a:lnSpc>
                          <a:spcPct val="107000"/>
                        </a:lnSpc>
                        <a:defRPr sz="1800"/>
                      </a:pPr>
                      <a:r>
                        <a:rPr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</a:p>
                  </a:txBody>
                  <a:tcPr marL="0" marR="0" marT="0" marB="0" anchor="ctr" anchorCtr="0" horzOverflow="overflow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14350">
                        <a:lnSpc>
                          <a:spcPct val="107000"/>
                        </a:lnSpc>
                        <a:defRPr sz="1800"/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Mittel</a:t>
                      </a:r>
                    </a:p>
                  </a:txBody>
                  <a:tcPr marL="0" marR="0" marT="0" marB="0" anchor="ctr" anchorCtr="0" horzOverflow="overflow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14350">
                        <a:lnSpc>
                          <a:spcPct val="107000"/>
                        </a:lnSpc>
                        <a:defRPr sz="8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 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el 1"/>
          <p:cNvSpPr txBox="1"/>
          <p:nvPr>
            <p:ph type="title"/>
          </p:nvPr>
        </p:nvSpPr>
        <p:spPr>
          <a:xfrm>
            <a:off x="431800" y="15465"/>
            <a:ext cx="8229600" cy="540062"/>
          </a:xfrm>
          <a:prstGeom prst="rect">
            <a:avLst/>
          </a:prstGeom>
        </p:spPr>
        <p:txBody>
          <a:bodyPr/>
          <a:lstStyle>
            <a:lvl1pPr defTabSz="868680">
              <a:defRPr sz="3040"/>
            </a:lvl1pPr>
          </a:lstStyle>
          <a:p>
            <a:pPr/>
            <a:r>
              <a:t>Persona</a:t>
            </a:r>
          </a:p>
        </p:txBody>
      </p:sp>
      <p:graphicFrame>
        <p:nvGraphicFramePr>
          <p:cNvPr id="130" name="Inhaltsplatzhalter 14"/>
          <p:cNvGraphicFramePr/>
          <p:nvPr/>
        </p:nvGraphicFramePr>
        <p:xfrm>
          <a:off x="434447" y="660630"/>
          <a:ext cx="8208914" cy="40324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686790"/>
                <a:gridCol w="2489673"/>
                <a:gridCol w="2088233"/>
                <a:gridCol w="1944217"/>
              </a:tblGrid>
              <a:tr h="1307052">
                <a:tc>
                  <a:txBody>
                    <a:bodyPr/>
                    <a:lstStyle/>
                    <a:p>
                      <a:pPr defTabSz="457200">
                        <a:defRPr sz="1100"/>
                      </a:pPr>
                    </a:p>
                  </a:txBody>
                  <a:tcPr marL="34290" marR="34290" marT="34290" marB="34290" anchor="t" anchorCtr="0" horzOverflow="overflow"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200"/>
                      </a:pPr>
                      <a:r>
                        <a:t>Moritz Mayer</a:t>
                      </a:r>
                    </a:p>
                    <a:p>
                      <a:pPr defTabSz="457200">
                        <a:defRPr sz="1200"/>
                      </a:pPr>
                      <a:r>
                        <a:t>Alter: 17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defTabSz="457200">
                        <a:defRPr sz="1200"/>
                      </a:pPr>
                      <a:r>
                        <a:t>Rolle: Nutzer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defTabSz="457200">
                        <a:defRPr b="1" sz="1200"/>
                      </a:pPr>
                      <a:r>
                        <a:t>“…”</a:t>
                      </a:r>
                    </a:p>
                  </a:txBody>
                  <a:tcPr marL="34290" marR="34290" marT="34290" marB="34290" anchor="t" anchorCtr="0" horzOverflow="overflow">
                    <a:solidFill>
                      <a:srgbClr val="D0D0D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indent="-285750" defTabSz="457200">
                        <a:buSzPct val="100000"/>
                        <a:buFont typeface="Arial"/>
                        <a:buChar char="•"/>
                        <a:defRPr b="1" sz="1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Persönliche Informationen:</a:t>
                      </a:r>
                      <a:endParaRPr sz="1800"/>
                    </a:p>
                    <a:p>
                      <a:pPr marL="285750" indent="-285750" defTabSz="457200">
                        <a:buSzPct val="100000"/>
                        <a:buFont typeface="Arial"/>
                        <a:buChar char="•"/>
                        <a:defRPr sz="1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Nationalität: Deutsch</a:t>
                      </a:r>
                      <a:endParaRPr sz="1800"/>
                    </a:p>
                    <a:p>
                      <a:pPr marL="285750" indent="-285750" defTabSz="457200">
                        <a:buSzPct val="100000"/>
                        <a:buFont typeface="Arial"/>
                        <a:buChar char="•"/>
                        <a:defRPr sz="1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Sprachen: Deutsch</a:t>
                      </a:r>
                    </a:p>
                    <a:p>
                      <a:pPr marL="285750" indent="-285750" defTabSz="457200">
                        <a:buSzPct val="100000"/>
                        <a:buFont typeface="Arial"/>
                        <a:buChar char="•"/>
                        <a:defRPr sz="1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Bildung: Ausbildung (Kfz-Mechaniker)</a:t>
                      </a:r>
                    </a:p>
                  </a:txBody>
                  <a:tcPr marL="34290" marR="34290" marT="34290" marB="34290" anchor="t" anchorCtr="0" horzOverflow="overflow">
                    <a:solidFill>
                      <a:srgbClr val="D0D0D0"/>
                    </a:solidFill>
                  </a:tcPr>
                </a:tc>
                <a:tc hMerge="1">
                  <a:tcPr/>
                </a:tc>
              </a:tr>
              <a:tr h="1021479">
                <a:tc gridSpan="2">
                  <a:txBody>
                    <a:bodyPr/>
                    <a:lstStyle/>
                    <a:p>
                      <a:pPr defTabSz="457200">
                        <a:defRPr b="1" sz="1200"/>
                      </a:pPr>
                      <a:r>
                        <a:t>Schlüsselmerkmale: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20315" indent="-120315" defTabSz="457200">
                        <a:buSzPct val="100000"/>
                        <a:buChar char="-"/>
                        <a:defRPr sz="14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Hat nicht viel Zeit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20315" indent="-120315" defTabSz="457200">
                        <a:buSzPct val="100000"/>
                        <a:buChar char="-"/>
                        <a:defRPr sz="14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Casual Gamer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20315" indent="-120315" defTabSz="457200">
                        <a:buSzPct val="100000"/>
                        <a:buChar char="-"/>
                        <a:defRPr sz="14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Will keinen großen Aufwand in Spiele</a:t>
                      </a:r>
                    </a:p>
                  </a:txBody>
                  <a:tcPr marL="34290" marR="34290" marT="34290" marB="34290" anchor="t" anchorCtr="0" horzOverflow="overflow">
                    <a:solidFill>
                      <a:srgbClr val="E9E9E9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defTabSz="457200">
                        <a:lnSpc>
                          <a:spcPct val="107000"/>
                        </a:lnSpc>
                        <a:defRPr b="1" sz="1200"/>
                      </a:pPr>
                      <a:r>
                        <a:t>Kernziele: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60421" indent="-160421" defTabSz="457200">
                        <a:lnSpc>
                          <a:spcPct val="115000"/>
                        </a:lnSpc>
                        <a:buSzPct val="100000"/>
                        <a:buChar char="-"/>
                        <a:defRPr sz="14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Ausbildung Abschließen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60421" indent="-160421" defTabSz="457200">
                        <a:lnSpc>
                          <a:spcPct val="115000"/>
                        </a:lnSpc>
                        <a:buSzPct val="100000"/>
                        <a:buChar char="-"/>
                        <a:defRPr sz="14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Anschluss bei Spiele nicht verlieren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9E9"/>
                    </a:solidFill>
                  </a:tcPr>
                </a:tc>
                <a:tc hMerge="1">
                  <a:tcPr/>
                </a:tc>
              </a:tr>
              <a:tr h="1021479">
                <a:tc gridSpan="2">
                  <a:txBody>
                    <a:bodyPr/>
                    <a:lstStyle/>
                    <a:p>
                      <a:pPr defTabSz="457200">
                        <a:defRPr b="1" sz="1200"/>
                      </a:pPr>
                      <a:r>
                        <a:t>Fragen: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>
                        <a:defRPr sz="14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- Wie kann ich mit wenig Aufwand viel erreichen?</a:t>
                      </a:r>
                    </a:p>
                  </a:txBody>
                  <a:tcPr marL="34290" marR="34290" marT="34290" marB="34290" anchor="t" anchorCtr="0" horzOverflow="overflow">
                    <a:solidFill>
                      <a:srgbClr val="D0D0D0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defTabSz="457200">
                        <a:defRPr b="1" sz="1200"/>
                      </a:pPr>
                      <a:r>
                        <a:t>Beeinflusser: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37503" indent="-137503" defTabSz="457200">
                        <a:buSzPct val="100000"/>
                        <a:buChar char="-"/>
                        <a:defRPr sz="14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Streamer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37503" indent="-137503" defTabSz="457200">
                        <a:buSzPct val="100000"/>
                        <a:buChar char="-"/>
                        <a:defRPr sz="14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Arbeitgeber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37503" indent="-137503" defTabSz="457200">
                        <a:buSzPct val="100000"/>
                        <a:buChar char="-"/>
                        <a:defRPr sz="14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Freunde</a:t>
                      </a:r>
                    </a:p>
                  </a:txBody>
                  <a:tcPr marL="34290" marR="34290" marT="34290" marB="34290" anchor="t" anchorCtr="0" horzOverflow="overflow"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200"/>
                      </a:pPr>
                      <a:r>
                        <a:t>Anwendungen: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defTabSz="457200">
                        <a:defRPr sz="16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Clicker Royale</a:t>
                      </a:r>
                    </a:p>
                  </a:txBody>
                  <a:tcPr marL="34290" marR="34290" marT="34290" marB="34290" anchor="t" anchorCtr="0" horzOverflow="overflow">
                    <a:solidFill>
                      <a:srgbClr val="D0D0D0"/>
                    </a:solidFill>
                  </a:tcPr>
                </a:tc>
              </a:tr>
              <a:tr h="682438">
                <a:tc gridSpan="2">
                  <a:txBody>
                    <a:bodyPr/>
                    <a:lstStyle/>
                    <a:p>
                      <a:pPr defTabSz="457200">
                        <a:defRPr b="1" sz="1200"/>
                      </a:pPr>
                      <a:r>
                        <a:t>Frustrations- &amp; Schmerz-Punkte: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90590" indent="-90590" defTabSz="457200">
                        <a:buSzPct val="100000"/>
                        <a:buChar char="-"/>
                        <a:defRPr sz="14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Nicht mit Freunden spielen können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290" marR="34290" marT="34290" marB="34290" anchor="t" anchorCtr="0" horzOverflow="overflow">
                    <a:solidFill>
                      <a:srgbClr val="E9E9E9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defTabSz="457200">
                        <a:defRPr b="1" sz="1200"/>
                      </a:pPr>
                      <a:r>
                        <a:t>Glücklichmacher: 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97061" indent="-97061" defTabSz="457200">
                        <a:buSzPct val="100000"/>
                        <a:buChar char="-"/>
                        <a:defRPr sz="14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Eine Weekly Challenge schaffen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97061" indent="-97061" defTabSz="457200">
                        <a:buSzPct val="100000"/>
                        <a:buChar char="-"/>
                        <a:defRPr sz="14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Wochenend Events</a:t>
                      </a:r>
                    </a:p>
                  </a:txBody>
                  <a:tcPr marL="34290" marR="34290" marT="34290" marB="34290" anchor="t" anchorCtr="0" horzOverflow="overflow">
                    <a:solidFill>
                      <a:srgbClr val="E9E9E9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31" name="Tabelle 6"/>
          <p:cNvGraphicFramePr/>
          <p:nvPr/>
        </p:nvGraphicFramePr>
        <p:xfrm>
          <a:off x="4728252" y="1553224"/>
          <a:ext cx="3599096" cy="23104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23068"/>
                <a:gridCol w="625342"/>
                <a:gridCol w="625342"/>
                <a:gridCol w="625342"/>
              </a:tblGrid>
              <a:tr h="115521">
                <a:tc>
                  <a:txBody>
                    <a:bodyPr/>
                    <a:lstStyle/>
                    <a:p>
                      <a:pPr defTabSz="514350">
                        <a:lnSpc>
                          <a:spcPct val="107000"/>
                        </a:lnSpc>
                        <a:defRPr sz="1800"/>
                      </a:pPr>
                      <a:r>
                        <a:rPr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Prozesskenntnis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14350">
                        <a:lnSpc>
                          <a:spcPct val="107000"/>
                        </a:lnSpc>
                        <a:defRPr sz="1800"/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Niedrig</a:t>
                      </a:r>
                    </a:p>
                  </a:txBody>
                  <a:tcPr marL="0" marR="0" marT="0" marB="0" anchor="ctr" anchorCtr="0" horzOverflow="overflow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14350">
                        <a:lnSpc>
                          <a:spcPct val="107000"/>
                        </a:lnSpc>
                        <a:defRPr sz="8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14350">
                        <a:lnSpc>
                          <a:spcPct val="107000"/>
                        </a:lnSpc>
                        <a:defRPr sz="1800"/>
                      </a:pPr>
                      <a:r>
                        <a:rPr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AEAEA"/>
                    </a:solidFill>
                  </a:tcPr>
                </a:tc>
              </a:tr>
              <a:tr h="115521">
                <a:tc>
                  <a:txBody>
                    <a:bodyPr/>
                    <a:lstStyle/>
                    <a:p>
                      <a:pPr defTabSz="514350">
                        <a:lnSpc>
                          <a:spcPct val="107000"/>
                        </a:lnSpc>
                        <a:defRPr sz="1800"/>
                      </a:pPr>
                      <a:r>
                        <a:rPr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allgemeine Computeraffinität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14350">
                        <a:lnSpc>
                          <a:spcPct val="107000"/>
                        </a:lnSpc>
                        <a:defRPr sz="1800"/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Niedrig</a:t>
                      </a:r>
                    </a:p>
                  </a:txBody>
                  <a:tcPr marL="0" marR="0" marT="0" marB="0" anchor="ctr" anchorCtr="0" horzOverflow="overflow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14350">
                        <a:lnSpc>
                          <a:spcPct val="107000"/>
                        </a:lnSpc>
                        <a:defRPr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14350">
                        <a:lnSpc>
                          <a:spcPct val="107000"/>
                        </a:lnSpc>
                        <a:defRPr sz="8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 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el 1"/>
          <p:cNvSpPr txBox="1"/>
          <p:nvPr>
            <p:ph type="title"/>
          </p:nvPr>
        </p:nvSpPr>
        <p:spPr>
          <a:xfrm>
            <a:off x="431800" y="15465"/>
            <a:ext cx="8229600" cy="540062"/>
          </a:xfrm>
          <a:prstGeom prst="rect">
            <a:avLst/>
          </a:prstGeom>
        </p:spPr>
        <p:txBody>
          <a:bodyPr/>
          <a:lstStyle>
            <a:lvl1pPr defTabSz="868680">
              <a:defRPr sz="3040"/>
            </a:lvl1pPr>
          </a:lstStyle>
          <a:p>
            <a:pPr/>
            <a:r>
              <a:t>Persona</a:t>
            </a:r>
          </a:p>
        </p:txBody>
      </p:sp>
      <p:graphicFrame>
        <p:nvGraphicFramePr>
          <p:cNvPr id="134" name="Inhaltsplatzhalter 14"/>
          <p:cNvGraphicFramePr/>
          <p:nvPr/>
        </p:nvGraphicFramePr>
        <p:xfrm>
          <a:off x="434447" y="660630"/>
          <a:ext cx="8208914" cy="40324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686790"/>
                <a:gridCol w="2489673"/>
                <a:gridCol w="2088233"/>
                <a:gridCol w="1944217"/>
              </a:tblGrid>
              <a:tr h="1307052">
                <a:tc>
                  <a:txBody>
                    <a:bodyPr/>
                    <a:lstStyle/>
                    <a:p>
                      <a:pPr defTabSz="457200">
                        <a:defRPr sz="1100"/>
                      </a:pPr>
                    </a:p>
                  </a:txBody>
                  <a:tcPr marL="34290" marR="34290" marT="34290" marB="34290" anchor="t" anchorCtr="0" horzOverflow="overflow"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200"/>
                      </a:pPr>
                      <a:r>
                        <a:t>Brigitte Zimmer</a:t>
                      </a:r>
                    </a:p>
                    <a:p>
                      <a:pPr defTabSz="457200">
                        <a:defRPr sz="1200"/>
                      </a:pPr>
                      <a:r>
                        <a:t>Alter: 44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defTabSz="457200">
                        <a:defRPr sz="1200"/>
                      </a:pPr>
                      <a:r>
                        <a:t>Rolle: Mutter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defTabSz="457200">
                        <a:defRPr b="1" sz="1200"/>
                      </a:pPr>
                      <a:r>
                        <a:t>“…”</a:t>
                      </a:r>
                    </a:p>
                  </a:txBody>
                  <a:tcPr marL="34290" marR="34290" marT="34290" marB="34290" anchor="t" anchorCtr="0" horzOverflow="overflow">
                    <a:solidFill>
                      <a:srgbClr val="D0D0D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indent="-285750" defTabSz="457200">
                        <a:buSzPct val="100000"/>
                        <a:buFont typeface="Arial"/>
                        <a:buChar char="•"/>
                        <a:defRPr b="1" sz="1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Persönliche Informationen:</a:t>
                      </a:r>
                      <a:endParaRPr sz="1800"/>
                    </a:p>
                    <a:p>
                      <a:pPr marL="285750" indent="-285750" defTabSz="457200">
                        <a:buSzPct val="100000"/>
                        <a:buFont typeface="Arial"/>
                        <a:buChar char="•"/>
                        <a:defRPr sz="1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Nationalität: Deutsch</a:t>
                      </a:r>
                      <a:endParaRPr sz="1800"/>
                    </a:p>
                    <a:p>
                      <a:pPr marL="285750" indent="-285750" defTabSz="457200">
                        <a:buSzPct val="100000"/>
                        <a:buFont typeface="Arial"/>
                        <a:buChar char="•"/>
                        <a:defRPr sz="1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Sprachen: Deutsch</a:t>
                      </a:r>
                    </a:p>
                    <a:p>
                      <a:pPr marL="285750" indent="-285750" defTabSz="457200">
                        <a:buSzPct val="100000"/>
                        <a:buFont typeface="Arial"/>
                        <a:buChar char="•"/>
                        <a:defRPr sz="1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Bildung: Hausfrau</a:t>
                      </a:r>
                    </a:p>
                  </a:txBody>
                  <a:tcPr marL="34290" marR="34290" marT="34290" marB="34290" anchor="t" anchorCtr="0" horzOverflow="overflow">
                    <a:solidFill>
                      <a:srgbClr val="D0D0D0"/>
                    </a:solidFill>
                  </a:tcPr>
                </a:tc>
                <a:tc hMerge="1">
                  <a:tcPr/>
                </a:tc>
              </a:tr>
              <a:tr h="1021479">
                <a:tc gridSpan="2">
                  <a:txBody>
                    <a:bodyPr/>
                    <a:lstStyle/>
                    <a:p>
                      <a:pPr defTabSz="457200">
                        <a:defRPr b="1" sz="1200"/>
                      </a:pPr>
                      <a:r>
                        <a:t>Schlüsselmerkmale: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20315" indent="-120315" defTabSz="457200">
                        <a:buSzPct val="100000"/>
                        <a:buChar char="-"/>
                        <a:defRPr sz="14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Macht sich Sorgen um Tim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20315" indent="-120315" defTabSz="457200">
                        <a:buSzPct val="100000"/>
                        <a:buChar char="-"/>
                        <a:defRPr sz="14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Mag keine Videospiele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20315" indent="-120315" defTabSz="457200">
                        <a:buSzPct val="100000"/>
                        <a:buChar char="-"/>
                        <a:defRPr sz="14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Mag kein Streit</a:t>
                      </a:r>
                    </a:p>
                  </a:txBody>
                  <a:tcPr marL="34290" marR="34290" marT="34290" marB="34290" anchor="t" anchorCtr="0" horzOverflow="overflow">
                    <a:solidFill>
                      <a:srgbClr val="E9E9E9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defTabSz="457200">
                        <a:lnSpc>
                          <a:spcPct val="107000"/>
                        </a:lnSpc>
                        <a:defRPr b="1" sz="1200"/>
                      </a:pPr>
                      <a:r>
                        <a:t>Kernziele: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60421" indent="-160421" defTabSz="457200">
                        <a:lnSpc>
                          <a:spcPct val="115000"/>
                        </a:lnSpc>
                        <a:buSzPct val="100000"/>
                        <a:buChar char="-"/>
                        <a:defRPr sz="14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Möchte nur das beste für ihren Sohn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t" anchorCtr="0" horzOverflow="overflow">
                    <a:solidFill>
                      <a:srgbClr val="E9E9E9"/>
                    </a:solidFill>
                  </a:tcPr>
                </a:tc>
                <a:tc hMerge="1">
                  <a:tcPr/>
                </a:tc>
              </a:tr>
              <a:tr h="1021479">
                <a:tc gridSpan="2">
                  <a:txBody>
                    <a:bodyPr/>
                    <a:lstStyle/>
                    <a:p>
                      <a:pPr defTabSz="457200">
                        <a:defRPr b="1" sz="1200"/>
                      </a:pPr>
                      <a:r>
                        <a:t>Fragen: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>
                        <a:defRPr sz="14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- Warum wird das überhaupt gespielt?</a:t>
                      </a:r>
                    </a:p>
                  </a:txBody>
                  <a:tcPr marL="34290" marR="34290" marT="34290" marB="34290" anchor="t" anchorCtr="0" horzOverflow="overflow">
                    <a:solidFill>
                      <a:srgbClr val="D0D0D0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defTabSz="457200">
                        <a:defRPr b="1" sz="1200"/>
                      </a:pPr>
                      <a:r>
                        <a:t>Beeinflusser: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37503" indent="-137503" defTabSz="457200">
                        <a:buSzPct val="100000"/>
                        <a:buChar char="-"/>
                        <a:defRPr sz="14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Sohn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37503" indent="-137503" defTabSz="457200">
                        <a:buSzPct val="100000"/>
                        <a:buChar char="-"/>
                        <a:defRPr sz="14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Ehemann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37503" indent="-137503" defTabSz="457200">
                        <a:buSzPct val="100000"/>
                        <a:buChar char="-"/>
                        <a:defRPr sz="14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Freunde</a:t>
                      </a:r>
                    </a:p>
                  </a:txBody>
                  <a:tcPr marL="34290" marR="34290" marT="34290" marB="34290" anchor="t" anchorCtr="0" horzOverflow="overflow"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200"/>
                      </a:pPr>
                      <a:r>
                        <a:t>Anwendungen: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97061" indent="-97061" defTabSz="457200">
                        <a:buSzPct val="100000"/>
                        <a:buChar char="-"/>
                        <a:defRPr sz="1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Online Forum</a:t>
                      </a:r>
                    </a:p>
                  </a:txBody>
                  <a:tcPr marL="34290" marR="34290" marT="34290" marB="34290" anchor="t" anchorCtr="0" horzOverflow="overflow">
                    <a:solidFill>
                      <a:srgbClr val="D0D0D0"/>
                    </a:solidFill>
                  </a:tcPr>
                </a:tc>
              </a:tr>
              <a:tr h="682438">
                <a:tc gridSpan="2">
                  <a:txBody>
                    <a:bodyPr/>
                    <a:lstStyle/>
                    <a:p>
                      <a:pPr defTabSz="457200">
                        <a:defRPr b="1" sz="1200"/>
                      </a:pPr>
                      <a:r>
                        <a:t>Frustrations- &amp; Schmerz-Punkte: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90590" indent="-90590" defTabSz="457200">
                        <a:buSzPct val="100000"/>
                        <a:buChar char="-"/>
                        <a:defRPr sz="14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Sohn schlechte Noten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90590" indent="-90590" defTabSz="457200">
                        <a:buSzPct val="100000"/>
                        <a:buChar char="-"/>
                        <a:defRPr sz="14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Sohn verschwendet leben</a:t>
                      </a:r>
                    </a:p>
                  </a:txBody>
                  <a:tcPr marL="34290" marR="34290" marT="34290" marB="34290" anchor="t" anchorCtr="0" horzOverflow="overflow">
                    <a:solidFill>
                      <a:srgbClr val="E9E9E9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defTabSz="457200">
                        <a:defRPr b="1" sz="1200"/>
                      </a:pPr>
                      <a:r>
                        <a:t>Glücklichmacher: 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97061" indent="-97061" defTabSz="457200">
                        <a:buSzPct val="100000"/>
                        <a:buChar char="-"/>
                        <a:defRPr sz="14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Wenn alle sich vertragen</a:t>
                      </a:r>
                    </a:p>
                  </a:txBody>
                  <a:tcPr marL="34290" marR="34290" marT="34290" marB="34290" anchor="t" anchorCtr="0" horzOverflow="overflow">
                    <a:solidFill>
                      <a:srgbClr val="E9E9E9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35" name="Tabelle 6"/>
          <p:cNvGraphicFramePr/>
          <p:nvPr/>
        </p:nvGraphicFramePr>
        <p:xfrm>
          <a:off x="4728252" y="1553224"/>
          <a:ext cx="3599096" cy="23104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23068"/>
                <a:gridCol w="625342"/>
                <a:gridCol w="625342"/>
                <a:gridCol w="625342"/>
              </a:tblGrid>
              <a:tr h="115521">
                <a:tc>
                  <a:txBody>
                    <a:bodyPr/>
                    <a:lstStyle/>
                    <a:p>
                      <a:pPr defTabSz="514350">
                        <a:lnSpc>
                          <a:spcPct val="107000"/>
                        </a:lnSpc>
                        <a:defRPr sz="1800"/>
                      </a:pPr>
                      <a:r>
                        <a:rPr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Prozesskenntnis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14350">
                        <a:lnSpc>
                          <a:spcPct val="107000"/>
                        </a:lnSpc>
                        <a:defRPr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14350">
                        <a:lnSpc>
                          <a:spcPct val="107000"/>
                        </a:lnSpc>
                        <a:defRPr sz="1800"/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Mittel</a:t>
                      </a:r>
                    </a:p>
                  </a:txBody>
                  <a:tcPr marL="0" marR="0" marT="0" marB="0" anchor="ctr" anchorCtr="0" horzOverflow="overflow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14350">
                        <a:lnSpc>
                          <a:spcPct val="107000"/>
                        </a:lnSpc>
                        <a:defRPr sz="1800"/>
                      </a:pPr>
                      <a:r>
                        <a:rPr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AEAEA"/>
                    </a:solidFill>
                  </a:tcPr>
                </a:tc>
              </a:tr>
              <a:tr h="115521">
                <a:tc>
                  <a:txBody>
                    <a:bodyPr/>
                    <a:lstStyle/>
                    <a:p>
                      <a:pPr defTabSz="514350">
                        <a:lnSpc>
                          <a:spcPct val="107000"/>
                        </a:lnSpc>
                        <a:defRPr sz="1800"/>
                      </a:pPr>
                      <a:r>
                        <a:rPr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allgemeine Computeraffinität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14350">
                        <a:lnSpc>
                          <a:spcPct val="107000"/>
                        </a:lnSpc>
                        <a:defRPr sz="1800"/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Niedrig</a:t>
                      </a:r>
                    </a:p>
                  </a:txBody>
                  <a:tcPr marL="0" marR="0" marT="0" marB="0" anchor="ctr" anchorCtr="0" horzOverflow="overflow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14350">
                        <a:lnSpc>
                          <a:spcPct val="107000"/>
                        </a:lnSpc>
                        <a:defRPr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14350">
                        <a:lnSpc>
                          <a:spcPct val="107000"/>
                        </a:lnSpc>
                        <a:defRPr sz="8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 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el 1"/>
          <p:cNvSpPr txBox="1"/>
          <p:nvPr>
            <p:ph type="title"/>
          </p:nvPr>
        </p:nvSpPr>
        <p:spPr>
          <a:xfrm>
            <a:off x="431800" y="15465"/>
            <a:ext cx="8229600" cy="540062"/>
          </a:xfrm>
          <a:prstGeom prst="rect">
            <a:avLst/>
          </a:prstGeom>
        </p:spPr>
        <p:txBody>
          <a:bodyPr/>
          <a:lstStyle>
            <a:lvl1pPr defTabSz="868680">
              <a:defRPr sz="3040">
                <a:solidFill>
                  <a:srgbClr val="FF0000"/>
                </a:solidFill>
              </a:defRPr>
            </a:lvl1pPr>
          </a:lstStyle>
          <a:p>
            <a:pPr/>
            <a:r>
              <a:t>Persona – Muster</a:t>
            </a:r>
          </a:p>
        </p:txBody>
      </p:sp>
      <p:graphicFrame>
        <p:nvGraphicFramePr>
          <p:cNvPr id="138" name="Inhaltsplatzhalter 14"/>
          <p:cNvGraphicFramePr/>
          <p:nvPr/>
        </p:nvGraphicFramePr>
        <p:xfrm>
          <a:off x="467543" y="604165"/>
          <a:ext cx="8136906" cy="41044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307915"/>
                <a:gridCol w="2760537"/>
                <a:gridCol w="2034226"/>
                <a:gridCol w="2034226"/>
              </a:tblGrid>
              <a:tr h="1377925">
                <a:tc>
                  <a:txBody>
                    <a:bodyPr/>
                    <a:lstStyle/>
                    <a:p>
                      <a:pPr defTabSz="514350">
                        <a:defRPr sz="1400"/>
                      </a:pPr>
                    </a:p>
                  </a:txBody>
                  <a:tcPr marL="45720" marR="45720" marT="45720" marB="45720" anchor="t" anchorCtr="0" horzOverflow="overflow">
                    <a:lnR w="12700">
                      <a:miter lim="400000"/>
                    </a:lnR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defTabSz="514350">
                        <a:defRPr b="1" sz="1400"/>
                      </a:pPr>
                      <a:r>
                        <a:t>Peter Müller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defTabSz="514350">
                        <a:defRPr sz="1200"/>
                      </a:pPr>
                      <a:r>
                        <a:t>Alter: 29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defTabSz="514350">
                        <a:defRPr sz="1200"/>
                      </a:pPr>
                      <a:r>
                        <a:t>Rolle: Kundenberater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defTabSz="514350">
                        <a:defRPr b="1" sz="1200"/>
                      </a:pPr>
                    </a:p>
                    <a:p>
                      <a:pPr defTabSz="514350">
                        <a:defRPr b="1" sz="1200"/>
                      </a:pPr>
                      <a:r>
                        <a:t>“Ich will nur das Beste für meine Kunden.”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solidFill>
                      <a:srgbClr val="D0D0D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indent="-285750" defTabSz="514350">
                        <a:buSzPct val="100000"/>
                        <a:buFont typeface="Arial"/>
                        <a:buChar char="•"/>
                        <a:defRPr b="1" sz="1200"/>
                      </a:pPr>
                      <a:r>
                        <a:t>Persönliche Informationen</a:t>
                      </a:r>
                      <a:r>
                        <a:t>:</a:t>
                      </a:r>
                    </a:p>
                    <a:p>
                      <a:pPr marL="285750" indent="-285750" defTabSz="514350">
                        <a:buSzPct val="100000"/>
                        <a:buFont typeface="Arial"/>
                        <a:buChar char="•"/>
                        <a:defRPr sz="1200"/>
                      </a:pPr>
                      <a:r>
                        <a:t>Nationalität</a:t>
                      </a:r>
                      <a:r>
                        <a:t>: Deutsch</a:t>
                      </a:r>
                    </a:p>
                    <a:p>
                      <a:pPr marL="285750" indent="-285750" defTabSz="514350">
                        <a:buSzPct val="100000"/>
                        <a:buFont typeface="Arial"/>
                        <a:buChar char="•"/>
                        <a:defRPr sz="1200"/>
                      </a:pPr>
                      <a:r>
                        <a:t>Sprachen</a:t>
                      </a:r>
                      <a:r>
                        <a:t>: Deutsch, </a:t>
                      </a:r>
                      <a:r>
                        <a:t>Englisch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indent="-285750" defTabSz="514350">
                        <a:buSzPct val="100000"/>
                        <a:buFont typeface="Arial"/>
                        <a:buChar char="•"/>
                        <a:defRPr sz="1200"/>
                      </a:pPr>
                      <a:r>
                        <a:t>Bildung</a:t>
                      </a:r>
                      <a:r>
                        <a:t>: </a:t>
                      </a:r>
                      <a:r>
                        <a:t>Universitätsabschluss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D0D0D0"/>
                    </a:solidFill>
                  </a:tcPr>
                </a:tc>
                <a:tc hMerge="1">
                  <a:tcPr/>
                </a:tc>
              </a:tr>
              <a:tr h="1319289">
                <a:tc gridSpan="2">
                  <a:txBody>
                    <a:bodyPr/>
                    <a:lstStyle/>
                    <a:p>
                      <a:pPr defTabSz="514350">
                        <a:defRPr b="1" sz="1200"/>
                      </a:pPr>
                      <a:r>
                        <a:t>Schlüsselmerkmale</a:t>
                      </a:r>
                      <a:r>
                        <a:t>:</a:t>
                      </a:r>
                    </a:p>
                    <a:p>
                      <a:pPr marL="285750" indent="-285750" defTabSz="514350">
                        <a:buSzPct val="100000"/>
                        <a:buFont typeface="Arial"/>
                        <a:buChar char="•"/>
                        <a:defRPr sz="1200"/>
                      </a:pPr>
                      <a:r>
                        <a:t>Nachhaltige</a:t>
                      </a:r>
                      <a:r>
                        <a:t> </a:t>
                      </a:r>
                      <a:r>
                        <a:t>Arbeitsmethoden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indent="-285750" defTabSz="514350">
                        <a:buSzPct val="100000"/>
                        <a:buFont typeface="Arial"/>
                        <a:buChar char="•"/>
                        <a:defRPr sz="1200"/>
                      </a:pPr>
                      <a:r>
                        <a:t>Aufgeschlossen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indent="-285750" defTabSz="514350">
                        <a:buSzPct val="100000"/>
                        <a:buFont typeface="Arial"/>
                        <a:buChar char="•"/>
                        <a:defRPr sz="1200"/>
                      </a:pPr>
                      <a:r>
                        <a:t>Verantwortungsvoll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indent="-285750" defTabSz="514350">
                        <a:buSzPct val="100000"/>
                        <a:buFont typeface="Arial"/>
                        <a:buChar char="•"/>
                        <a:defRPr sz="1200"/>
                      </a:pPr>
                      <a:r>
                        <a:t>Kundenwertschätzung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indent="-285750" defTabSz="514350">
                        <a:buSzPct val="100000"/>
                        <a:buFont typeface="Arial"/>
                        <a:buChar char="•"/>
                        <a:defRPr sz="1200"/>
                      </a:pPr>
                      <a:r>
                        <a:t>Hohe Zuverlässigkeit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9E9E9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defTabSz="514350">
                        <a:lnSpc>
                          <a:spcPct val="107000"/>
                        </a:lnSpc>
                        <a:defRPr b="1" sz="1200"/>
                      </a:pPr>
                      <a:r>
                        <a:t>Kernziele</a:t>
                      </a:r>
                      <a:r>
                        <a:t>:</a:t>
                      </a:r>
                    </a:p>
                    <a:p>
                      <a:pPr marL="342900" indent="-342900" defTabSz="514350">
                        <a:lnSpc>
                          <a:spcPct val="115000"/>
                        </a:lnSpc>
                        <a:buSzPct val="100000"/>
                        <a:buFont typeface="Symbol"/>
                        <a:buChar char="·"/>
                        <a:defRPr sz="1200"/>
                      </a:pPr>
                      <a:r>
                        <a:t>Den Kunden glücklich machen</a:t>
                      </a:r>
                    </a:p>
                    <a:p>
                      <a:pPr marL="342900" indent="-342900" defTabSz="514350">
                        <a:lnSpc>
                          <a:spcPct val="115000"/>
                        </a:lnSpc>
                        <a:buSzPct val="100000"/>
                        <a:buFont typeface="Symbol"/>
                        <a:buChar char="·"/>
                        <a:defRPr sz="1200"/>
                      </a:pPr>
                      <a:r>
                        <a:t>Definierte Vorgaben erreichen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9E9"/>
                    </a:solidFill>
                  </a:tcPr>
                </a:tc>
                <a:tc hMerge="1">
                  <a:tcPr/>
                </a:tc>
              </a:tr>
              <a:tr h="703621">
                <a:tc gridSpan="2">
                  <a:txBody>
                    <a:bodyPr/>
                    <a:lstStyle/>
                    <a:p>
                      <a:pPr defTabSz="514350">
                        <a:defRPr b="1" sz="1200"/>
                      </a:pPr>
                      <a:r>
                        <a:t>Fragen</a:t>
                      </a:r>
                      <a:r>
                        <a:t>:</a:t>
                      </a:r>
                    </a:p>
                    <a:p>
                      <a:pPr marL="285750" indent="-285750" defTabSz="514350">
                        <a:buSzPct val="100000"/>
                        <a:buFont typeface="Arial"/>
                        <a:buChar char="•"/>
                        <a:defRPr sz="1200"/>
                      </a:pPr>
                      <a:r>
                        <a:t>Wie kann ich meine Kunden nach ganz oben bringen?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D0D0D0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defTabSz="514350">
                        <a:defRPr b="1" sz="1200"/>
                      </a:pPr>
                      <a:r>
                        <a:t>Beeinflusser</a:t>
                      </a:r>
                      <a:r>
                        <a:t>:</a:t>
                      </a:r>
                    </a:p>
                    <a:p>
                      <a:pPr marL="285750" indent="-285750" defTabSz="514350">
                        <a:buSzPct val="100000"/>
                        <a:buFont typeface="Arial"/>
                        <a:buChar char="•"/>
                        <a:defRPr sz="1200"/>
                      </a:pPr>
                      <a:r>
                        <a:t>Kunden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indent="-285750" defTabSz="514350">
                        <a:buSzPct val="100000"/>
                        <a:buFont typeface="Arial"/>
                        <a:buChar char="•"/>
                        <a:defRPr sz="1200"/>
                      </a:pPr>
                      <a:r>
                        <a:t>Vorgesetzter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defTabSz="514350">
                        <a:defRPr b="1" sz="1200"/>
                      </a:pPr>
                      <a:r>
                        <a:t>Anwendung</a:t>
                      </a:r>
                      <a:r>
                        <a:t>:</a:t>
                      </a:r>
                    </a:p>
                    <a:p>
                      <a:pPr marL="285750" indent="-285750" defTabSz="514350">
                        <a:buSzPct val="100000"/>
                        <a:buFont typeface="Arial"/>
                        <a:buChar char="•"/>
                        <a:defRPr sz="1200"/>
                      </a:pPr>
                      <a:r>
                        <a:t>Skynet 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D0D0D0"/>
                    </a:solidFill>
                  </a:tcPr>
                </a:tc>
              </a:tr>
              <a:tr h="703621">
                <a:tc gridSpan="2">
                  <a:txBody>
                    <a:bodyPr/>
                    <a:lstStyle/>
                    <a:p>
                      <a:pPr defTabSz="514350">
                        <a:defRPr b="1" sz="1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Frustrations-  &amp; </a:t>
                      </a:r>
                      <a:r>
                        <a:t>Schmerz-Punkte</a:t>
                      </a:r>
                      <a:r>
                        <a:t>:</a:t>
                      </a:r>
                    </a:p>
                    <a:p>
                      <a:pPr marL="285750" indent="-285750" defTabSz="514350">
                        <a:buSzPct val="100000"/>
                        <a:buFont typeface="Arial"/>
                        <a:buChar char="•"/>
                        <a:defRPr sz="1200"/>
                      </a:pPr>
                      <a:r>
                        <a:t>Zeitintensive</a:t>
                      </a:r>
                      <a:r>
                        <a:t> interne </a:t>
                      </a:r>
                      <a:r>
                        <a:t>Prozesse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indent="-285750" defTabSz="514350">
                        <a:buSzPct val="100000"/>
                        <a:buFont typeface="Arial"/>
                        <a:buChar char="•"/>
                        <a:defRPr sz="1200"/>
                      </a:pPr>
                      <a:r>
                        <a:t>Anreisezeit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9E9E9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defTabSz="514350">
                        <a:defRPr b="1" sz="1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Glücklichmacher</a:t>
                      </a:r>
                      <a:r>
                        <a:t>:</a:t>
                      </a:r>
                      <a:r>
                        <a:t> </a:t>
                      </a:r>
                    </a:p>
                    <a:p>
                      <a:pPr marL="285750" indent="-285750" defTabSz="514350">
                        <a:buSzPct val="100000"/>
                        <a:buFont typeface="Arial"/>
                        <a:buChar char="•"/>
                        <a:defRPr sz="1200"/>
                      </a:pPr>
                      <a:r>
                        <a:t>Schnelle/ kurze effiziente interne Prozesse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indent="-285750" defTabSz="514350">
                        <a:buSzPct val="100000"/>
                        <a:buFont typeface="Arial"/>
                        <a:buChar char="•"/>
                        <a:defRPr sz="1200"/>
                      </a:pPr>
                      <a:r>
                        <a:t>Alles was die Arbeit zum Kunden vereinfacht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9E9E9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39" name="Tabelle 19"/>
          <p:cNvGraphicFramePr/>
          <p:nvPr/>
        </p:nvGraphicFramePr>
        <p:xfrm>
          <a:off x="4728252" y="1601865"/>
          <a:ext cx="3599096" cy="23104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23068"/>
                <a:gridCol w="625342"/>
                <a:gridCol w="625342"/>
                <a:gridCol w="625342"/>
              </a:tblGrid>
              <a:tr h="115521">
                <a:tc>
                  <a:txBody>
                    <a:bodyPr/>
                    <a:lstStyle/>
                    <a:p>
                      <a:pPr defTabSz="514350">
                        <a:lnSpc>
                          <a:spcPct val="107000"/>
                        </a:lnSpc>
                        <a:defRPr sz="1800"/>
                      </a:pPr>
                      <a:r>
                        <a:rPr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Prozesskenntnis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14350">
                        <a:lnSpc>
                          <a:spcPct val="107000"/>
                        </a:lnSpc>
                        <a:defRPr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14350">
                        <a:lnSpc>
                          <a:spcPct val="107000"/>
                        </a:lnSpc>
                        <a:defRPr sz="8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Mittel</a:t>
                      </a:r>
                      <a:r>
                        <a:rPr>
                          <a:solidFill>
                            <a:srgbClr val="000000"/>
                          </a:solidFill>
                        </a:rPr>
                        <a:t> </a:t>
                      </a:r>
                    </a:p>
                  </a:txBody>
                  <a:tcPr marL="0" marR="0" marT="0" marB="0" anchor="ctr" anchorCtr="0" horzOverflow="overflow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14350">
                        <a:lnSpc>
                          <a:spcPct val="107000"/>
                        </a:lnSpc>
                        <a:defRPr sz="1800"/>
                      </a:pPr>
                      <a:r>
                        <a:rPr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AEAEA"/>
                    </a:solidFill>
                  </a:tcPr>
                </a:tc>
              </a:tr>
              <a:tr h="115521">
                <a:tc>
                  <a:txBody>
                    <a:bodyPr/>
                    <a:lstStyle/>
                    <a:p>
                      <a:pPr defTabSz="514350">
                        <a:lnSpc>
                          <a:spcPct val="107000"/>
                        </a:lnSpc>
                        <a:defRPr sz="1800"/>
                      </a:pPr>
                      <a:r>
                        <a:rPr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allgemeine Computeraffinität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14350">
                        <a:lnSpc>
                          <a:spcPct val="107000"/>
                        </a:lnSpc>
                        <a:defRPr sz="1800"/>
                      </a:pPr>
                      <a:r>
                        <a:rPr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</a:p>
                  </a:txBody>
                  <a:tcPr marL="0" marR="0" marT="0" marB="0" anchor="ctr" anchorCtr="0" horzOverflow="overflow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14350">
                        <a:lnSpc>
                          <a:spcPct val="107000"/>
                        </a:lnSpc>
                        <a:defRPr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14350">
                        <a:lnSpc>
                          <a:spcPct val="107000"/>
                        </a:lnSpc>
                        <a:defRPr sz="8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Hoch</a:t>
                      </a:r>
                      <a:r>
                        <a:rPr>
                          <a:solidFill>
                            <a:srgbClr val="000000"/>
                          </a:solidFill>
                        </a:rPr>
                        <a:t> </a:t>
                      </a:r>
                    </a:p>
                  </a:txBody>
                  <a:tcPr marL="0" marR="0" marT="0" marB="0" anchor="ctr" anchorCtr="0" horzOverflow="overflow">
                    <a:solidFill>
                      <a:srgbClr val="595959"/>
                    </a:solidFill>
                  </a:tcPr>
                </a:tc>
              </a:tr>
            </a:tbl>
          </a:graphicData>
        </a:graphic>
      </p:graphicFrame>
      <p:sp>
        <p:nvSpPr>
          <p:cNvPr id="140" name="Rechteck 21"/>
          <p:cNvSpPr txBox="1"/>
          <p:nvPr/>
        </p:nvSpPr>
        <p:spPr>
          <a:xfrm>
            <a:off x="3376031" y="3850986"/>
            <a:ext cx="1104971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200">
                <a:solidFill>
                  <a:srgbClr val="C00000"/>
                </a:solidFill>
                <a:latin typeface="Wingdings"/>
                <a:ea typeface="Wingdings"/>
                <a:cs typeface="Wingdings"/>
                <a:sym typeface="Wingdings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Wingdings"/>
                <a:ea typeface="Wingdings"/>
                <a:cs typeface="Wingdings"/>
                <a:sym typeface="Wingdings"/>
              </a:rPr>
              <a:t>✗</a:t>
            </a:r>
          </a:p>
        </p:txBody>
      </p:sp>
      <p:sp>
        <p:nvSpPr>
          <p:cNvPr id="141" name="Rechteck 22"/>
          <p:cNvSpPr txBox="1"/>
          <p:nvPr/>
        </p:nvSpPr>
        <p:spPr>
          <a:xfrm>
            <a:off x="7684880" y="3836891"/>
            <a:ext cx="1104971" cy="1170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200">
                <a:solidFill>
                  <a:srgbClr val="00B050"/>
                </a:solidFill>
                <a:latin typeface="Wingdings"/>
                <a:ea typeface="Wingdings"/>
                <a:cs typeface="Wingdings"/>
                <a:sym typeface="Wingdings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Wingdings"/>
                <a:ea typeface="Wingdings"/>
                <a:cs typeface="Wingdings"/>
                <a:sym typeface="Wingdings"/>
              </a:rPr>
              <a:t>✓</a:t>
            </a:r>
          </a:p>
        </p:txBody>
      </p:sp>
      <p:pic>
        <p:nvPicPr>
          <p:cNvPr id="14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1560" y="699541"/>
            <a:ext cx="1080121" cy="10806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m-soft 16_9">
  <a:themeElements>
    <a:clrScheme name="dm-soft 16_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07DAC"/>
      </a:accent1>
      <a:accent2>
        <a:srgbClr val="DA4C37"/>
      </a:accent2>
      <a:accent3>
        <a:srgbClr val="5DBDAE"/>
      </a:accent3>
      <a:accent4>
        <a:srgbClr val="F8C821"/>
      </a:accent4>
      <a:accent5>
        <a:srgbClr val="B9D871"/>
      </a:accent5>
      <a:accent6>
        <a:srgbClr val="7D8FC9"/>
      </a:accent6>
      <a:hlink>
        <a:srgbClr val="0000FF"/>
      </a:hlink>
      <a:folHlink>
        <a:srgbClr val="FF00FF"/>
      </a:folHlink>
    </a:clrScheme>
    <a:fontScheme name="dm-soft 16_9">
      <a:majorFont>
        <a:latin typeface="Helvetica"/>
        <a:ea typeface="Helvetica"/>
        <a:cs typeface="Helvetica"/>
      </a:majorFont>
      <a:minorFont>
        <a:latin typeface="DM Office"/>
        <a:ea typeface="DM Office"/>
        <a:cs typeface="DM Office"/>
      </a:minorFont>
    </a:fontScheme>
    <a:fmtScheme name="dm-soft 16_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DM Offi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DM Offi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m-soft 16_9">
  <a:themeElements>
    <a:clrScheme name="dm-soft 16_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07DAC"/>
      </a:accent1>
      <a:accent2>
        <a:srgbClr val="DA4C37"/>
      </a:accent2>
      <a:accent3>
        <a:srgbClr val="5DBDAE"/>
      </a:accent3>
      <a:accent4>
        <a:srgbClr val="F8C821"/>
      </a:accent4>
      <a:accent5>
        <a:srgbClr val="B9D871"/>
      </a:accent5>
      <a:accent6>
        <a:srgbClr val="7D8FC9"/>
      </a:accent6>
      <a:hlink>
        <a:srgbClr val="0000FF"/>
      </a:hlink>
      <a:folHlink>
        <a:srgbClr val="FF00FF"/>
      </a:folHlink>
    </a:clrScheme>
    <a:fontScheme name="dm-soft 16_9">
      <a:majorFont>
        <a:latin typeface="Helvetica"/>
        <a:ea typeface="Helvetica"/>
        <a:cs typeface="Helvetica"/>
      </a:majorFont>
      <a:minorFont>
        <a:latin typeface="DM Office"/>
        <a:ea typeface="DM Office"/>
        <a:cs typeface="DM Office"/>
      </a:minorFont>
    </a:fontScheme>
    <a:fmtScheme name="dm-soft 16_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DM Offi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DM Offi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