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8"/>
  </p:notesMasterIdLst>
  <p:handoutMasterIdLst>
    <p:handoutMasterId r:id="rId39"/>
  </p:handoutMasterIdLst>
  <p:sldIdLst>
    <p:sldId id="256" r:id="rId5"/>
    <p:sldId id="257"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72" y="47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D51337A-31FA-4717-B2BF-9243F96D2B9B}">
      <dgm:prSet phldrT="[Text]"/>
      <dgm:spPr/>
      <dgm:t>
        <a:bodyPr/>
        <a:lstStyle/>
        <a:p>
          <a:r>
            <a:rPr lang="en-US" dirty="0"/>
            <a:t>Time, Schedules, and resources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000" dirty="0"/>
            <a:t>Representing temporal and resource constraints</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t>Hierarchical planning</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000" dirty="0"/>
            <a:t>High-level actions</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t>Planning and acting in NONDETERMINISTIC DOMAINS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000" dirty="0" err="1"/>
            <a:t>Sensorless</a:t>
          </a:r>
          <a:r>
            <a:rPr lang="en-US" sz="2000" dirty="0"/>
            <a:t> planning</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dirty="0"/>
            <a:t>Multiagent planning</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6965133D-7FF9-487E-95D5-2BA3F72467D3}">
      <dgm:prSet phldrT="[Text]" custT="1"/>
      <dgm:spPr/>
      <dgm:t>
        <a:bodyPr/>
        <a:lstStyle/>
        <a:p>
          <a:r>
            <a:rPr lang="en-US" sz="2000" dirty="0"/>
            <a:t>Solving scheduling problems</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05F151ED-225F-4204-8B43-385AF8619476}" type="parTrans" cxnId="{0DA175F5-56BE-4B55-B01B-11D2E3B1D740}">
      <dgm:prSet/>
      <dgm:spPr/>
      <dgm:t>
        <a:bodyPr/>
        <a:lstStyle/>
        <a:p>
          <a:endParaRPr lang="en-US"/>
        </a:p>
      </dgm:t>
    </dgm:pt>
    <dgm:pt modelId="{6FD35391-B0E9-40AD-9170-35BE1169D4D4}" type="sibTrans" cxnId="{0DA175F5-56BE-4B55-B01B-11D2E3B1D740}">
      <dgm:prSet/>
      <dgm:spPr/>
      <dgm:t>
        <a:bodyPr/>
        <a:lstStyle/>
        <a:p>
          <a:endParaRPr lang="en-US"/>
        </a:p>
      </dgm:t>
    </dgm:pt>
    <dgm:pt modelId="{6C7FE620-8D10-477A-A4D7-54E7A5830A02}">
      <dgm:prSet phldrT="[Text]" custT="1"/>
      <dgm:spPr/>
      <dgm:t>
        <a:bodyPr/>
        <a:lstStyle/>
        <a:p>
          <a:pPr>
            <a:buFont typeface="Symbol" panose="05050102010706020507" pitchFamily="18" charset="2"/>
            <a:buChar char=""/>
          </a:pPr>
          <a:r>
            <a:rPr lang="en-US" sz="2000" dirty="0"/>
            <a:t>Searching for primitive solutions</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A0B108FE-5F0D-4ADA-BEF1-E284BC6B9588}" type="parTrans" cxnId="{54BA4819-165B-469D-90D1-CD4B464E6F68}">
      <dgm:prSet/>
      <dgm:spPr/>
      <dgm:t>
        <a:bodyPr/>
        <a:lstStyle/>
        <a:p>
          <a:endParaRPr lang="en-US"/>
        </a:p>
      </dgm:t>
    </dgm:pt>
    <dgm:pt modelId="{F5314218-23AE-4957-9CFB-390379AB294F}" type="sibTrans" cxnId="{54BA4819-165B-469D-90D1-CD4B464E6F68}">
      <dgm:prSet/>
      <dgm:spPr/>
      <dgm:t>
        <a:bodyPr/>
        <a:lstStyle/>
        <a:p>
          <a:endParaRPr lang="en-US"/>
        </a:p>
      </dgm:t>
    </dgm:pt>
    <dgm:pt modelId="{91490DB4-E8D2-4506-AA33-5BA71C1A4949}">
      <dgm:prSet phldrT="[Text]" custT="1"/>
      <dgm:spPr/>
      <dgm:t>
        <a:bodyPr/>
        <a:lstStyle/>
        <a:p>
          <a:pPr>
            <a:buFont typeface="Symbol" panose="05050102010706020507" pitchFamily="18" charset="2"/>
            <a:buChar char=""/>
          </a:pPr>
          <a:r>
            <a:rPr lang="en-US" sz="2000" dirty="0"/>
            <a:t>Searching for abstract solutions</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C2A75F28-7405-4E24-A6D7-1E20DD3B8580}" type="parTrans" cxnId="{C3827A09-DDEC-4FEC-8891-AAA687395C2B}">
      <dgm:prSet/>
      <dgm:spPr/>
      <dgm:t>
        <a:bodyPr/>
        <a:lstStyle/>
        <a:p>
          <a:endParaRPr lang="en-US"/>
        </a:p>
      </dgm:t>
    </dgm:pt>
    <dgm:pt modelId="{22FF45C5-C4CC-4890-A6C8-A22CF30BB390}" type="sibTrans" cxnId="{C3827A09-DDEC-4FEC-8891-AAA687395C2B}">
      <dgm:prSet/>
      <dgm:spPr/>
      <dgm:t>
        <a:bodyPr/>
        <a:lstStyle/>
        <a:p>
          <a:endParaRPr lang="en-US"/>
        </a:p>
      </dgm:t>
    </dgm:pt>
    <dgm:pt modelId="{7EF9F23C-3748-4442-A1DE-C2E80FB6C70E}">
      <dgm:prSet phldrT="[Text]" custT="1"/>
      <dgm:spPr/>
      <dgm:t>
        <a:bodyPr/>
        <a:lstStyle/>
        <a:p>
          <a:pPr>
            <a:buFont typeface="Symbol" panose="05050102010706020507" pitchFamily="18" charset="2"/>
            <a:buChar char=""/>
          </a:pPr>
          <a:r>
            <a:rPr lang="en-US" sz="2000" dirty="0"/>
            <a:t>Contingent planning</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5AB94137-D022-4055-9734-D56BDE4788FF}" type="parTrans" cxnId="{F168C9B5-3CBC-4322-80E8-3E7FBD582517}">
      <dgm:prSet/>
      <dgm:spPr/>
      <dgm:t>
        <a:bodyPr/>
        <a:lstStyle/>
        <a:p>
          <a:endParaRPr lang="en-US"/>
        </a:p>
      </dgm:t>
    </dgm:pt>
    <dgm:pt modelId="{60569E92-A93F-4517-A731-D85A8228DAD7}" type="sibTrans" cxnId="{F168C9B5-3CBC-4322-80E8-3E7FBD582517}">
      <dgm:prSet/>
      <dgm:spPr/>
      <dgm:t>
        <a:bodyPr/>
        <a:lstStyle/>
        <a:p>
          <a:endParaRPr lang="en-US"/>
        </a:p>
      </dgm:t>
    </dgm:pt>
    <dgm:pt modelId="{B2DAC47F-AB5E-4762-81A0-CC36BA12467B}">
      <dgm:prSet phldrT="[Text]" custT="1"/>
      <dgm:spPr/>
      <dgm:t>
        <a:bodyPr/>
        <a:lstStyle/>
        <a:p>
          <a:pPr>
            <a:buFont typeface="Symbol" panose="05050102010706020507" pitchFamily="18" charset="2"/>
            <a:buChar char=""/>
          </a:pPr>
          <a:r>
            <a:rPr lang="en-US" sz="2000" dirty="0"/>
            <a:t>Online replanning</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3D556529-FF0C-4A47-9F7C-3CEA4C470F20}" type="parTrans" cxnId="{70C0BEE3-0204-4D13-8F5C-90B387472E21}">
      <dgm:prSet/>
      <dgm:spPr/>
      <dgm:t>
        <a:bodyPr/>
        <a:lstStyle/>
        <a:p>
          <a:endParaRPr lang="en-US"/>
        </a:p>
      </dgm:t>
    </dgm:pt>
    <dgm:pt modelId="{BF805172-83AE-42FD-8052-900DA4202182}" type="sibTrans" cxnId="{70C0BEE3-0204-4D13-8F5C-90B387472E21}">
      <dgm:prSet/>
      <dgm:spPr/>
      <dgm:t>
        <a:bodyPr/>
        <a:lstStyle/>
        <a:p>
          <a:endParaRPr lang="en-US"/>
        </a:p>
      </dgm:t>
    </dgm:pt>
    <dgm:pt modelId="{95A524E6-8A71-49A1-AF74-29696A02028A}">
      <dgm:prSet phldrT="[Text]" custT="1"/>
      <dgm:spPr/>
      <dgm:t>
        <a:bodyPr/>
        <a:lstStyle/>
        <a:p>
          <a:r>
            <a:rPr lang="en-US" sz="2000" dirty="0"/>
            <a:t>Planning with multiple simultaneous actions</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EE0C23C2-8A0C-497A-A914-ED60FDCA930F}" type="sibTrans" cxnId="{764A7F40-FC93-4B5E-82E4-B29F920B2D30}">
      <dgm:prSet/>
      <dgm:spPr/>
      <dgm:t>
        <a:bodyPr/>
        <a:lstStyle/>
        <a:p>
          <a:endParaRPr lang="en-US"/>
        </a:p>
      </dgm:t>
    </dgm:pt>
    <dgm:pt modelId="{52C86CAF-440B-4BB7-BD46-805908EC2D17}" type="parTrans" cxnId="{764A7F40-FC93-4B5E-82E4-B29F920B2D30}">
      <dgm:prSet/>
      <dgm:spPr/>
      <dgm:t>
        <a:bodyPr/>
        <a:lstStyle/>
        <a:p>
          <a:endParaRPr lang="en-US"/>
        </a:p>
      </dgm:t>
    </dgm:pt>
    <dgm:pt modelId="{7A1653D5-D2F7-478A-8A45-83648E9464A7}">
      <dgm:prSet phldrT="[Text]" custT="1"/>
      <dgm:spPr/>
      <dgm:t>
        <a:bodyPr/>
        <a:lstStyle/>
        <a:p>
          <a:pPr>
            <a:buFont typeface="Symbol" panose="05050102010706020507" pitchFamily="18" charset="2"/>
            <a:buChar char=""/>
          </a:pPr>
          <a:r>
            <a:rPr lang="en-US" sz="2000" dirty="0"/>
            <a:t>Planning with multiple agents: Cooperation and coordination</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4CA97C32-C4F0-41D5-B14C-088FC97BDFC0}" type="parTrans" cxnId="{3191E9CA-A369-41D2-81FA-86634C30F96E}">
      <dgm:prSet/>
      <dgm:spPr/>
      <dgm:t>
        <a:bodyPr/>
        <a:lstStyle/>
        <a:p>
          <a:endParaRPr lang="en-US"/>
        </a:p>
      </dgm:t>
    </dgm:pt>
    <dgm:pt modelId="{7B865694-E71B-403C-995F-40E4BAF6BB93}" type="sibTrans" cxnId="{3191E9CA-A369-41D2-81FA-86634C30F96E}">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custScaleX="100000" custLinFactNeighborY="-45077">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LinFactNeighborX="686" custLinFactNeighborY="-82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custLinFactNeighborY="0">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C3827A09-DDEC-4FEC-8891-AAA687395C2B}" srcId="{A7F7584C-6CC5-40A2-9566-2842A5DEA97A}" destId="{91490DB4-E8D2-4506-AA33-5BA71C1A4949}" srcOrd="2" destOrd="0" parTransId="{C2A75F28-7405-4E24-A6D7-1E20DD3B8580}" sibTransId="{22FF45C5-C4CC-4890-A6C8-A22CF30BB390}"/>
    <dgm:cxn modelId="{54BA4819-165B-469D-90D1-CD4B464E6F68}" srcId="{A7F7584C-6CC5-40A2-9566-2842A5DEA97A}" destId="{6C7FE620-8D10-477A-A4D7-54E7A5830A02}" srcOrd="1" destOrd="0" parTransId="{A0B108FE-5F0D-4ADA-BEF1-E284BC6B9588}" sibTransId="{F5314218-23AE-4957-9CFB-390379AB294F}"/>
    <dgm:cxn modelId="{23CB982E-A25D-4F86-AECB-943830CFE4C0}" type="presOf" srcId="{6965133D-7FF9-487E-95D5-2BA3F72467D3}" destId="{6FB9694A-6C63-4B23-90F6-4F208C00D399}" srcOrd="0" destOrd="1"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D0760867-8078-4471-B424-71B9AC6287E0}" type="presOf" srcId="{91490DB4-E8D2-4506-AA33-5BA71C1A4949}" destId="{329ECF1A-78BE-41CB-B252-8011825B67CD}" srcOrd="0" destOrd="2" presId="urn:microsoft.com/office/officeart/2005/8/layout/vList5"/>
    <dgm:cxn modelId="{31542949-2B5C-4CAB-AC6D-2F334A68B7A3}" type="presOf" srcId="{B2DAC47F-AB5E-4762-81A0-CC36BA12467B}" destId="{A66EBD3D-E7C5-421C-B8B5-728648057DDC}" srcOrd="0" destOrd="2"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6D739E4E-A9A6-46ED-9158-600904C99755}" type="presOf" srcId="{7A1653D5-D2F7-478A-8A45-83648E9464A7}" destId="{95E0557D-F0A1-4F38-8083-55DE7503164F}" srcOrd="0" destOrd="1"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28E7A93-BCDB-4CF3-AF8A-6671F22FCC00}" type="presOf" srcId="{6C7FE620-8D10-477A-A4D7-54E7A5830A02}" destId="{329ECF1A-78BE-41CB-B252-8011825B67CD}" srcOrd="0" destOrd="1" presId="urn:microsoft.com/office/officeart/2005/8/layout/vList5"/>
    <dgm:cxn modelId="{993E0796-DCBD-4EB2-9BAB-4437E125DA45}" type="presOf" srcId="{E40970FA-9468-4353-8343-FE5E2BEBB8B0}" destId="{6FB9694A-6C63-4B23-90F6-4F208C00D399}" srcOrd="0" destOrd="0" presId="urn:microsoft.com/office/officeart/2005/8/layout/vList5"/>
    <dgm:cxn modelId="{F168C9B5-3CBC-4322-80E8-3E7FBD582517}" srcId="{51A6936C-668E-4912-B1B4-BA2D45D3F624}" destId="{7EF9F23C-3748-4442-A1DE-C2E80FB6C70E}" srcOrd="1" destOrd="0" parTransId="{5AB94137-D022-4055-9734-D56BDE4788FF}" sibTransId="{60569E92-A93F-4517-A731-D85A8228DAD7}"/>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3191E9CA-A369-41D2-81FA-86634C30F96E}" srcId="{928B5CB8-3545-4EE5-8BED-981D3C6157A5}" destId="{7A1653D5-D2F7-478A-8A45-83648E9464A7}" srcOrd="1" destOrd="0" parTransId="{4CA97C32-C4F0-41D5-B14C-088FC97BDFC0}" sibTransId="{7B865694-E71B-403C-995F-40E4BAF6BB93}"/>
    <dgm:cxn modelId="{5EF4ADE1-0B70-48CA-89E8-05B053E3DE77}" type="presOf" srcId="{7EF9F23C-3748-4442-A1DE-C2E80FB6C70E}" destId="{A66EBD3D-E7C5-421C-B8B5-728648057DDC}" srcOrd="0" destOrd="1" presId="urn:microsoft.com/office/officeart/2005/8/layout/vList5"/>
    <dgm:cxn modelId="{70C0BEE3-0204-4D13-8F5C-90B387472E21}" srcId="{51A6936C-668E-4912-B1B4-BA2D45D3F624}" destId="{B2DAC47F-AB5E-4762-81A0-CC36BA12467B}" srcOrd="2" destOrd="0" parTransId="{3D556529-FF0C-4A47-9F7C-3CEA4C470F20}" sibTransId="{BF805172-83AE-42FD-8052-900DA4202182}"/>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0DA175F5-56BE-4B55-B01B-11D2E3B1D740}" srcId="{0D51337A-31FA-4717-B2BF-9243F96D2B9B}" destId="{6965133D-7FF9-487E-95D5-2BA3F72467D3}" srcOrd="1" destOrd="0" parTransId="{05F151ED-225F-4204-8B43-385AF8619476}" sibTransId="{6FD35391-B0E9-40AD-9170-35BE1169D4D4}"/>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773250" y="-2774670"/>
          <a:ext cx="1052094" cy="6869927"/>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Representing temporal and resource constraints</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n-US" sz="2000" kern="1200" dirty="0"/>
            <a:t>Solving scheduling problems</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864334" y="185605"/>
        <a:ext cx="6818568" cy="949376"/>
      </dsp:txXfrm>
    </dsp:sp>
    <dsp:sp modelId="{3230722F-B757-4673-BD2F-9D4BAB5CEE8D}">
      <dsp:nvSpPr>
        <dsp:cNvPr id="0" name=""/>
        <dsp:cNvSpPr/>
      </dsp:nvSpPr>
      <dsp:spPr>
        <a:xfrm>
          <a:off x="0" y="0"/>
          <a:ext cx="3864333" cy="1315117"/>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Time, Schedules, and resources</a:t>
          </a:r>
          <a:endParaRPr lang="en-US" sz="2700" kern="1200" dirty="0">
            <a:latin typeface="Tahoma" panose="020B0604030504040204" pitchFamily="34" charset="0"/>
            <a:ea typeface="Tahoma" panose="020B0604030504040204" pitchFamily="34" charset="0"/>
            <a:cs typeface="Tahoma" panose="020B0604030504040204" pitchFamily="34" charset="0"/>
          </a:endParaRPr>
        </a:p>
      </dsp:txBody>
      <dsp:txXfrm>
        <a:off x="64199" y="64199"/>
        <a:ext cx="3735935" cy="1186719"/>
      </dsp:txXfrm>
    </dsp:sp>
    <dsp:sp modelId="{329ECF1A-78BE-41CB-B252-8011825B67CD}">
      <dsp:nvSpPr>
        <dsp:cNvPr id="0" name=""/>
        <dsp:cNvSpPr/>
      </dsp:nvSpPr>
      <dsp:spPr>
        <a:xfrm rot="5400000">
          <a:off x="6773250" y="-1402465"/>
          <a:ext cx="1052094" cy="6869927"/>
        </a:xfrm>
        <a:prstGeom prst="round2SameRect">
          <a:avLst/>
        </a:prstGeom>
        <a:solidFill>
          <a:schemeClr val="accent2">
            <a:tint val="40000"/>
            <a:alpha val="90000"/>
            <a:hueOff val="-613955"/>
            <a:satOff val="4090"/>
            <a:lumOff val="374"/>
            <a:alphaOff val="0"/>
          </a:schemeClr>
        </a:solidFill>
        <a:ln w="15875" cap="flat" cmpd="sng" algn="ctr">
          <a:solidFill>
            <a:schemeClr val="accent2">
              <a:tint val="40000"/>
              <a:alpha val="90000"/>
              <a:hueOff val="-613955"/>
              <a:satOff val="4090"/>
              <a:lumOff val="3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High-level actions</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Symbol" panose="05050102010706020507" pitchFamily="18" charset="2"/>
            <a:buChar char=""/>
          </a:pPr>
          <a:r>
            <a:rPr lang="en-US" sz="2000" kern="1200" dirty="0"/>
            <a:t>Searching for primitive solutions</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Symbol" panose="05050102010706020507" pitchFamily="18" charset="2"/>
            <a:buChar char=""/>
          </a:pPr>
          <a:r>
            <a:rPr lang="en-US" sz="2000" kern="1200" dirty="0"/>
            <a:t>Searching for abstract solutions</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864334" y="1557810"/>
        <a:ext cx="6818568" cy="949376"/>
      </dsp:txXfrm>
    </dsp:sp>
    <dsp:sp modelId="{8A3FE5E4-2689-4041-B2C5-C63BC276A3EF}">
      <dsp:nvSpPr>
        <dsp:cNvPr id="0" name=""/>
        <dsp:cNvSpPr/>
      </dsp:nvSpPr>
      <dsp:spPr>
        <a:xfrm>
          <a:off x="0" y="1383608"/>
          <a:ext cx="3864333" cy="1315117"/>
        </a:xfrm>
        <a:prstGeom prst="roundRect">
          <a:avLst/>
        </a:prstGeom>
        <a:solidFill>
          <a:schemeClr val="accent2">
            <a:hueOff val="-441124"/>
            <a:satOff val="497"/>
            <a:lumOff val="117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Hierarchical planning</a:t>
          </a:r>
          <a:endParaRPr lang="en-US" sz="2700" kern="1200" dirty="0">
            <a:latin typeface="Tahoma" panose="020B0604030504040204" pitchFamily="34" charset="0"/>
            <a:ea typeface="Tahoma" panose="020B0604030504040204" pitchFamily="34" charset="0"/>
            <a:cs typeface="Tahoma" panose="020B0604030504040204" pitchFamily="34" charset="0"/>
          </a:endParaRPr>
        </a:p>
      </dsp:txBody>
      <dsp:txXfrm>
        <a:off x="64199" y="1447807"/>
        <a:ext cx="3735935" cy="1186719"/>
      </dsp:txXfrm>
    </dsp:sp>
    <dsp:sp modelId="{A66EBD3D-E7C5-421C-B8B5-728648057DDC}">
      <dsp:nvSpPr>
        <dsp:cNvPr id="0" name=""/>
        <dsp:cNvSpPr/>
      </dsp:nvSpPr>
      <dsp:spPr>
        <a:xfrm rot="5400000">
          <a:off x="6773250" y="-12922"/>
          <a:ext cx="1052094" cy="6869927"/>
        </a:xfrm>
        <a:prstGeom prst="round2SameRect">
          <a:avLst/>
        </a:prstGeom>
        <a:solidFill>
          <a:schemeClr val="accent2">
            <a:tint val="40000"/>
            <a:alpha val="90000"/>
            <a:hueOff val="-1227910"/>
            <a:satOff val="8180"/>
            <a:lumOff val="748"/>
            <a:alphaOff val="0"/>
          </a:schemeClr>
        </a:solidFill>
        <a:ln w="15875" cap="flat" cmpd="sng" algn="ctr">
          <a:solidFill>
            <a:schemeClr val="accent2">
              <a:tint val="40000"/>
              <a:alpha val="90000"/>
              <a:hueOff val="-1227910"/>
              <a:satOff val="8180"/>
              <a:lumOff val="7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a:t>Sensorless</a:t>
          </a:r>
          <a:r>
            <a:rPr lang="en-US" sz="2000" kern="1200" dirty="0"/>
            <a:t> planning</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Symbol" panose="05050102010706020507" pitchFamily="18" charset="2"/>
            <a:buChar char=""/>
          </a:pPr>
          <a:r>
            <a:rPr lang="en-US" sz="2000" kern="1200" dirty="0"/>
            <a:t>Contingent planning</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Symbol" panose="05050102010706020507" pitchFamily="18" charset="2"/>
            <a:buChar char=""/>
          </a:pPr>
          <a:r>
            <a:rPr lang="en-US" sz="2000" kern="1200" dirty="0"/>
            <a:t>Online replanning</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864334" y="2947354"/>
        <a:ext cx="6818568" cy="949376"/>
      </dsp:txXfrm>
    </dsp:sp>
    <dsp:sp modelId="{1C763A21-352A-41D1-A2E2-E305DABA275D}">
      <dsp:nvSpPr>
        <dsp:cNvPr id="0" name=""/>
        <dsp:cNvSpPr/>
      </dsp:nvSpPr>
      <dsp:spPr>
        <a:xfrm>
          <a:off x="0" y="2764481"/>
          <a:ext cx="3864333" cy="1315117"/>
        </a:xfrm>
        <a:prstGeom prst="roundRect">
          <a:avLst/>
        </a:prstGeom>
        <a:solidFill>
          <a:schemeClr val="accent2">
            <a:hueOff val="-882249"/>
            <a:satOff val="995"/>
            <a:lumOff val="235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Planning and acting in NONDETERMINISTIC DOMAINS</a:t>
          </a:r>
          <a:endParaRPr lang="en-US" sz="2700" kern="1200" dirty="0">
            <a:latin typeface="Tahoma" panose="020B0604030504040204" pitchFamily="34" charset="0"/>
            <a:ea typeface="Tahoma" panose="020B0604030504040204" pitchFamily="34" charset="0"/>
            <a:cs typeface="Tahoma" panose="020B0604030504040204" pitchFamily="34" charset="0"/>
          </a:endParaRPr>
        </a:p>
      </dsp:txBody>
      <dsp:txXfrm>
        <a:off x="64199" y="2828680"/>
        <a:ext cx="3735935" cy="1186719"/>
      </dsp:txXfrm>
    </dsp:sp>
    <dsp:sp modelId="{95E0557D-F0A1-4F38-8083-55DE7503164F}">
      <dsp:nvSpPr>
        <dsp:cNvPr id="0" name=""/>
        <dsp:cNvSpPr/>
      </dsp:nvSpPr>
      <dsp:spPr>
        <a:xfrm rot="5400000">
          <a:off x="6773250" y="1367951"/>
          <a:ext cx="1052094" cy="6869927"/>
        </a:xfrm>
        <a:prstGeom prst="round2SameRect">
          <a:avLst/>
        </a:prstGeom>
        <a:solidFill>
          <a:schemeClr val="accent2">
            <a:tint val="40000"/>
            <a:alpha val="90000"/>
            <a:hueOff val="-1841865"/>
            <a:satOff val="12270"/>
            <a:lumOff val="1122"/>
            <a:alphaOff val="0"/>
          </a:schemeClr>
        </a:solidFill>
        <a:ln w="15875"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Planning with multiple simultaneous actions</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Symbol" panose="05050102010706020507" pitchFamily="18" charset="2"/>
            <a:buChar char=""/>
          </a:pPr>
          <a:r>
            <a:rPr lang="en-US" sz="2000" kern="1200" dirty="0"/>
            <a:t>Planning with multiple agents: Cooperation and coordination</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864334" y="4328227"/>
        <a:ext cx="6818568" cy="949376"/>
      </dsp:txXfrm>
    </dsp:sp>
    <dsp:sp modelId="{B9324B26-5FF5-4FF7-9073-66103CBE8481}">
      <dsp:nvSpPr>
        <dsp:cNvPr id="0" name=""/>
        <dsp:cNvSpPr/>
      </dsp:nvSpPr>
      <dsp:spPr>
        <a:xfrm>
          <a:off x="0" y="4145355"/>
          <a:ext cx="3864333" cy="1315117"/>
        </a:xfrm>
        <a:prstGeom prst="roundRect">
          <a:avLst/>
        </a:prstGeom>
        <a:solidFill>
          <a:schemeClr val="accent2">
            <a:hueOff val="-1323373"/>
            <a:satOff val="1492"/>
            <a:lumOff val="353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Multiagent planning</a:t>
          </a:r>
          <a:endParaRPr lang="en-US" sz="2700" kern="1200" dirty="0">
            <a:latin typeface="Tahoma" panose="020B0604030504040204" pitchFamily="34" charset="0"/>
            <a:ea typeface="Tahoma" panose="020B0604030504040204" pitchFamily="34" charset="0"/>
            <a:cs typeface="Tahoma" panose="020B0604030504040204" pitchFamily="34" charset="0"/>
          </a:endParaRPr>
        </a:p>
      </dsp:txBody>
      <dsp:txXfrm>
        <a:off x="64199" y="4209554"/>
        <a:ext cx="3735935" cy="11867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11/23/2022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11/23/2022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11/23/2022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0" y="1"/>
            <a:ext cx="12006470" cy="3429000"/>
          </a:xfrm>
        </p:spPr>
        <p:txBody>
          <a:bodyPr>
            <a:normAutofit/>
          </a:bodyPr>
          <a:lstStyle/>
          <a:p>
            <a:pPr algn="ctr"/>
            <a:r>
              <a:rPr lang="en-US" sz="4000" dirty="0">
                <a:latin typeface="+mn-lt"/>
              </a:rPr>
              <a:t>&lt;</a:t>
            </a:r>
            <a:r>
              <a:rPr lang="en-US" sz="4000" b="1" i="0" dirty="0">
                <a:solidFill>
                  <a:schemeClr val="bg1"/>
                </a:solidFill>
                <a:effectLst/>
                <a:latin typeface="+mn-lt"/>
              </a:rPr>
              <a:t> </a:t>
            </a:r>
            <a:r>
              <a:rPr lang="en-US" sz="4000" b="1" i="0" dirty="0">
                <a:effectLst/>
                <a:latin typeface="+mn-lt"/>
              </a:rPr>
              <a:t>Development </a:t>
            </a:r>
            <a:br>
              <a:rPr lang="en-US" sz="4000" b="1" i="0" dirty="0">
                <a:effectLst/>
                <a:latin typeface="+mn-lt"/>
              </a:rPr>
            </a:br>
            <a:r>
              <a:rPr lang="en-US" sz="4000" b="1" i="0" dirty="0">
                <a:effectLst/>
                <a:latin typeface="+mn-lt"/>
              </a:rPr>
              <a:t>of KBS solution to address </a:t>
            </a:r>
            <a:br>
              <a:rPr lang="en-US" sz="4000" b="1" i="0" dirty="0">
                <a:effectLst/>
                <a:latin typeface="+mn-lt"/>
              </a:rPr>
            </a:br>
            <a:r>
              <a:rPr lang="en-US" sz="4000" b="1" i="0" dirty="0">
                <a:effectLst/>
                <a:latin typeface="+mn-lt"/>
              </a:rPr>
              <a:t>real life problems /</a:t>
            </a:r>
            <a:r>
              <a:rPr lang="en-US" sz="4000" dirty="0">
                <a:latin typeface="+mn-lt"/>
              </a:rPr>
              <a:t>&gt;</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23415" y="3933343"/>
            <a:ext cx="8791575" cy="1655762"/>
          </a:xfrm>
        </p:spPr>
        <p:txBody>
          <a:bodyPr>
            <a:normAutofit/>
          </a:bodyPr>
          <a:lstStyle/>
          <a:p>
            <a:pPr algn="ctr"/>
            <a:r>
              <a:rPr lang="en-US" sz="1800" dirty="0">
                <a:solidFill>
                  <a:schemeClr val="tx1"/>
                </a:solidFill>
                <a:latin typeface="Bahnschrift Light Condensed" panose="020B0502040204020203" pitchFamily="34" charset="0"/>
                <a:ea typeface="Tahoma" panose="020B0604030504040204" pitchFamily="34" charset="0"/>
                <a:cs typeface="Tahoma" panose="020B0604030504040204" pitchFamily="34" charset="0"/>
              </a:rPr>
              <a:t>G-8:</a:t>
            </a:r>
            <a:br>
              <a:rPr lang="en-US" sz="1800" dirty="0">
                <a:solidFill>
                  <a:schemeClr val="tx1"/>
                </a:solidFill>
                <a:latin typeface="Bahnschrift Light Condensed" panose="020B0502040204020203" pitchFamily="34" charset="0"/>
                <a:ea typeface="Tahoma" panose="020B0604030504040204" pitchFamily="34" charset="0"/>
                <a:cs typeface="Tahoma" panose="020B0604030504040204" pitchFamily="34" charset="0"/>
              </a:rPr>
            </a:br>
            <a:r>
              <a:rPr lang="en-US" sz="1800" dirty="0">
                <a:solidFill>
                  <a:schemeClr val="tx1"/>
                </a:solidFill>
                <a:latin typeface="Bahnschrift Light Condensed" panose="020B0502040204020203" pitchFamily="34" charset="0"/>
                <a:ea typeface="Tahoma" panose="020B0604030504040204" pitchFamily="34" charset="0"/>
                <a:cs typeface="Tahoma" panose="020B0604030504040204" pitchFamily="34" charset="0"/>
              </a:rPr>
              <a:t>&lt;</a:t>
            </a:r>
            <a:r>
              <a:rPr lang="en-US" sz="1800" b="0" i="0" dirty="0">
                <a:solidFill>
                  <a:schemeClr val="tx1"/>
                </a:solidFill>
                <a:effectLst/>
                <a:latin typeface="Bahnschrift Light Condensed" panose="020B0502040204020203" pitchFamily="34" charset="0"/>
              </a:rPr>
              <a:t> TANURON, Kenneth </a:t>
            </a:r>
            <a:r>
              <a:rPr lang="en-US" sz="1800" b="0" i="0" dirty="0" err="1">
                <a:solidFill>
                  <a:schemeClr val="tx1"/>
                </a:solidFill>
                <a:effectLst/>
                <a:latin typeface="Bahnschrift Light Condensed" panose="020B0502040204020203" pitchFamily="34" charset="0"/>
              </a:rPr>
              <a:t>Luyao</a:t>
            </a:r>
            <a:r>
              <a:rPr lang="en-US" sz="1800" b="0" i="0" dirty="0">
                <a:solidFill>
                  <a:schemeClr val="tx1"/>
                </a:solidFill>
                <a:effectLst/>
                <a:latin typeface="Bahnschrift Light Condensed" panose="020B0502040204020203" pitchFamily="34" charset="0"/>
              </a:rPr>
              <a:t> </a:t>
            </a:r>
            <a:r>
              <a:rPr lang="en-US" sz="1800" dirty="0">
                <a:solidFill>
                  <a:schemeClr val="tx1"/>
                </a:solidFill>
                <a:latin typeface="Bahnschrift Light Condensed" panose="020B0502040204020203" pitchFamily="34" charset="0"/>
              </a:rPr>
              <a:t>/</a:t>
            </a:r>
            <a:r>
              <a:rPr lang="en-US" sz="1800" dirty="0">
                <a:solidFill>
                  <a:schemeClr val="tx1"/>
                </a:solidFill>
                <a:latin typeface="Bahnschrift Light Condensed" panose="020B0502040204020203" pitchFamily="34" charset="0"/>
                <a:ea typeface="Tahoma" panose="020B0604030504040204" pitchFamily="34" charset="0"/>
                <a:cs typeface="Tahoma" panose="020B0604030504040204" pitchFamily="34" charset="0"/>
              </a:rPr>
              <a:t>&gt;</a:t>
            </a:r>
          </a:p>
          <a:p>
            <a:pPr algn="ctr"/>
            <a:r>
              <a:rPr lang="en-US" sz="1800" dirty="0">
                <a:solidFill>
                  <a:schemeClr val="tx1"/>
                </a:solidFill>
                <a:latin typeface="Bahnschrift Light Condensed" panose="020B0502040204020203" pitchFamily="34" charset="0"/>
                <a:ea typeface="Tahoma" panose="020B0604030504040204" pitchFamily="34" charset="0"/>
                <a:cs typeface="Tahoma" panose="020B0604030504040204" pitchFamily="34" charset="0"/>
              </a:rPr>
              <a:t>&lt;</a:t>
            </a:r>
            <a:r>
              <a:rPr lang="en-US" sz="1800" b="0" i="0" dirty="0">
                <a:solidFill>
                  <a:schemeClr val="tx1"/>
                </a:solidFill>
                <a:effectLst/>
                <a:latin typeface="Bahnschrift Light Condensed" panose="020B0502040204020203" pitchFamily="34" charset="0"/>
              </a:rPr>
              <a:t> VILLANEA, Marvin </a:t>
            </a:r>
            <a:r>
              <a:rPr lang="en-US" sz="1800" b="0" i="0" dirty="0" err="1">
                <a:solidFill>
                  <a:schemeClr val="tx1"/>
                </a:solidFill>
                <a:effectLst/>
                <a:latin typeface="Bahnschrift Light Condensed" panose="020B0502040204020203" pitchFamily="34" charset="0"/>
              </a:rPr>
              <a:t>Tapere</a:t>
            </a:r>
            <a:r>
              <a:rPr lang="en-US" sz="1800" b="0" i="0" dirty="0">
                <a:solidFill>
                  <a:schemeClr val="tx1"/>
                </a:solidFill>
                <a:effectLst/>
                <a:latin typeface="Bahnschrift Light Condensed" panose="020B0502040204020203" pitchFamily="34" charset="0"/>
              </a:rPr>
              <a:t> /</a:t>
            </a:r>
            <a:r>
              <a:rPr lang="en-US" sz="1800" dirty="0">
                <a:solidFill>
                  <a:schemeClr val="tx1"/>
                </a:solidFill>
                <a:latin typeface="Bahnschrift Light Condensed" panose="020B0502040204020203" pitchFamily="34" charset="0"/>
                <a:ea typeface="Tahoma" panose="020B0604030504040204" pitchFamily="34" charset="0"/>
                <a:cs typeface="Tahoma" panose="020B0604030504040204" pitchFamily="34" charset="0"/>
              </a:rPr>
              <a:t>&gt;</a:t>
            </a:r>
          </a:p>
          <a:p>
            <a:pPr algn="ctr"/>
            <a:r>
              <a:rPr lang="en-US" sz="1800" dirty="0">
                <a:solidFill>
                  <a:schemeClr val="tx1"/>
                </a:solidFill>
                <a:latin typeface="Bahnschrift Light Condensed" panose="020B0502040204020203" pitchFamily="34" charset="0"/>
                <a:ea typeface="Tahoma" panose="020B0604030504040204" pitchFamily="34" charset="0"/>
                <a:cs typeface="Tahoma" panose="020B0604030504040204" pitchFamily="34" charset="0"/>
              </a:rPr>
              <a:t>&lt;</a:t>
            </a:r>
            <a:r>
              <a:rPr lang="en-US" sz="1800" b="0" i="0" dirty="0">
                <a:solidFill>
                  <a:schemeClr val="tx1"/>
                </a:solidFill>
                <a:effectLst/>
                <a:latin typeface="Bahnschrift Light Condensed" panose="020B0502040204020203" pitchFamily="34" charset="0"/>
              </a:rPr>
              <a:t> ZAYAS, </a:t>
            </a:r>
            <a:r>
              <a:rPr lang="en-US" sz="1800" b="0" i="0" dirty="0" err="1">
                <a:solidFill>
                  <a:schemeClr val="tx1"/>
                </a:solidFill>
                <a:effectLst/>
                <a:latin typeface="Bahnschrift Light Condensed" panose="020B0502040204020203" pitchFamily="34" charset="0"/>
              </a:rPr>
              <a:t>Sylwyn</a:t>
            </a:r>
            <a:r>
              <a:rPr lang="en-US" sz="1800" b="0" i="0" dirty="0">
                <a:solidFill>
                  <a:schemeClr val="tx1"/>
                </a:solidFill>
                <a:effectLst/>
                <a:latin typeface="Bahnschrift Light Condensed" panose="020B0502040204020203" pitchFamily="34" charset="0"/>
              </a:rPr>
              <a:t> Franz </a:t>
            </a:r>
            <a:r>
              <a:rPr lang="en-US" sz="1800" b="0" i="0" dirty="0" err="1">
                <a:solidFill>
                  <a:schemeClr val="tx1"/>
                </a:solidFill>
                <a:effectLst/>
                <a:latin typeface="Bahnschrift Light Condensed" panose="020B0502040204020203" pitchFamily="34" charset="0"/>
              </a:rPr>
              <a:t>Suan</a:t>
            </a:r>
            <a:r>
              <a:rPr lang="en-US" sz="1800" b="0" i="0" dirty="0">
                <a:solidFill>
                  <a:schemeClr val="tx1"/>
                </a:solidFill>
                <a:effectLst/>
                <a:latin typeface="Bahnschrift Light Condensed" panose="020B0502040204020203" pitchFamily="34" charset="0"/>
              </a:rPr>
              <a:t> /</a:t>
            </a:r>
            <a:r>
              <a:rPr lang="en-US" sz="1800" dirty="0">
                <a:solidFill>
                  <a:schemeClr val="tx1"/>
                </a:solidFill>
                <a:latin typeface="Bahnschrift Light Condensed" panose="020B0502040204020203" pitchFamily="34" charset="0"/>
                <a:ea typeface="Tahoma" panose="020B0604030504040204" pitchFamily="34" charset="0"/>
                <a:cs typeface="Tahoma" panose="020B0604030504040204" pitchFamily="34" charset="0"/>
              </a:rPr>
              <a:t>&gt;</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6BF9-8F29-8E85-1B61-AE3DAC80618E}"/>
              </a:ext>
            </a:extLst>
          </p:cNvPr>
          <p:cNvSpPr>
            <a:spLocks noGrp="1"/>
          </p:cNvSpPr>
          <p:nvPr>
            <p:ph type="title"/>
          </p:nvPr>
        </p:nvSpPr>
        <p:spPr>
          <a:xfrm>
            <a:off x="1141413" y="0"/>
            <a:ext cx="9905998" cy="1478570"/>
          </a:xfrm>
        </p:spPr>
        <p:txBody>
          <a:bodyPr>
            <a:normAutofit/>
          </a:bodyPr>
          <a:lstStyle/>
          <a:p>
            <a:pPr algn="ctr"/>
            <a:r>
              <a:rPr lang="en-US" sz="4000" b="1" i="1" dirty="0"/>
              <a:t>Hierarchical planning</a:t>
            </a:r>
            <a:endParaRPr lang="en-US" sz="4000" dirty="0"/>
          </a:p>
        </p:txBody>
      </p:sp>
      <p:sp>
        <p:nvSpPr>
          <p:cNvPr id="3" name="Content Placeholder 2">
            <a:extLst>
              <a:ext uri="{FF2B5EF4-FFF2-40B4-BE49-F238E27FC236}">
                <a16:creationId xmlns:a16="http://schemas.microsoft.com/office/drawing/2014/main" id="{E07A5765-2741-6116-CC4C-FF72532576F0}"/>
              </a:ext>
            </a:extLst>
          </p:cNvPr>
          <p:cNvSpPr>
            <a:spLocks noGrp="1"/>
          </p:cNvSpPr>
          <p:nvPr>
            <p:ph idx="1"/>
          </p:nvPr>
        </p:nvSpPr>
        <p:spPr>
          <a:xfrm>
            <a:off x="1141413" y="1152939"/>
            <a:ext cx="9905998" cy="4638262"/>
          </a:xfrm>
        </p:spPr>
        <p:txBody>
          <a:bodyPr/>
          <a:lstStyle/>
          <a:p>
            <a:r>
              <a:rPr lang="en-US" sz="2800" b="1" dirty="0">
                <a:effectLst/>
                <a:latin typeface="Calibri" panose="020F0502020204030204" pitchFamily="34" charset="0"/>
                <a:ea typeface="Calibri" panose="020F0502020204030204" pitchFamily="34" charset="0"/>
                <a:cs typeface="Calibri" panose="020F0502020204030204" pitchFamily="34" charset="0"/>
              </a:rPr>
              <a:t>High-level actions</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An HLA refinement that contains only primitive actions is called an implementation of the HLA. For example, in the vacuum world, the sequences [Right, Right, Down] and [Down, Right, Right] both implement the HLA Navigate ([1, 3], [3, 2]). An implementation of a high-level plan (a sequence of HLAs) is the concatenation of implementations of each HLA in the sequence.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775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B4A2-E99D-40E3-20CD-33FBA18366BA}"/>
              </a:ext>
            </a:extLst>
          </p:cNvPr>
          <p:cNvSpPr>
            <a:spLocks noGrp="1"/>
          </p:cNvSpPr>
          <p:nvPr>
            <p:ph type="title"/>
          </p:nvPr>
        </p:nvSpPr>
        <p:spPr>
          <a:xfrm>
            <a:off x="1141413" y="0"/>
            <a:ext cx="9905998" cy="1478570"/>
          </a:xfrm>
        </p:spPr>
        <p:txBody>
          <a:bodyPr>
            <a:normAutofit/>
          </a:bodyPr>
          <a:lstStyle/>
          <a:p>
            <a:pPr algn="ctr"/>
            <a:r>
              <a:rPr lang="en-US" sz="4000" b="1" i="1" dirty="0"/>
              <a:t>Hierarchical planning</a:t>
            </a:r>
            <a:endParaRPr lang="en-US" sz="4000" dirty="0"/>
          </a:p>
        </p:txBody>
      </p:sp>
      <p:sp>
        <p:nvSpPr>
          <p:cNvPr id="3" name="Content Placeholder 2">
            <a:extLst>
              <a:ext uri="{FF2B5EF4-FFF2-40B4-BE49-F238E27FC236}">
                <a16:creationId xmlns:a16="http://schemas.microsoft.com/office/drawing/2014/main" id="{4AC7E208-D2EA-436F-348B-8F40B306D8DA}"/>
              </a:ext>
            </a:extLst>
          </p:cNvPr>
          <p:cNvSpPr>
            <a:spLocks noGrp="1"/>
          </p:cNvSpPr>
          <p:nvPr>
            <p:ph idx="1"/>
          </p:nvPr>
        </p:nvSpPr>
        <p:spPr>
          <a:xfrm>
            <a:off x="1141413" y="1086678"/>
            <a:ext cx="9905998" cy="5327374"/>
          </a:xfrm>
        </p:spPr>
        <p:txBody>
          <a:bodyPr>
            <a:normAutofit/>
          </a:bodyPr>
          <a:lstStyle/>
          <a:p>
            <a:r>
              <a:rPr lang="en-US" sz="2800" b="1" dirty="0">
                <a:effectLst/>
                <a:latin typeface="Calibri" panose="020F0502020204030204" pitchFamily="34" charset="0"/>
                <a:ea typeface="Calibri" panose="020F0502020204030204" pitchFamily="34" charset="0"/>
                <a:cs typeface="Calibri" panose="020F0502020204030204" pitchFamily="34" charset="0"/>
              </a:rPr>
              <a:t>Searching for primitive solutions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The approach leads to a simple algorithm: repeatedly choose an HLA in the current plan and replace it with one of its refinements, until the plan achieves the goal. It is straightforward to design a graph-search version of the algorithm as well as depth-first and iterative deepening versions.</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Calibri" panose="020F0502020204030204" pitchFamily="34" charset="0"/>
              </a:rPr>
              <a:t>In essence, this form of hierarchical search explores the space of sequences that conform to the knowledge contained in the HLA library about how things are to be done. A great deal of knowledge can be encoded, not just in the action sequences specified in each refinement but also in the preconditions for the refinements. For some domains, HTN planners have been able to generate huge plans with very little search.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8181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A23F-C00F-2FE8-8633-E67D27988F23}"/>
              </a:ext>
            </a:extLst>
          </p:cNvPr>
          <p:cNvSpPr>
            <a:spLocks noGrp="1"/>
          </p:cNvSpPr>
          <p:nvPr>
            <p:ph type="title"/>
          </p:nvPr>
        </p:nvSpPr>
        <p:spPr>
          <a:xfrm>
            <a:off x="1141413" y="-150108"/>
            <a:ext cx="9905998" cy="1478570"/>
          </a:xfrm>
        </p:spPr>
        <p:txBody>
          <a:bodyPr>
            <a:normAutofit/>
          </a:bodyPr>
          <a:lstStyle/>
          <a:p>
            <a:pPr algn="ctr"/>
            <a:r>
              <a:rPr lang="en-US" sz="4000" b="1" i="1" dirty="0"/>
              <a:t>Hierarchical planning</a:t>
            </a:r>
            <a:endParaRPr lang="en-US" sz="4000" dirty="0"/>
          </a:p>
        </p:txBody>
      </p:sp>
      <p:sp>
        <p:nvSpPr>
          <p:cNvPr id="3" name="Content Placeholder 2">
            <a:extLst>
              <a:ext uri="{FF2B5EF4-FFF2-40B4-BE49-F238E27FC236}">
                <a16:creationId xmlns:a16="http://schemas.microsoft.com/office/drawing/2014/main" id="{D4683015-0C9F-AD18-62C4-2B27A6E2FA08}"/>
              </a:ext>
            </a:extLst>
          </p:cNvPr>
          <p:cNvSpPr>
            <a:spLocks noGrp="1"/>
          </p:cNvSpPr>
          <p:nvPr>
            <p:ph idx="1"/>
          </p:nvPr>
        </p:nvSpPr>
        <p:spPr>
          <a:xfrm>
            <a:off x="1141412" y="1166191"/>
            <a:ext cx="9905999" cy="4625010"/>
          </a:xfrm>
        </p:spPr>
        <p:txBody>
          <a:bodyPr>
            <a:normAutofit/>
          </a:bodyPr>
          <a:lstStyle/>
          <a:p>
            <a:r>
              <a:rPr lang="en-US" sz="2800" b="1" dirty="0">
                <a:effectLst/>
                <a:latin typeface="Calibri" panose="020F0502020204030204" pitchFamily="34" charset="0"/>
                <a:ea typeface="Calibri" panose="020F0502020204030204" pitchFamily="34" charset="0"/>
                <a:cs typeface="Calibri" panose="020F0502020204030204" pitchFamily="34" charset="0"/>
              </a:rPr>
              <a:t>Searching for primitive solutions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dirty="0"/>
          </a:p>
          <a:p>
            <a:endParaRPr lang="en-US" dirty="0"/>
          </a:p>
        </p:txBody>
      </p:sp>
      <p:pic>
        <p:nvPicPr>
          <p:cNvPr id="5" name="Picture 4">
            <a:extLst>
              <a:ext uri="{FF2B5EF4-FFF2-40B4-BE49-F238E27FC236}">
                <a16:creationId xmlns:a16="http://schemas.microsoft.com/office/drawing/2014/main" id="{ED1E2D7F-D517-7BBD-A94D-FC924F1A28C4}"/>
              </a:ext>
            </a:extLst>
          </p:cNvPr>
          <p:cNvPicPr>
            <a:picLocks noChangeAspect="1"/>
          </p:cNvPicPr>
          <p:nvPr/>
        </p:nvPicPr>
        <p:blipFill>
          <a:blip r:embed="rId2"/>
          <a:stretch>
            <a:fillRect/>
          </a:stretch>
        </p:blipFill>
        <p:spPr>
          <a:xfrm>
            <a:off x="965447" y="1838325"/>
            <a:ext cx="10656709" cy="4489329"/>
          </a:xfrm>
          <a:prstGeom prst="rect">
            <a:avLst/>
          </a:prstGeom>
        </p:spPr>
      </p:pic>
    </p:spTree>
    <p:extLst>
      <p:ext uri="{BB962C8B-B14F-4D97-AF65-F5344CB8AC3E}">
        <p14:creationId xmlns:p14="http://schemas.microsoft.com/office/powerpoint/2010/main" val="696917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5DCB-1ADC-BF41-1424-36446681580E}"/>
              </a:ext>
            </a:extLst>
          </p:cNvPr>
          <p:cNvSpPr>
            <a:spLocks noGrp="1"/>
          </p:cNvSpPr>
          <p:nvPr>
            <p:ph type="title"/>
          </p:nvPr>
        </p:nvSpPr>
        <p:spPr>
          <a:xfrm>
            <a:off x="1141413" y="0"/>
            <a:ext cx="9905998" cy="1478570"/>
          </a:xfrm>
        </p:spPr>
        <p:txBody>
          <a:bodyPr>
            <a:normAutofit/>
          </a:bodyPr>
          <a:lstStyle/>
          <a:p>
            <a:pPr algn="ctr"/>
            <a:r>
              <a:rPr lang="en-US" sz="4000" b="1" i="1" dirty="0"/>
              <a:t>Hierarchical planning</a:t>
            </a:r>
            <a:endParaRPr lang="en-US" sz="4000" dirty="0"/>
          </a:p>
        </p:txBody>
      </p:sp>
      <p:sp>
        <p:nvSpPr>
          <p:cNvPr id="3" name="Content Placeholder 2">
            <a:extLst>
              <a:ext uri="{FF2B5EF4-FFF2-40B4-BE49-F238E27FC236}">
                <a16:creationId xmlns:a16="http://schemas.microsoft.com/office/drawing/2014/main" id="{EAD78E60-85EE-8C0E-23CA-2B44DF3AB5DB}"/>
              </a:ext>
            </a:extLst>
          </p:cNvPr>
          <p:cNvSpPr>
            <a:spLocks noGrp="1"/>
          </p:cNvSpPr>
          <p:nvPr>
            <p:ph idx="1"/>
          </p:nvPr>
        </p:nvSpPr>
        <p:spPr>
          <a:xfrm>
            <a:off x="1141412" y="1295331"/>
            <a:ext cx="9905999" cy="3541714"/>
          </a:xfrm>
        </p:spPr>
        <p:txBody>
          <a:bodyPr>
            <a:normAutofit fontScale="92500" lnSpcReduction="20000"/>
          </a:bodyPr>
          <a:lstStyle/>
          <a:p>
            <a:r>
              <a:rPr lang="en-US" sz="3200" b="1" i="0" u="none" strike="noStrike" baseline="0" dirty="0">
                <a:latin typeface="TimesNewRoman,Bold"/>
              </a:rPr>
              <a:t>Searching for abstract solutions</a:t>
            </a:r>
            <a:br>
              <a:rPr lang="en-US" sz="3200" b="1" i="0" u="none" strike="noStrike" baseline="0" dirty="0">
                <a:latin typeface="TimesNewRoman,Bold"/>
              </a:rPr>
            </a:br>
            <a:br>
              <a:rPr lang="en-US" sz="3200" b="1" i="0" u="none" strike="noStrike" baseline="0" dirty="0">
                <a:latin typeface="TimesNewRoman,Bold"/>
              </a:rPr>
            </a:br>
            <a:r>
              <a:rPr lang="en-US" sz="3600" b="1" i="0" u="none" strike="noStrike" baseline="0" dirty="0">
                <a:latin typeface="Arial" panose="020B0604020202020204" pitchFamily="34" charset="0"/>
                <a:cs typeface="Arial" panose="020B0604020202020204" pitchFamily="34" charset="0"/>
              </a:rPr>
              <a:t>	</a:t>
            </a:r>
            <a:r>
              <a:rPr lang="en-US" sz="2800" b="0" i="0" u="none" strike="noStrike" baseline="0" dirty="0">
                <a:latin typeface="Calibri" panose="020F0502020204030204" pitchFamily="34" charset="0"/>
                <a:cs typeface="Calibri" panose="020F0502020204030204" pitchFamily="34" charset="0"/>
              </a:rPr>
              <a:t>The hierarchical search algorithm in the preceding section refines HLAs all the way to primitive action sequences to determine if a plan is workable. This contradicts common sense: one should be able to determine that the two-HLA high-level plan</a:t>
            </a:r>
            <a:br>
              <a:rPr lang="en-US" b="0" i="0" u="none" strike="noStrike" baseline="0" dirty="0">
                <a:latin typeface="Calibri" panose="020F0502020204030204" pitchFamily="34" charset="0"/>
                <a:cs typeface="Calibri" panose="020F0502020204030204" pitchFamily="34" charset="0"/>
              </a:rPr>
            </a:br>
            <a:br>
              <a:rPr lang="en-US" b="0" i="0" u="none" strike="noStrike" baseline="0" dirty="0">
                <a:latin typeface="Calibri" panose="020F0502020204030204" pitchFamily="34" charset="0"/>
                <a:cs typeface="Calibri" panose="020F0502020204030204" pitchFamily="34" charset="0"/>
              </a:rPr>
            </a:br>
            <a:r>
              <a:rPr lang="en-US" b="1" i="0" u="none" strike="noStrike" baseline="0" dirty="0">
                <a:latin typeface="Calibri" panose="020F0502020204030204" pitchFamily="34" charset="0"/>
                <a:cs typeface="Calibri" panose="020F0502020204030204" pitchFamily="34" charset="0"/>
              </a:rPr>
              <a:t>[Drive(Home, </a:t>
            </a:r>
            <a:r>
              <a:rPr lang="en-US" b="1" i="0" u="none" strike="noStrike" baseline="0" dirty="0" err="1">
                <a:latin typeface="Calibri" panose="020F0502020204030204" pitchFamily="34" charset="0"/>
                <a:cs typeface="Calibri" panose="020F0502020204030204" pitchFamily="34" charset="0"/>
              </a:rPr>
              <a:t>SFOLongTermParking</a:t>
            </a:r>
            <a:r>
              <a:rPr lang="en-US" b="1" i="0" u="none" strike="noStrike" baseline="0" dirty="0">
                <a:latin typeface="Calibri" panose="020F0502020204030204" pitchFamily="34" charset="0"/>
                <a:cs typeface="Calibri" panose="020F0502020204030204" pitchFamily="34" charset="0"/>
              </a:rPr>
              <a:t>), Shuttle(</a:t>
            </a:r>
            <a:r>
              <a:rPr lang="en-US" b="1" i="0" u="none" strike="noStrike" baseline="0" dirty="0" err="1">
                <a:latin typeface="Calibri" panose="020F0502020204030204" pitchFamily="34" charset="0"/>
                <a:cs typeface="Calibri" panose="020F0502020204030204" pitchFamily="34" charset="0"/>
              </a:rPr>
              <a:t>SFOLongTermParking</a:t>
            </a:r>
            <a:r>
              <a:rPr lang="en-US" b="1" i="0" u="none" strike="noStrike" baseline="0" dirty="0">
                <a:latin typeface="Calibri" panose="020F0502020204030204" pitchFamily="34" charset="0"/>
                <a:cs typeface="Calibri" panose="020F0502020204030204" pitchFamily="34" charset="0"/>
              </a:rPr>
              <a:t>, SFO)]</a:t>
            </a:r>
            <a:endParaRPr lang="en-US"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4117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201E-3250-F768-6FCE-8352AF8D1B7B}"/>
              </a:ext>
            </a:extLst>
          </p:cNvPr>
          <p:cNvSpPr>
            <a:spLocks noGrp="1"/>
          </p:cNvSpPr>
          <p:nvPr>
            <p:ph type="title"/>
          </p:nvPr>
        </p:nvSpPr>
        <p:spPr>
          <a:xfrm>
            <a:off x="1141412" y="-189865"/>
            <a:ext cx="9905998" cy="1478570"/>
          </a:xfrm>
        </p:spPr>
        <p:txBody>
          <a:bodyPr>
            <a:normAutofit/>
          </a:bodyPr>
          <a:lstStyle/>
          <a:p>
            <a:pPr algn="ctr"/>
            <a:r>
              <a:rPr lang="en-US" sz="4000" b="1" i="1" dirty="0"/>
              <a:t>Hierarchical planning</a:t>
            </a:r>
            <a:endParaRPr lang="en-US" sz="4000" dirty="0"/>
          </a:p>
        </p:txBody>
      </p:sp>
      <p:sp>
        <p:nvSpPr>
          <p:cNvPr id="3" name="Content Placeholder 2">
            <a:extLst>
              <a:ext uri="{FF2B5EF4-FFF2-40B4-BE49-F238E27FC236}">
                <a16:creationId xmlns:a16="http://schemas.microsoft.com/office/drawing/2014/main" id="{692FAE1A-EA36-5D67-9F28-63BF8761BAD6}"/>
              </a:ext>
            </a:extLst>
          </p:cNvPr>
          <p:cNvSpPr>
            <a:spLocks noGrp="1"/>
          </p:cNvSpPr>
          <p:nvPr>
            <p:ph idx="1"/>
          </p:nvPr>
        </p:nvSpPr>
        <p:spPr>
          <a:xfrm>
            <a:off x="1022142" y="1176061"/>
            <a:ext cx="10149441" cy="5463278"/>
          </a:xfrm>
        </p:spPr>
        <p:txBody>
          <a:bodyPr>
            <a:normAutofit fontScale="77500" lnSpcReduction="20000"/>
          </a:bodyPr>
          <a:lstStyle/>
          <a:p>
            <a:r>
              <a:rPr lang="en-US" sz="3600" b="1" i="0" u="none" strike="noStrike" baseline="0" dirty="0">
                <a:latin typeface="TimesNewRoman,Bold"/>
              </a:rPr>
              <a:t>Searching for abstract solutions</a:t>
            </a:r>
          </a:p>
          <a:p>
            <a:pPr marL="0" indent="0" algn="just">
              <a:buNone/>
            </a:pPr>
            <a:r>
              <a:rPr lang="en-US" sz="2200" b="0" i="0" u="none" strike="noStrike" baseline="0" dirty="0">
                <a:latin typeface="Times-Roman"/>
              </a:rPr>
              <a:t>	</a:t>
            </a:r>
            <a:r>
              <a:rPr lang="en-US" sz="2800" b="0" i="0" u="none" strike="noStrike" baseline="0" dirty="0">
                <a:latin typeface="Times-Roman"/>
              </a:rPr>
              <a:t>gets one to the airport without having to determine a precise route, choice of parking spot, and so on. The solution seems obvious: write precondition–effect descriptions of the HLAs, just as we write down what the primitive actions do. From the descriptions, it ought to be easy to prove that the high-level plan achieves the goal. This is the holy grail, so to speak, of hierarchical planning because if we derive a high-level plan that provably achieves the goal, working in a small search space of high-level actions, then we can commit to that plan and work on the problem of refining each step of the plan. This gives us the exponential reduction we seek. For this to work, it has to be the case that every high-level plan that “claims” to achieve the goal (by virtue of the descriptions of its steps) does in fact achieve the goal in the sense defined earlier: it must have at least one implementation that does achieve the goal.</a:t>
            </a:r>
            <a:r>
              <a:rPr lang="en-US" sz="2100" b="0" i="0" u="none" strike="noStrike" baseline="0" dirty="0">
                <a:latin typeface="Times-Roman"/>
              </a:rPr>
              <a:t> This property has been called the </a:t>
            </a:r>
            <a:r>
              <a:rPr lang="en-US" sz="3600" b="1" i="0" u="none" strike="noStrike" baseline="0" dirty="0">
                <a:latin typeface="TimesNewRoman,Bold"/>
              </a:rPr>
              <a:t>downward refinement property </a:t>
            </a:r>
            <a:r>
              <a:rPr lang="en-US" sz="2100" b="0" i="0" u="none" strike="noStrike" baseline="0" dirty="0">
                <a:latin typeface="Times-Roman"/>
              </a:rPr>
              <a:t>for HLA descriptions.</a:t>
            </a:r>
            <a:br>
              <a:rPr lang="en-US" sz="2800" b="1" i="0" u="none" strike="noStrike" baseline="0" dirty="0">
                <a:latin typeface="TimesNewRoman,Bold"/>
              </a:rPr>
            </a:br>
            <a:endParaRPr lang="en-US" sz="2800" dirty="0"/>
          </a:p>
        </p:txBody>
      </p:sp>
    </p:spTree>
    <p:extLst>
      <p:ext uri="{BB962C8B-B14F-4D97-AF65-F5344CB8AC3E}">
        <p14:creationId xmlns:p14="http://schemas.microsoft.com/office/powerpoint/2010/main" val="304729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7D80-0995-194C-39E8-6638E0F9179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2F1449C-375B-E084-57F1-9789FAD7C718}"/>
              </a:ext>
            </a:extLst>
          </p:cNvPr>
          <p:cNvPicPr>
            <a:picLocks noGrp="1" noChangeAspect="1"/>
          </p:cNvPicPr>
          <p:nvPr>
            <p:ph idx="1"/>
          </p:nvPr>
        </p:nvPicPr>
        <p:blipFill>
          <a:blip r:embed="rId2"/>
          <a:stretch>
            <a:fillRect/>
          </a:stretch>
        </p:blipFill>
        <p:spPr>
          <a:xfrm>
            <a:off x="1330989" y="365721"/>
            <a:ext cx="9716421" cy="6147342"/>
          </a:xfrm>
        </p:spPr>
      </p:pic>
    </p:spTree>
    <p:extLst>
      <p:ext uri="{BB962C8B-B14F-4D97-AF65-F5344CB8AC3E}">
        <p14:creationId xmlns:p14="http://schemas.microsoft.com/office/powerpoint/2010/main" val="19058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4258-ABCE-87EC-2913-14D498E78057}"/>
              </a:ext>
            </a:extLst>
          </p:cNvPr>
          <p:cNvSpPr>
            <a:spLocks noGrp="1"/>
          </p:cNvSpPr>
          <p:nvPr>
            <p:ph type="title"/>
          </p:nvPr>
        </p:nvSpPr>
        <p:spPr>
          <a:xfrm>
            <a:off x="1141413" y="-110352"/>
            <a:ext cx="9905998" cy="1478570"/>
          </a:xfrm>
        </p:spPr>
        <p:txBody>
          <a:bodyPr>
            <a:normAutofit/>
          </a:bodyPr>
          <a:lstStyle/>
          <a:p>
            <a:pPr algn="ctr"/>
            <a:r>
              <a:rPr lang="en-US" sz="4000" b="1" i="1" dirty="0"/>
              <a:t>Hierarchical planning</a:t>
            </a:r>
            <a:endParaRPr lang="en-US" sz="4000" dirty="0"/>
          </a:p>
        </p:txBody>
      </p:sp>
      <p:sp>
        <p:nvSpPr>
          <p:cNvPr id="3" name="Content Placeholder 2">
            <a:extLst>
              <a:ext uri="{FF2B5EF4-FFF2-40B4-BE49-F238E27FC236}">
                <a16:creationId xmlns:a16="http://schemas.microsoft.com/office/drawing/2014/main" id="{39A76C36-0BA7-2319-0237-0BCF1B864F7F}"/>
              </a:ext>
            </a:extLst>
          </p:cNvPr>
          <p:cNvSpPr>
            <a:spLocks noGrp="1"/>
          </p:cNvSpPr>
          <p:nvPr>
            <p:ph idx="1"/>
          </p:nvPr>
        </p:nvSpPr>
        <p:spPr>
          <a:xfrm>
            <a:off x="1141413" y="1215818"/>
            <a:ext cx="9905999" cy="3541714"/>
          </a:xfrm>
        </p:spPr>
        <p:txBody>
          <a:bodyPr/>
          <a:lstStyle/>
          <a:p>
            <a:r>
              <a:rPr lang="en-US" sz="2800" b="1" i="0" u="none" strike="noStrike" baseline="0" dirty="0">
                <a:latin typeface="Calibri" panose="020F0502020204030204" pitchFamily="34" charset="0"/>
                <a:cs typeface="Calibri" panose="020F0502020204030204" pitchFamily="34" charset="0"/>
              </a:rPr>
              <a:t>Searching for abstract solutions</a:t>
            </a:r>
            <a:endParaRPr lang="en-US" sz="2800" dirty="0">
              <a:latin typeface="Calibri" panose="020F0502020204030204" pitchFamily="34" charset="0"/>
              <a:cs typeface="Calibri" panose="020F0502020204030204" pitchFamily="34" charset="0"/>
            </a:endParaRPr>
          </a:p>
          <a:p>
            <a:pPr marL="0" indent="0" algn="just">
              <a:buNone/>
            </a:pPr>
            <a:r>
              <a:rPr lang="en-US" sz="1800" b="0" i="0" u="none" strike="noStrike" baseline="0" dirty="0">
                <a:latin typeface="Times-Roman"/>
              </a:rPr>
              <a:t>	</a:t>
            </a:r>
            <a:r>
              <a:rPr lang="en-US" b="0" i="0" u="none" strike="noStrike" baseline="0" dirty="0">
                <a:latin typeface="Times-Roman"/>
              </a:rPr>
              <a:t>One safe answer (at least for problems where all preconditions and goals are positive) is to include only the positive effects that are achieved by </a:t>
            </a:r>
            <a:r>
              <a:rPr lang="en-US" b="0" i="1" u="none" strike="noStrike" baseline="0" dirty="0">
                <a:latin typeface="TimesNewRoman,Italic"/>
              </a:rPr>
              <a:t>every </a:t>
            </a:r>
            <a:r>
              <a:rPr lang="en-US" b="0" i="0" u="none" strike="noStrike" baseline="0" dirty="0">
                <a:latin typeface="Times-Roman"/>
              </a:rPr>
              <a:t>implementation of the HLA and the negative effects of </a:t>
            </a:r>
            <a:r>
              <a:rPr lang="en-US" b="0" i="1" u="none" strike="noStrike" baseline="0" dirty="0">
                <a:latin typeface="TimesNewRoman,Italic"/>
              </a:rPr>
              <a:t>any </a:t>
            </a:r>
            <a:r>
              <a:rPr lang="en-US" b="0" i="0" u="none" strike="noStrike" baseline="0" dirty="0">
                <a:latin typeface="Times-Roman"/>
              </a:rPr>
              <a:t>implementation. Then the downward refinement property would be satisfied.</a:t>
            </a:r>
            <a:endParaRPr lang="en-US" dirty="0"/>
          </a:p>
        </p:txBody>
      </p:sp>
    </p:spTree>
    <p:extLst>
      <p:ext uri="{BB962C8B-B14F-4D97-AF65-F5344CB8AC3E}">
        <p14:creationId xmlns:p14="http://schemas.microsoft.com/office/powerpoint/2010/main" val="161406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2D7D-6C5C-5C49-D6E8-43608F460959}"/>
              </a:ext>
            </a:extLst>
          </p:cNvPr>
          <p:cNvSpPr>
            <a:spLocks noGrp="1"/>
          </p:cNvSpPr>
          <p:nvPr>
            <p:ph type="title"/>
          </p:nvPr>
        </p:nvSpPr>
        <p:spPr>
          <a:xfrm>
            <a:off x="1287187" y="-136856"/>
            <a:ext cx="9905998" cy="1478570"/>
          </a:xfrm>
        </p:spPr>
        <p:txBody>
          <a:bodyPr>
            <a:normAutofit/>
          </a:bodyPr>
          <a:lstStyle/>
          <a:p>
            <a:pPr algn="ctr"/>
            <a:r>
              <a:rPr lang="en-US" sz="4000" b="1" i="1" dirty="0"/>
              <a:t>Hierarchical planning</a:t>
            </a:r>
            <a:endParaRPr lang="en-US" sz="4000" dirty="0"/>
          </a:p>
        </p:txBody>
      </p:sp>
      <p:sp>
        <p:nvSpPr>
          <p:cNvPr id="3" name="Content Placeholder 2">
            <a:extLst>
              <a:ext uri="{FF2B5EF4-FFF2-40B4-BE49-F238E27FC236}">
                <a16:creationId xmlns:a16="http://schemas.microsoft.com/office/drawing/2014/main" id="{526F5B66-2B20-A7AD-285D-3FBF2B77C3A4}"/>
              </a:ext>
            </a:extLst>
          </p:cNvPr>
          <p:cNvSpPr>
            <a:spLocks noGrp="1"/>
          </p:cNvSpPr>
          <p:nvPr>
            <p:ph idx="1"/>
          </p:nvPr>
        </p:nvSpPr>
        <p:spPr>
          <a:xfrm>
            <a:off x="998815" y="1136304"/>
            <a:ext cx="10292037" cy="5423521"/>
          </a:xfrm>
        </p:spPr>
        <p:txBody>
          <a:bodyPr>
            <a:normAutofit/>
          </a:bodyPr>
          <a:lstStyle/>
          <a:p>
            <a:r>
              <a:rPr lang="en-US" sz="2800" b="1" i="0" u="none" strike="noStrike" baseline="0" dirty="0">
                <a:latin typeface="Calibri" panose="020F0502020204030204" pitchFamily="34" charset="0"/>
                <a:cs typeface="Calibri" panose="020F0502020204030204" pitchFamily="34" charset="0"/>
              </a:rPr>
              <a:t>Searching for abstract solutions</a:t>
            </a:r>
            <a:endParaRPr lang="en-US" sz="2800" b="0" i="0" u="none" strike="noStrike" baseline="0" dirty="0">
              <a:latin typeface="Calibri" panose="020F0502020204030204" pitchFamily="34" charset="0"/>
              <a:cs typeface="Calibri" panose="020F0502020204030204" pitchFamily="34" charset="0"/>
            </a:endParaRPr>
          </a:p>
          <a:p>
            <a:pPr marL="0" indent="0" algn="l">
              <a:buNone/>
            </a:pPr>
            <a:r>
              <a:rPr lang="en-US" sz="1800" b="0" i="0" u="none" strike="noStrike" baseline="0" dirty="0">
                <a:latin typeface="Times-Roman"/>
              </a:rPr>
              <a:t>	</a:t>
            </a:r>
            <a:r>
              <a:rPr lang="en-US" b="0" i="0" u="none" strike="noStrike" baseline="0" dirty="0">
                <a:latin typeface="Times-Roman"/>
              </a:rPr>
              <a:t>The programming languages community has coined the term </a:t>
            </a:r>
            <a:r>
              <a:rPr lang="en-US" b="1" i="0" u="none" strike="noStrike" baseline="0" dirty="0">
                <a:latin typeface="TimesNewRoman,Bold"/>
              </a:rPr>
              <a:t>demonic nondeterminism </a:t>
            </a:r>
            <a:r>
              <a:rPr lang="en-US" b="0" i="0" u="none" strike="noStrike" baseline="0" dirty="0">
                <a:latin typeface="Times-Roman"/>
              </a:rPr>
              <a:t>for the case where an adversary makes the choices, contrasting this with </a:t>
            </a:r>
            <a:r>
              <a:rPr lang="en-US" b="1" i="0" u="none" strike="noStrike" baseline="0" dirty="0">
                <a:latin typeface="TimesNewRoman,Bold"/>
              </a:rPr>
              <a:t>angelic nondeterminism</a:t>
            </a:r>
            <a:r>
              <a:rPr lang="en-US" sz="2800" b="0" i="0" u="none" strike="noStrike" baseline="0" dirty="0">
                <a:latin typeface="Times-Roman"/>
              </a:rPr>
              <a:t>,</a:t>
            </a:r>
            <a:r>
              <a:rPr lang="en-US" sz="2000" b="0" i="0" u="none" strike="noStrike" baseline="0" dirty="0">
                <a:latin typeface="Times-Roman"/>
              </a:rPr>
              <a:t> where the agent itself makes the choices. We borrow this term to define </a:t>
            </a:r>
            <a:r>
              <a:rPr lang="en-US" sz="2800" b="1" i="0" u="none" strike="noStrike" baseline="0" dirty="0">
                <a:latin typeface="TimesNewRoman,Bold"/>
              </a:rPr>
              <a:t>angelic semantics </a:t>
            </a:r>
            <a:r>
              <a:rPr lang="en-US" sz="2000" b="0" i="0" u="none" strike="noStrike" baseline="0" dirty="0">
                <a:latin typeface="Times-Roman"/>
              </a:rPr>
              <a:t>for HLA descriptions. The basic concept required for understanding an given a state </a:t>
            </a:r>
            <a:r>
              <a:rPr lang="en-US" sz="2000" b="0" i="0" u="none" strike="noStrike" baseline="0" dirty="0">
                <a:latin typeface="CMMI10"/>
              </a:rPr>
              <a:t>s</a:t>
            </a:r>
            <a:r>
              <a:rPr lang="en-US" sz="2000" b="0" i="0" u="none" strike="noStrike" baseline="0" dirty="0">
                <a:latin typeface="Times-Roman"/>
              </a:rPr>
              <a:t>, the reachable set for an HLA: written as REACH</a:t>
            </a:r>
            <a:r>
              <a:rPr lang="en-US" sz="2000" b="0" i="0" u="none" strike="noStrike" baseline="0" dirty="0">
                <a:latin typeface="CMR10"/>
              </a:rPr>
              <a:t>(</a:t>
            </a:r>
            <a:r>
              <a:rPr lang="en-US" sz="2000" b="0" i="0" u="none" strike="noStrike" baseline="0" dirty="0">
                <a:latin typeface="CMMI10"/>
              </a:rPr>
              <a:t>s, h</a:t>
            </a:r>
            <a:r>
              <a:rPr lang="en-US" sz="2000" b="0" i="0" u="none" strike="noStrike" baseline="0" dirty="0">
                <a:latin typeface="CMR10"/>
              </a:rPr>
              <a:t>)</a:t>
            </a:r>
            <a:r>
              <a:rPr lang="en-US" sz="2000" b="0" i="0" u="none" strike="noStrike" baseline="0" dirty="0">
                <a:latin typeface="Times-Roman"/>
              </a:rPr>
              <a:t>, is the set of states reachable by any of the HLA’s implementations. The key idea is that the agent can choose </a:t>
            </a:r>
            <a:r>
              <a:rPr lang="en-US" sz="2000" b="0" i="1" u="none" strike="noStrike" baseline="0" dirty="0">
                <a:latin typeface="TimesNewRoman,Italic"/>
              </a:rPr>
              <a:t>which </a:t>
            </a:r>
            <a:r>
              <a:rPr lang="en-US" sz="2000" b="0" i="0" u="none" strike="noStrike" baseline="0" dirty="0">
                <a:latin typeface="Times-Roman"/>
              </a:rPr>
              <a:t>element of the reachable set it ends up in when it executes the HLA; thus, an HLA with multiple refinements is more “powerful” than the same HLA with fewer refinements. We can also define the reachable set of a sequences of HLAs. For example, the reachable set of a sequence </a:t>
            </a:r>
            <a:r>
              <a:rPr lang="en-US" sz="2000" b="0" i="0" u="none" strike="noStrike" baseline="0" dirty="0">
                <a:latin typeface="CMR10"/>
              </a:rPr>
              <a:t>[</a:t>
            </a:r>
            <a:r>
              <a:rPr lang="en-US" sz="2000" b="0" i="0" u="none" strike="noStrike" baseline="0" dirty="0">
                <a:latin typeface="CMMI10"/>
              </a:rPr>
              <a:t>h</a:t>
            </a:r>
            <a:r>
              <a:rPr lang="en-US" sz="2000" b="0" i="0" u="none" strike="noStrike" baseline="0" dirty="0">
                <a:latin typeface="CMR8"/>
              </a:rPr>
              <a:t>1</a:t>
            </a:r>
            <a:r>
              <a:rPr lang="en-US" sz="2000" b="0" i="0" u="none" strike="noStrike" baseline="0" dirty="0">
                <a:latin typeface="CMMI10"/>
              </a:rPr>
              <a:t>, h</a:t>
            </a:r>
            <a:r>
              <a:rPr lang="en-US" sz="2000" b="0" i="0" u="none" strike="noStrike" baseline="0" dirty="0">
                <a:latin typeface="CMR8"/>
              </a:rPr>
              <a:t>2</a:t>
            </a:r>
            <a:r>
              <a:rPr lang="en-US" sz="2000" b="0" i="0" u="none" strike="noStrike" baseline="0" dirty="0">
                <a:latin typeface="CMR10"/>
              </a:rPr>
              <a:t>] </a:t>
            </a:r>
            <a:r>
              <a:rPr lang="en-US" sz="2000" b="0" i="0" u="none" strike="noStrike" baseline="0" dirty="0">
                <a:latin typeface="Times-Roman"/>
              </a:rPr>
              <a:t>is the union of all the reachable sets obtained by applying </a:t>
            </a:r>
            <a:r>
              <a:rPr lang="en-US" sz="2000" b="0" i="0" u="none" strike="noStrike" baseline="0" dirty="0">
                <a:latin typeface="CMMI10"/>
              </a:rPr>
              <a:t>h</a:t>
            </a:r>
            <a:r>
              <a:rPr lang="en-US" sz="2000" b="0" i="0" u="none" strike="noStrike" baseline="0" dirty="0">
                <a:latin typeface="CMR8"/>
              </a:rPr>
              <a:t>2 </a:t>
            </a:r>
            <a:r>
              <a:rPr lang="en-US" sz="2000" b="0" i="0" u="none" strike="noStrike" baseline="0" dirty="0">
                <a:latin typeface="Times-Roman"/>
              </a:rPr>
              <a:t>in each state in the reachable set of </a:t>
            </a:r>
            <a:r>
              <a:rPr lang="en-US" sz="2000" b="0" i="0" u="none" strike="noStrike" baseline="0" dirty="0">
                <a:latin typeface="CMMI10"/>
              </a:rPr>
              <a:t>h</a:t>
            </a:r>
            <a:r>
              <a:rPr lang="en-US" sz="2000" b="0" i="0" u="none" strike="noStrike" baseline="0" dirty="0">
                <a:latin typeface="CMR8"/>
              </a:rPr>
              <a:t>1</a:t>
            </a:r>
            <a:r>
              <a:rPr lang="en-US" sz="2000" b="0" i="0" u="none" strike="noStrike" baseline="0" dirty="0">
                <a:latin typeface="Times-Roman"/>
              </a:rPr>
              <a:t>:gelic semantics is the </a:t>
            </a:r>
            <a:r>
              <a:rPr lang="en-US" sz="2000" b="1" i="0" u="none" strike="noStrike" baseline="0" dirty="0">
                <a:latin typeface="TimesNewRoman,Bold"/>
              </a:rPr>
              <a:t>reachable set </a:t>
            </a:r>
            <a:r>
              <a:rPr lang="en-US" sz="2000" b="0" i="0" u="none" strike="noStrike" baseline="0" dirty="0">
                <a:latin typeface="Times-Roman"/>
              </a:rPr>
              <a:t>of an HLA:</a:t>
            </a:r>
            <a:endParaRPr lang="en-US" dirty="0"/>
          </a:p>
        </p:txBody>
      </p:sp>
    </p:spTree>
    <p:extLst>
      <p:ext uri="{BB962C8B-B14F-4D97-AF65-F5344CB8AC3E}">
        <p14:creationId xmlns:p14="http://schemas.microsoft.com/office/powerpoint/2010/main" val="2748061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146D-2620-A073-40CC-6296050D129D}"/>
              </a:ext>
            </a:extLst>
          </p:cNvPr>
          <p:cNvSpPr>
            <a:spLocks noGrp="1"/>
          </p:cNvSpPr>
          <p:nvPr>
            <p:ph type="title"/>
          </p:nvPr>
        </p:nvSpPr>
        <p:spPr>
          <a:xfrm>
            <a:off x="1252331" y="-176613"/>
            <a:ext cx="9905998" cy="1478570"/>
          </a:xfrm>
        </p:spPr>
        <p:txBody>
          <a:bodyPr>
            <a:normAutofit/>
          </a:bodyPr>
          <a:lstStyle/>
          <a:p>
            <a:pPr algn="ctr"/>
            <a:r>
              <a:rPr lang="en-US" sz="4000" b="1" i="1" dirty="0"/>
              <a:t>Hierarchical planning</a:t>
            </a:r>
            <a:endParaRPr lang="en-US" sz="4000" dirty="0"/>
          </a:p>
        </p:txBody>
      </p:sp>
      <p:pic>
        <p:nvPicPr>
          <p:cNvPr id="5" name="Content Placeholder 4">
            <a:extLst>
              <a:ext uri="{FF2B5EF4-FFF2-40B4-BE49-F238E27FC236}">
                <a16:creationId xmlns:a16="http://schemas.microsoft.com/office/drawing/2014/main" id="{8B746B64-71C3-CF75-1F36-56AA3320451F}"/>
              </a:ext>
            </a:extLst>
          </p:cNvPr>
          <p:cNvPicPr>
            <a:picLocks noGrp="1" noChangeAspect="1"/>
          </p:cNvPicPr>
          <p:nvPr>
            <p:ph idx="1"/>
          </p:nvPr>
        </p:nvPicPr>
        <p:blipFill>
          <a:blip r:embed="rId2"/>
          <a:stretch>
            <a:fillRect/>
          </a:stretch>
        </p:blipFill>
        <p:spPr>
          <a:xfrm>
            <a:off x="206004" y="2345635"/>
            <a:ext cx="11776815" cy="1083365"/>
          </a:xfrm>
        </p:spPr>
      </p:pic>
      <p:sp>
        <p:nvSpPr>
          <p:cNvPr id="7" name="TextBox 6">
            <a:extLst>
              <a:ext uri="{FF2B5EF4-FFF2-40B4-BE49-F238E27FC236}">
                <a16:creationId xmlns:a16="http://schemas.microsoft.com/office/drawing/2014/main" id="{8BBA8487-D423-6660-F543-990CE1D51F07}"/>
              </a:ext>
            </a:extLst>
          </p:cNvPr>
          <p:cNvSpPr txBox="1"/>
          <p:nvPr/>
        </p:nvSpPr>
        <p:spPr>
          <a:xfrm>
            <a:off x="834886" y="3614530"/>
            <a:ext cx="10323443" cy="1631216"/>
          </a:xfrm>
          <a:prstGeom prst="rect">
            <a:avLst/>
          </a:prstGeom>
          <a:noFill/>
        </p:spPr>
        <p:txBody>
          <a:bodyPr wrap="square">
            <a:spAutoFit/>
          </a:bodyPr>
          <a:lstStyle/>
          <a:p>
            <a:pPr algn="just"/>
            <a:r>
              <a:rPr lang="en-US" sz="2000" b="0" i="0" u="none" strike="noStrike" baseline="0" dirty="0">
                <a:latin typeface="Times-Roman"/>
              </a:rPr>
              <a:t>Given these definitions, a high-level plan—a sequence of HLAs—achieves the goal if its</a:t>
            </a:r>
          </a:p>
          <a:p>
            <a:pPr algn="just"/>
            <a:r>
              <a:rPr lang="en-US" sz="2000" b="0" i="0" u="none" strike="noStrike" baseline="0" dirty="0">
                <a:latin typeface="Times-Roman"/>
              </a:rPr>
              <a:t>reachable set </a:t>
            </a:r>
            <a:r>
              <a:rPr lang="en-US" sz="2000" b="0" i="1" u="none" strike="noStrike" baseline="0" dirty="0">
                <a:latin typeface="TimesNewRoman,Italic"/>
              </a:rPr>
              <a:t>intersects </a:t>
            </a:r>
            <a:r>
              <a:rPr lang="en-US" sz="2000" b="0" i="0" u="none" strike="noStrike" baseline="0" dirty="0">
                <a:latin typeface="Times-Roman"/>
              </a:rPr>
              <a:t>the set of goal states. (Compare this to the much stronger condition</a:t>
            </a:r>
          </a:p>
          <a:p>
            <a:pPr algn="just"/>
            <a:r>
              <a:rPr lang="en-US" sz="2000" b="0" i="0" u="none" strike="noStrike" baseline="0" dirty="0">
                <a:latin typeface="Times-Roman"/>
              </a:rPr>
              <a:t>for demonic semantics, where every member of the reachable set has to be a goal state.)</a:t>
            </a:r>
          </a:p>
          <a:p>
            <a:pPr algn="just"/>
            <a:r>
              <a:rPr lang="en-US" sz="2000" b="0" i="0" u="none" strike="noStrike" baseline="0" dirty="0">
                <a:latin typeface="Times-Roman"/>
              </a:rPr>
              <a:t>Conversely, if the reachable set doesn’t intersect the goal, then the plan definitely doesn’t</a:t>
            </a:r>
          </a:p>
          <a:p>
            <a:pPr algn="just"/>
            <a:r>
              <a:rPr lang="en-US" sz="2000" b="0" i="0" u="none" strike="noStrike" baseline="0" dirty="0">
                <a:latin typeface="Times-Roman"/>
              </a:rPr>
              <a:t>work. Figure 11.6 illustrates these ideas.</a:t>
            </a:r>
            <a:endParaRPr lang="en-US" sz="2000" dirty="0"/>
          </a:p>
        </p:txBody>
      </p:sp>
      <p:sp>
        <p:nvSpPr>
          <p:cNvPr id="9" name="TextBox 8">
            <a:extLst>
              <a:ext uri="{FF2B5EF4-FFF2-40B4-BE49-F238E27FC236}">
                <a16:creationId xmlns:a16="http://schemas.microsoft.com/office/drawing/2014/main" id="{D880BAC3-3064-F980-24F1-8D623A697B2B}"/>
              </a:ext>
            </a:extLst>
          </p:cNvPr>
          <p:cNvSpPr txBox="1"/>
          <p:nvPr/>
        </p:nvSpPr>
        <p:spPr>
          <a:xfrm>
            <a:off x="622853" y="1239020"/>
            <a:ext cx="6785112" cy="584775"/>
          </a:xfrm>
          <a:prstGeom prst="rect">
            <a:avLst/>
          </a:prstGeom>
          <a:noFill/>
        </p:spPr>
        <p:txBody>
          <a:bodyPr wrap="square">
            <a:spAutoFit/>
          </a:bodyPr>
          <a:lstStyle/>
          <a:p>
            <a:pPr marL="285750" indent="-285750">
              <a:buFont typeface="Arial" panose="020B0604020202020204" pitchFamily="34" charset="0"/>
              <a:buChar char="•"/>
            </a:pPr>
            <a:r>
              <a:rPr lang="en-US" sz="3200" b="1" i="0" u="none" strike="noStrike" baseline="0" dirty="0">
                <a:latin typeface="Calibri" panose="020F0502020204030204" pitchFamily="34" charset="0"/>
                <a:cs typeface="Calibri" panose="020F0502020204030204" pitchFamily="34" charset="0"/>
              </a:rPr>
              <a:t>Searching for abstract solutions</a:t>
            </a:r>
            <a:endParaRPr lang="en-US" sz="3200" b="0" i="0" u="none" strike="noStrike" baseline="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5083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21E3-EAA6-3A39-F4AE-766504C89EC6}"/>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9B2CEEA8-B844-149A-C47C-B6DDB51698FE}"/>
              </a:ext>
            </a:extLst>
          </p:cNvPr>
          <p:cNvPicPr>
            <a:picLocks noGrp="1" noChangeAspect="1"/>
          </p:cNvPicPr>
          <p:nvPr>
            <p:ph idx="1"/>
          </p:nvPr>
        </p:nvPicPr>
        <p:blipFill>
          <a:blip r:embed="rId2"/>
          <a:stretch>
            <a:fillRect/>
          </a:stretch>
        </p:blipFill>
        <p:spPr>
          <a:xfrm>
            <a:off x="1522110" y="368769"/>
            <a:ext cx="8604637" cy="5647718"/>
          </a:xfrm>
        </p:spPr>
      </p:pic>
    </p:spTree>
    <p:extLst>
      <p:ext uri="{BB962C8B-B14F-4D97-AF65-F5344CB8AC3E}">
        <p14:creationId xmlns:p14="http://schemas.microsoft.com/office/powerpoint/2010/main" val="100334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20829"/>
            <a:ext cx="9905998" cy="1478570"/>
          </a:xfrm>
        </p:spPr>
        <p:txBody>
          <a:bodyPr>
            <a:normAutofit/>
          </a:bodyPr>
          <a:lstStyle/>
          <a:p>
            <a:pPr algn="ctr"/>
            <a:r>
              <a:rPr lang="en-US" sz="4400" dirty="0">
                <a:latin typeface="Rockwell" panose="02060603020205020403" pitchFamily="18" charset="0"/>
              </a:rPr>
              <a:t>outline</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359901250"/>
              </p:ext>
            </p:extLst>
          </p:nvPr>
        </p:nvGraphicFramePr>
        <p:xfrm>
          <a:off x="914399" y="1109871"/>
          <a:ext cx="10734261" cy="5463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5199-9D82-58BE-5002-A776AD270362}"/>
              </a:ext>
            </a:extLst>
          </p:cNvPr>
          <p:cNvSpPr>
            <a:spLocks noGrp="1"/>
          </p:cNvSpPr>
          <p:nvPr>
            <p:ph type="title"/>
          </p:nvPr>
        </p:nvSpPr>
        <p:spPr>
          <a:xfrm>
            <a:off x="1141413" y="0"/>
            <a:ext cx="9905998" cy="1478570"/>
          </a:xfrm>
        </p:spPr>
        <p:txBody>
          <a:bodyPr>
            <a:normAutofit/>
          </a:bodyPr>
          <a:lstStyle/>
          <a:p>
            <a:pPr algn="ctr"/>
            <a:r>
              <a:rPr lang="en-US" sz="4000" b="1" i="1" u="none" strike="noStrike" baseline="0" dirty="0">
                <a:latin typeface="Times-Roman"/>
              </a:rPr>
              <a:t>PLANNING AND ACTING IN NONDETERMINISTIC DOMAINS</a:t>
            </a:r>
            <a:endParaRPr lang="en-US" sz="6600" b="1" i="1" dirty="0"/>
          </a:p>
        </p:txBody>
      </p:sp>
      <p:sp>
        <p:nvSpPr>
          <p:cNvPr id="3" name="Content Placeholder 2">
            <a:extLst>
              <a:ext uri="{FF2B5EF4-FFF2-40B4-BE49-F238E27FC236}">
                <a16:creationId xmlns:a16="http://schemas.microsoft.com/office/drawing/2014/main" id="{D23EB13A-0A9C-4F57-A2B6-AF1DA3C3D27B}"/>
              </a:ext>
            </a:extLst>
          </p:cNvPr>
          <p:cNvSpPr>
            <a:spLocks noGrp="1"/>
          </p:cNvSpPr>
          <p:nvPr>
            <p:ph idx="1"/>
          </p:nvPr>
        </p:nvSpPr>
        <p:spPr>
          <a:xfrm>
            <a:off x="995638" y="2289244"/>
            <a:ext cx="9905999" cy="3541714"/>
          </a:xfrm>
        </p:spPr>
        <p:txBody>
          <a:bodyPr/>
          <a:lstStyle/>
          <a:p>
            <a:r>
              <a:rPr lang="en-US" sz="4000" dirty="0" err="1">
                <a:latin typeface="Arial Black" panose="020B0A04020102020204" pitchFamily="34" charset="0"/>
              </a:rPr>
              <a:t>Sensorless</a:t>
            </a:r>
            <a:r>
              <a:rPr lang="en-US" sz="4000" dirty="0">
                <a:latin typeface="Arial Black" panose="020B0A04020102020204" pitchFamily="34" charset="0"/>
              </a:rPr>
              <a:t> planning</a:t>
            </a:r>
            <a:endParaRPr lang="en-US" sz="4000" dirty="0">
              <a:latin typeface="Arial Black" panose="020B0A04020102020204" pitchFamily="34" charset="0"/>
              <a:ea typeface="Tahoma" panose="020B0604030504040204" pitchFamily="34" charset="0"/>
              <a:cs typeface="Tahoma" panose="020B0604030504040204" pitchFamily="34" charset="0"/>
            </a:endParaRPr>
          </a:p>
          <a:p>
            <a:r>
              <a:rPr lang="en-US" sz="4000" dirty="0">
                <a:latin typeface="Arial Black" panose="020B0A04020102020204" pitchFamily="34" charset="0"/>
              </a:rPr>
              <a:t>Contingent planning</a:t>
            </a:r>
            <a:endParaRPr lang="en-US" sz="4000" dirty="0">
              <a:latin typeface="Arial Black" panose="020B0A04020102020204" pitchFamily="34" charset="0"/>
              <a:ea typeface="Tahoma" panose="020B0604030504040204" pitchFamily="34" charset="0"/>
              <a:cs typeface="Tahoma" panose="020B0604030504040204" pitchFamily="34" charset="0"/>
            </a:endParaRPr>
          </a:p>
          <a:p>
            <a:r>
              <a:rPr lang="en-US" sz="4000" dirty="0">
                <a:latin typeface="Arial Black" panose="020B0A04020102020204" pitchFamily="34" charset="0"/>
              </a:rPr>
              <a:t>Online replanning</a:t>
            </a:r>
            <a:endParaRPr lang="en-US" sz="4000" dirty="0">
              <a:latin typeface="Arial Black" panose="020B0A0402010202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14714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532E-125F-B262-5EEA-0294952842C4}"/>
              </a:ext>
            </a:extLst>
          </p:cNvPr>
          <p:cNvSpPr>
            <a:spLocks noGrp="1"/>
          </p:cNvSpPr>
          <p:nvPr>
            <p:ph type="title"/>
          </p:nvPr>
        </p:nvSpPr>
        <p:spPr>
          <a:xfrm>
            <a:off x="1141413" y="0"/>
            <a:ext cx="9905998" cy="1478570"/>
          </a:xfrm>
        </p:spPr>
        <p:txBody>
          <a:bodyPr>
            <a:normAutofit/>
          </a:bodyPr>
          <a:lstStyle/>
          <a:p>
            <a:pPr algn="ctr"/>
            <a:r>
              <a:rPr lang="en-US" sz="4000" b="1" i="1" u="none" strike="noStrike" baseline="0" dirty="0">
                <a:latin typeface="Times-Roman"/>
              </a:rPr>
              <a:t>PLANNING AND ACTING IN NONDETERMINISTIC DOMAINS</a:t>
            </a:r>
            <a:endParaRPr lang="en-US" sz="4000" dirty="0"/>
          </a:p>
        </p:txBody>
      </p:sp>
      <p:sp>
        <p:nvSpPr>
          <p:cNvPr id="3" name="Content Placeholder 2">
            <a:extLst>
              <a:ext uri="{FF2B5EF4-FFF2-40B4-BE49-F238E27FC236}">
                <a16:creationId xmlns:a16="http://schemas.microsoft.com/office/drawing/2014/main" id="{2DC2B52D-0F49-B203-7764-552062B38C4A}"/>
              </a:ext>
            </a:extLst>
          </p:cNvPr>
          <p:cNvSpPr>
            <a:spLocks noGrp="1"/>
          </p:cNvSpPr>
          <p:nvPr>
            <p:ph idx="1"/>
          </p:nvPr>
        </p:nvSpPr>
        <p:spPr/>
        <p:txBody>
          <a:bodyPr/>
          <a:lstStyle/>
          <a:p>
            <a:r>
              <a:rPr lang="en-US" sz="2400" dirty="0">
                <a:latin typeface="Arial Black" panose="020B0A04020102020204" pitchFamily="34" charset="0"/>
              </a:rPr>
              <a:t>Sensor less planning</a:t>
            </a:r>
            <a:br>
              <a:rPr lang="en-US" dirty="0">
                <a:latin typeface="Open Sans" panose="020B0604020202020204" pitchFamily="34" charset="0"/>
              </a:rPr>
            </a:br>
            <a:r>
              <a:rPr lang="en-US" dirty="0">
                <a:latin typeface="Open Sans" panose="020B0604020202020204" pitchFamily="34" charset="0"/>
              </a:rPr>
              <a:t>	T</a:t>
            </a:r>
            <a:r>
              <a:rPr lang="en-US" b="0" i="0" dirty="0">
                <a:effectLst/>
                <a:latin typeface="Open Sans" panose="020B0604020202020204" pitchFamily="34" charset="0"/>
              </a:rPr>
              <a:t>he sensor less planning algorithm must ensure that the plan achieves the goal in all possible circumstances, regardless of the true initial state and the actual actions outcomes.</a:t>
            </a:r>
            <a:endParaRPr lang="en-US" dirty="0"/>
          </a:p>
        </p:txBody>
      </p:sp>
    </p:spTree>
    <p:extLst>
      <p:ext uri="{BB962C8B-B14F-4D97-AF65-F5344CB8AC3E}">
        <p14:creationId xmlns:p14="http://schemas.microsoft.com/office/powerpoint/2010/main" val="1191035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1A15A-9330-76D9-983E-40B9F061FD66}"/>
              </a:ext>
            </a:extLst>
          </p:cNvPr>
          <p:cNvSpPr>
            <a:spLocks noGrp="1"/>
          </p:cNvSpPr>
          <p:nvPr>
            <p:ph type="title"/>
          </p:nvPr>
        </p:nvSpPr>
        <p:spPr>
          <a:xfrm>
            <a:off x="1141412" y="0"/>
            <a:ext cx="9905998" cy="1478570"/>
          </a:xfrm>
        </p:spPr>
        <p:txBody>
          <a:bodyPr>
            <a:normAutofit/>
          </a:bodyPr>
          <a:lstStyle/>
          <a:p>
            <a:pPr algn="ctr"/>
            <a:r>
              <a:rPr lang="en-US" sz="4000" b="1" i="1" u="none" strike="noStrike" baseline="0" dirty="0">
                <a:latin typeface="Times-Roman"/>
              </a:rPr>
              <a:t>PLANNING AND ACTING IN NONDETERMINISTIC DOMAINS</a:t>
            </a:r>
            <a:endParaRPr lang="en-US" sz="4000" dirty="0"/>
          </a:p>
        </p:txBody>
      </p:sp>
      <p:sp>
        <p:nvSpPr>
          <p:cNvPr id="3" name="Content Placeholder 2">
            <a:extLst>
              <a:ext uri="{FF2B5EF4-FFF2-40B4-BE49-F238E27FC236}">
                <a16:creationId xmlns:a16="http://schemas.microsoft.com/office/drawing/2014/main" id="{CB8703E6-CD0C-4777-D347-6A59E10B6828}"/>
              </a:ext>
            </a:extLst>
          </p:cNvPr>
          <p:cNvSpPr>
            <a:spLocks noGrp="1"/>
          </p:cNvSpPr>
          <p:nvPr>
            <p:ph idx="1"/>
          </p:nvPr>
        </p:nvSpPr>
        <p:spPr/>
        <p:txBody>
          <a:bodyPr>
            <a:normAutofit/>
          </a:bodyPr>
          <a:lstStyle/>
          <a:p>
            <a:r>
              <a:rPr lang="en-US" sz="2800" dirty="0">
                <a:latin typeface="Arial Black" panose="020B0A04020102020204" pitchFamily="34" charset="0"/>
              </a:rPr>
              <a:t>Contingent</a:t>
            </a:r>
            <a:r>
              <a:rPr lang="en-US" sz="2800" b="1" i="0" dirty="0">
                <a:effectLst/>
                <a:latin typeface="Open Sans" panose="020B0606030504020204" pitchFamily="34" charset="0"/>
              </a:rPr>
              <a:t> planning</a:t>
            </a:r>
            <a:br>
              <a:rPr lang="en-US" b="0" i="0" dirty="0">
                <a:effectLst/>
                <a:latin typeface="Open Sans" panose="020B0606030504020204" pitchFamily="34" charset="0"/>
              </a:rPr>
            </a:br>
            <a:r>
              <a:rPr lang="en-US" b="0" i="0" dirty="0">
                <a:effectLst/>
                <a:latin typeface="Open Sans" panose="020B0606030504020204" pitchFamily="34" charset="0"/>
              </a:rPr>
              <a:t>	 We saw in Chapter 4 that contingent planning—the generation of plans with conditional branching based on percepts—is appropriate for environments with partial observability, nondeterminism,  or both. For the partially observable painting problem with the percept axioms given earlier, one possible contingent solution is as follows:</a:t>
            </a:r>
            <a:endParaRPr lang="en-US" dirty="0"/>
          </a:p>
        </p:txBody>
      </p:sp>
    </p:spTree>
    <p:extLst>
      <p:ext uri="{BB962C8B-B14F-4D97-AF65-F5344CB8AC3E}">
        <p14:creationId xmlns:p14="http://schemas.microsoft.com/office/powerpoint/2010/main" val="3922796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8854D-65A6-4131-33AD-4BB9182830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2AB2FD-44E4-C2C6-3348-1FDEEB8329A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32D0E14-9E31-7E06-DDC3-08E67B830121}"/>
              </a:ext>
            </a:extLst>
          </p:cNvPr>
          <p:cNvPicPr>
            <a:picLocks noChangeAspect="1"/>
          </p:cNvPicPr>
          <p:nvPr/>
        </p:nvPicPr>
        <p:blipFill>
          <a:blip r:embed="rId2"/>
          <a:stretch>
            <a:fillRect/>
          </a:stretch>
        </p:blipFill>
        <p:spPr>
          <a:xfrm>
            <a:off x="758429" y="1318459"/>
            <a:ext cx="10671963" cy="3015001"/>
          </a:xfrm>
          <a:prstGeom prst="rect">
            <a:avLst/>
          </a:prstGeom>
        </p:spPr>
      </p:pic>
    </p:spTree>
    <p:extLst>
      <p:ext uri="{BB962C8B-B14F-4D97-AF65-F5344CB8AC3E}">
        <p14:creationId xmlns:p14="http://schemas.microsoft.com/office/powerpoint/2010/main" val="3940313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268-1B71-21CF-1EFA-2181D87AC92B}"/>
              </a:ext>
            </a:extLst>
          </p:cNvPr>
          <p:cNvSpPr>
            <a:spLocks noGrp="1"/>
          </p:cNvSpPr>
          <p:nvPr>
            <p:ph type="title"/>
          </p:nvPr>
        </p:nvSpPr>
        <p:spPr>
          <a:xfrm>
            <a:off x="1247430" y="141440"/>
            <a:ext cx="9905998" cy="1478570"/>
          </a:xfrm>
        </p:spPr>
        <p:txBody>
          <a:bodyPr>
            <a:normAutofit/>
          </a:bodyPr>
          <a:lstStyle/>
          <a:p>
            <a:pPr algn="ctr"/>
            <a:r>
              <a:rPr lang="en-US" sz="4000" b="1" i="1" u="none" strike="noStrike" baseline="0" dirty="0">
                <a:latin typeface="Times-Roman"/>
              </a:rPr>
              <a:t>PLANNING AND ACTING IN NONDETERMINISTIC DOMAINS</a:t>
            </a:r>
            <a:endParaRPr lang="en-US" sz="4000" dirty="0"/>
          </a:p>
        </p:txBody>
      </p:sp>
      <p:sp>
        <p:nvSpPr>
          <p:cNvPr id="3" name="Content Placeholder 2">
            <a:extLst>
              <a:ext uri="{FF2B5EF4-FFF2-40B4-BE49-F238E27FC236}">
                <a16:creationId xmlns:a16="http://schemas.microsoft.com/office/drawing/2014/main" id="{88C1C6E2-8082-8C74-59E4-047B237EBA0B}"/>
              </a:ext>
            </a:extLst>
          </p:cNvPr>
          <p:cNvSpPr>
            <a:spLocks noGrp="1"/>
          </p:cNvSpPr>
          <p:nvPr>
            <p:ph idx="1"/>
          </p:nvPr>
        </p:nvSpPr>
        <p:spPr>
          <a:xfrm>
            <a:off x="1038572" y="1292017"/>
            <a:ext cx="9905999" cy="3541714"/>
          </a:xfrm>
        </p:spPr>
        <p:txBody>
          <a:bodyPr/>
          <a:lstStyle/>
          <a:p>
            <a:r>
              <a:rPr lang="en-PH" b="1" dirty="0"/>
              <a:t>Online replanning</a:t>
            </a:r>
            <a:endParaRPr lang="en-US" dirty="0"/>
          </a:p>
        </p:txBody>
      </p:sp>
      <p:pic>
        <p:nvPicPr>
          <p:cNvPr id="5" name="Picture 4">
            <a:extLst>
              <a:ext uri="{FF2B5EF4-FFF2-40B4-BE49-F238E27FC236}">
                <a16:creationId xmlns:a16="http://schemas.microsoft.com/office/drawing/2014/main" id="{D7AB4A2E-6960-F33B-B003-A452054975E5}"/>
              </a:ext>
            </a:extLst>
          </p:cNvPr>
          <p:cNvPicPr>
            <a:picLocks noChangeAspect="1"/>
          </p:cNvPicPr>
          <p:nvPr/>
        </p:nvPicPr>
        <p:blipFill>
          <a:blip r:embed="rId2"/>
          <a:stretch>
            <a:fillRect/>
          </a:stretch>
        </p:blipFill>
        <p:spPr>
          <a:xfrm>
            <a:off x="827579" y="1467552"/>
            <a:ext cx="10745700" cy="5249008"/>
          </a:xfrm>
          <a:prstGeom prst="rect">
            <a:avLst/>
          </a:prstGeom>
        </p:spPr>
      </p:pic>
    </p:spTree>
    <p:extLst>
      <p:ext uri="{BB962C8B-B14F-4D97-AF65-F5344CB8AC3E}">
        <p14:creationId xmlns:p14="http://schemas.microsoft.com/office/powerpoint/2010/main" val="162909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03C2-5A40-B361-8AFA-2C54778FFACB}"/>
              </a:ext>
            </a:extLst>
          </p:cNvPr>
          <p:cNvSpPr>
            <a:spLocks noGrp="1"/>
          </p:cNvSpPr>
          <p:nvPr>
            <p:ph type="title"/>
          </p:nvPr>
        </p:nvSpPr>
        <p:spPr/>
        <p:txBody>
          <a:bodyPr/>
          <a:lstStyle/>
          <a:p>
            <a:r>
              <a:rPr lang="en-PH" b="1" dirty="0"/>
              <a:t>Online replanning</a:t>
            </a:r>
            <a:endParaRPr lang="en-US" dirty="0"/>
          </a:p>
        </p:txBody>
      </p:sp>
      <p:sp>
        <p:nvSpPr>
          <p:cNvPr id="3" name="Content Placeholder 2">
            <a:extLst>
              <a:ext uri="{FF2B5EF4-FFF2-40B4-BE49-F238E27FC236}">
                <a16:creationId xmlns:a16="http://schemas.microsoft.com/office/drawing/2014/main" id="{64E62972-1F7A-E8BC-9A4E-AFF3437A01D4}"/>
              </a:ext>
            </a:extLst>
          </p:cNvPr>
          <p:cNvSpPr>
            <a:spLocks noGrp="1"/>
          </p:cNvSpPr>
          <p:nvPr>
            <p:ph idx="1"/>
          </p:nvPr>
        </p:nvSpPr>
        <p:spPr/>
        <p:txBody>
          <a:bodyPr/>
          <a:lstStyle/>
          <a:p>
            <a:endParaRPr lang="en-US"/>
          </a:p>
        </p:txBody>
      </p:sp>
      <p:pic>
        <p:nvPicPr>
          <p:cNvPr id="4" name="Content Placeholder 3">
            <a:extLst>
              <a:ext uri="{FF2B5EF4-FFF2-40B4-BE49-F238E27FC236}">
                <a16:creationId xmlns:a16="http://schemas.microsoft.com/office/drawing/2014/main" id="{63421D67-B379-0F7A-4EFE-C377DE56937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68300" y="1766888"/>
            <a:ext cx="11353800" cy="4278312"/>
          </a:xfrm>
          <a:prstGeom prst="rect">
            <a:avLst/>
          </a:prstGeom>
        </p:spPr>
      </p:pic>
    </p:spTree>
    <p:extLst>
      <p:ext uri="{BB962C8B-B14F-4D97-AF65-F5344CB8AC3E}">
        <p14:creationId xmlns:p14="http://schemas.microsoft.com/office/powerpoint/2010/main" val="764214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8C86-F0C8-CAF4-F962-EDE034C9C6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80BB20-35FF-976A-8DF6-51F62744963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198012D-7EB6-7FBD-CFA1-AA0C609C3A18}"/>
              </a:ext>
            </a:extLst>
          </p:cNvPr>
          <p:cNvPicPr>
            <a:picLocks noChangeAspect="1"/>
          </p:cNvPicPr>
          <p:nvPr/>
        </p:nvPicPr>
        <p:blipFill>
          <a:blip r:embed="rId2"/>
          <a:stretch>
            <a:fillRect/>
          </a:stretch>
        </p:blipFill>
        <p:spPr>
          <a:xfrm>
            <a:off x="181495" y="172278"/>
            <a:ext cx="11792910" cy="6493565"/>
          </a:xfrm>
          <a:prstGeom prst="rect">
            <a:avLst/>
          </a:prstGeom>
        </p:spPr>
      </p:pic>
    </p:spTree>
    <p:extLst>
      <p:ext uri="{BB962C8B-B14F-4D97-AF65-F5344CB8AC3E}">
        <p14:creationId xmlns:p14="http://schemas.microsoft.com/office/powerpoint/2010/main" val="2492346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75A2-25FF-FF41-B170-C514DE2EEA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223BF6-0E15-FA24-BE96-0703895AB68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38FBC0C-436D-397A-9A79-3BA68223EDBB}"/>
              </a:ext>
            </a:extLst>
          </p:cNvPr>
          <p:cNvPicPr>
            <a:picLocks noChangeAspect="1"/>
          </p:cNvPicPr>
          <p:nvPr/>
        </p:nvPicPr>
        <p:blipFill>
          <a:blip r:embed="rId2"/>
          <a:stretch>
            <a:fillRect/>
          </a:stretch>
        </p:blipFill>
        <p:spPr>
          <a:xfrm>
            <a:off x="177506" y="1166191"/>
            <a:ext cx="11406888" cy="4158972"/>
          </a:xfrm>
          <a:prstGeom prst="rect">
            <a:avLst/>
          </a:prstGeom>
        </p:spPr>
      </p:pic>
    </p:spTree>
    <p:extLst>
      <p:ext uri="{BB962C8B-B14F-4D97-AF65-F5344CB8AC3E}">
        <p14:creationId xmlns:p14="http://schemas.microsoft.com/office/powerpoint/2010/main" val="2445160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447B-794B-B8D0-8161-9B0B1AFF27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7FBF9F-D53E-7CA2-698D-D2CBB978515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907DAA3-1D83-857E-4AE1-737B74127555}"/>
              </a:ext>
            </a:extLst>
          </p:cNvPr>
          <p:cNvPicPr>
            <a:picLocks noChangeAspect="1"/>
          </p:cNvPicPr>
          <p:nvPr/>
        </p:nvPicPr>
        <p:blipFill>
          <a:blip r:embed="rId2"/>
          <a:stretch>
            <a:fillRect/>
          </a:stretch>
        </p:blipFill>
        <p:spPr>
          <a:xfrm>
            <a:off x="165386" y="1066799"/>
            <a:ext cx="11861228" cy="4324625"/>
          </a:xfrm>
          <a:prstGeom prst="rect">
            <a:avLst/>
          </a:prstGeom>
        </p:spPr>
      </p:pic>
    </p:spTree>
    <p:extLst>
      <p:ext uri="{BB962C8B-B14F-4D97-AF65-F5344CB8AC3E}">
        <p14:creationId xmlns:p14="http://schemas.microsoft.com/office/powerpoint/2010/main" val="79430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A9D4-6212-EAB4-6992-7644538A9A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8B9183-9632-7EB0-C605-E6BB32904A3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D250A07-6CFF-979E-883B-D40C49E315C7}"/>
              </a:ext>
            </a:extLst>
          </p:cNvPr>
          <p:cNvPicPr>
            <a:picLocks noChangeAspect="1"/>
          </p:cNvPicPr>
          <p:nvPr/>
        </p:nvPicPr>
        <p:blipFill>
          <a:blip r:embed="rId2"/>
          <a:stretch>
            <a:fillRect/>
          </a:stretch>
        </p:blipFill>
        <p:spPr>
          <a:xfrm>
            <a:off x="713624" y="1466576"/>
            <a:ext cx="10764752" cy="3924848"/>
          </a:xfrm>
          <a:prstGeom prst="rect">
            <a:avLst/>
          </a:prstGeom>
        </p:spPr>
      </p:pic>
    </p:spTree>
    <p:extLst>
      <p:ext uri="{BB962C8B-B14F-4D97-AF65-F5344CB8AC3E}">
        <p14:creationId xmlns:p14="http://schemas.microsoft.com/office/powerpoint/2010/main" val="53251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08891" y="0"/>
            <a:ext cx="9905998" cy="1478570"/>
          </a:xfrm>
        </p:spPr>
        <p:txBody>
          <a:bodyPr>
            <a:normAutofit/>
          </a:bodyPr>
          <a:lstStyle/>
          <a:p>
            <a:pPr marL="0" marR="0" algn="ctr">
              <a:lnSpc>
                <a:spcPct val="107000"/>
              </a:lnSpc>
              <a:spcBef>
                <a:spcPts val="0"/>
              </a:spcBef>
              <a:spcAft>
                <a:spcPts val="800"/>
              </a:spcAft>
            </a:pPr>
            <a:r>
              <a:rPr lang="en-US" sz="4000" b="1" i="1" cap="none" dirty="0">
                <a:ln w="0"/>
                <a:latin typeface="Arial" panose="020B0604020202020204" pitchFamily="34" charset="0"/>
                <a:ea typeface="Calibri" panose="020F0502020204030204" pitchFamily="34" charset="0"/>
                <a:cs typeface="Times New Roman" panose="02020603050405020304" pitchFamily="18" charset="0"/>
              </a:rPr>
              <a:t>Time, Schedules, and resources</a:t>
            </a:r>
            <a:endParaRPr lang="en-US" sz="4000" b="1" i="1" cap="none" dirty="0">
              <a:ln w="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008890" y="1478569"/>
            <a:ext cx="10334971" cy="5253535"/>
          </a:xfrm>
        </p:spPr>
        <p:txBody>
          <a:bodyPr vert="horz" lIns="91440" tIns="45720" rIns="91440" bIns="45720" rtlCol="0" anchor="t">
            <a:normAutofit lnSpcReduction="10000"/>
          </a:bodyPr>
          <a:lstStyle/>
          <a:p>
            <a:pPr marL="0" marR="0" algn="just">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Representing temporal and resource constraints</a:t>
            </a:r>
          </a:p>
          <a:p>
            <a:pPr marL="228600" lvl="1" indent="0" algn="just">
              <a:spcBef>
                <a:spcPts val="0"/>
              </a:spcBef>
              <a:buNone/>
            </a:pPr>
            <a:r>
              <a:rPr lang="en-US" dirty="0">
                <a:effectLst/>
                <a:latin typeface="Calibri" panose="020F0502020204030204" pitchFamily="34" charset="0"/>
                <a:ea typeface="Calibri" panose="020F0502020204030204" pitchFamily="34" charset="0"/>
                <a:cs typeface="Times New Roman" panose="02020603050405020304" pitchFamily="18" charset="0"/>
              </a:rPr>
              <a:t>	A typical job-shop scheduling problem, consists of a set of jobs, each of which consists a collection of actions with ordering constraints among them. Each action has a duration and a set of resource constraints required by the action. Each constraint specifies a type of resource (e.g., bolts, wrenches, or pilots), the number of that resource required, and whether that resource is consumable (e.g., the bolts are no longer available for use) or reusable (e.g., a pilot is occupied during a flight but is available again when the flight is over). Resources can also be produced by actions with negative consumption, including manufacturing, growing, and resupply actions. A solution to a job-shop scheduling problem must specify the start times for each action and must satisfy all the temporal ordering constraints and resource constraints. As with search and planning problems, solutions can be evaluated according to a cost function; this can be quite complicated, with nonlinear resource costs, time-dependent delay costs, and so on. For simplicity, we assume that the cost function is just the total duration of the plan, which is called the </a:t>
            </a:r>
            <a:r>
              <a:rPr lang="en-US" dirty="0" err="1">
                <a:effectLst/>
                <a:latin typeface="Calibri" panose="020F0502020204030204" pitchFamily="34" charset="0"/>
                <a:ea typeface="Calibri" panose="020F0502020204030204" pitchFamily="34" charset="0"/>
                <a:cs typeface="Times New Roman" panose="02020603050405020304" pitchFamily="18" charset="0"/>
              </a:rPr>
              <a:t>makespan</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endParaRPr lang="en-US" sz="2800" u="sng"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261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8EE9-0CA6-7DE7-49E2-D11DD336D5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9C3BD5-47AA-73C8-A38D-A25A292EDC5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677E336-3E15-8636-EAA0-1783F575DAD7}"/>
              </a:ext>
            </a:extLst>
          </p:cNvPr>
          <p:cNvPicPr>
            <a:picLocks noChangeAspect="1"/>
          </p:cNvPicPr>
          <p:nvPr/>
        </p:nvPicPr>
        <p:blipFill>
          <a:blip r:embed="rId2"/>
          <a:stretch>
            <a:fillRect/>
          </a:stretch>
        </p:blipFill>
        <p:spPr>
          <a:xfrm>
            <a:off x="713624" y="1466576"/>
            <a:ext cx="10764752" cy="3924848"/>
          </a:xfrm>
          <a:prstGeom prst="rect">
            <a:avLst/>
          </a:prstGeom>
        </p:spPr>
      </p:pic>
    </p:spTree>
    <p:extLst>
      <p:ext uri="{BB962C8B-B14F-4D97-AF65-F5344CB8AC3E}">
        <p14:creationId xmlns:p14="http://schemas.microsoft.com/office/powerpoint/2010/main" val="3304835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5F07-7F5E-7B14-B855-2BEF17B2E4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0E37B2-6486-CA65-58B6-29F9BB54B46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6FE66B6-D5B0-4532-6643-6A89D4308372}"/>
              </a:ext>
            </a:extLst>
          </p:cNvPr>
          <p:cNvPicPr>
            <a:picLocks noChangeAspect="1"/>
          </p:cNvPicPr>
          <p:nvPr/>
        </p:nvPicPr>
        <p:blipFill>
          <a:blip r:embed="rId2"/>
          <a:stretch>
            <a:fillRect/>
          </a:stretch>
        </p:blipFill>
        <p:spPr>
          <a:xfrm>
            <a:off x="751729" y="709233"/>
            <a:ext cx="10688542" cy="5439534"/>
          </a:xfrm>
          <a:prstGeom prst="rect">
            <a:avLst/>
          </a:prstGeom>
        </p:spPr>
      </p:pic>
    </p:spTree>
    <p:extLst>
      <p:ext uri="{BB962C8B-B14F-4D97-AF65-F5344CB8AC3E}">
        <p14:creationId xmlns:p14="http://schemas.microsoft.com/office/powerpoint/2010/main" val="3808192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FA5E-1A71-9A35-FDC2-E4EA712412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CCF966-B4B1-C540-D62D-E0C77C04AF6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E80016C-B2BE-CC1D-457C-3E8F5EF3CAE3}"/>
              </a:ext>
            </a:extLst>
          </p:cNvPr>
          <p:cNvPicPr>
            <a:picLocks noChangeAspect="1"/>
          </p:cNvPicPr>
          <p:nvPr/>
        </p:nvPicPr>
        <p:blipFill>
          <a:blip r:embed="rId2"/>
          <a:stretch>
            <a:fillRect/>
          </a:stretch>
        </p:blipFill>
        <p:spPr>
          <a:xfrm>
            <a:off x="321744" y="119269"/>
            <a:ext cx="11548511" cy="5877923"/>
          </a:xfrm>
          <a:prstGeom prst="rect">
            <a:avLst/>
          </a:prstGeom>
        </p:spPr>
      </p:pic>
    </p:spTree>
    <p:extLst>
      <p:ext uri="{BB962C8B-B14F-4D97-AF65-F5344CB8AC3E}">
        <p14:creationId xmlns:p14="http://schemas.microsoft.com/office/powerpoint/2010/main" val="627811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494E-B31A-6473-9C94-082D80C90B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E21DC7-D983-C6AF-2DCF-135B698574D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FE6507C-C470-D40C-84DC-FC0E3789CFFA}"/>
              </a:ext>
            </a:extLst>
          </p:cNvPr>
          <p:cNvPicPr>
            <a:picLocks noChangeAspect="1"/>
          </p:cNvPicPr>
          <p:nvPr/>
        </p:nvPicPr>
        <p:blipFill>
          <a:blip r:embed="rId2"/>
          <a:stretch>
            <a:fillRect/>
          </a:stretch>
        </p:blipFill>
        <p:spPr>
          <a:xfrm>
            <a:off x="935608" y="618518"/>
            <a:ext cx="10612331" cy="5401429"/>
          </a:xfrm>
          <a:prstGeom prst="rect">
            <a:avLst/>
          </a:prstGeom>
        </p:spPr>
      </p:pic>
      <p:pic>
        <p:nvPicPr>
          <p:cNvPr id="7" name="Picture 6">
            <a:extLst>
              <a:ext uri="{FF2B5EF4-FFF2-40B4-BE49-F238E27FC236}">
                <a16:creationId xmlns:a16="http://schemas.microsoft.com/office/drawing/2014/main" id="{A7492F7D-3A3D-817B-B054-5CC53FB1FA48}"/>
              </a:ext>
            </a:extLst>
          </p:cNvPr>
          <p:cNvPicPr>
            <a:picLocks noChangeAspect="1"/>
          </p:cNvPicPr>
          <p:nvPr/>
        </p:nvPicPr>
        <p:blipFill>
          <a:blip r:embed="rId2"/>
          <a:stretch>
            <a:fillRect/>
          </a:stretch>
        </p:blipFill>
        <p:spPr>
          <a:xfrm>
            <a:off x="789834" y="728285"/>
            <a:ext cx="10612331" cy="5401429"/>
          </a:xfrm>
          <a:prstGeom prst="rect">
            <a:avLst/>
          </a:prstGeom>
        </p:spPr>
      </p:pic>
      <p:pic>
        <p:nvPicPr>
          <p:cNvPr id="9" name="Picture 8">
            <a:extLst>
              <a:ext uri="{FF2B5EF4-FFF2-40B4-BE49-F238E27FC236}">
                <a16:creationId xmlns:a16="http://schemas.microsoft.com/office/drawing/2014/main" id="{A9828D83-A173-DA66-88EE-E79413C197A5}"/>
              </a:ext>
            </a:extLst>
          </p:cNvPr>
          <p:cNvPicPr>
            <a:picLocks noChangeAspect="1"/>
          </p:cNvPicPr>
          <p:nvPr/>
        </p:nvPicPr>
        <p:blipFill>
          <a:blip r:embed="rId3"/>
          <a:stretch>
            <a:fillRect/>
          </a:stretch>
        </p:blipFill>
        <p:spPr>
          <a:xfrm>
            <a:off x="423113" y="230774"/>
            <a:ext cx="11571110" cy="6396452"/>
          </a:xfrm>
          <a:prstGeom prst="rect">
            <a:avLst/>
          </a:prstGeom>
        </p:spPr>
      </p:pic>
    </p:spTree>
    <p:extLst>
      <p:ext uri="{BB962C8B-B14F-4D97-AF65-F5344CB8AC3E}">
        <p14:creationId xmlns:p14="http://schemas.microsoft.com/office/powerpoint/2010/main" val="17274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B094-70B4-B0A7-C22F-6A6A79EC2FD1}"/>
              </a:ext>
            </a:extLst>
          </p:cNvPr>
          <p:cNvSpPr>
            <a:spLocks noGrp="1"/>
          </p:cNvSpPr>
          <p:nvPr>
            <p:ph type="title"/>
          </p:nvPr>
        </p:nvSpPr>
        <p:spPr>
          <a:xfrm>
            <a:off x="1141413" y="-150108"/>
            <a:ext cx="9905998" cy="1478570"/>
          </a:xfrm>
        </p:spPr>
        <p:txBody>
          <a:bodyPr>
            <a:normAutofit/>
          </a:bodyPr>
          <a:lstStyle/>
          <a:p>
            <a:pPr algn="ctr"/>
            <a:r>
              <a:rPr lang="en-US" sz="4000" b="1" i="1" cap="none" dirty="0">
                <a:ln w="0"/>
                <a:latin typeface="Arial" panose="020B0604020202020204" pitchFamily="34" charset="0"/>
                <a:ea typeface="Calibri" panose="020F0502020204030204" pitchFamily="34" charset="0"/>
                <a:cs typeface="Times New Roman" panose="02020603050405020304" pitchFamily="18" charset="0"/>
              </a:rPr>
              <a:t>Time, Schedules, and resources</a:t>
            </a:r>
            <a:endParaRPr lang="en-US" sz="4000" i="1" dirty="0"/>
          </a:p>
        </p:txBody>
      </p:sp>
      <p:sp>
        <p:nvSpPr>
          <p:cNvPr id="3" name="Content Placeholder 2">
            <a:extLst>
              <a:ext uri="{FF2B5EF4-FFF2-40B4-BE49-F238E27FC236}">
                <a16:creationId xmlns:a16="http://schemas.microsoft.com/office/drawing/2014/main" id="{F2AF481A-399E-A0F8-CC1D-262566952D7D}"/>
              </a:ext>
            </a:extLst>
          </p:cNvPr>
          <p:cNvSpPr>
            <a:spLocks noGrp="1"/>
          </p:cNvSpPr>
          <p:nvPr>
            <p:ph idx="1"/>
          </p:nvPr>
        </p:nvSpPr>
        <p:spPr>
          <a:xfrm>
            <a:off x="1092579" y="1295332"/>
            <a:ext cx="10003665" cy="5486400"/>
          </a:xfrm>
        </p:spPr>
        <p:txBody>
          <a:bodyPr>
            <a:normAutofit/>
          </a:bodyPr>
          <a:lstStyle/>
          <a:p>
            <a:pPr marL="0" marR="0" algn="just">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Representing temporal and resource constraints</a:t>
            </a:r>
          </a:p>
          <a:p>
            <a:pPr marL="228600" lvl="1" indent="0" algn="just">
              <a:spcBef>
                <a:spcPts val="0"/>
              </a:spcBef>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	The representation of resources as numerical quantities, such as Inspectors (2), rather than as named entities, such as Inspector (I1) and Inspector (I2), is an example of a very general technique called aggregation. The central idea of aggregation is to group individual objects into quantities when the objects are all indistinguishable with respect to the purpose at hand. In our assembly problem, it does not matter which inspector inspects the car, so there is no need to make the distinction.</a:t>
            </a:r>
            <a:endParaRPr lang="en-US" sz="3200" dirty="0"/>
          </a:p>
        </p:txBody>
      </p:sp>
    </p:spTree>
    <p:extLst>
      <p:ext uri="{BB962C8B-B14F-4D97-AF65-F5344CB8AC3E}">
        <p14:creationId xmlns:p14="http://schemas.microsoft.com/office/powerpoint/2010/main" val="84330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22AD-EF9F-182E-FF28-E4EFFE09D574}"/>
              </a:ext>
            </a:extLst>
          </p:cNvPr>
          <p:cNvSpPr>
            <a:spLocks noGrp="1"/>
          </p:cNvSpPr>
          <p:nvPr>
            <p:ph type="title"/>
          </p:nvPr>
        </p:nvSpPr>
        <p:spPr>
          <a:xfrm>
            <a:off x="1260683" y="-18928"/>
            <a:ext cx="9905998" cy="1478570"/>
          </a:xfrm>
        </p:spPr>
        <p:txBody>
          <a:bodyPr>
            <a:normAutofit/>
          </a:bodyPr>
          <a:lstStyle/>
          <a:p>
            <a:pPr algn="ctr"/>
            <a:r>
              <a:rPr lang="en-US" sz="4000" b="1" i="1" cap="none" dirty="0">
                <a:ln w="0"/>
                <a:latin typeface="Arial" panose="020B0604020202020204" pitchFamily="34" charset="0"/>
                <a:ea typeface="Calibri" panose="020F0502020204030204" pitchFamily="34" charset="0"/>
                <a:cs typeface="Times New Roman" panose="02020603050405020304" pitchFamily="18" charset="0"/>
              </a:rPr>
              <a:t>Time, Schedules, and resources</a:t>
            </a:r>
            <a:endParaRPr lang="en-US" sz="4000" i="1" dirty="0"/>
          </a:p>
        </p:txBody>
      </p:sp>
      <p:sp>
        <p:nvSpPr>
          <p:cNvPr id="3" name="Content Placeholder 2">
            <a:extLst>
              <a:ext uri="{FF2B5EF4-FFF2-40B4-BE49-F238E27FC236}">
                <a16:creationId xmlns:a16="http://schemas.microsoft.com/office/drawing/2014/main" id="{36CC3A41-28B4-8CE8-5540-288AB0EA7FFF}"/>
              </a:ext>
            </a:extLst>
          </p:cNvPr>
          <p:cNvSpPr>
            <a:spLocks noGrp="1"/>
          </p:cNvSpPr>
          <p:nvPr>
            <p:ph idx="1"/>
          </p:nvPr>
        </p:nvSpPr>
        <p:spPr>
          <a:xfrm>
            <a:off x="1260683" y="1306290"/>
            <a:ext cx="9905998" cy="4882473"/>
          </a:xfrm>
        </p:spPr>
        <p:txBody>
          <a:bodyPr>
            <a:normAutofit/>
          </a:bodyPr>
          <a:lstStyle/>
          <a:p>
            <a:pPr marL="0" marR="0" algn="just">
              <a:spcBef>
                <a:spcPts val="0"/>
              </a:spcBef>
              <a:spcAft>
                <a:spcPts val="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Solving scheduling problems</a:t>
            </a:r>
          </a:p>
          <a:p>
            <a:pPr marL="0" marR="0" indent="0" algn="just">
              <a:spcBef>
                <a:spcPts val="0"/>
              </a:spcBef>
              <a:spcAft>
                <a:spcPts val="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	We can apply the critical path method (CPM) to this graph to determine the possible start and end times of each action. A path through a graph representing a partial-order plan is a linearly ordered sequence of actions beginning with Start and ending with Finish.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Calibri" panose="020F0502020204030204" pitchFamily="34" charset="0"/>
              </a:rPr>
              <a:t>	The critical path is that path whose total duration is longest; the path is “critical” because it determines the duration of the entire plan—shortening other paths doesn’t shorten the plan as a whole, but delaying the start of any action on the critical path slows down the whole plan. Actions that are off the critical path have a window of time in which they can be executed. The window is specified in terms of an earliest possible start time, ES, and a latest SLACK possible start time, LS. The quantity LS – ES is known as the slack of an action.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lvl="1" indent="0" algn="just">
              <a:spcBef>
                <a:spcPts val="0"/>
              </a:spcBef>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995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07A3-DDCF-2D3C-F605-038A1D1BB8D2}"/>
              </a:ext>
            </a:extLst>
          </p:cNvPr>
          <p:cNvSpPr>
            <a:spLocks noGrp="1"/>
          </p:cNvSpPr>
          <p:nvPr>
            <p:ph type="title"/>
          </p:nvPr>
        </p:nvSpPr>
        <p:spPr>
          <a:xfrm>
            <a:off x="1141413" y="0"/>
            <a:ext cx="9905998" cy="1478570"/>
          </a:xfrm>
        </p:spPr>
        <p:txBody>
          <a:bodyPr>
            <a:normAutofit/>
          </a:bodyPr>
          <a:lstStyle/>
          <a:p>
            <a:pPr algn="ctr"/>
            <a:r>
              <a:rPr lang="en-US" sz="4000" b="1" i="1" cap="none" dirty="0">
                <a:ln w="0"/>
                <a:latin typeface="Arial" panose="020B0604020202020204" pitchFamily="34" charset="0"/>
                <a:ea typeface="Calibri" panose="020F0502020204030204" pitchFamily="34" charset="0"/>
                <a:cs typeface="Times New Roman" panose="02020603050405020304" pitchFamily="18" charset="0"/>
              </a:rPr>
              <a:t>Time, Schedules, and resources</a:t>
            </a:r>
            <a:endParaRPr lang="en-US" sz="4000" i="1" dirty="0"/>
          </a:p>
        </p:txBody>
      </p:sp>
      <p:sp>
        <p:nvSpPr>
          <p:cNvPr id="3" name="Content Placeholder 2">
            <a:extLst>
              <a:ext uri="{FF2B5EF4-FFF2-40B4-BE49-F238E27FC236}">
                <a16:creationId xmlns:a16="http://schemas.microsoft.com/office/drawing/2014/main" id="{009C1B04-9274-D0F0-A7DF-2437116FD0F2}"/>
              </a:ext>
            </a:extLst>
          </p:cNvPr>
          <p:cNvSpPr>
            <a:spLocks noGrp="1"/>
          </p:cNvSpPr>
          <p:nvPr>
            <p:ph idx="1"/>
          </p:nvPr>
        </p:nvSpPr>
        <p:spPr>
          <a:xfrm>
            <a:off x="1141414" y="1149556"/>
            <a:ext cx="9905998" cy="5105470"/>
          </a:xfrm>
        </p:spPr>
        <p:txBody>
          <a:bodyPr>
            <a:normAutofit/>
          </a:bodyPr>
          <a:lstStyle/>
          <a:p>
            <a:pPr algn="just"/>
            <a:r>
              <a:rPr lang="en-US" sz="2800" b="1" dirty="0">
                <a:effectLst/>
                <a:latin typeface="Calibri" panose="020F0502020204030204" pitchFamily="34" charset="0"/>
                <a:ea typeface="Calibri" panose="020F0502020204030204" pitchFamily="34" charset="0"/>
                <a:cs typeface="Calibri" panose="020F0502020204030204" pitchFamily="34" charset="0"/>
              </a:rPr>
              <a:t>Solving scheduling problems</a:t>
            </a:r>
          </a:p>
          <a:p>
            <a:pPr algn="just"/>
            <a:endParaRPr lang="en-US" sz="2800" b="1" dirty="0">
              <a:latin typeface="Calibri" panose="020F0502020204030204" pitchFamily="34" charset="0"/>
              <a:ea typeface="Calibri" panose="020F0502020204030204" pitchFamily="34" charset="0"/>
              <a:cs typeface="Calibri" panose="020F0502020204030204" pitchFamily="34" charset="0"/>
            </a:endParaRPr>
          </a:p>
          <a:p>
            <a:pPr algn="just"/>
            <a:endParaRPr lang="en-US" sz="2800" b="1"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b="1"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One simple but popular heuristic is the minimum slack algorithm: on each iteration, schedule for the earliest possible start whichever unscheduled action has all its predecessors scheduled and has the least slack; then update the ES and LS times for each affected action and repeat.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800" b="1"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dirty="0"/>
          </a:p>
        </p:txBody>
      </p:sp>
      <p:pic>
        <p:nvPicPr>
          <p:cNvPr id="5" name="Picture 4">
            <a:extLst>
              <a:ext uri="{FF2B5EF4-FFF2-40B4-BE49-F238E27FC236}">
                <a16:creationId xmlns:a16="http://schemas.microsoft.com/office/drawing/2014/main" id="{A877028A-3733-C3FC-AF09-B89B5B235062}"/>
              </a:ext>
            </a:extLst>
          </p:cNvPr>
          <p:cNvPicPr>
            <a:picLocks noChangeAspect="1"/>
          </p:cNvPicPr>
          <p:nvPr/>
        </p:nvPicPr>
        <p:blipFill>
          <a:blip r:embed="rId2"/>
          <a:stretch>
            <a:fillRect/>
          </a:stretch>
        </p:blipFill>
        <p:spPr>
          <a:xfrm>
            <a:off x="2769865" y="1770269"/>
            <a:ext cx="6652270" cy="1917147"/>
          </a:xfrm>
          <a:prstGeom prst="rect">
            <a:avLst/>
          </a:prstGeom>
        </p:spPr>
      </p:pic>
    </p:spTree>
    <p:extLst>
      <p:ext uri="{BB962C8B-B14F-4D97-AF65-F5344CB8AC3E}">
        <p14:creationId xmlns:p14="http://schemas.microsoft.com/office/powerpoint/2010/main" val="74468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463C-E095-F2FB-222D-C98E0803E2A8}"/>
              </a:ext>
            </a:extLst>
          </p:cNvPr>
          <p:cNvSpPr>
            <a:spLocks noGrp="1"/>
          </p:cNvSpPr>
          <p:nvPr>
            <p:ph type="title"/>
          </p:nvPr>
        </p:nvSpPr>
        <p:spPr>
          <a:xfrm>
            <a:off x="1187795" y="386672"/>
            <a:ext cx="9905998" cy="1478570"/>
          </a:xfrm>
        </p:spPr>
        <p:txBody>
          <a:bodyPr>
            <a:normAutofit/>
          </a:bodyPr>
          <a:lstStyle/>
          <a:p>
            <a:pPr algn="ctr"/>
            <a:r>
              <a:rPr lang="en-US" sz="4000" b="1" i="1" dirty="0"/>
              <a:t>Hierarchical planning</a:t>
            </a:r>
          </a:p>
        </p:txBody>
      </p:sp>
      <p:sp>
        <p:nvSpPr>
          <p:cNvPr id="3" name="Content Placeholder 2">
            <a:extLst>
              <a:ext uri="{FF2B5EF4-FFF2-40B4-BE49-F238E27FC236}">
                <a16:creationId xmlns:a16="http://schemas.microsoft.com/office/drawing/2014/main" id="{87B199AC-E278-CAF1-E8D4-73169058A0F7}"/>
              </a:ext>
            </a:extLst>
          </p:cNvPr>
          <p:cNvSpPr>
            <a:spLocks noGrp="1"/>
          </p:cNvSpPr>
          <p:nvPr>
            <p:ph idx="1"/>
          </p:nvPr>
        </p:nvSpPr>
        <p:spPr>
          <a:xfrm>
            <a:off x="1098206" y="1838738"/>
            <a:ext cx="9995587" cy="4717775"/>
          </a:xfrm>
        </p:spPr>
        <p:txBody>
          <a:bodyPr>
            <a:normAutofit/>
          </a:bodyPr>
          <a:lstStyle/>
          <a:p>
            <a:pPr marL="0" indent="0" algn="just">
              <a:buNone/>
            </a:pPr>
            <a:r>
              <a:rPr lang="en-US" dirty="0">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We concentrate on the aspect of hierarchical decomposition, an idea that pervades almost all attempts to manage complexity.</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rPr>
              <a:t>The key benefit of hierarchical structure is that, at each level of the hierarchy, a computational task, military mission, or administrative function is reduced to a small number of activities at the next lower level, so the computational cost of finding the correct way to arrange those activities for the current problem is small. Nonhierarchical methods, on the other hand, reduce a task to a large number of individual actions; for large-scale problems, this is completely impractical.</a:t>
            </a:r>
            <a:endParaRPr lang="en-US" sz="3200" dirty="0"/>
          </a:p>
        </p:txBody>
      </p:sp>
    </p:spTree>
    <p:extLst>
      <p:ext uri="{BB962C8B-B14F-4D97-AF65-F5344CB8AC3E}">
        <p14:creationId xmlns:p14="http://schemas.microsoft.com/office/powerpoint/2010/main" val="329601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3AD9-3EEB-1796-C12A-54A5A70594EF}"/>
              </a:ext>
            </a:extLst>
          </p:cNvPr>
          <p:cNvSpPr>
            <a:spLocks noGrp="1"/>
          </p:cNvSpPr>
          <p:nvPr>
            <p:ph type="title"/>
          </p:nvPr>
        </p:nvSpPr>
        <p:spPr>
          <a:xfrm>
            <a:off x="1141413" y="0"/>
            <a:ext cx="9905998" cy="1478570"/>
          </a:xfrm>
        </p:spPr>
        <p:txBody>
          <a:bodyPr>
            <a:normAutofit/>
          </a:bodyPr>
          <a:lstStyle/>
          <a:p>
            <a:pPr algn="ctr"/>
            <a:r>
              <a:rPr lang="en-US" sz="4000" b="1" i="1" dirty="0"/>
              <a:t>Hierarchical planning</a:t>
            </a:r>
            <a:endParaRPr lang="en-US" sz="4000" dirty="0"/>
          </a:p>
        </p:txBody>
      </p:sp>
      <p:sp>
        <p:nvSpPr>
          <p:cNvPr id="3" name="Content Placeholder 2">
            <a:extLst>
              <a:ext uri="{FF2B5EF4-FFF2-40B4-BE49-F238E27FC236}">
                <a16:creationId xmlns:a16="http://schemas.microsoft.com/office/drawing/2014/main" id="{3259AFC6-4FC6-EE1D-E14F-C1FF9EDDEA97}"/>
              </a:ext>
            </a:extLst>
          </p:cNvPr>
          <p:cNvSpPr>
            <a:spLocks noGrp="1"/>
          </p:cNvSpPr>
          <p:nvPr>
            <p:ph idx="1"/>
          </p:nvPr>
        </p:nvSpPr>
        <p:spPr>
          <a:xfrm>
            <a:off x="1141413" y="1126436"/>
            <a:ext cx="10003666" cy="5459894"/>
          </a:xfrm>
        </p:spPr>
        <p:txBody>
          <a:bodyPr>
            <a:normAutofit/>
          </a:bodyPr>
          <a:lstStyle/>
          <a:p>
            <a:r>
              <a:rPr lang="en-US" sz="2800" b="1" dirty="0">
                <a:effectLst/>
                <a:latin typeface="Calibri" panose="020F0502020204030204" pitchFamily="34" charset="0"/>
                <a:ea typeface="Calibri" panose="020F0502020204030204" pitchFamily="34" charset="0"/>
                <a:cs typeface="Calibri" panose="020F0502020204030204" pitchFamily="34" charset="0"/>
              </a:rPr>
              <a:t>High-level actions</a:t>
            </a:r>
          </a:p>
          <a:p>
            <a:pPr marL="0" indent="0" algn="just">
              <a:buNone/>
            </a:pP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200" dirty="0">
                <a:effectLst/>
                <a:latin typeface="Calibri" panose="020F0502020204030204" pitchFamily="34" charset="0"/>
                <a:ea typeface="Calibri" panose="020F0502020204030204" pitchFamily="34" charset="0"/>
                <a:cs typeface="Calibri" panose="020F0502020204030204" pitchFamily="34" charset="0"/>
              </a:rPr>
              <a:t>The basic formalism we adopt to understand hierarchical decomposition comes from the area of hierarchical task networks or HTN planning. As in classical planning, we assume full observability and determinism and the availability of a set of actions, now called primitive actions, with standard precondition–effect schemas. The key additional concept is the high-level action or HLA example given earlier.</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Calibri" panose="020F0502020204030204" pitchFamily="34" charset="0"/>
              </a:rPr>
              <a:t>Each HLA has one or more possible refinements, into a sequence1 of actions, each of which may be an HLA or a primitive action (which has no refinements by definition).</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Calibri" panose="020F0502020204030204" pitchFamily="34" charset="0"/>
              </a:rPr>
              <a:t>The same figure shows a recursive refinement for navigation in the vacuum world: to get to a destination, take a step, and then go to the destination.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791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4AFB-9C2A-F94B-0A9A-11A49B75C2B3}"/>
              </a:ext>
            </a:extLst>
          </p:cNvPr>
          <p:cNvSpPr>
            <a:spLocks noGrp="1"/>
          </p:cNvSpPr>
          <p:nvPr>
            <p:ph type="title"/>
          </p:nvPr>
        </p:nvSpPr>
        <p:spPr>
          <a:xfrm>
            <a:off x="1141413" y="0"/>
            <a:ext cx="9905998" cy="1478570"/>
          </a:xfrm>
        </p:spPr>
        <p:txBody>
          <a:bodyPr>
            <a:normAutofit/>
          </a:bodyPr>
          <a:lstStyle/>
          <a:p>
            <a:pPr algn="ctr"/>
            <a:r>
              <a:rPr lang="en-US" sz="4000" b="1" i="1" dirty="0"/>
              <a:t>Hierarchical planning</a:t>
            </a:r>
            <a:endParaRPr lang="en-US" sz="4000" dirty="0"/>
          </a:p>
        </p:txBody>
      </p:sp>
      <p:sp>
        <p:nvSpPr>
          <p:cNvPr id="3" name="Content Placeholder 2">
            <a:extLst>
              <a:ext uri="{FF2B5EF4-FFF2-40B4-BE49-F238E27FC236}">
                <a16:creationId xmlns:a16="http://schemas.microsoft.com/office/drawing/2014/main" id="{E000BD1F-4FC0-54B9-ABE1-2FDBCB2F6635}"/>
              </a:ext>
            </a:extLst>
          </p:cNvPr>
          <p:cNvSpPr>
            <a:spLocks noGrp="1"/>
          </p:cNvSpPr>
          <p:nvPr>
            <p:ph idx="1"/>
          </p:nvPr>
        </p:nvSpPr>
        <p:spPr>
          <a:xfrm>
            <a:off x="1141413" y="1136304"/>
            <a:ext cx="9905999" cy="3541714"/>
          </a:xfrm>
        </p:spPr>
        <p:txBody>
          <a:bodyPr>
            <a:normAutofit/>
          </a:bodyPr>
          <a:lstStyle/>
          <a:p>
            <a:r>
              <a:rPr lang="en-US" sz="2800" b="1" dirty="0">
                <a:effectLst/>
                <a:latin typeface="Calibri" panose="020F0502020204030204" pitchFamily="34" charset="0"/>
                <a:ea typeface="Calibri" panose="020F0502020204030204" pitchFamily="34" charset="0"/>
                <a:cs typeface="Calibri" panose="020F0502020204030204" pitchFamily="34" charset="0"/>
              </a:rPr>
              <a:t>High-level actions</a:t>
            </a:r>
          </a:p>
        </p:txBody>
      </p:sp>
      <p:pic>
        <p:nvPicPr>
          <p:cNvPr id="6" name="Picture 5">
            <a:extLst>
              <a:ext uri="{FF2B5EF4-FFF2-40B4-BE49-F238E27FC236}">
                <a16:creationId xmlns:a16="http://schemas.microsoft.com/office/drawing/2014/main" id="{8928F58B-9BF6-AE68-18DA-AC7794033F77}"/>
              </a:ext>
            </a:extLst>
          </p:cNvPr>
          <p:cNvPicPr>
            <a:picLocks noChangeAspect="1"/>
          </p:cNvPicPr>
          <p:nvPr/>
        </p:nvPicPr>
        <p:blipFill>
          <a:blip r:embed="rId2"/>
          <a:stretch>
            <a:fillRect/>
          </a:stretch>
        </p:blipFill>
        <p:spPr>
          <a:xfrm>
            <a:off x="2327619" y="2035865"/>
            <a:ext cx="8179284" cy="3954118"/>
          </a:xfrm>
          <a:prstGeom prst="rect">
            <a:avLst/>
          </a:prstGeom>
        </p:spPr>
      </p:pic>
    </p:spTree>
    <p:extLst>
      <p:ext uri="{BB962C8B-B14F-4D97-AF65-F5344CB8AC3E}">
        <p14:creationId xmlns:p14="http://schemas.microsoft.com/office/powerpoint/2010/main" val="2981537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179</TotalTime>
  <Words>1878</Words>
  <Application>Microsoft Office PowerPoint</Application>
  <PresentationFormat>Widescreen</PresentationFormat>
  <Paragraphs>81</Paragraphs>
  <Slides>33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33</vt:i4>
      </vt:variant>
    </vt:vector>
  </HeadingPairs>
  <TitlesOfParts>
    <vt:vector size="49" baseType="lpstr">
      <vt:lpstr>Arial</vt:lpstr>
      <vt:lpstr>Arial Black</vt:lpstr>
      <vt:lpstr>Bahnschrift Light Condensed</vt:lpstr>
      <vt:lpstr>Calibri</vt:lpstr>
      <vt:lpstr>CMMI10</vt:lpstr>
      <vt:lpstr>CMR10</vt:lpstr>
      <vt:lpstr>CMR8</vt:lpstr>
      <vt:lpstr>Open Sans</vt:lpstr>
      <vt:lpstr>Rockwell</vt:lpstr>
      <vt:lpstr>Symbol</vt:lpstr>
      <vt:lpstr>Tahoma</vt:lpstr>
      <vt:lpstr>TimesNewRoman,Bold</vt:lpstr>
      <vt:lpstr>TimesNewRoman,Italic</vt:lpstr>
      <vt:lpstr>Times-Roman</vt:lpstr>
      <vt:lpstr>Tw Cen MT</vt:lpstr>
      <vt:lpstr>Circuit</vt:lpstr>
      <vt:lpstr>&lt; Development  of KBS solution to address  real life problems /&gt;</vt:lpstr>
      <vt:lpstr>outline</vt:lpstr>
      <vt:lpstr>Time, Schedules, and resources</vt:lpstr>
      <vt:lpstr>Time, Schedules, and resources</vt:lpstr>
      <vt:lpstr>Time, Schedules, and resources</vt:lpstr>
      <vt:lpstr>Time, Schedules, and resources</vt:lpstr>
      <vt:lpstr>Hierarchical planning</vt:lpstr>
      <vt:lpstr>Hierarchical planning</vt:lpstr>
      <vt:lpstr>Hierarchical planning</vt:lpstr>
      <vt:lpstr>Hierarchical planning</vt:lpstr>
      <vt:lpstr>Hierarchical planning</vt:lpstr>
      <vt:lpstr>Hierarchical planning</vt:lpstr>
      <vt:lpstr>Hierarchical planning</vt:lpstr>
      <vt:lpstr>Hierarchical planning</vt:lpstr>
      <vt:lpstr>PowerPoint Presentation</vt:lpstr>
      <vt:lpstr>Hierarchical planning</vt:lpstr>
      <vt:lpstr>Hierarchical planning</vt:lpstr>
      <vt:lpstr>Hierarchical planning</vt:lpstr>
      <vt:lpstr>PowerPoint Presentation</vt:lpstr>
      <vt:lpstr>PLANNING AND ACTING IN NONDETERMINISTIC DOMAINS</vt:lpstr>
      <vt:lpstr>PLANNING AND ACTING IN NONDETERMINISTIC DOMAINS</vt:lpstr>
      <vt:lpstr>PLANNING AND ACTING IN NONDETERMINISTIC DOMAINS</vt:lpstr>
      <vt:lpstr>PowerPoint Presentation</vt:lpstr>
      <vt:lpstr>PLANNING AND ACTING IN NONDETERMINISTIC DOMAINS</vt:lpstr>
      <vt:lpstr>Online replanning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 Development  of KBS solution to address  real life problems /&gt;</dc:title>
  <dc:creator>Lindielyn Tomala - Radomes</dc:creator>
  <cp:lastModifiedBy>Lindielyn Tomala - Radomes</cp:lastModifiedBy>
  <cp:revision>3</cp:revision>
  <dcterms:created xsi:type="dcterms:W3CDTF">2022-11-23T15:35:40Z</dcterms:created>
  <dcterms:modified xsi:type="dcterms:W3CDTF">2022-11-23T18:35:32Z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