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4"/>
  </p:sldMasterIdLst>
  <p:notesMasterIdLst>
    <p:notesMasterId r:id="rId15"/>
  </p:notesMasterIdLst>
  <p:sldIdLst>
    <p:sldId id="259" r:id="rId5"/>
    <p:sldId id="299" r:id="rId6"/>
    <p:sldId id="298" r:id="rId7"/>
    <p:sldId id="295" r:id="rId8"/>
    <p:sldId id="293" r:id="rId9"/>
    <p:sldId id="290" r:id="rId10"/>
    <p:sldId id="300" r:id="rId11"/>
    <p:sldId id="291" r:id="rId12"/>
    <p:sldId id="292" r:id="rId13"/>
    <p:sldId id="294" r:id="rId14"/>
  </p:sldIdLst>
  <p:sldSz cx="9144000" cy="6858000" type="screen4x3"/>
  <p:notesSz cx="7315200" cy="9601200"/>
  <p:embeddedFontLst>
    <p:embeddedFont>
      <p:font typeface="EnBW DIN Pro" panose="020B0504020101020102" pitchFamily="34" charset="0"/>
      <p:regular r:id="rId16"/>
      <p:bold r:id="rId17"/>
    </p:embeddedFont>
    <p:embeddedFont>
      <p:font typeface="DIN-Medium" panose="020B0600010101020104" pitchFamily="34" charset="0"/>
      <p:regular r:id="rId18"/>
    </p:embeddedFont>
    <p:embeddedFont>
      <p:font typeface="DIN-Regular" panose="020B0500010101010101" pitchFamily="34" charset="0"/>
      <p:regular r:id="rId19"/>
    </p:embeddedFont>
  </p:embeddedFontLst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295">
          <p15:clr>
            <a:srgbClr val="A4A3A4"/>
          </p15:clr>
        </p15:guide>
        <p15:guide id="4" pos="5473">
          <p15:clr>
            <a:srgbClr val="A4A3A4"/>
          </p15:clr>
        </p15:guide>
        <p15:guide id="5" pos="2789">
          <p15:clr>
            <a:srgbClr val="A4A3A4"/>
          </p15:clr>
        </p15:guide>
        <p15:guide id="6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76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272" y="120"/>
      </p:cViewPr>
      <p:guideLst>
        <p:guide orient="horz" pos="1071"/>
        <p:guide orient="horz" pos="4065"/>
        <p:guide pos="295"/>
        <p:guide pos="5473"/>
        <p:guide pos="2789"/>
        <p:guide pos="2971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268"/>
    </p:cViewPr>
  </p:sorterViewPr>
  <p:notesViewPr>
    <p:cSldViewPr snapToGrid="0" snapToObjects="1" showGuides="1">
      <p:cViewPr>
        <p:scale>
          <a:sx n="66" d="100"/>
          <a:sy n="66" d="100"/>
        </p:scale>
        <p:origin x="-277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öll Ulrich" userId="77c5ba6e-87ea-44fe-b5fd-46cb32985812" providerId="ADAL" clId="{63E88B22-DE5E-4AA7-B82B-B3059175C5BA}"/>
    <pc:docChg chg="modSld modNotesMaster">
      <pc:chgData name="Tröll Ulrich" userId="77c5ba6e-87ea-44fe-b5fd-46cb32985812" providerId="ADAL" clId="{63E88B22-DE5E-4AA7-B82B-B3059175C5BA}" dt="2018-11-04T17:14:19.874" v="2"/>
      <pc:docMkLst>
        <pc:docMk/>
      </pc:docMkLst>
      <pc:sldChg chg="modSp modNotes">
        <pc:chgData name="Tröll Ulrich" userId="77c5ba6e-87ea-44fe-b5fd-46cb32985812" providerId="ADAL" clId="{63E88B22-DE5E-4AA7-B82B-B3059175C5BA}" dt="2018-11-04T17:14:19.874" v="2"/>
        <pc:sldMkLst>
          <pc:docMk/>
          <pc:sldMk cId="4124041791" sldId="259"/>
        </pc:sldMkLst>
        <pc:spChg chg="mod">
          <ac:chgData name="Tröll Ulrich" userId="77c5ba6e-87ea-44fe-b5fd-46cb32985812" providerId="ADAL" clId="{63E88B22-DE5E-4AA7-B82B-B3059175C5BA}" dt="2018-11-04T17:02:15.307" v="1" actId="20577"/>
          <ac:spMkLst>
            <pc:docMk/>
            <pc:sldMk cId="4124041791" sldId="259"/>
            <ac:spMk id="12" creationId="{00000000-0000-0000-0000-000000000000}"/>
          </ac:spMkLst>
        </pc:spChg>
      </pc:sldChg>
      <pc:sldChg chg="modNotes">
        <pc:chgData name="Tröll Ulrich" userId="77c5ba6e-87ea-44fe-b5fd-46cb32985812" providerId="ADAL" clId="{63E88B22-DE5E-4AA7-B82B-B3059175C5BA}" dt="2018-11-04T17:14:19.874" v="2"/>
        <pc:sldMkLst>
          <pc:docMk/>
          <pc:sldMk cId="283898899" sldId="290"/>
        </pc:sldMkLst>
      </pc:sldChg>
      <pc:sldChg chg="modNotes">
        <pc:chgData name="Tröll Ulrich" userId="77c5ba6e-87ea-44fe-b5fd-46cb32985812" providerId="ADAL" clId="{63E88B22-DE5E-4AA7-B82B-B3059175C5BA}" dt="2018-11-04T17:14:19.874" v="2"/>
        <pc:sldMkLst>
          <pc:docMk/>
          <pc:sldMk cId="1667971244" sldId="291"/>
        </pc:sldMkLst>
      </pc:sldChg>
      <pc:sldChg chg="modNotes">
        <pc:chgData name="Tröll Ulrich" userId="77c5ba6e-87ea-44fe-b5fd-46cb32985812" providerId="ADAL" clId="{63E88B22-DE5E-4AA7-B82B-B3059175C5BA}" dt="2018-11-04T17:14:19.874" v="2"/>
        <pc:sldMkLst>
          <pc:docMk/>
          <pc:sldMk cId="1540111739" sldId="292"/>
        </pc:sldMkLst>
      </pc:sldChg>
      <pc:sldChg chg="modNotes">
        <pc:chgData name="Tröll Ulrich" userId="77c5ba6e-87ea-44fe-b5fd-46cb32985812" providerId="ADAL" clId="{63E88B22-DE5E-4AA7-B82B-B3059175C5BA}" dt="2018-11-04T17:14:19.874" v="2"/>
        <pc:sldMkLst>
          <pc:docMk/>
          <pc:sldMk cId="1449089760" sldId="293"/>
        </pc:sldMkLst>
      </pc:sldChg>
      <pc:sldChg chg="modNotes">
        <pc:chgData name="Tröll Ulrich" userId="77c5ba6e-87ea-44fe-b5fd-46cb32985812" providerId="ADAL" clId="{63E88B22-DE5E-4AA7-B82B-B3059175C5BA}" dt="2018-11-04T17:14:19.874" v="2"/>
        <pc:sldMkLst>
          <pc:docMk/>
          <pc:sldMk cId="1290872716" sldId="294"/>
        </pc:sldMkLst>
      </pc:sldChg>
      <pc:sldChg chg="modNotes">
        <pc:chgData name="Tröll Ulrich" userId="77c5ba6e-87ea-44fe-b5fd-46cb32985812" providerId="ADAL" clId="{63E88B22-DE5E-4AA7-B82B-B3059175C5BA}" dt="2018-11-04T17:14:19.874" v="2"/>
        <pc:sldMkLst>
          <pc:docMk/>
          <pc:sldMk cId="3862007760" sldId="295"/>
        </pc:sldMkLst>
      </pc:sldChg>
      <pc:sldChg chg="modNotes">
        <pc:chgData name="Tröll Ulrich" userId="77c5ba6e-87ea-44fe-b5fd-46cb32985812" providerId="ADAL" clId="{63E88B22-DE5E-4AA7-B82B-B3059175C5BA}" dt="2018-11-04T17:14:19.874" v="2"/>
        <pc:sldMkLst>
          <pc:docMk/>
          <pc:sldMk cId="3509571496" sldId="298"/>
        </pc:sldMkLst>
      </pc:sldChg>
      <pc:sldChg chg="modNotes">
        <pc:chgData name="Tröll Ulrich" userId="77c5ba6e-87ea-44fe-b5fd-46cb32985812" providerId="ADAL" clId="{63E88B22-DE5E-4AA7-B82B-B3059175C5BA}" dt="2018-11-04T17:14:19.874" v="2"/>
        <pc:sldMkLst>
          <pc:docMk/>
          <pc:sldMk cId="583303008" sldId="299"/>
        </pc:sldMkLst>
      </pc:sldChg>
      <pc:sldChg chg="modNotes">
        <pc:chgData name="Tröll Ulrich" userId="77c5ba6e-87ea-44fe-b5fd-46cb32985812" providerId="ADAL" clId="{63E88B22-DE5E-4AA7-B82B-B3059175C5BA}" dt="2018-11-04T17:14:19.874" v="2"/>
        <pc:sldMkLst>
          <pc:docMk/>
          <pc:sldMk cId="3026099801" sldId="30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12750" y="-3175"/>
            <a:ext cx="6846888" cy="5133975"/>
          </a:xfrm>
          <a:prstGeom prst="rect">
            <a:avLst/>
          </a:prstGeom>
          <a:noFill/>
          <a:ln w="12700">
            <a:noFill/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727650" y="5281549"/>
            <a:ext cx="4071633" cy="244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b="0" baseline="0" dirty="0">
                <a:solidFill>
                  <a:schemeClr val="accent6"/>
                </a:solidFill>
                <a:latin typeface="EnBW DIN Pro"/>
                <a:ea typeface="DIN-Regular" panose="020B0500010101010101" pitchFamily="34" charset="0"/>
                <a:cs typeface="EnBW DIN Pro"/>
              </a:rPr>
              <a:t>Notizen:</a:t>
            </a:r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 bwMode="gray">
          <a:xfrm>
            <a:off x="727650" y="5760720"/>
            <a:ext cx="6223725" cy="35204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0372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lang="de-DE" sz="1400" kern="1200" baseline="0" dirty="0" smtClean="0">
        <a:solidFill>
          <a:schemeClr val="tx1"/>
        </a:solidFill>
        <a:latin typeface="EnBW DIN Pro" panose="020B0504020101020102" pitchFamily="34" charset="0"/>
        <a:ea typeface="+mn-ea"/>
        <a:cs typeface="EnBW DIN Pro" panose="020B0504020101020102" pitchFamily="34" charset="0"/>
      </a:defRPr>
    </a:lvl1pPr>
    <a:lvl2pPr marL="162000" indent="-162000" algn="l" defTabSz="914400" rtl="0" eaLnBrk="1" latinLnBrk="0" hangingPunct="1">
      <a:spcBef>
        <a:spcPts val="600"/>
      </a:spcBef>
      <a:buClr>
        <a:schemeClr val="accent6"/>
      </a:buClr>
      <a:buFont typeface="EnBW DIN Pro" panose="020B0504020101020102" pitchFamily="34" charset="0"/>
      <a:buChar char="»"/>
      <a:defRPr lang="de-DE" sz="1400" kern="1200" dirty="0" smtClean="0">
        <a:solidFill>
          <a:schemeClr val="tx1"/>
        </a:solidFill>
        <a:latin typeface="EnBW DIN Pro" panose="020B0504020101020102" pitchFamily="34" charset="0"/>
        <a:ea typeface="+mn-ea"/>
        <a:cs typeface="EnBW DIN Pro" panose="020B0504020101020102" pitchFamily="34" charset="0"/>
      </a:defRPr>
    </a:lvl2pPr>
    <a:lvl3pPr marL="324000" indent="-162000" algn="l" defTabSz="914400" rtl="0" eaLnBrk="1" latinLnBrk="0" hangingPunct="1">
      <a:spcBef>
        <a:spcPts val="300"/>
      </a:spcBef>
      <a:buFont typeface="Symbol" panose="05050102010706020507" pitchFamily="18" charset="2"/>
      <a:buChar char="-"/>
      <a:defRPr lang="de-DE" sz="1400" kern="1200" dirty="0" smtClean="0">
        <a:solidFill>
          <a:schemeClr val="tx1"/>
        </a:solidFill>
        <a:latin typeface="EnBW DIN Pro" panose="020B0504020101020102" pitchFamily="34" charset="0"/>
        <a:ea typeface="+mn-ea"/>
        <a:cs typeface="EnBW DIN Pro" panose="020B0504020101020102" pitchFamily="34" charset="0"/>
      </a:defRPr>
    </a:lvl3pPr>
    <a:lvl4pPr marL="504000" indent="-162000" algn="l" defTabSz="914400" rtl="0" eaLnBrk="1" latinLnBrk="0" hangingPunct="1">
      <a:spcBef>
        <a:spcPts val="300"/>
      </a:spcBef>
      <a:buFont typeface="Symbol" panose="05050102010706020507" pitchFamily="18" charset="2"/>
      <a:buChar char="-"/>
      <a:defRPr lang="de-DE" sz="1200" kern="1200" dirty="0" smtClean="0">
        <a:solidFill>
          <a:schemeClr val="tx1"/>
        </a:solidFill>
        <a:latin typeface="EnBW DIN Pro" panose="020B0504020101020102" pitchFamily="34" charset="0"/>
        <a:ea typeface="+mn-ea"/>
        <a:cs typeface="EnBW DIN Pro" panose="020B0504020101020102" pitchFamily="34" charset="0"/>
      </a:defRPr>
    </a:lvl4pPr>
    <a:lvl5pPr marL="666000" indent="-162000" algn="l" defTabSz="914400" rtl="0" eaLnBrk="1" latinLnBrk="0" hangingPunct="1">
      <a:spcBef>
        <a:spcPts val="300"/>
      </a:spcBef>
      <a:buFont typeface="Symbol" panose="05050102010706020507" pitchFamily="18" charset="2"/>
      <a:buChar char="-"/>
      <a:defRPr lang="de-DE" sz="1200" kern="1200" dirty="0">
        <a:solidFill>
          <a:schemeClr val="tx1"/>
        </a:solidFill>
        <a:latin typeface="EnBW DIN Pro" panose="020B0504020101020102" pitchFamily="34" charset="0"/>
        <a:ea typeface="+mn-ea"/>
        <a:cs typeface="EnBW DIN Pro" panose="020B0504020101020102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Titel am Ende des Textes mit &gt; abschließen Tastenkombination ALT+0187</a:t>
            </a:r>
          </a:p>
          <a:p>
            <a:endParaRPr lang="de-DE" dirty="0"/>
          </a:p>
        </p:txBody>
      </p:sp>
      <p:sp>
        <p:nvSpPr>
          <p:cNvPr id="7" name="Folienbildplatzhalter 6"/>
          <p:cNvSpPr>
            <a:spLocks noGrp="1" noRot="1" noChangeAspect="1"/>
          </p:cNvSpPr>
          <p:nvPr>
            <p:ph type="sldImg"/>
          </p:nvPr>
        </p:nvSpPr>
        <p:spPr>
          <a:xfrm>
            <a:off x="412750" y="-3175"/>
            <a:ext cx="6845300" cy="5133975"/>
          </a:xfrm>
        </p:spPr>
      </p:sp>
    </p:spTree>
    <p:extLst>
      <p:ext uri="{BB962C8B-B14F-4D97-AF65-F5344CB8AC3E}">
        <p14:creationId xmlns:p14="http://schemas.microsoft.com/office/powerpoint/2010/main" val="2474956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92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34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0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7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53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7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95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35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96888" y="-3175"/>
            <a:ext cx="7189787" cy="5391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44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7540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 bwMode="gray">
          <a:xfrm>
            <a:off x="161999" y="4018076"/>
            <a:ext cx="8820000" cy="129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/>
          <p:cNvSpPr/>
          <p:nvPr/>
        </p:nvSpPr>
        <p:spPr bwMode="invGray">
          <a:xfrm>
            <a:off x="161999" y="162000"/>
            <a:ext cx="8820000" cy="3775075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460857" y="452336"/>
            <a:ext cx="8214831" cy="1163395"/>
          </a:xfrm>
          <a:noFill/>
        </p:spPr>
        <p:txBody>
          <a:bodyPr lIns="0" tIns="0" rIns="0" bIns="0" anchor="t" anchorCtr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2" name="Rectangle 7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60856" y="4282374"/>
            <a:ext cx="8214831" cy="638636"/>
          </a:xfrm>
          <a:noFill/>
        </p:spPr>
        <p:txBody>
          <a:bodyPr wrap="square" lIns="0" t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DIN-Regular" pitchFamily="34" charset="0"/>
              <a:buNone/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900" baseline="0">
                <a:solidFill>
                  <a:schemeClr val="tx1"/>
                </a:solidFill>
                <a:latin typeface="+mn-lt"/>
                <a:ea typeface="EnBW DIN Pro"/>
              </a:defRPr>
            </a:lvl2pPr>
          </a:lstStyle>
          <a:p>
            <a:pPr lvl="0"/>
            <a:r>
              <a:rPr lang="de-DE" noProof="0" dirty="0"/>
              <a:t>Zusatzinfo Subheadline 12pt</a:t>
            </a:r>
          </a:p>
          <a:p>
            <a:pPr lvl="1"/>
            <a:r>
              <a:rPr lang="de-DE" sz="900" noProof="0" dirty="0"/>
              <a:t>Abteilung oder Bereich</a:t>
            </a:r>
            <a:br>
              <a:rPr lang="de-DE" sz="900" noProof="0" dirty="0"/>
            </a:br>
            <a:r>
              <a:rPr lang="de-DE" sz="900" noProof="0" dirty="0"/>
              <a:t>Max Mustermann</a:t>
            </a:r>
            <a:br>
              <a:rPr lang="de-DE" sz="900" noProof="0" dirty="0"/>
            </a:br>
            <a:r>
              <a:rPr lang="de-DE" sz="900" noProof="0" dirty="0"/>
              <a:t>1. Juni 2014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415274" y="5886000"/>
            <a:ext cx="224272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80653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468313" y="1700214"/>
            <a:ext cx="3959225" cy="360838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 smtClean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 bwMode="gray">
          <a:xfrm>
            <a:off x="4716462" y="1698544"/>
            <a:ext cx="3971925" cy="475464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8313" y="5397500"/>
            <a:ext cx="3959225" cy="1055688"/>
          </a:xfrm>
        </p:spPr>
        <p:txBody>
          <a:bodyPr/>
          <a:lstStyle>
            <a:lvl1pPr>
              <a:lnSpc>
                <a:spcPts val="1500"/>
              </a:lnSpc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</a:lstStyle>
          <a:p>
            <a:pPr lvl="0"/>
            <a:r>
              <a:rPr lang="de-DE" dirty="0"/>
              <a:t>Fließtext Small</a:t>
            </a:r>
          </a:p>
        </p:txBody>
      </p:sp>
    </p:spTree>
    <p:extLst>
      <p:ext uri="{BB962C8B-B14F-4D97-AF65-F5344CB8AC3E}">
        <p14:creationId xmlns:p14="http://schemas.microsoft.com/office/powerpoint/2010/main" val="27835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84111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6" name="Diagrammplatzhalter 4"/>
          <p:cNvSpPr>
            <a:spLocks noGrp="1"/>
          </p:cNvSpPr>
          <p:nvPr>
            <p:ph type="chart" sz="quarter" idx="18"/>
          </p:nvPr>
        </p:nvSpPr>
        <p:spPr>
          <a:xfrm>
            <a:off x="468313" y="2276872"/>
            <a:ext cx="8190837" cy="3384376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+mn-lt"/>
                <a:ea typeface="DIN-Regular" panose="020B0500010101010101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68312" y="5753100"/>
            <a:ext cx="8190837" cy="700088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0">
                <a:solidFill>
                  <a:schemeClr val="tx2"/>
                </a:solidFill>
                <a:latin typeface="+mn-lt"/>
                <a:ea typeface="EnBW DIN Pro"/>
              </a:defRPr>
            </a:lvl1pPr>
          </a:lstStyle>
          <a:p>
            <a:pPr lvl="0"/>
            <a:r>
              <a:rPr lang="de-DE" dirty="0"/>
              <a:t>Fließtext Small 12pt</a:t>
            </a:r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20"/>
          </p:nvPr>
        </p:nvSpPr>
        <p:spPr>
          <a:xfrm>
            <a:off x="468313" y="1700213"/>
            <a:ext cx="8220075" cy="40780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300"/>
              </a:spcBef>
              <a:defRPr lang="de-DE" sz="1200" dirty="0" smtClean="0">
                <a:latin typeface="EnBW DIN Pro"/>
                <a:ea typeface="EnBW DIN Pro"/>
                <a:cs typeface="EnBW DIN Pro"/>
                <a:sym typeface="EnBW DIN Pro"/>
              </a:defRPr>
            </a:lvl1pPr>
            <a:lvl2pPr>
              <a:spcBef>
                <a:spcPts val="300"/>
              </a:spcBef>
              <a:defRPr lang="de-DE" sz="1200" dirty="0" smtClean="0"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6520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8614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/>
          <p:cNvSpPr/>
          <p:nvPr/>
        </p:nvSpPr>
        <p:spPr bwMode="ltGray">
          <a:xfrm>
            <a:off x="161999" y="162000"/>
            <a:ext cx="6678002" cy="12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noFill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10" name="Rechteck 9"/>
          <p:cNvSpPr/>
          <p:nvPr/>
        </p:nvSpPr>
        <p:spPr bwMode="invGray">
          <a:xfrm>
            <a:off x="1540800" y="1540799"/>
            <a:ext cx="7441200" cy="4993200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162000" y="2916000"/>
            <a:ext cx="1296000" cy="361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3621" name="Picture 6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00" y="1540800"/>
            <a:ext cx="1296000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platzhalter 15"/>
          <p:cNvSpPr>
            <a:spLocks noGrp="1"/>
          </p:cNvSpPr>
          <p:nvPr>
            <p:ph type="body" sz="quarter" idx="19"/>
          </p:nvPr>
        </p:nvSpPr>
        <p:spPr bwMode="auto">
          <a:xfrm>
            <a:off x="1839657" y="1812642"/>
            <a:ext cx="6819493" cy="47089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0000"/>
              </a:lnSpc>
              <a:defRPr lang="de-DE" sz="3600" b="0" dirty="0" smtClean="0">
                <a:solidFill>
                  <a:schemeClr val="bg1"/>
                </a:solidFill>
                <a:latin typeface="+mn-lt"/>
                <a:ea typeface="EnBW DIN Pro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buFont typeface="+mj-lt"/>
            </a:pPr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861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48780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162000" y="1540799"/>
            <a:ext cx="8820000" cy="49932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312" y="4572000"/>
            <a:ext cx="3959225" cy="1638000"/>
          </a:xfrm>
          <a:solidFill>
            <a:schemeClr val="accent6"/>
          </a:solidFill>
        </p:spPr>
        <p:txBody>
          <a:bodyPr lIns="144000" tIns="144000" rIns="144000" bIns="144000"/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/>
                </a:solidFill>
                <a:latin typeface="EnBW DIN Pro"/>
                <a:cs typeface="EnBW DIN Pro"/>
                <a:sym typeface="EnBW DIN Pro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200">
                <a:solidFill>
                  <a:schemeClr val="bg1"/>
                </a:solidFill>
              </a:defRPr>
            </a:lvl2pPr>
            <a:lvl3pPr marL="162000" indent="-162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EnBW DIN Pro" panose="020B0504020101020102" pitchFamily="34" charset="0"/>
              <a:buChar char="›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200">
                <a:solidFill>
                  <a:schemeClr val="bg1"/>
                </a:solidFill>
              </a:defRPr>
            </a:lvl4pPr>
            <a:lvl5pPr>
              <a:lnSpc>
                <a:spcPts val="1500"/>
              </a:lnSpc>
              <a:spcAft>
                <a:spcPts val="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664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19983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68313" y="5489352"/>
            <a:ext cx="3960796" cy="96383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</a:lstStyle>
          <a:p>
            <a:pPr lvl="0"/>
            <a:r>
              <a:rPr lang="de-DE" dirty="0"/>
              <a:t>Fließtext Small</a:t>
            </a:r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20"/>
          </p:nvPr>
        </p:nvSpPr>
        <p:spPr>
          <a:xfrm>
            <a:off x="468313" y="1700213"/>
            <a:ext cx="3959225" cy="40780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300"/>
              </a:spcBef>
              <a:defRPr lang="de-DE" sz="1200" dirty="0" smtClean="0">
                <a:latin typeface="EnBW DIN Pro"/>
                <a:ea typeface="EnBW DIN Pro"/>
                <a:cs typeface="EnBW DIN Pro"/>
                <a:sym typeface="EnBW DIN Pro"/>
              </a:defRPr>
            </a:lvl1pPr>
            <a:lvl2pPr>
              <a:spcBef>
                <a:spcPts val="300"/>
              </a:spcBef>
              <a:defRPr lang="de-DE" sz="1200" dirty="0" smtClean="0"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1"/>
          </p:nvPr>
        </p:nvSpPr>
        <p:spPr>
          <a:xfrm>
            <a:off x="468313" y="2276872"/>
            <a:ext cx="3959226" cy="312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3pPr marL="162000" indent="-162000">
              <a:buFont typeface="EnBW DIN Pro" panose="020B0504020101020102" pitchFamily="34" charset="0"/>
              <a:buChar char="›"/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16463" y="5489352"/>
            <a:ext cx="3960796" cy="96383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</a:lstStyle>
          <a:p>
            <a:pPr lvl="0"/>
            <a:r>
              <a:rPr lang="de-DE" dirty="0"/>
              <a:t>Fließtext Small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23"/>
          </p:nvPr>
        </p:nvSpPr>
        <p:spPr>
          <a:xfrm>
            <a:off x="4716463" y="1700213"/>
            <a:ext cx="3959225" cy="40780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300"/>
              </a:spcBef>
              <a:defRPr lang="de-DE" sz="1200" dirty="0" smtClean="0">
                <a:latin typeface="EnBW DIN Pro"/>
                <a:ea typeface="EnBW DIN Pro"/>
                <a:cs typeface="EnBW DIN Pro"/>
                <a:sym typeface="EnBW DIN Pro"/>
              </a:defRPr>
            </a:lvl1pPr>
            <a:lvl2pPr>
              <a:spcBef>
                <a:spcPts val="300"/>
              </a:spcBef>
              <a:defRPr lang="de-DE" sz="1200" dirty="0" smtClean="0"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8" name="Inhaltsplatzhalter 6"/>
          <p:cNvSpPr>
            <a:spLocks noGrp="1"/>
          </p:cNvSpPr>
          <p:nvPr>
            <p:ph sz="quarter" idx="24"/>
          </p:nvPr>
        </p:nvSpPr>
        <p:spPr>
          <a:xfrm>
            <a:off x="4716463" y="2276872"/>
            <a:ext cx="3959226" cy="312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3pPr marL="162000" indent="-162000">
              <a:buFont typeface="EnBW DIN Pro" panose="020B0504020101020102" pitchFamily="34" charset="0"/>
              <a:buChar char="›"/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257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39036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468312" y="1699201"/>
            <a:ext cx="3959226" cy="3674016"/>
          </a:xfrm>
        </p:spPr>
        <p:txBody>
          <a:bodyPr/>
          <a:lstStyle>
            <a:lvl1pPr>
              <a:defRPr b="1">
                <a:latin typeface="EnBW DIN Pro"/>
                <a:cs typeface="EnBW DIN Pro"/>
                <a:sym typeface="EnBW DIN Pro"/>
              </a:defRPr>
            </a:lvl1pPr>
            <a:lvl3pPr marL="162000" indent="-162000">
              <a:buFont typeface="EnBW DIN Pro" panose="020B0504020101020102" pitchFamily="34" charset="0"/>
              <a:buChar char="›"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5" name="Diagrammplatzhalter 4"/>
          <p:cNvSpPr>
            <a:spLocks noGrp="1"/>
          </p:cNvSpPr>
          <p:nvPr>
            <p:ph type="chart" sz="quarter" idx="18"/>
          </p:nvPr>
        </p:nvSpPr>
        <p:spPr>
          <a:xfrm>
            <a:off x="4716463" y="2276872"/>
            <a:ext cx="3937837" cy="4176316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313" y="5489352"/>
            <a:ext cx="3959226" cy="96383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</a:lstStyle>
          <a:p>
            <a:pPr lvl="0"/>
            <a:r>
              <a:rPr lang="de-DE" dirty="0"/>
              <a:t>Fließtext Small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23"/>
          </p:nvPr>
        </p:nvSpPr>
        <p:spPr>
          <a:xfrm>
            <a:off x="4716327" y="1700213"/>
            <a:ext cx="3942823" cy="40780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300"/>
              </a:spcBef>
              <a:defRPr lang="de-DE" sz="1200" b="1" dirty="0" smtClean="0">
                <a:latin typeface="EnBW DIN Pro"/>
                <a:ea typeface="EnBW DIN Pro"/>
                <a:cs typeface="EnBW DIN Pro"/>
                <a:sym typeface="EnBW DIN Pro"/>
              </a:defRPr>
            </a:lvl1pPr>
            <a:lvl2pPr>
              <a:spcBef>
                <a:spcPts val="300"/>
              </a:spcBef>
              <a:defRPr lang="de-DE" sz="1200" dirty="0" smtClean="0">
                <a:solidFill>
                  <a:schemeClr val="tx2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7971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38635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640724"/>
            <a:ext cx="6371688" cy="33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468313" y="1836000"/>
            <a:ext cx="4032250" cy="459842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latin typeface="EnBW DIN Pro"/>
                <a:cs typeface="EnBW DIN Pro"/>
                <a:sym typeface="EnBW DIN Pro"/>
              </a:defRPr>
            </a:lvl1pPr>
            <a:lvl2pPr>
              <a:spcBef>
                <a:spcPts val="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41526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42184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/>
        </p:nvSpPr>
        <p:spPr bwMode="ltGray">
          <a:xfrm>
            <a:off x="161999" y="162000"/>
            <a:ext cx="6678002" cy="12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hteck 9"/>
          <p:cNvSpPr/>
          <p:nvPr/>
        </p:nvSpPr>
        <p:spPr bwMode="invGray">
          <a:xfrm>
            <a:off x="1540800" y="1540800"/>
            <a:ext cx="7441200" cy="4993200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162000" y="2916000"/>
            <a:ext cx="1296000" cy="361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9"/>
          </p:nvPr>
        </p:nvSpPr>
        <p:spPr bwMode="auto">
          <a:xfrm>
            <a:off x="1847114" y="1817135"/>
            <a:ext cx="6828574" cy="430887"/>
          </a:xfrm>
          <a:noFill/>
        </p:spPr>
        <p:txBody>
          <a:bodyPr wrap="square" lIns="0" tIns="0" rIns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1"/>
                </a:solidFill>
                <a:latin typeface="EnBW DIN Pro"/>
                <a:ea typeface="EnBW DIN Pro"/>
                <a:cs typeface="EnBW DIN Pro"/>
                <a:sym typeface="EnBW DIN Pro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23621" name="Picture 69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00" y="1540800"/>
            <a:ext cx="1296000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Pict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27171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3"/>
          <p:cNvSpPr>
            <a:spLocks noGrp="1"/>
          </p:cNvSpPr>
          <p:nvPr>
            <p:ph type="pic" sz="quarter" idx="10"/>
          </p:nvPr>
        </p:nvSpPr>
        <p:spPr bwMode="gray">
          <a:xfrm>
            <a:off x="161999" y="4018076"/>
            <a:ext cx="1295400" cy="1295400"/>
          </a:xfrm>
        </p:spPr>
        <p:txBody>
          <a:bodyPr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 bwMode="invGray">
          <a:xfrm>
            <a:off x="161999" y="162000"/>
            <a:ext cx="8820000" cy="3775075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460858" y="452336"/>
            <a:ext cx="8214830" cy="1163395"/>
          </a:xfrm>
          <a:noFill/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415274" y="5886000"/>
            <a:ext cx="2242726" cy="324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 bwMode="gray">
          <a:xfrm>
            <a:off x="1535373" y="4018076"/>
            <a:ext cx="7446626" cy="1296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ubTitle" sz="quarter" idx="1" hasCustomPrompt="1"/>
          </p:nvPr>
        </p:nvSpPr>
        <p:spPr bwMode="gray">
          <a:xfrm>
            <a:off x="1834231" y="4280828"/>
            <a:ext cx="6854157" cy="638636"/>
          </a:xfrm>
          <a:noFill/>
        </p:spPr>
        <p:txBody>
          <a:bodyPr wrap="square" lIns="0" t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DIN-Regular" pitchFamily="34" charset="0"/>
              <a:buNone/>
              <a:defRPr sz="1200" b="0">
                <a:solidFill>
                  <a:schemeClr val="tx1"/>
                </a:solidFill>
                <a:latin typeface="+mn-lt"/>
                <a:ea typeface="EnBW DIN Pro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900" baseline="0">
                <a:solidFill>
                  <a:schemeClr val="tx1"/>
                </a:solidFill>
                <a:latin typeface="+mn-lt"/>
                <a:ea typeface="EnBW DIN Pro"/>
              </a:defRPr>
            </a:lvl2pPr>
          </a:lstStyle>
          <a:p>
            <a:pPr lvl="0"/>
            <a:r>
              <a:rPr lang="de-DE" noProof="0" dirty="0"/>
              <a:t>Zusatzinfo Subheadline 12pt</a:t>
            </a:r>
          </a:p>
          <a:p>
            <a:pPr lvl="1"/>
            <a:r>
              <a:rPr lang="de-DE" sz="900" noProof="0" dirty="0"/>
              <a:t>Abteilung oder Bereich</a:t>
            </a:r>
            <a:br>
              <a:rPr lang="de-DE" sz="900" noProof="0" dirty="0"/>
            </a:br>
            <a:r>
              <a:rPr lang="de-DE" sz="900" noProof="0" dirty="0"/>
              <a:t>Max Mustermann</a:t>
            </a:r>
            <a:br>
              <a:rPr lang="de-DE" sz="900" noProof="0" dirty="0"/>
            </a:br>
            <a:r>
              <a:rPr lang="de-DE" sz="900" noProof="0" dirty="0"/>
              <a:t>1. Juni 2014</a:t>
            </a:r>
          </a:p>
        </p:txBody>
      </p:sp>
    </p:spTree>
    <p:extLst>
      <p:ext uri="{BB962C8B-B14F-4D97-AF65-F5344CB8AC3E}">
        <p14:creationId xmlns:p14="http://schemas.microsoft.com/office/powerpoint/2010/main" val="3703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(änderba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52357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ildplatzhalter 3"/>
          <p:cNvSpPr>
            <a:spLocks noGrp="1"/>
          </p:cNvSpPr>
          <p:nvPr>
            <p:ph type="pic" sz="quarter" idx="12"/>
          </p:nvPr>
        </p:nvSpPr>
        <p:spPr bwMode="gray">
          <a:xfrm>
            <a:off x="5671802" y="161999"/>
            <a:ext cx="3310198" cy="5153550"/>
          </a:xfrm>
        </p:spPr>
        <p:txBody>
          <a:bodyPr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invGray">
          <a:xfrm>
            <a:off x="162000" y="162000"/>
            <a:ext cx="5428801" cy="5153549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460857" y="452336"/>
            <a:ext cx="4759215" cy="1745093"/>
          </a:xfrm>
          <a:noFill/>
        </p:spPr>
        <p:txBody>
          <a:bodyPr lIns="0" tIns="0" rIns="0" bIns="0" anchor="t" anchorCtr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2" name="Rectangle 7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60857" y="4380125"/>
            <a:ext cx="4759215" cy="638636"/>
          </a:xfrm>
          <a:noFill/>
        </p:spPr>
        <p:txBody>
          <a:bodyPr wrap="square" lIns="0" t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DIN-Regular" pitchFamily="34" charset="0"/>
              <a:buNone/>
              <a:defRPr sz="1200" b="0">
                <a:solidFill>
                  <a:schemeClr val="bg1"/>
                </a:solidFill>
                <a:latin typeface="+mn-lt"/>
                <a:ea typeface="EnBW DIN Pro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900" baseline="0">
                <a:solidFill>
                  <a:schemeClr val="bg1"/>
                </a:solidFill>
                <a:latin typeface="+mn-lt"/>
                <a:ea typeface="EnBW DIN Pro"/>
              </a:defRPr>
            </a:lvl2pPr>
          </a:lstStyle>
          <a:p>
            <a:pPr lvl="0"/>
            <a:r>
              <a:rPr lang="de-DE" noProof="0" dirty="0"/>
              <a:t>Zusatzinfo Subheadline 12pt</a:t>
            </a:r>
          </a:p>
          <a:p>
            <a:pPr lvl="1"/>
            <a:r>
              <a:rPr lang="de-DE" sz="900" noProof="0" dirty="0"/>
              <a:t>Abteilung oder Bereich</a:t>
            </a:r>
            <a:br>
              <a:rPr lang="de-DE" sz="900" noProof="0" dirty="0"/>
            </a:br>
            <a:r>
              <a:rPr lang="de-DE" sz="900" noProof="0" dirty="0"/>
              <a:t>Max Mustermann</a:t>
            </a:r>
            <a:br>
              <a:rPr lang="de-DE" sz="900" noProof="0" dirty="0"/>
            </a:br>
            <a:r>
              <a:rPr lang="de-DE" sz="900" noProof="0" dirty="0"/>
              <a:t>1. Juni 2014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415274" y="5886000"/>
            <a:ext cx="224272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96854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1700212"/>
            <a:ext cx="8190838" cy="4743787"/>
          </a:xfrm>
        </p:spPr>
        <p:txBody>
          <a:bodyPr/>
          <a:lstStyle>
            <a:lvl1pPr marL="324000" indent="-324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b="1" baseline="0">
                <a:solidFill>
                  <a:schemeClr val="tx2"/>
                </a:solidFill>
                <a:latin typeface="EnBW DIN Pro"/>
                <a:cs typeface="EnBW DIN Pro"/>
                <a:sym typeface="EnBW DIN Pro"/>
              </a:defRPr>
            </a:lvl1pPr>
            <a:lvl2pPr marL="32400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DIN-Regular" panose="020B0500010101010101" pitchFamily="34" charset="0"/>
              <a:buNone/>
              <a:tabLst/>
              <a:defRPr baseline="0"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de-DE" dirty="0"/>
              <a:t>Text durch klicken</a:t>
            </a:r>
          </a:p>
          <a:p>
            <a:pPr lvl="1"/>
            <a:r>
              <a:rPr lang="de-DE" dirty="0"/>
              <a:t>Unterpunkt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6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62591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</p:spTree>
    <p:extLst>
      <p:ext uri="{BB962C8B-B14F-4D97-AF65-F5344CB8AC3E}">
        <p14:creationId xmlns:p14="http://schemas.microsoft.com/office/powerpoint/2010/main" val="20454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24476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Inhaltsplatzhalter 6"/>
          <p:cNvSpPr>
            <a:spLocks noGrp="1"/>
          </p:cNvSpPr>
          <p:nvPr>
            <p:ph sz="quarter" idx="17"/>
          </p:nvPr>
        </p:nvSpPr>
        <p:spPr>
          <a:xfrm>
            <a:off x="468312" y="1700213"/>
            <a:ext cx="8190838" cy="246221"/>
          </a:xfrm>
        </p:spPr>
        <p:txBody>
          <a:bodyPr>
            <a:spAutoFit/>
          </a:bodyPr>
          <a:lstStyle>
            <a:lvl1pPr>
              <a:defRPr b="1">
                <a:latin typeface="EnBW DIN Pro"/>
                <a:cs typeface="EnBW DIN Pro"/>
                <a:sym typeface="EnBW DIN Pro"/>
              </a:defRPr>
            </a:lvl1pPr>
            <a:lvl3pPr marL="162000" indent="-162000">
              <a:buFont typeface="EnBW DIN Pro" panose="020B0504020101020102" pitchFamily="34" charset="0"/>
              <a:buChar char="›"/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</p:spTree>
    <p:extLst>
      <p:ext uri="{BB962C8B-B14F-4D97-AF65-F5344CB8AC3E}">
        <p14:creationId xmlns:p14="http://schemas.microsoft.com/office/powerpoint/2010/main" val="4507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73425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Inhaltsplatzhalter 6"/>
          <p:cNvSpPr>
            <a:spLocks noGrp="1"/>
          </p:cNvSpPr>
          <p:nvPr>
            <p:ph sz="quarter" idx="17"/>
          </p:nvPr>
        </p:nvSpPr>
        <p:spPr>
          <a:xfrm>
            <a:off x="468312" y="1700213"/>
            <a:ext cx="8190838" cy="4752975"/>
          </a:xfrm>
        </p:spPr>
        <p:txBody>
          <a:bodyPr/>
          <a:lstStyle>
            <a:lvl1pPr>
              <a:defRPr b="1">
                <a:latin typeface="EnBW DIN Pro"/>
                <a:cs typeface="EnBW DIN Pro"/>
                <a:sym typeface="EnBW DIN Pro"/>
              </a:defRPr>
            </a:lvl1pPr>
            <a:lvl3pPr marL="162000" indent="-162000">
              <a:buFont typeface="EnBW DIN Pro" panose="020B0504020101020102" pitchFamily="34" charset="0"/>
              <a:buChar char="›"/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</p:spTree>
    <p:extLst>
      <p:ext uri="{BB962C8B-B14F-4D97-AF65-F5344CB8AC3E}">
        <p14:creationId xmlns:p14="http://schemas.microsoft.com/office/powerpoint/2010/main" val="314276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58781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/>
        </p:nvSpPr>
        <p:spPr bwMode="ltGray">
          <a:xfrm>
            <a:off x="162001" y="162000"/>
            <a:ext cx="6678002" cy="12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hteck 8"/>
          <p:cNvSpPr/>
          <p:nvPr userDrawn="1"/>
        </p:nvSpPr>
        <p:spPr bwMode="invGray">
          <a:xfrm>
            <a:off x="161999" y="1540800"/>
            <a:ext cx="8820000" cy="4993200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468313" y="640724"/>
            <a:ext cx="6371688" cy="338554"/>
          </a:xfrm>
          <a:noFill/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r>
              <a:rPr lang="de-DE" dirty="0" err="1"/>
              <a:t>Kapiteltrenner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 bwMode="auto">
          <a:xfrm>
            <a:off x="468313" y="1805630"/>
            <a:ext cx="8220075" cy="498598"/>
          </a:xfrm>
          <a:noFill/>
        </p:spPr>
        <p:txBody>
          <a:bodyPr wrap="square" lIns="0" tIns="0" r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+mj-lt"/>
              <a:buNone/>
              <a:defRPr sz="3600" b="0">
                <a:solidFill>
                  <a:schemeClr val="bg1"/>
                </a:solidFill>
                <a:latin typeface="+mn-lt"/>
                <a:ea typeface="EnBW DIN Pro"/>
              </a:defRPr>
            </a:lvl1pPr>
            <a:lvl2pPr marL="324000" indent="0"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</p:spTree>
    <p:extLst>
      <p:ext uri="{BB962C8B-B14F-4D97-AF65-F5344CB8AC3E}">
        <p14:creationId xmlns:p14="http://schemas.microsoft.com/office/powerpoint/2010/main" val="19382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m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48273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/>
          <p:cNvSpPr/>
          <p:nvPr/>
        </p:nvSpPr>
        <p:spPr bwMode="ltGray">
          <a:xfrm>
            <a:off x="162001" y="162000"/>
            <a:ext cx="6678002" cy="1296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/>
          <p:cNvSpPr/>
          <p:nvPr/>
        </p:nvSpPr>
        <p:spPr bwMode="invGray">
          <a:xfrm>
            <a:off x="1540800" y="1540800"/>
            <a:ext cx="7441200" cy="4993200"/>
          </a:xfrm>
          <a:prstGeom prst="rect">
            <a:avLst/>
          </a:prstGeom>
          <a:gradFill>
            <a:gsLst>
              <a:gs pos="0">
                <a:srgbClr val="374A9A"/>
              </a:gs>
              <a:gs pos="100000">
                <a:srgbClr val="061671"/>
              </a:gs>
            </a:gsLst>
            <a:lin ang="30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530000" y="1547812"/>
            <a:ext cx="7434000" cy="4982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3D4A45-F672-4474-BA28-E624C64DA63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</a:p>
        </p:txBody>
      </p:sp>
      <p:sp>
        <p:nvSpPr>
          <p:cNvPr id="7" name="Rechteck 6"/>
          <p:cNvSpPr/>
          <p:nvPr/>
        </p:nvSpPr>
        <p:spPr bwMode="gray">
          <a:xfrm>
            <a:off x="162000" y="2916000"/>
            <a:ext cx="1296000" cy="361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9"/>
          </p:nvPr>
        </p:nvSpPr>
        <p:spPr bwMode="auto">
          <a:xfrm>
            <a:off x="1841889" y="1812642"/>
            <a:ext cx="6833800" cy="47089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0000"/>
              </a:lnSpc>
              <a:defRPr lang="de-DE" sz="3600" b="0" dirty="0" smtClean="0">
                <a:solidFill>
                  <a:schemeClr val="bg1"/>
                </a:solidFill>
                <a:latin typeface="+mn-lt"/>
                <a:ea typeface="EnBW DIN Pro"/>
              </a:defRPr>
            </a:lvl1pPr>
          </a:lstStyle>
          <a:p>
            <a:pPr lvl="0">
              <a:lnSpc>
                <a:spcPct val="85000"/>
              </a:lnSpc>
              <a:spcBef>
                <a:spcPts val="0"/>
              </a:spcBef>
              <a:buFont typeface="+mj-lt"/>
            </a:pPr>
            <a:r>
              <a:rPr lang="de-DE"/>
              <a:t>Mastertextformat bearbeiten</a:t>
            </a:r>
          </a:p>
        </p:txBody>
      </p:sp>
      <p:pic>
        <p:nvPicPr>
          <p:cNvPr id="17" name="Bildplatzhalter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00" y="1540800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17"/>
          <p:cNvSpPr/>
          <p:nvPr/>
        </p:nvSpPr>
        <p:spPr bwMode="auto">
          <a:xfrm>
            <a:off x="1530000" y="1547812"/>
            <a:ext cx="7434000" cy="4982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1530000" y="1547812"/>
            <a:ext cx="7434000" cy="49825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7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0782823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21" imgW="270" imgH="270" progId="TCLayout.ActiveDocument.1">
                  <p:embed/>
                </p:oleObj>
              </mc:Choice>
              <mc:Fallback>
                <p:oleObj name="think-cell Folie" r:id="rId21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/>
        </p:nvSpPr>
        <p:spPr bwMode="auto">
          <a:xfrm>
            <a:off x="162001" y="162000"/>
            <a:ext cx="6678000" cy="1296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0" rIns="90000" bIns="0" numCol="1" rtlCol="0" anchor="ctr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40724"/>
            <a:ext cx="6371688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Headline 22pt mittig zentriert</a:t>
            </a:r>
          </a:p>
        </p:txBody>
      </p:sp>
      <p:sp>
        <p:nvSpPr>
          <p:cNvPr id="6862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2" y="6602224"/>
            <a:ext cx="7560071" cy="11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spcBef>
                <a:spcPct val="0"/>
              </a:spcBef>
              <a:defRPr sz="750" b="0">
                <a:solidFill>
                  <a:schemeClr val="tx1"/>
                </a:solidFill>
                <a:latin typeface="+mn-lt"/>
                <a:ea typeface="EnBW DIN Pro"/>
              </a:defRPr>
            </a:lvl1pPr>
          </a:lstStyle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sp>
        <p:nvSpPr>
          <p:cNvPr id="68623" name="Rectangle 15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350094" y="6537201"/>
            <a:ext cx="309056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900">
                <a:solidFill>
                  <a:schemeClr val="tx1"/>
                </a:solidFill>
                <a:latin typeface="EnBW DIN Pro"/>
                <a:cs typeface="EnBW DIN Pro"/>
                <a:sym typeface="EnBW DIN Pro"/>
              </a:defRPr>
            </a:lvl1pPr>
          </a:lstStyle>
          <a:p>
            <a:fld id="{0C3D4A45-F672-4474-BA28-E624C64DA63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863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190837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Headline </a:t>
            </a:r>
            <a:r>
              <a:rPr lang="de-DE" dirty="0" err="1"/>
              <a:t>Bold</a:t>
            </a:r>
            <a:r>
              <a:rPr lang="de-DE" dirty="0"/>
              <a:t> 16pt</a:t>
            </a:r>
          </a:p>
          <a:p>
            <a:pPr lvl="1"/>
            <a:r>
              <a:rPr lang="de-DE" dirty="0"/>
              <a:t>Fließtext Regular 16pt</a:t>
            </a:r>
          </a:p>
          <a:p>
            <a:pPr lvl="2"/>
            <a:r>
              <a:rPr lang="de-DE" dirty="0"/>
              <a:t>Dritte Ebene Regular 16pt</a:t>
            </a:r>
          </a:p>
          <a:p>
            <a:pPr lvl="3"/>
            <a:r>
              <a:rPr lang="de-DE" dirty="0"/>
              <a:t>Vierte Ebene Regular 14pt</a:t>
            </a:r>
          </a:p>
          <a:p>
            <a:pPr lvl="4"/>
            <a:r>
              <a:rPr lang="de-DE" dirty="0"/>
              <a:t>Fünfte Ebene Regular 14pt</a:t>
            </a:r>
          </a:p>
          <a:p>
            <a:pPr lvl="5"/>
            <a:r>
              <a:rPr lang="de-DE" dirty="0"/>
              <a:t>Weitere Ebene 14pt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164000" y="720000"/>
            <a:ext cx="1495150" cy="216000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-151760" y="-167481"/>
            <a:ext cx="9447520" cy="7170737"/>
            <a:chOff x="-151760" y="-167481"/>
            <a:chExt cx="9447520" cy="7170737"/>
          </a:xfrm>
        </p:grpSpPr>
        <p:cxnSp>
          <p:nvCxnSpPr>
            <p:cNvPr id="6" name="Gerade Verbindung 5"/>
            <p:cNvCxnSpPr/>
            <p:nvPr userDrawn="1"/>
          </p:nvCxnSpPr>
          <p:spPr bwMode="auto">
            <a:xfrm>
              <a:off x="-151760" y="170021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-151760" y="645318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>
              <a:off x="9188604" y="170021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>
              <a:off x="9188604" y="645318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16200000">
              <a:off x="414734" y="694967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16200000">
              <a:off x="8636397" y="694967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16200000">
              <a:off x="4662885" y="694967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16200000">
              <a:off x="4373960" y="6949678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 rot="16200000">
              <a:off x="414734" y="-11390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16200000">
              <a:off x="8636397" y="-11390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16200000">
              <a:off x="4662885" y="-11390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16200000">
              <a:off x="4373960" y="-113903"/>
              <a:ext cx="107156" cy="0"/>
            </a:xfrm>
            <a:prstGeom prst="line">
              <a:avLst/>
            </a:prstGeom>
            <a:solidFill>
              <a:srgbClr val="F0F0F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64" r:id="rId4"/>
    <p:sldLayoutId id="2147483673" r:id="rId5"/>
    <p:sldLayoutId id="2147483680" r:id="rId6"/>
    <p:sldLayoutId id="2147483666" r:id="rId7"/>
    <p:sldLayoutId id="2147483681" r:id="rId8"/>
    <p:sldLayoutId id="2147483682" r:id="rId9"/>
    <p:sldLayoutId id="2147483667" r:id="rId10"/>
    <p:sldLayoutId id="2147483668" r:id="rId11"/>
    <p:sldLayoutId id="2147483665" r:id="rId12"/>
    <p:sldLayoutId id="2147483669" r:id="rId13"/>
    <p:sldLayoutId id="2147483671" r:id="rId14"/>
    <p:sldLayoutId id="2147483672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200" baseline="0">
          <a:solidFill>
            <a:schemeClr val="tx1"/>
          </a:solidFill>
          <a:latin typeface="+mn-lt"/>
          <a:ea typeface="EnBW DIN Pro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DIN-Mediu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ct val="100000"/>
        <a:buFontTx/>
        <a:buNone/>
        <a:defRPr sz="1600" b="1" baseline="0">
          <a:solidFill>
            <a:schemeClr val="tx2"/>
          </a:solidFill>
          <a:latin typeface="EnBW DIN Pro"/>
          <a:ea typeface="EnBW DIN Pro"/>
          <a:cs typeface="EnBW DIN Pro"/>
          <a:sym typeface="EnBW DIN Pro"/>
        </a:defRPr>
      </a:lvl1pPr>
      <a:lvl2pPr marL="0" indent="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ct val="140000"/>
        <a:buFont typeface="DIN-Medium" panose="020B0600010101020104" pitchFamily="34" charset="0"/>
        <a:buNone/>
        <a:defRPr sz="1600">
          <a:solidFill>
            <a:schemeClr val="tx1"/>
          </a:solidFill>
          <a:latin typeface="+mn-lt"/>
          <a:ea typeface="EnBW DIN Pro"/>
        </a:defRPr>
      </a:lvl2pPr>
      <a:lvl3pPr marL="162000" indent="-1620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rgbClr val="FF9900"/>
        </a:buClr>
        <a:buSzPct val="100000"/>
        <a:buFont typeface="EnBW DIN Pro" panose="020B0504020101020102" pitchFamily="34" charset="0"/>
        <a:buChar char="›"/>
        <a:defRPr sz="1600">
          <a:solidFill>
            <a:schemeClr val="tx1"/>
          </a:solidFill>
          <a:latin typeface="+mn-lt"/>
          <a:ea typeface="EnBW DIN Pro"/>
        </a:defRPr>
      </a:lvl3pPr>
      <a:lvl4pPr marL="324000" indent="-16200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Symbol" panose="05050102010706020507" pitchFamily="18" charset="2"/>
        <a:buChar char="-"/>
        <a:defRPr lang="de-DE" sz="1400" dirty="0" smtClean="0">
          <a:solidFill>
            <a:schemeClr val="tx1"/>
          </a:solidFill>
          <a:latin typeface="+mn-lt"/>
          <a:ea typeface="EnBW DIN Pro"/>
        </a:defRPr>
      </a:lvl4pPr>
      <a:lvl5pPr marL="486000" indent="-16200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Symbol" panose="05050102010706020507" pitchFamily="18" charset="2"/>
        <a:buChar char="-"/>
        <a:defRPr sz="1400">
          <a:solidFill>
            <a:schemeClr val="tx1"/>
          </a:solidFill>
          <a:latin typeface="+mn-lt"/>
          <a:ea typeface="EnBW DIN Pro"/>
        </a:defRPr>
      </a:lvl5pPr>
      <a:lvl6pPr marL="648000" indent="-16200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Symbol" panose="05050102010706020507" pitchFamily="18" charset="2"/>
        <a:buChar char="-"/>
        <a:defRPr sz="1400">
          <a:solidFill>
            <a:schemeClr val="tx1"/>
          </a:solidFill>
          <a:latin typeface="+mn-lt"/>
        </a:defRPr>
      </a:lvl6pPr>
      <a:lvl7pPr marL="2525713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rgbClr val="FF9900"/>
        </a:buClr>
        <a:buSzPct val="160000"/>
        <a:buFont typeface="DIN-Regular" pitchFamily="34" charset="0"/>
        <a:buChar char="›"/>
        <a:defRPr>
          <a:solidFill>
            <a:schemeClr val="tx1"/>
          </a:solidFill>
          <a:latin typeface="+mn-lt"/>
        </a:defRPr>
      </a:lvl7pPr>
      <a:lvl8pPr marL="2982913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rgbClr val="FF9900"/>
        </a:buClr>
        <a:buSzPct val="160000"/>
        <a:buFont typeface="DIN-Regular" pitchFamily="34" charset="0"/>
        <a:buChar char="›"/>
        <a:defRPr>
          <a:solidFill>
            <a:schemeClr val="tx1"/>
          </a:solidFill>
          <a:latin typeface="+mn-lt"/>
        </a:defRPr>
      </a:lvl8pPr>
      <a:lvl9pPr marL="3440113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rgbClr val="FF9900"/>
        </a:buClr>
        <a:buSzPct val="160000"/>
        <a:buFont typeface="DIN-Regular" pitchFamily="34" charset="0"/>
        <a:buChar char="›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6.emf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.e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9.tif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8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"/><Relationship Id="rId13" Type="http://schemas.openxmlformats.org/officeDocument/2006/relationships/image" Target="../media/image14.ti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emf"/><Relationship Id="rId11" Type="http://schemas.openxmlformats.org/officeDocument/2006/relationships/image" Target="../media/image12.ti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1.tif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76985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" r="1450"/>
          <a:stretch>
            <a:fillRect/>
          </a:stretch>
        </p:blipFill>
        <p:spPr/>
      </p:pic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460857" y="452336"/>
            <a:ext cx="4759215" cy="1246495"/>
          </a:xfrm>
        </p:spPr>
        <p:txBody>
          <a:bodyPr/>
          <a:lstStyle/>
          <a:p>
            <a:r>
              <a:rPr lang="de-DE" dirty="0"/>
              <a:t>EnBW Hackathon</a:t>
            </a:r>
            <a:br>
              <a:rPr lang="de-DE" dirty="0"/>
            </a:br>
            <a:r>
              <a:rPr lang="de-DE" sz="2400" dirty="0">
                <a:solidFill>
                  <a:srgbClr val="EE7700"/>
                </a:solidFill>
              </a:rPr>
              <a:t>#</a:t>
            </a:r>
            <a:r>
              <a:rPr lang="de-DE" sz="2400" dirty="0" err="1">
                <a:solidFill>
                  <a:srgbClr val="EE7700"/>
                </a:solidFill>
              </a:rPr>
              <a:t>Redispatching</a:t>
            </a:r>
            <a:r>
              <a:rPr lang="de-DE" sz="2400" dirty="0">
                <a:solidFill>
                  <a:srgbClr val="EE7700"/>
                </a:solidFill>
              </a:rPr>
              <a:t> - Was tun </a:t>
            </a:r>
            <a:br>
              <a:rPr lang="de-DE" sz="2400" dirty="0">
                <a:solidFill>
                  <a:srgbClr val="EE7700"/>
                </a:solidFill>
              </a:rPr>
            </a:br>
            <a:r>
              <a:rPr lang="de-DE" sz="2400" dirty="0">
                <a:solidFill>
                  <a:srgbClr val="EE7700"/>
                </a:solidFill>
              </a:rPr>
              <a:t>bei Netzüberlastung ?</a:t>
            </a:r>
            <a:endParaRPr lang="de-DE" dirty="0">
              <a:solidFill>
                <a:srgbClr val="EE7700"/>
              </a:solidFill>
            </a:endParaRPr>
          </a:p>
        </p:txBody>
      </p:sp>
      <p:sp>
        <p:nvSpPr>
          <p:cNvPr id="18" name="Untertitel 17"/>
          <p:cNvSpPr>
            <a:spLocks noGrp="1"/>
          </p:cNvSpPr>
          <p:nvPr>
            <p:ph type="subTitle" sz="quarter" idx="1"/>
          </p:nvPr>
        </p:nvSpPr>
        <p:spPr>
          <a:xfrm>
            <a:off x="468000" y="4245528"/>
            <a:ext cx="4759215" cy="677108"/>
          </a:xfrm>
        </p:spPr>
        <p:txBody>
          <a:bodyPr/>
          <a:lstStyle/>
          <a:p>
            <a:pPr lvl="0"/>
            <a:r>
              <a:rPr lang="de-DE" dirty="0">
                <a:cs typeface="EnBW DIN Pro"/>
              </a:rPr>
              <a:t>Handout</a:t>
            </a:r>
          </a:p>
          <a:p>
            <a:pPr lvl="1"/>
            <a:r>
              <a:rPr lang="de-DE" dirty="0"/>
              <a:t>Ulrich Tröll</a:t>
            </a:r>
          </a:p>
          <a:p>
            <a:pPr lvl="1"/>
            <a:r>
              <a:rPr lang="de-DE" dirty="0"/>
              <a:t>Netze BW GmbH (ein Unternehmen der EnBW)</a:t>
            </a:r>
            <a:br>
              <a:rPr lang="de-DE" dirty="0"/>
            </a:br>
            <a:r>
              <a:rPr lang="de-DE" dirty="0"/>
              <a:t>5. und 6. November 2018</a:t>
            </a:r>
          </a:p>
        </p:txBody>
      </p:sp>
    </p:spTree>
    <p:extLst>
      <p:ext uri="{BB962C8B-B14F-4D97-AF65-F5344CB8AC3E}">
        <p14:creationId xmlns:p14="http://schemas.microsoft.com/office/powerpoint/2010/main" val="41240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4"/>
            <a:ext cx="6371688" cy="615553"/>
          </a:xfr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Maßnahmen und Kosten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10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6912A4A-D436-4260-836A-50C9276894E7}"/>
              </a:ext>
            </a:extLst>
          </p:cNvPr>
          <p:cNvSpPr txBox="1"/>
          <p:nvPr/>
        </p:nvSpPr>
        <p:spPr bwMode="gray">
          <a:xfrm>
            <a:off x="4912488" y="1546735"/>
            <a:ext cx="4231512" cy="49090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indent="0">
              <a:spcBef>
                <a:spcPts val="0"/>
              </a:spcBef>
              <a:buClr>
                <a:schemeClr val="accent6"/>
              </a:buClr>
              <a:buSzPct val="140000"/>
              <a:buNone/>
              <a:defRPr sz="140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defRPr>
            </a:lvl1pPr>
          </a:lstStyle>
          <a:p>
            <a:r>
              <a:rPr lang="de-DE" dirty="0"/>
              <a:t>Welche Maßnahmen können zur Engpass-</a:t>
            </a:r>
            <a:br>
              <a:rPr lang="de-DE" dirty="0"/>
            </a:br>
            <a:r>
              <a:rPr lang="de-DE" dirty="0" err="1"/>
              <a:t>beseitigung</a:t>
            </a:r>
            <a:r>
              <a:rPr lang="de-DE" dirty="0"/>
              <a:t> ergriffen werden und wie viel </a:t>
            </a:r>
            <a:br>
              <a:rPr lang="de-DE" dirty="0"/>
            </a:br>
            <a:r>
              <a:rPr lang="de-DE" dirty="0"/>
              <a:t>kosten diese ?</a:t>
            </a:r>
          </a:p>
          <a:p>
            <a:endParaRPr lang="de-DE" dirty="0"/>
          </a:p>
          <a:p>
            <a:pPr marL="896938" lvl="1">
              <a:spcAft>
                <a:spcPts val="4200"/>
              </a:spcAft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Erzeugungsreserve aktivieren</a:t>
            </a:r>
          </a:p>
          <a:p>
            <a:pPr marL="896938" lvl="1">
              <a:spcAft>
                <a:spcPts val="4200"/>
              </a:spcAft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Speicher aufladen</a:t>
            </a:r>
          </a:p>
          <a:p>
            <a:pPr marL="896938" lvl="1">
              <a:spcAft>
                <a:spcPts val="4200"/>
              </a:spcAft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Speicher abrufen</a:t>
            </a:r>
          </a:p>
          <a:p>
            <a:pPr marL="896938" lvl="1">
              <a:spcAft>
                <a:spcPts val="4200"/>
              </a:spcAft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Last vermindern</a:t>
            </a:r>
          </a:p>
          <a:p>
            <a:pPr marL="896938" lvl="1">
              <a:spcAft>
                <a:spcPts val="3000"/>
              </a:spcAft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Einspeisung vermindern</a:t>
            </a:r>
          </a:p>
          <a:p>
            <a:pPr>
              <a:spcAft>
                <a:spcPts val="4200"/>
              </a:spcAft>
            </a:pPr>
            <a:r>
              <a:rPr lang="de-DE" dirty="0">
                <a:solidFill>
                  <a:schemeClr val="tx1"/>
                </a:solidFill>
              </a:rPr>
              <a:t>Je Knoten werden </a:t>
            </a:r>
            <a:r>
              <a:rPr lang="de-DE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das </a:t>
            </a:r>
            <a:r>
              <a:rPr lang="de-DE" dirty="0" err="1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Redispatchingpotenzial</a:t>
            </a:r>
            <a:r>
              <a:rPr lang="de-DE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 und dessen Kosten bereitgestellt.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31D4F86-84D3-4499-8BA2-E7D4E1D11465}"/>
              </a:ext>
            </a:extLst>
          </p:cNvPr>
          <p:cNvGrpSpPr/>
          <p:nvPr/>
        </p:nvGrpSpPr>
        <p:grpSpPr>
          <a:xfrm>
            <a:off x="4899789" y="2279587"/>
            <a:ext cx="709837" cy="558946"/>
            <a:chOff x="5514975" y="7689996"/>
            <a:chExt cx="5556250" cy="4375150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11E998A1-9828-4B94-8995-F19696B330AF}"/>
                </a:ext>
              </a:extLst>
            </p:cNvPr>
            <p:cNvSpPr/>
            <p:nvPr/>
          </p:nvSpPr>
          <p:spPr bwMode="auto">
            <a:xfrm>
              <a:off x="5514975" y="7689996"/>
              <a:ext cx="5556250" cy="4375150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C665181-BF76-42B4-A01B-6D98D3EB1A2A}"/>
                </a:ext>
              </a:extLst>
            </p:cNvPr>
            <p:cNvSpPr/>
            <p:nvPr/>
          </p:nvSpPr>
          <p:spPr bwMode="auto">
            <a:xfrm>
              <a:off x="5526483" y="9104394"/>
              <a:ext cx="5130800" cy="838200"/>
            </a:xfrm>
            <a:custGeom>
              <a:avLst/>
              <a:gdLst>
                <a:gd name="connsiteX0" fmla="*/ 0 w 5130800"/>
                <a:gd name="connsiteY0" fmla="*/ 838200 h 838200"/>
                <a:gd name="connsiteX1" fmla="*/ 2533650 w 5130800"/>
                <a:gd name="connsiteY1" fmla="*/ 838200 h 838200"/>
                <a:gd name="connsiteX2" fmla="*/ 2533650 w 5130800"/>
                <a:gd name="connsiteY2" fmla="*/ 12700 h 838200"/>
                <a:gd name="connsiteX3" fmla="*/ 5130800 w 5130800"/>
                <a:gd name="connsiteY3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838200">
                  <a:moveTo>
                    <a:pt x="0" y="838200"/>
                  </a:moveTo>
                  <a:lnTo>
                    <a:pt x="2533650" y="838200"/>
                  </a:lnTo>
                  <a:lnTo>
                    <a:pt x="2533650" y="12700"/>
                  </a:lnTo>
                  <a:lnTo>
                    <a:pt x="5130800" y="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CC0A6AB-690E-42E1-977E-A4C02D42CB20}"/>
              </a:ext>
            </a:extLst>
          </p:cNvPr>
          <p:cNvGrpSpPr/>
          <p:nvPr/>
        </p:nvGrpSpPr>
        <p:grpSpPr>
          <a:xfrm>
            <a:off x="4901259" y="3006419"/>
            <a:ext cx="678512" cy="534279"/>
            <a:chOff x="-2203450" y="6421647"/>
            <a:chExt cx="5556250" cy="4375150"/>
          </a:xfrm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F4EC14AC-7C37-44B0-9912-7D2320E4BFA6}"/>
                </a:ext>
              </a:extLst>
            </p:cNvPr>
            <p:cNvSpPr/>
            <p:nvPr/>
          </p:nvSpPr>
          <p:spPr bwMode="auto">
            <a:xfrm>
              <a:off x="-2203450" y="8394887"/>
              <a:ext cx="5137150" cy="787400"/>
            </a:xfrm>
            <a:custGeom>
              <a:avLst/>
              <a:gdLst>
                <a:gd name="connsiteX0" fmla="*/ 0 w 5137150"/>
                <a:gd name="connsiteY0" fmla="*/ 0 h 787400"/>
                <a:gd name="connsiteX1" fmla="*/ 2635250 w 5137150"/>
                <a:gd name="connsiteY1" fmla="*/ 12700 h 787400"/>
                <a:gd name="connsiteX2" fmla="*/ 2635250 w 5137150"/>
                <a:gd name="connsiteY2" fmla="*/ 781050 h 787400"/>
                <a:gd name="connsiteX3" fmla="*/ 5137150 w 5137150"/>
                <a:gd name="connsiteY3" fmla="*/ 78740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7150" h="787400">
                  <a:moveTo>
                    <a:pt x="0" y="0"/>
                  </a:moveTo>
                  <a:lnTo>
                    <a:pt x="2635250" y="12700"/>
                  </a:lnTo>
                  <a:lnTo>
                    <a:pt x="2635250" y="781050"/>
                  </a:lnTo>
                  <a:lnTo>
                    <a:pt x="5137150" y="78740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B35B9C04-9849-42D6-9EB6-C061F6CEE9E2}"/>
                </a:ext>
              </a:extLst>
            </p:cNvPr>
            <p:cNvSpPr/>
            <p:nvPr/>
          </p:nvSpPr>
          <p:spPr bwMode="auto">
            <a:xfrm>
              <a:off x="-2203450" y="6421647"/>
              <a:ext cx="5556250" cy="4375150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D647A22-F7F1-404A-887B-C8EA6DF2B51C}"/>
              </a:ext>
            </a:extLst>
          </p:cNvPr>
          <p:cNvGrpSpPr/>
          <p:nvPr/>
        </p:nvGrpSpPr>
        <p:grpSpPr>
          <a:xfrm>
            <a:off x="4895026" y="3705520"/>
            <a:ext cx="698948" cy="572780"/>
            <a:chOff x="843531" y="6193132"/>
            <a:chExt cx="2823594" cy="2334918"/>
          </a:xfrm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35C21F0A-A7A0-41F8-8236-F4A15B19C526}"/>
                </a:ext>
              </a:extLst>
            </p:cNvPr>
            <p:cNvSpPr/>
            <p:nvPr/>
          </p:nvSpPr>
          <p:spPr bwMode="auto">
            <a:xfrm>
              <a:off x="843531" y="6193132"/>
              <a:ext cx="2823594" cy="2332128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BC86580D-328C-4171-AAF8-0E6A74DC4165}"/>
                </a:ext>
              </a:extLst>
            </p:cNvPr>
            <p:cNvSpPr/>
            <p:nvPr/>
          </p:nvSpPr>
          <p:spPr bwMode="auto">
            <a:xfrm>
              <a:off x="2324100" y="7362825"/>
              <a:ext cx="1339850" cy="1165225"/>
            </a:xfrm>
            <a:custGeom>
              <a:avLst/>
              <a:gdLst>
                <a:gd name="connsiteX0" fmla="*/ 0 w 1339850"/>
                <a:gd name="connsiteY0" fmla="*/ 1165225 h 1165225"/>
                <a:gd name="connsiteX1" fmla="*/ 0 w 1339850"/>
                <a:gd name="connsiteY1" fmla="*/ 3175 h 1165225"/>
                <a:gd name="connsiteX2" fmla="*/ 1339850 w 1339850"/>
                <a:gd name="connsiteY2" fmla="*/ 0 h 1165225"/>
                <a:gd name="connsiteX3" fmla="*/ 1339850 w 1339850"/>
                <a:gd name="connsiteY3" fmla="*/ 0 h 116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850" h="1165225">
                  <a:moveTo>
                    <a:pt x="0" y="1165225"/>
                  </a:moveTo>
                  <a:lnTo>
                    <a:pt x="0" y="3175"/>
                  </a:lnTo>
                  <a:lnTo>
                    <a:pt x="1339850" y="0"/>
                  </a:lnTo>
                  <a:lnTo>
                    <a:pt x="1339850" y="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EB72AEE-B93F-4D8D-B109-6C7A2ACA8580}"/>
              </a:ext>
            </a:extLst>
          </p:cNvPr>
          <p:cNvGrpSpPr/>
          <p:nvPr/>
        </p:nvGrpSpPr>
        <p:grpSpPr>
          <a:xfrm>
            <a:off x="4915463" y="4451183"/>
            <a:ext cx="678511" cy="534279"/>
            <a:chOff x="-2203450" y="6421647"/>
            <a:chExt cx="5556250" cy="4375150"/>
          </a:xfrm>
        </p:grpSpPr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45AA22BE-BC70-4802-9F02-BF532BCB8E61}"/>
                </a:ext>
              </a:extLst>
            </p:cNvPr>
            <p:cNvSpPr/>
            <p:nvPr/>
          </p:nvSpPr>
          <p:spPr bwMode="auto">
            <a:xfrm>
              <a:off x="-2203450" y="8394887"/>
              <a:ext cx="5137150" cy="787400"/>
            </a:xfrm>
            <a:custGeom>
              <a:avLst/>
              <a:gdLst>
                <a:gd name="connsiteX0" fmla="*/ 0 w 5137150"/>
                <a:gd name="connsiteY0" fmla="*/ 0 h 787400"/>
                <a:gd name="connsiteX1" fmla="*/ 2635250 w 5137150"/>
                <a:gd name="connsiteY1" fmla="*/ 12700 h 787400"/>
                <a:gd name="connsiteX2" fmla="*/ 2635250 w 5137150"/>
                <a:gd name="connsiteY2" fmla="*/ 781050 h 787400"/>
                <a:gd name="connsiteX3" fmla="*/ 5137150 w 5137150"/>
                <a:gd name="connsiteY3" fmla="*/ 78740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7150" h="787400">
                  <a:moveTo>
                    <a:pt x="0" y="0"/>
                  </a:moveTo>
                  <a:lnTo>
                    <a:pt x="2635250" y="12700"/>
                  </a:lnTo>
                  <a:lnTo>
                    <a:pt x="2635250" y="781050"/>
                  </a:lnTo>
                  <a:lnTo>
                    <a:pt x="5137150" y="78740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AFDDCB7F-BF0A-42D1-A1C3-B52A9619749A}"/>
                </a:ext>
              </a:extLst>
            </p:cNvPr>
            <p:cNvSpPr/>
            <p:nvPr/>
          </p:nvSpPr>
          <p:spPr bwMode="auto">
            <a:xfrm>
              <a:off x="-2203450" y="6421647"/>
              <a:ext cx="5556250" cy="4375150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09038DFE-0273-42A9-B416-6D69B48CFE75}"/>
              </a:ext>
            </a:extLst>
          </p:cNvPr>
          <p:cNvSpPr/>
          <p:nvPr/>
        </p:nvSpPr>
        <p:spPr bwMode="auto">
          <a:xfrm>
            <a:off x="1278465" y="4341811"/>
            <a:ext cx="392949" cy="847525"/>
          </a:xfrm>
          <a:custGeom>
            <a:avLst/>
            <a:gdLst>
              <a:gd name="connsiteX0" fmla="*/ 0 w 274320"/>
              <a:gd name="connsiteY0" fmla="*/ 0 h 513080"/>
              <a:gd name="connsiteX1" fmla="*/ 274320 w 274320"/>
              <a:gd name="connsiteY1" fmla="*/ 513080 h 513080"/>
              <a:gd name="connsiteX2" fmla="*/ 274320 w 274320"/>
              <a:gd name="connsiteY2" fmla="*/ 513080 h 5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513080">
                <a:moveTo>
                  <a:pt x="0" y="0"/>
                </a:moveTo>
                <a:lnTo>
                  <a:pt x="274320" y="513080"/>
                </a:lnTo>
                <a:lnTo>
                  <a:pt x="274320" y="51308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6" name="Freihandform: Form 95">
            <a:extLst>
              <a:ext uri="{FF2B5EF4-FFF2-40B4-BE49-F238E27FC236}">
                <a16:creationId xmlns:a16="http://schemas.microsoft.com/office/drawing/2014/main" id="{677721EC-100E-4097-8485-3C4ED3574517}"/>
              </a:ext>
            </a:extLst>
          </p:cNvPr>
          <p:cNvSpPr/>
          <p:nvPr/>
        </p:nvSpPr>
        <p:spPr bwMode="auto">
          <a:xfrm>
            <a:off x="630766" y="2889248"/>
            <a:ext cx="647700" cy="1993900"/>
          </a:xfrm>
          <a:custGeom>
            <a:avLst/>
            <a:gdLst>
              <a:gd name="connsiteX0" fmla="*/ 0 w 647700"/>
              <a:gd name="connsiteY0" fmla="*/ 0 h 1993900"/>
              <a:gd name="connsiteX1" fmla="*/ 615950 w 647700"/>
              <a:gd name="connsiteY1" fmla="*/ 660400 h 1993900"/>
              <a:gd name="connsiteX2" fmla="*/ 647700 w 647700"/>
              <a:gd name="connsiteY2" fmla="*/ 1454150 h 1993900"/>
              <a:gd name="connsiteX3" fmla="*/ 222250 w 647700"/>
              <a:gd name="connsiteY3" fmla="*/ 1993900 h 1993900"/>
              <a:gd name="connsiteX4" fmla="*/ 222250 w 647700"/>
              <a:gd name="connsiteY4" fmla="*/ 199390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1993900">
                <a:moveTo>
                  <a:pt x="0" y="0"/>
                </a:moveTo>
                <a:lnTo>
                  <a:pt x="615950" y="660400"/>
                </a:lnTo>
                <a:lnTo>
                  <a:pt x="647700" y="1454150"/>
                </a:lnTo>
                <a:lnTo>
                  <a:pt x="222250" y="1993900"/>
                </a:lnTo>
                <a:lnTo>
                  <a:pt x="222250" y="199390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7" name="Freihandform: Form 96">
            <a:extLst>
              <a:ext uri="{FF2B5EF4-FFF2-40B4-BE49-F238E27FC236}">
                <a16:creationId xmlns:a16="http://schemas.microsoft.com/office/drawing/2014/main" id="{BD9372E2-1F2B-44FA-BA2D-4FDB68A77BA4}"/>
              </a:ext>
            </a:extLst>
          </p:cNvPr>
          <p:cNvSpPr/>
          <p:nvPr/>
        </p:nvSpPr>
        <p:spPr bwMode="auto">
          <a:xfrm flipV="1">
            <a:off x="1253067" y="3406013"/>
            <a:ext cx="516572" cy="137283"/>
          </a:xfrm>
          <a:custGeom>
            <a:avLst/>
            <a:gdLst>
              <a:gd name="connsiteX0" fmla="*/ 0 w 274320"/>
              <a:gd name="connsiteY0" fmla="*/ 0 h 513080"/>
              <a:gd name="connsiteX1" fmla="*/ 274320 w 274320"/>
              <a:gd name="connsiteY1" fmla="*/ 513080 h 513080"/>
              <a:gd name="connsiteX2" fmla="*/ 274320 w 274320"/>
              <a:gd name="connsiteY2" fmla="*/ 513080 h 5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513080">
                <a:moveTo>
                  <a:pt x="0" y="0"/>
                </a:moveTo>
                <a:lnTo>
                  <a:pt x="274320" y="513080"/>
                </a:lnTo>
                <a:lnTo>
                  <a:pt x="274320" y="51308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6B75CC90-A374-4EE4-B6BC-05E9977D1216}"/>
              </a:ext>
            </a:extLst>
          </p:cNvPr>
          <p:cNvGrpSpPr/>
          <p:nvPr/>
        </p:nvGrpSpPr>
        <p:grpSpPr>
          <a:xfrm>
            <a:off x="2986145" y="2791993"/>
            <a:ext cx="709837" cy="558946"/>
            <a:chOff x="5514975" y="7689996"/>
            <a:chExt cx="5556250" cy="4375150"/>
          </a:xfrm>
        </p:grpSpPr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01B7EA29-2D2C-4C27-AC1A-F8D73C1959F2}"/>
                </a:ext>
              </a:extLst>
            </p:cNvPr>
            <p:cNvSpPr/>
            <p:nvPr/>
          </p:nvSpPr>
          <p:spPr bwMode="auto">
            <a:xfrm>
              <a:off x="5514975" y="7689996"/>
              <a:ext cx="5556250" cy="4375150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C6AAB1FF-4F94-41A9-BA79-ED7D7EDF583D}"/>
                </a:ext>
              </a:extLst>
            </p:cNvPr>
            <p:cNvSpPr/>
            <p:nvPr/>
          </p:nvSpPr>
          <p:spPr bwMode="auto">
            <a:xfrm>
              <a:off x="5526483" y="9104394"/>
              <a:ext cx="5130800" cy="838200"/>
            </a:xfrm>
            <a:custGeom>
              <a:avLst/>
              <a:gdLst>
                <a:gd name="connsiteX0" fmla="*/ 0 w 5130800"/>
                <a:gd name="connsiteY0" fmla="*/ 838200 h 838200"/>
                <a:gd name="connsiteX1" fmla="*/ 2533650 w 5130800"/>
                <a:gd name="connsiteY1" fmla="*/ 838200 h 838200"/>
                <a:gd name="connsiteX2" fmla="*/ 2533650 w 5130800"/>
                <a:gd name="connsiteY2" fmla="*/ 12700 h 838200"/>
                <a:gd name="connsiteX3" fmla="*/ 5130800 w 5130800"/>
                <a:gd name="connsiteY3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838200">
                  <a:moveTo>
                    <a:pt x="0" y="838200"/>
                  </a:moveTo>
                  <a:lnTo>
                    <a:pt x="2533650" y="838200"/>
                  </a:lnTo>
                  <a:lnTo>
                    <a:pt x="2533650" y="12700"/>
                  </a:lnTo>
                  <a:lnTo>
                    <a:pt x="5130800" y="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DCA3877D-4F38-4CC4-9856-6C6965117F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7212" y="2544751"/>
            <a:ext cx="573113" cy="8288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EA2664F-4E38-4C00-92AB-7F1604D164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453" y="2230699"/>
            <a:ext cx="569253" cy="57616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DD99FDD-2039-4707-9221-39F6CE3447D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1373"/>
          <a:stretch/>
        </p:blipFill>
        <p:spPr>
          <a:xfrm>
            <a:off x="342531" y="4959961"/>
            <a:ext cx="576470" cy="39561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D374143-CA35-43C2-ADA2-7E80E1CBF8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8895" y="5228403"/>
            <a:ext cx="596348" cy="536713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1106A054-15E3-4F47-8975-9A59441D0C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3690" y="2845554"/>
            <a:ext cx="516572" cy="516572"/>
          </a:xfrm>
          <a:prstGeom prst="rect">
            <a:avLst/>
          </a:prstGeom>
        </p:spPr>
      </p:pic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08FD31C-C3FC-4D68-B9FF-1F51839DB25F}"/>
              </a:ext>
            </a:extLst>
          </p:cNvPr>
          <p:cNvGrpSpPr/>
          <p:nvPr/>
        </p:nvGrpSpPr>
        <p:grpSpPr>
          <a:xfrm>
            <a:off x="4931115" y="5158345"/>
            <a:ext cx="678511" cy="534279"/>
            <a:chOff x="-2203450" y="6421647"/>
            <a:chExt cx="5556250" cy="4375150"/>
          </a:xfrm>
        </p:grpSpPr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B25D28CF-DC81-463B-9DAE-226767B4E9F7}"/>
                </a:ext>
              </a:extLst>
            </p:cNvPr>
            <p:cNvSpPr/>
            <p:nvPr/>
          </p:nvSpPr>
          <p:spPr bwMode="auto">
            <a:xfrm>
              <a:off x="-2203450" y="8394887"/>
              <a:ext cx="5137150" cy="787400"/>
            </a:xfrm>
            <a:custGeom>
              <a:avLst/>
              <a:gdLst>
                <a:gd name="connsiteX0" fmla="*/ 0 w 5137150"/>
                <a:gd name="connsiteY0" fmla="*/ 0 h 787400"/>
                <a:gd name="connsiteX1" fmla="*/ 2635250 w 5137150"/>
                <a:gd name="connsiteY1" fmla="*/ 12700 h 787400"/>
                <a:gd name="connsiteX2" fmla="*/ 2635250 w 5137150"/>
                <a:gd name="connsiteY2" fmla="*/ 781050 h 787400"/>
                <a:gd name="connsiteX3" fmla="*/ 5137150 w 5137150"/>
                <a:gd name="connsiteY3" fmla="*/ 787400 h 78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7150" h="787400">
                  <a:moveTo>
                    <a:pt x="0" y="0"/>
                  </a:moveTo>
                  <a:lnTo>
                    <a:pt x="2635250" y="12700"/>
                  </a:lnTo>
                  <a:lnTo>
                    <a:pt x="2635250" y="781050"/>
                  </a:lnTo>
                  <a:lnTo>
                    <a:pt x="5137150" y="78740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D0B3D8A9-8EE1-46E0-A137-79B2EC256470}"/>
                </a:ext>
              </a:extLst>
            </p:cNvPr>
            <p:cNvSpPr/>
            <p:nvPr/>
          </p:nvSpPr>
          <p:spPr bwMode="auto">
            <a:xfrm>
              <a:off x="-2203450" y="6421647"/>
              <a:ext cx="5556250" cy="4375150"/>
            </a:xfrm>
            <a:custGeom>
              <a:avLst/>
              <a:gdLst>
                <a:gd name="connsiteX0" fmla="*/ 0 w 5556250"/>
                <a:gd name="connsiteY0" fmla="*/ 0 h 4375150"/>
                <a:gd name="connsiteX1" fmla="*/ 0 w 5556250"/>
                <a:gd name="connsiteY1" fmla="*/ 4375150 h 4375150"/>
                <a:gd name="connsiteX2" fmla="*/ 5556250 w 5556250"/>
                <a:gd name="connsiteY2" fmla="*/ 4375150 h 4375150"/>
                <a:gd name="connsiteX3" fmla="*/ 5556250 w 5556250"/>
                <a:gd name="connsiteY3" fmla="*/ 4375150 h 437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0" h="4375150">
                  <a:moveTo>
                    <a:pt x="0" y="0"/>
                  </a:moveTo>
                  <a:lnTo>
                    <a:pt x="0" y="4375150"/>
                  </a:lnTo>
                  <a:lnTo>
                    <a:pt x="5556250" y="4375150"/>
                  </a:lnTo>
                  <a:lnTo>
                    <a:pt x="5556250" y="437515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A9B301EA-EE75-441A-9974-0EAD6A44ABA0}"/>
              </a:ext>
            </a:extLst>
          </p:cNvPr>
          <p:cNvCxnSpPr>
            <a:cxnSpLocks/>
            <a:stCxn id="96" idx="2"/>
          </p:cNvCxnSpPr>
          <p:nvPr/>
        </p:nvCxnSpPr>
        <p:spPr bwMode="auto">
          <a:xfrm flipH="1">
            <a:off x="785813" y="4343398"/>
            <a:ext cx="492653" cy="62213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08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4"/>
            <a:ext cx="6371688" cy="615553"/>
          </a:xfr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deine Aufgabe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2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sp>
        <p:nvSpPr>
          <p:cNvPr id="35" name="Inhaltsplatzhalter 1">
            <a:extLst>
              <a:ext uri="{FF2B5EF4-FFF2-40B4-BE49-F238E27FC236}">
                <a16:creationId xmlns:a16="http://schemas.microsoft.com/office/drawing/2014/main" id="{1828874F-8E43-4F20-A1B3-1EAE4D1D88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312" y="1700213"/>
            <a:ext cx="8190838" cy="2693045"/>
          </a:xfrm>
        </p:spPr>
        <p:txBody>
          <a:bodyPr/>
          <a:lstStyle/>
          <a:p>
            <a:r>
              <a:rPr lang="de-DE" b="0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In den überregionalen Stromtransportnetzen treten häufig Engpässe auf. Deren Beseitigung durch </a:t>
            </a:r>
            <a:r>
              <a:rPr lang="de-DE" b="0" dirty="0" err="1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r>
              <a:rPr lang="de-DE" b="0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-Maßnahmen im Transportnetz, also dem Abschalten von Anlagen und Aufschalten von Reservekapazitäten, ist allerdings sehr aufwändig und teuer. </a:t>
            </a:r>
          </a:p>
          <a:p>
            <a:r>
              <a:rPr lang="de-DE" b="0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Daher soll geprüft werden, ob ein </a:t>
            </a:r>
            <a:r>
              <a:rPr lang="de-DE" b="0" dirty="0" err="1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r>
              <a:rPr lang="de-DE" b="0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 im lokalen Verteilnetz bis hinunter zu der Einspeisung und der Entnahme privater Verbraucher der finanziell und ökologisch bessere Weg wäre. </a:t>
            </a:r>
          </a:p>
          <a:p>
            <a:r>
              <a:rPr lang="de-DE" b="0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Es geht also unter anderem darum, Photovoltaik und Windkraft auf der Einspeiser- und E-Mobility auf der Entnahmeseite intelligent zu managen. Denn nur so kann die gewohnte hohe Verfügbarkeit das Stromnetzes kostenoptimal und ökologisch sichergestellt werden.</a:t>
            </a:r>
          </a:p>
          <a:p>
            <a:endParaRPr lang="de-DE" b="0" dirty="0">
              <a:solidFill>
                <a:schemeClr val="tx1"/>
              </a:solidFill>
              <a:latin typeface="DIN-Regular" panose="020B0500010101010101" pitchFamily="34" charset="0"/>
              <a:ea typeface="DIN-Regular" panose="020B05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4"/>
            <a:ext cx="6371688" cy="615553"/>
          </a:xfr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das Ziel und unser Input dazu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3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sp>
        <p:nvSpPr>
          <p:cNvPr id="35" name="Inhaltsplatzhalter 1">
            <a:extLst>
              <a:ext uri="{FF2B5EF4-FFF2-40B4-BE49-F238E27FC236}">
                <a16:creationId xmlns:a16="http://schemas.microsoft.com/office/drawing/2014/main" id="{1828874F-8E43-4F20-A1B3-1EAE4D1D88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312" y="1700213"/>
            <a:ext cx="8190838" cy="5047536"/>
          </a:xfrm>
        </p:spPr>
        <p:txBody>
          <a:bodyPr/>
          <a:lstStyle/>
          <a:p>
            <a:r>
              <a:rPr lang="de-DE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Das Ziel </a:t>
            </a:r>
          </a:p>
          <a:p>
            <a:r>
              <a:rPr lang="de-DE" b="0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Um zu wissen, welche Einspeisungen und welche Entnahmen einen Netzengpass hervorrufen, muss der Stromfluss berechnet werden.</a:t>
            </a:r>
          </a:p>
          <a:p>
            <a:r>
              <a:rPr lang="de-DE" b="0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Anschließend werden die Maßnahmen mit den niedrigsten Kosten und den geringsten ökologischen Belastungen gesucht, die zur Beseitigung des Engpasses erforderlich sind. Dies können die Reduzierung von Einspeise- und Entnahmemengen sein, oder die Zuschaltung von Reservekapazitäten oder Entnahme aus Speichersystemen.</a:t>
            </a:r>
          </a:p>
          <a:p>
            <a:r>
              <a:rPr lang="de-DE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Unser Input</a:t>
            </a:r>
          </a:p>
          <a:p>
            <a:r>
              <a:rPr lang="de-DE" b="0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Es wird ein Stromnetz als Knoten- und Kantenmodell zur Verfügung gestellt. Der elektrische Widerstand wird proportional zur Länge der Kanten angenommen. Für die Stromflussberechnung wird ein linearer Algorithmus bereitgestellt.</a:t>
            </a:r>
          </a:p>
          <a:p>
            <a:r>
              <a:rPr lang="de-DE" b="0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An den Knoten werden die Einspeise- und Entnahmepunkte sowie auch die Reservekapazitäten angehängt.</a:t>
            </a:r>
          </a:p>
          <a:p>
            <a:r>
              <a:rPr lang="de-DE" b="0" dirty="0">
                <a:solidFill>
                  <a:schemeClr val="tx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Für Einspeise- und Entnahmepunkte werden der Stromfluss und die Kosten pro Kilowatt dafür angegeben, diesen Stromfluss zu vermindern oder abzuschalten. Für die Reservekapazitäten werden die Kosten pro Kilowatt angegeben.</a:t>
            </a:r>
          </a:p>
          <a:p>
            <a:endParaRPr lang="de-DE" b="0" dirty="0">
              <a:solidFill>
                <a:schemeClr val="tx1"/>
              </a:solidFill>
              <a:latin typeface="DIN-Regular" panose="020B0500010101010101" pitchFamily="34" charset="0"/>
              <a:ea typeface="DIN-Regular" panose="020B0500010101010101" pitchFamily="34" charset="0"/>
            </a:endParaRPr>
          </a:p>
          <a:p>
            <a:endParaRPr lang="de-DE" b="0" dirty="0">
              <a:solidFill>
                <a:schemeClr val="tx1"/>
              </a:solidFill>
              <a:latin typeface="DIN-Regular" panose="020B0500010101010101" pitchFamily="34" charset="0"/>
              <a:ea typeface="DIN-Regular" panose="020B05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4"/>
            <a:ext cx="6371688" cy="615553"/>
          </a:xfrm>
        </p:spPr>
        <p:txBody>
          <a:bodyPr/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Szenarien</a:t>
            </a:r>
            <a:endParaRPr lang="de-DE" dirty="0">
              <a:solidFill>
                <a:srgbClr val="061671"/>
              </a:solidFill>
              <a:latin typeface="DIN-Medium" panose="020B0600010101020104" pitchFamily="34" charset="0"/>
              <a:ea typeface="DIN-Regular" panose="020B0500010101010101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4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6912A4A-D436-4260-836A-50C9276894E7}"/>
              </a:ext>
            </a:extLst>
          </p:cNvPr>
          <p:cNvSpPr txBox="1"/>
          <p:nvPr/>
        </p:nvSpPr>
        <p:spPr bwMode="gray">
          <a:xfrm>
            <a:off x="5524297" y="2730500"/>
            <a:ext cx="2914854" cy="30162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Wie hoch sind Einspeisung und Verbrauch ?</a:t>
            </a:r>
          </a:p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endParaRPr lang="de-DE" sz="1400" dirty="0">
              <a:latin typeface="DIN-Regular" panose="020B0500010101010101" pitchFamily="34" charset="0"/>
              <a:ea typeface="DIN-Regular" panose="020B0500010101010101" pitchFamily="34" charset="0"/>
            </a:endParaRPr>
          </a:p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Bereitgestellt werden drei Szenarien mit Einspeise- und Verbrauchsmengen: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SzPct val="140000"/>
              <a:buFont typeface="Arial" panose="020B0604020202020204" pitchFamily="34" charset="0"/>
              <a:buChar char="•"/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Feiertag heute mit Sonne und Wind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SzPct val="140000"/>
              <a:buFont typeface="Arial" panose="020B0604020202020204" pitchFamily="34" charset="0"/>
              <a:buChar char="•"/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Werktag heute ohne Sonne und ohne Wind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SzPct val="140000"/>
              <a:buFont typeface="Arial" panose="020B0604020202020204" pitchFamily="34" charset="0"/>
              <a:buChar char="•"/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Werktag Zukunft mit E-Mobility ohne Sonne und ohne Wind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SzPct val="140000"/>
              <a:buFont typeface="Arial" panose="020B0604020202020204" pitchFamily="34" charset="0"/>
              <a:buChar char="•"/>
            </a:pPr>
            <a:endParaRPr lang="de-DE" sz="1400" dirty="0">
              <a:latin typeface="DIN-Regular" panose="020B0500010101010101" pitchFamily="34" charset="0"/>
              <a:ea typeface="DIN-Regular" panose="020B0500010101010101" pitchFamily="34" charset="0"/>
            </a:endParaRPr>
          </a:p>
          <a:p>
            <a:pPr>
              <a:spcBef>
                <a:spcPts val="0"/>
              </a:spcBef>
              <a:buClr>
                <a:schemeClr val="accent6"/>
              </a:buClr>
              <a:buSzPct val="140000"/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=&gt; Datei „Szenarien.XLSX“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2E029359-A8A4-4721-9AA8-3704B14E5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299" y="2306270"/>
            <a:ext cx="965420" cy="109880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31BCC837-1287-45DD-81C7-FDDC2237C5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9447" y="5364920"/>
            <a:ext cx="576470" cy="57647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F355FFE6-C2AA-4A9A-A01D-9231B24929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922" y="4581879"/>
            <a:ext cx="762174" cy="52717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FCC741E5-CA9C-4337-8C17-86957C460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937" y="3551113"/>
            <a:ext cx="961072" cy="75207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06819ACD-199E-46F8-8C06-DC3C2A744F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8915" y="2424787"/>
            <a:ext cx="800601" cy="752080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182090F8-1FD4-4FB9-9042-79E82078D7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2406" y="4557683"/>
            <a:ext cx="984504" cy="646960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4E63B2F8-BC56-44A9-9492-F58283A16761}"/>
              </a:ext>
            </a:extLst>
          </p:cNvPr>
          <p:cNvSpPr/>
          <p:nvPr/>
        </p:nvSpPr>
        <p:spPr bwMode="auto">
          <a:xfrm>
            <a:off x="436035" y="2070951"/>
            <a:ext cx="1501140" cy="424434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108000" rIns="10800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noFill/>
              <a:effectLst/>
              <a:latin typeface="+mn-lt"/>
            </a:endParaRP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0C628FF0-97F3-4D90-BE91-03C75006BB3C}"/>
              </a:ext>
            </a:extLst>
          </p:cNvPr>
          <p:cNvSpPr/>
          <p:nvPr/>
        </p:nvSpPr>
        <p:spPr bwMode="auto">
          <a:xfrm>
            <a:off x="2171059" y="2070442"/>
            <a:ext cx="1371395" cy="424434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108000" rIns="10800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noFill/>
              <a:effectLst/>
              <a:latin typeface="+mn-lt"/>
            </a:endParaRP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6F77B628-C8D3-4DF7-8F12-4FA7A2ED0EF2}"/>
              </a:ext>
            </a:extLst>
          </p:cNvPr>
          <p:cNvSpPr/>
          <p:nvPr/>
        </p:nvSpPr>
        <p:spPr bwMode="auto">
          <a:xfrm>
            <a:off x="3752142" y="2070442"/>
            <a:ext cx="1371395" cy="424434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8000" tIns="108000" rIns="108000" bIns="10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err="1">
              <a:ln>
                <a:noFill/>
              </a:ln>
              <a:noFill/>
              <a:effectLst/>
              <a:latin typeface="+mn-lt"/>
            </a:endParaRPr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8BA8C4C3-163D-4E29-8A70-B9216F5FC8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5430" y="4557683"/>
            <a:ext cx="984504" cy="64696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E362A2EE-F5EB-4BE4-93B9-94AE080010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7381" y="2424646"/>
            <a:ext cx="800601" cy="752080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A7FC5876-DD4A-46B4-957D-61DCA0293B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0634" y="3488176"/>
            <a:ext cx="339813" cy="770466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E95B50AA-2FA0-45DB-909F-0AC3FD8BE1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5117" y="3498921"/>
            <a:ext cx="339813" cy="770466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7B0CB3FA-0493-43EA-9AFE-9E0354EBC581}"/>
              </a:ext>
            </a:extLst>
          </p:cNvPr>
          <p:cNvSpPr txBox="1"/>
          <p:nvPr/>
        </p:nvSpPr>
        <p:spPr bwMode="gray">
          <a:xfrm>
            <a:off x="479747" y="1774383"/>
            <a:ext cx="4938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  <a:tabLst>
                <a:tab pos="1879600" algn="l"/>
                <a:tab pos="3319463" algn="l"/>
              </a:tabLst>
            </a:pPr>
            <a:r>
              <a:rPr lang="de-DE" sz="1400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   Überschusstag</a:t>
            </a: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	</a:t>
            </a:r>
            <a:r>
              <a:rPr lang="de-DE" sz="1400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Dunkelflaute</a:t>
            </a: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	</a:t>
            </a:r>
            <a:r>
              <a:rPr lang="de-DE" sz="1400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E-Mob</a:t>
            </a: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 </a:t>
            </a:r>
            <a:r>
              <a:rPr lang="de-DE" sz="1400" dirty="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Zukunft</a:t>
            </a:r>
          </a:p>
        </p:txBody>
      </p:sp>
    </p:spTree>
    <p:extLst>
      <p:ext uri="{BB962C8B-B14F-4D97-AF65-F5344CB8AC3E}">
        <p14:creationId xmlns:p14="http://schemas.microsoft.com/office/powerpoint/2010/main" val="38620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4"/>
            <a:ext cx="6371688" cy="615553"/>
          </a:xfr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Netzmodell</a:t>
            </a:r>
            <a:endParaRPr lang="de-DE" sz="1800" dirty="0">
              <a:latin typeface="DIN-Regular" panose="020B0500010101010101" pitchFamily="34" charset="0"/>
              <a:ea typeface="DIN-Regular" panose="020B0500010101010101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5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49894F3-D898-41E7-A5D5-63A567C93FF7}"/>
              </a:ext>
            </a:extLst>
          </p:cNvPr>
          <p:cNvSpPr txBox="1"/>
          <p:nvPr/>
        </p:nvSpPr>
        <p:spPr bwMode="gray">
          <a:xfrm>
            <a:off x="3419838" y="6036811"/>
            <a:ext cx="545226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latin typeface="DIN-Regular" panose="020B0500010101010101" pitchFamily="34" charset="0"/>
                <a:ea typeface="DIN-Regular" panose="020B0500010101010101" pitchFamily="34" charset="0"/>
              </a:rPr>
              <a:t>Das Netzmodell der Hochspannung wird als Liste aller Knotenpunkte und Leitungen bereitgestellt =&gt; Netzmodell.XLSX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67F4DA8-45A2-4517-A0D5-BB6BA756E1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37" t="3251" r="26944" b="31893"/>
          <a:stretch/>
        </p:blipFill>
        <p:spPr>
          <a:xfrm>
            <a:off x="287866" y="1498649"/>
            <a:ext cx="7128934" cy="4444305"/>
          </a:xfrm>
          <a:prstGeom prst="rect">
            <a:avLst/>
          </a:prstGeom>
        </p:spPr>
      </p:pic>
      <p:sp>
        <p:nvSpPr>
          <p:cNvPr id="112" name="Textfeld 111">
            <a:extLst>
              <a:ext uri="{FF2B5EF4-FFF2-40B4-BE49-F238E27FC236}">
                <a16:creationId xmlns:a16="http://schemas.microsoft.com/office/drawing/2014/main" id="{86DE72E7-B9A9-4B04-9B4D-58CD3F4E1E2B}"/>
              </a:ext>
            </a:extLst>
          </p:cNvPr>
          <p:cNvSpPr txBox="1"/>
          <p:nvPr/>
        </p:nvSpPr>
        <p:spPr bwMode="gray">
          <a:xfrm>
            <a:off x="7839996" y="1754201"/>
            <a:ext cx="905697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600" dirty="0">
                <a:latin typeface="DIN-Medium" panose="020B0600010101020104" pitchFamily="34" charset="0"/>
                <a:ea typeface="DIN-Regular" panose="020B0500010101010101" pitchFamily="34" charset="0"/>
              </a:rPr>
              <a:t>Höchst-</a:t>
            </a:r>
            <a:br>
              <a:rPr lang="de-DE" sz="1600" dirty="0">
                <a:latin typeface="DIN-Medium" panose="020B0600010101020104" pitchFamily="34" charset="0"/>
                <a:ea typeface="DIN-Regular" panose="020B0500010101010101" pitchFamily="34" charset="0"/>
              </a:rPr>
            </a:br>
            <a:r>
              <a:rPr lang="de-DE" sz="1600" dirty="0" err="1">
                <a:latin typeface="DIN-Medium" panose="020B0600010101020104" pitchFamily="34" charset="0"/>
                <a:ea typeface="DIN-Regular" panose="020B0500010101010101" pitchFamily="34" charset="0"/>
              </a:rPr>
              <a:t>spannung</a:t>
            </a:r>
            <a:endParaRPr lang="de-DE" sz="1600" dirty="0">
              <a:latin typeface="DIN-Medium" panose="020B0600010101020104" pitchFamily="34" charset="0"/>
              <a:ea typeface="DIN-Regular" panose="020B0500010101010101" pitchFamily="34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B3AAE718-BEA3-49AF-B1D1-2D630157F521}"/>
              </a:ext>
            </a:extLst>
          </p:cNvPr>
          <p:cNvSpPr txBox="1"/>
          <p:nvPr/>
        </p:nvSpPr>
        <p:spPr bwMode="gray">
          <a:xfrm>
            <a:off x="7746426" y="3213556"/>
            <a:ext cx="905697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600" dirty="0">
                <a:solidFill>
                  <a:srgbClr val="0033CC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Hoch-</a:t>
            </a:r>
            <a:br>
              <a:rPr lang="de-DE" sz="1600" dirty="0">
                <a:solidFill>
                  <a:srgbClr val="0033CC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</a:br>
            <a:r>
              <a:rPr lang="de-DE" sz="1600" dirty="0" err="1">
                <a:solidFill>
                  <a:srgbClr val="0033CC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spannung</a:t>
            </a:r>
            <a:endParaRPr lang="de-DE" sz="1600" dirty="0">
              <a:solidFill>
                <a:srgbClr val="0033CC"/>
              </a:solidFill>
              <a:latin typeface="DIN-Medium" panose="020B0600010101020104" pitchFamily="34" charset="0"/>
              <a:ea typeface="DIN-Regular" panose="020B0500010101010101" pitchFamily="34" charset="0"/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D00245B4-3B12-4C68-8039-4BDDFAEB9675}"/>
              </a:ext>
            </a:extLst>
          </p:cNvPr>
          <p:cNvSpPr txBox="1"/>
          <p:nvPr/>
        </p:nvSpPr>
        <p:spPr bwMode="gray">
          <a:xfrm>
            <a:off x="7781577" y="4701205"/>
            <a:ext cx="905697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Mittel-</a:t>
            </a:r>
            <a:br>
              <a:rPr lang="de-DE" sz="1600" dirty="0">
                <a:solidFill>
                  <a:schemeClr val="bg1">
                    <a:lumMod val="50000"/>
                  </a:schemeClr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</a:b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spannung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DIN-Medium" panose="020B0600010101020104" pitchFamily="34" charset="0"/>
              <a:ea typeface="DIN-Regular" panose="020B05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4"/>
            <a:ext cx="6371688" cy="615553"/>
          </a:xfr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Einspeiser-Verbraucher-Flüsse</a:t>
            </a:r>
            <a:endParaRPr lang="de-DE" sz="1800" dirty="0">
              <a:latin typeface="DIN-Regular" panose="020B0500010101010101" pitchFamily="34" charset="0"/>
              <a:ea typeface="DIN-Regular" panose="020B0500010101010101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6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9A461D2-DC31-4069-B23D-4DA43B4E8DB4}"/>
              </a:ext>
            </a:extLst>
          </p:cNvPr>
          <p:cNvCxnSpPr>
            <a:cxnSpLocks/>
          </p:cNvCxnSpPr>
          <p:nvPr/>
        </p:nvCxnSpPr>
        <p:spPr bwMode="auto">
          <a:xfrm>
            <a:off x="1532467" y="3213821"/>
            <a:ext cx="676909" cy="215179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C509F83-6A89-4219-BBDF-A7F6F0E9C001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8120" y="4045014"/>
            <a:ext cx="868680" cy="1043454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C9D1FEA-7DD5-4619-B07F-82CD01345B2A}"/>
              </a:ext>
            </a:extLst>
          </p:cNvPr>
          <p:cNvGrpSpPr/>
          <p:nvPr/>
        </p:nvGrpSpPr>
        <p:grpSpPr>
          <a:xfrm>
            <a:off x="2209376" y="3176334"/>
            <a:ext cx="868680" cy="868680"/>
            <a:chOff x="2209376" y="3176334"/>
            <a:chExt cx="868680" cy="86868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4827F1F-83FA-4246-A2E6-FEF849089DC6}"/>
                </a:ext>
              </a:extLst>
            </p:cNvPr>
            <p:cNvSpPr/>
            <p:nvPr/>
          </p:nvSpPr>
          <p:spPr bwMode="auto">
            <a:xfrm>
              <a:off x="2209376" y="3176334"/>
              <a:ext cx="868680" cy="86868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400" dirty="0" err="1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8485F0C-5237-4E57-A3F3-FED60AAE32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0760" y="3617024"/>
              <a:ext cx="73490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5B3A60C-8670-4996-AFB1-FCB00B5AE06D}"/>
                </a:ext>
              </a:extLst>
            </p:cNvPr>
            <p:cNvSpPr/>
            <p:nvPr/>
          </p:nvSpPr>
          <p:spPr bwMode="auto">
            <a:xfrm>
              <a:off x="2412999" y="3536488"/>
              <a:ext cx="461433" cy="18037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400" dirty="0" err="1"/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E6912A4A-D436-4260-836A-50C9276894E7}"/>
              </a:ext>
            </a:extLst>
          </p:cNvPr>
          <p:cNvSpPr txBox="1"/>
          <p:nvPr/>
        </p:nvSpPr>
        <p:spPr bwMode="gray">
          <a:xfrm>
            <a:off x="4445001" y="2730500"/>
            <a:ext cx="3994150" cy="34470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indent="0">
              <a:spcBef>
                <a:spcPts val="0"/>
              </a:spcBef>
              <a:buClr>
                <a:schemeClr val="accent6"/>
              </a:buClr>
              <a:buSzPct val="140000"/>
              <a:buNone/>
              <a:defRPr sz="140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defRPr>
            </a:lvl1pPr>
          </a:lstStyle>
          <a:p>
            <a:r>
              <a:rPr lang="de-DE" dirty="0"/>
              <a:t>Von welchen Einspeisern erhält der Verbraucher wie viel Strom 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Bereitgestellt werden:</a:t>
            </a:r>
          </a:p>
          <a:p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Einspeiser und Verbraucher können über mehrere Pfade miteinander verbunden sein. Den berechneten elektrischen Widerstand aller Pfade zwischen Einspeisern und Verbrauchern wird bereitgestellt =&gt; Datei „Widerstände.XLSX“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Mit dem bereitgestellten Basisprogramm können die Ströme zwischen den Einspeisern und den Verbrauchern errechnet werden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=&gt; Basisprogramm.csv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D73341B-166B-4887-92CE-DE72159068EC}"/>
              </a:ext>
            </a:extLst>
          </p:cNvPr>
          <p:cNvGrpSpPr/>
          <p:nvPr/>
        </p:nvGrpSpPr>
        <p:grpSpPr>
          <a:xfrm>
            <a:off x="599440" y="2656149"/>
            <a:ext cx="868680" cy="868680"/>
            <a:chOff x="599440" y="2656149"/>
            <a:chExt cx="868680" cy="86868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AAA13F4-DA3D-468C-BF90-C986F5DB9C67}"/>
                </a:ext>
              </a:extLst>
            </p:cNvPr>
            <p:cNvSpPr/>
            <p:nvPr/>
          </p:nvSpPr>
          <p:spPr bwMode="auto">
            <a:xfrm>
              <a:off x="599440" y="2656149"/>
              <a:ext cx="868680" cy="86868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A78ADAA-4F04-434A-A17C-A3DF0A916527}"/>
                </a:ext>
              </a:extLst>
            </p:cNvPr>
            <p:cNvSpPr/>
            <p:nvPr/>
          </p:nvSpPr>
          <p:spPr bwMode="auto">
            <a:xfrm>
              <a:off x="962342" y="2785276"/>
              <a:ext cx="137160" cy="137160"/>
            </a:xfrm>
            <a:prstGeom prst="ellipse">
              <a:avLst/>
            </a:prstGeom>
            <a:solidFill>
              <a:srgbClr val="06167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80"/>
                </a:highlight>
                <a:latin typeface="+mn-lt"/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7D7B30E-BF49-4272-80BD-116EFA2E9993}"/>
                </a:ext>
              </a:extLst>
            </p:cNvPr>
            <p:cNvSpPr/>
            <p:nvPr/>
          </p:nvSpPr>
          <p:spPr bwMode="auto">
            <a:xfrm>
              <a:off x="975677" y="3270709"/>
              <a:ext cx="137160" cy="137160"/>
            </a:xfrm>
            <a:prstGeom prst="ellipse">
              <a:avLst/>
            </a:prstGeom>
            <a:solidFill>
              <a:srgbClr val="06167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80"/>
                </a:highlight>
                <a:latin typeface="+mn-lt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7B9D3E39-6E95-4244-9BAD-BBA2FCFCEDF6}"/>
                </a:ext>
              </a:extLst>
            </p:cNvPr>
            <p:cNvSpPr/>
            <p:nvPr/>
          </p:nvSpPr>
          <p:spPr bwMode="auto">
            <a:xfrm rot="-420000" flipV="1">
              <a:off x="776922" y="2965445"/>
              <a:ext cx="508000" cy="220780"/>
            </a:xfrm>
            <a:custGeom>
              <a:avLst/>
              <a:gdLst>
                <a:gd name="connsiteX0" fmla="*/ 0 w 5012267"/>
                <a:gd name="connsiteY0" fmla="*/ 1479084 h 3017039"/>
                <a:gd name="connsiteX1" fmla="*/ 42334 w 5012267"/>
                <a:gd name="connsiteY1" fmla="*/ 1817751 h 3017039"/>
                <a:gd name="connsiteX2" fmla="*/ 143934 w 5012267"/>
                <a:gd name="connsiteY2" fmla="*/ 2131018 h 3017039"/>
                <a:gd name="connsiteX3" fmla="*/ 279400 w 5012267"/>
                <a:gd name="connsiteY3" fmla="*/ 2435818 h 3017039"/>
                <a:gd name="connsiteX4" fmla="*/ 406400 w 5012267"/>
                <a:gd name="connsiteY4" fmla="*/ 2630551 h 3017039"/>
                <a:gd name="connsiteX5" fmla="*/ 584200 w 5012267"/>
                <a:gd name="connsiteY5" fmla="*/ 2799884 h 3017039"/>
                <a:gd name="connsiteX6" fmla="*/ 745067 w 5012267"/>
                <a:gd name="connsiteY6" fmla="*/ 2893018 h 3017039"/>
                <a:gd name="connsiteX7" fmla="*/ 931334 w 5012267"/>
                <a:gd name="connsiteY7" fmla="*/ 2986151 h 3017039"/>
                <a:gd name="connsiteX8" fmla="*/ 1219200 w 5012267"/>
                <a:gd name="connsiteY8" fmla="*/ 3011551 h 3017039"/>
                <a:gd name="connsiteX9" fmla="*/ 1473200 w 5012267"/>
                <a:gd name="connsiteY9" fmla="*/ 3011551 h 3017039"/>
                <a:gd name="connsiteX10" fmla="*/ 1676400 w 5012267"/>
                <a:gd name="connsiteY10" fmla="*/ 2952284 h 3017039"/>
                <a:gd name="connsiteX11" fmla="*/ 1998134 w 5012267"/>
                <a:gd name="connsiteY11" fmla="*/ 2833751 h 3017039"/>
                <a:gd name="connsiteX12" fmla="*/ 2226734 w 5012267"/>
                <a:gd name="connsiteY12" fmla="*/ 2579751 h 3017039"/>
                <a:gd name="connsiteX13" fmla="*/ 2370667 w 5012267"/>
                <a:gd name="connsiteY13" fmla="*/ 2232618 h 3017039"/>
                <a:gd name="connsiteX14" fmla="*/ 2455334 w 5012267"/>
                <a:gd name="connsiteY14" fmla="*/ 1826218 h 3017039"/>
                <a:gd name="connsiteX15" fmla="*/ 2540000 w 5012267"/>
                <a:gd name="connsiteY15" fmla="*/ 1419818 h 3017039"/>
                <a:gd name="connsiteX16" fmla="*/ 2624667 w 5012267"/>
                <a:gd name="connsiteY16" fmla="*/ 1004951 h 3017039"/>
                <a:gd name="connsiteX17" fmla="*/ 2709334 w 5012267"/>
                <a:gd name="connsiteY17" fmla="*/ 666284 h 3017039"/>
                <a:gd name="connsiteX18" fmla="*/ 2878667 w 5012267"/>
                <a:gd name="connsiteY18" fmla="*/ 344551 h 3017039"/>
                <a:gd name="connsiteX19" fmla="*/ 3141134 w 5012267"/>
                <a:gd name="connsiteY19" fmla="*/ 124418 h 3017039"/>
                <a:gd name="connsiteX20" fmla="*/ 3556000 w 5012267"/>
                <a:gd name="connsiteY20" fmla="*/ 14351 h 3017039"/>
                <a:gd name="connsiteX21" fmla="*/ 3877734 w 5012267"/>
                <a:gd name="connsiteY21" fmla="*/ 5884 h 3017039"/>
                <a:gd name="connsiteX22" fmla="*/ 4182534 w 5012267"/>
                <a:gd name="connsiteY22" fmla="*/ 56684 h 3017039"/>
                <a:gd name="connsiteX23" fmla="*/ 4419600 w 5012267"/>
                <a:gd name="connsiteY23" fmla="*/ 183684 h 3017039"/>
                <a:gd name="connsiteX24" fmla="*/ 4572000 w 5012267"/>
                <a:gd name="connsiteY24" fmla="*/ 310684 h 3017039"/>
                <a:gd name="connsiteX25" fmla="*/ 4749800 w 5012267"/>
                <a:gd name="connsiteY25" fmla="*/ 480018 h 3017039"/>
                <a:gd name="connsiteX26" fmla="*/ 4893734 w 5012267"/>
                <a:gd name="connsiteY26" fmla="*/ 776351 h 3017039"/>
                <a:gd name="connsiteX27" fmla="*/ 4953000 w 5012267"/>
                <a:gd name="connsiteY27" fmla="*/ 1013418 h 3017039"/>
                <a:gd name="connsiteX28" fmla="*/ 4995334 w 5012267"/>
                <a:gd name="connsiteY28" fmla="*/ 1292818 h 3017039"/>
                <a:gd name="connsiteX29" fmla="*/ 5012267 w 5012267"/>
                <a:gd name="connsiteY29" fmla="*/ 1529884 h 3017039"/>
                <a:gd name="connsiteX30" fmla="*/ 5012267 w 5012267"/>
                <a:gd name="connsiteY30" fmla="*/ 1529884 h 301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012267" h="3017039">
                  <a:moveTo>
                    <a:pt x="0" y="1479084"/>
                  </a:moveTo>
                  <a:cubicBezTo>
                    <a:pt x="9172" y="1594089"/>
                    <a:pt x="18345" y="1709095"/>
                    <a:pt x="42334" y="1817751"/>
                  </a:cubicBezTo>
                  <a:cubicBezTo>
                    <a:pt x="66323" y="1926407"/>
                    <a:pt x="104423" y="2028007"/>
                    <a:pt x="143934" y="2131018"/>
                  </a:cubicBezTo>
                  <a:cubicBezTo>
                    <a:pt x="183445" y="2234029"/>
                    <a:pt x="235656" y="2352563"/>
                    <a:pt x="279400" y="2435818"/>
                  </a:cubicBezTo>
                  <a:cubicBezTo>
                    <a:pt x="323144" y="2519073"/>
                    <a:pt x="355600" y="2569873"/>
                    <a:pt x="406400" y="2630551"/>
                  </a:cubicBezTo>
                  <a:cubicBezTo>
                    <a:pt x="457200" y="2691229"/>
                    <a:pt x="527756" y="2756140"/>
                    <a:pt x="584200" y="2799884"/>
                  </a:cubicBezTo>
                  <a:cubicBezTo>
                    <a:pt x="640644" y="2843628"/>
                    <a:pt x="687211" y="2861974"/>
                    <a:pt x="745067" y="2893018"/>
                  </a:cubicBezTo>
                  <a:cubicBezTo>
                    <a:pt x="802923" y="2924062"/>
                    <a:pt x="852312" y="2966396"/>
                    <a:pt x="931334" y="2986151"/>
                  </a:cubicBezTo>
                  <a:cubicBezTo>
                    <a:pt x="1010356" y="3005906"/>
                    <a:pt x="1128889" y="3007318"/>
                    <a:pt x="1219200" y="3011551"/>
                  </a:cubicBezTo>
                  <a:cubicBezTo>
                    <a:pt x="1309511" y="3015784"/>
                    <a:pt x="1397000" y="3021429"/>
                    <a:pt x="1473200" y="3011551"/>
                  </a:cubicBezTo>
                  <a:cubicBezTo>
                    <a:pt x="1549400" y="3001673"/>
                    <a:pt x="1588911" y="2981917"/>
                    <a:pt x="1676400" y="2952284"/>
                  </a:cubicBezTo>
                  <a:cubicBezTo>
                    <a:pt x="1763889" y="2922651"/>
                    <a:pt x="1906412" y="2895840"/>
                    <a:pt x="1998134" y="2833751"/>
                  </a:cubicBezTo>
                  <a:cubicBezTo>
                    <a:pt x="2089856" y="2771662"/>
                    <a:pt x="2164645" y="2679940"/>
                    <a:pt x="2226734" y="2579751"/>
                  </a:cubicBezTo>
                  <a:cubicBezTo>
                    <a:pt x="2288823" y="2479562"/>
                    <a:pt x="2332567" y="2358207"/>
                    <a:pt x="2370667" y="2232618"/>
                  </a:cubicBezTo>
                  <a:cubicBezTo>
                    <a:pt x="2408767" y="2107029"/>
                    <a:pt x="2455334" y="1826218"/>
                    <a:pt x="2455334" y="1826218"/>
                  </a:cubicBezTo>
                  <a:cubicBezTo>
                    <a:pt x="2483556" y="1690751"/>
                    <a:pt x="2511778" y="1556696"/>
                    <a:pt x="2540000" y="1419818"/>
                  </a:cubicBezTo>
                  <a:cubicBezTo>
                    <a:pt x="2568222" y="1282940"/>
                    <a:pt x="2596445" y="1130540"/>
                    <a:pt x="2624667" y="1004951"/>
                  </a:cubicBezTo>
                  <a:cubicBezTo>
                    <a:pt x="2652889" y="879362"/>
                    <a:pt x="2667001" y="776351"/>
                    <a:pt x="2709334" y="666284"/>
                  </a:cubicBezTo>
                  <a:cubicBezTo>
                    <a:pt x="2751667" y="556217"/>
                    <a:pt x="2806700" y="434862"/>
                    <a:pt x="2878667" y="344551"/>
                  </a:cubicBezTo>
                  <a:cubicBezTo>
                    <a:pt x="2950634" y="254240"/>
                    <a:pt x="3028245" y="179451"/>
                    <a:pt x="3141134" y="124418"/>
                  </a:cubicBezTo>
                  <a:cubicBezTo>
                    <a:pt x="3254023" y="69385"/>
                    <a:pt x="3433233" y="34107"/>
                    <a:pt x="3556000" y="14351"/>
                  </a:cubicBezTo>
                  <a:cubicBezTo>
                    <a:pt x="3678767" y="-5405"/>
                    <a:pt x="3773312" y="-1171"/>
                    <a:pt x="3877734" y="5884"/>
                  </a:cubicBezTo>
                  <a:cubicBezTo>
                    <a:pt x="3982156" y="12939"/>
                    <a:pt x="4092223" y="27051"/>
                    <a:pt x="4182534" y="56684"/>
                  </a:cubicBezTo>
                  <a:cubicBezTo>
                    <a:pt x="4272845" y="86317"/>
                    <a:pt x="4354689" y="141351"/>
                    <a:pt x="4419600" y="183684"/>
                  </a:cubicBezTo>
                  <a:cubicBezTo>
                    <a:pt x="4484511" y="226017"/>
                    <a:pt x="4516967" y="261295"/>
                    <a:pt x="4572000" y="310684"/>
                  </a:cubicBezTo>
                  <a:cubicBezTo>
                    <a:pt x="4627033" y="360073"/>
                    <a:pt x="4696178" y="402407"/>
                    <a:pt x="4749800" y="480018"/>
                  </a:cubicBezTo>
                  <a:cubicBezTo>
                    <a:pt x="4803422" y="557629"/>
                    <a:pt x="4859867" y="687451"/>
                    <a:pt x="4893734" y="776351"/>
                  </a:cubicBezTo>
                  <a:cubicBezTo>
                    <a:pt x="4927601" y="865251"/>
                    <a:pt x="4936067" y="927340"/>
                    <a:pt x="4953000" y="1013418"/>
                  </a:cubicBezTo>
                  <a:cubicBezTo>
                    <a:pt x="4969933" y="1099496"/>
                    <a:pt x="4985456" y="1206740"/>
                    <a:pt x="4995334" y="1292818"/>
                  </a:cubicBezTo>
                  <a:cubicBezTo>
                    <a:pt x="5005212" y="1378896"/>
                    <a:pt x="5012267" y="1529884"/>
                    <a:pt x="5012267" y="1529884"/>
                  </a:cubicBezTo>
                  <a:lnTo>
                    <a:pt x="5012267" y="1529884"/>
                  </a:ln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id="{B81CDF42-9020-411F-B61A-12C5C53BD855}"/>
              </a:ext>
            </a:extLst>
          </p:cNvPr>
          <p:cNvSpPr txBox="1"/>
          <p:nvPr/>
        </p:nvSpPr>
        <p:spPr bwMode="gray">
          <a:xfrm>
            <a:off x="1634042" y="3040907"/>
            <a:ext cx="62356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155 MW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B70099D-41AB-4896-805E-D38F3EBF3639}"/>
              </a:ext>
            </a:extLst>
          </p:cNvPr>
          <p:cNvSpPr txBox="1"/>
          <p:nvPr/>
        </p:nvSpPr>
        <p:spPr bwMode="gray">
          <a:xfrm>
            <a:off x="1945826" y="4593515"/>
            <a:ext cx="47769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112 W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6664C1C-ADAD-461D-BFC3-35B9A62CC8A2}"/>
              </a:ext>
            </a:extLst>
          </p:cNvPr>
          <p:cNvGrpSpPr/>
          <p:nvPr/>
        </p:nvGrpSpPr>
        <p:grpSpPr>
          <a:xfrm>
            <a:off x="541337" y="4836912"/>
            <a:ext cx="868680" cy="868680"/>
            <a:chOff x="599440" y="2656149"/>
            <a:chExt cx="868680" cy="86868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CA09AED-2D16-47AE-BAA5-A0E5526B0127}"/>
                </a:ext>
              </a:extLst>
            </p:cNvPr>
            <p:cNvSpPr/>
            <p:nvPr/>
          </p:nvSpPr>
          <p:spPr bwMode="auto">
            <a:xfrm>
              <a:off x="599440" y="2656149"/>
              <a:ext cx="868680" cy="86868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7F7FED3-D809-4293-B450-0DC2BCB5A689}"/>
                </a:ext>
              </a:extLst>
            </p:cNvPr>
            <p:cNvSpPr/>
            <p:nvPr/>
          </p:nvSpPr>
          <p:spPr bwMode="auto">
            <a:xfrm>
              <a:off x="962342" y="2785276"/>
              <a:ext cx="137160" cy="137160"/>
            </a:xfrm>
            <a:prstGeom prst="ellipse">
              <a:avLst/>
            </a:prstGeom>
            <a:solidFill>
              <a:srgbClr val="06167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80"/>
                </a:highlight>
                <a:latin typeface="+mn-lt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86036F2-F1F4-47E3-A370-4F0B11598956}"/>
                </a:ext>
              </a:extLst>
            </p:cNvPr>
            <p:cNvSpPr/>
            <p:nvPr/>
          </p:nvSpPr>
          <p:spPr bwMode="auto">
            <a:xfrm>
              <a:off x="975677" y="3270709"/>
              <a:ext cx="137160" cy="137160"/>
            </a:xfrm>
            <a:prstGeom prst="ellipse">
              <a:avLst/>
            </a:prstGeom>
            <a:solidFill>
              <a:srgbClr val="06167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80"/>
                </a:highlight>
                <a:latin typeface="+mn-lt"/>
              </a:endParaRPr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34239E3A-E5BF-4034-BD2F-4C8E28435A67}"/>
                </a:ext>
              </a:extLst>
            </p:cNvPr>
            <p:cNvSpPr/>
            <p:nvPr/>
          </p:nvSpPr>
          <p:spPr bwMode="auto">
            <a:xfrm rot="-420000" flipV="1">
              <a:off x="776922" y="2965445"/>
              <a:ext cx="508000" cy="220780"/>
            </a:xfrm>
            <a:custGeom>
              <a:avLst/>
              <a:gdLst>
                <a:gd name="connsiteX0" fmla="*/ 0 w 5012267"/>
                <a:gd name="connsiteY0" fmla="*/ 1479084 h 3017039"/>
                <a:gd name="connsiteX1" fmla="*/ 42334 w 5012267"/>
                <a:gd name="connsiteY1" fmla="*/ 1817751 h 3017039"/>
                <a:gd name="connsiteX2" fmla="*/ 143934 w 5012267"/>
                <a:gd name="connsiteY2" fmla="*/ 2131018 h 3017039"/>
                <a:gd name="connsiteX3" fmla="*/ 279400 w 5012267"/>
                <a:gd name="connsiteY3" fmla="*/ 2435818 h 3017039"/>
                <a:gd name="connsiteX4" fmla="*/ 406400 w 5012267"/>
                <a:gd name="connsiteY4" fmla="*/ 2630551 h 3017039"/>
                <a:gd name="connsiteX5" fmla="*/ 584200 w 5012267"/>
                <a:gd name="connsiteY5" fmla="*/ 2799884 h 3017039"/>
                <a:gd name="connsiteX6" fmla="*/ 745067 w 5012267"/>
                <a:gd name="connsiteY6" fmla="*/ 2893018 h 3017039"/>
                <a:gd name="connsiteX7" fmla="*/ 931334 w 5012267"/>
                <a:gd name="connsiteY7" fmla="*/ 2986151 h 3017039"/>
                <a:gd name="connsiteX8" fmla="*/ 1219200 w 5012267"/>
                <a:gd name="connsiteY8" fmla="*/ 3011551 h 3017039"/>
                <a:gd name="connsiteX9" fmla="*/ 1473200 w 5012267"/>
                <a:gd name="connsiteY9" fmla="*/ 3011551 h 3017039"/>
                <a:gd name="connsiteX10" fmla="*/ 1676400 w 5012267"/>
                <a:gd name="connsiteY10" fmla="*/ 2952284 h 3017039"/>
                <a:gd name="connsiteX11" fmla="*/ 1998134 w 5012267"/>
                <a:gd name="connsiteY11" fmla="*/ 2833751 h 3017039"/>
                <a:gd name="connsiteX12" fmla="*/ 2226734 w 5012267"/>
                <a:gd name="connsiteY12" fmla="*/ 2579751 h 3017039"/>
                <a:gd name="connsiteX13" fmla="*/ 2370667 w 5012267"/>
                <a:gd name="connsiteY13" fmla="*/ 2232618 h 3017039"/>
                <a:gd name="connsiteX14" fmla="*/ 2455334 w 5012267"/>
                <a:gd name="connsiteY14" fmla="*/ 1826218 h 3017039"/>
                <a:gd name="connsiteX15" fmla="*/ 2540000 w 5012267"/>
                <a:gd name="connsiteY15" fmla="*/ 1419818 h 3017039"/>
                <a:gd name="connsiteX16" fmla="*/ 2624667 w 5012267"/>
                <a:gd name="connsiteY16" fmla="*/ 1004951 h 3017039"/>
                <a:gd name="connsiteX17" fmla="*/ 2709334 w 5012267"/>
                <a:gd name="connsiteY17" fmla="*/ 666284 h 3017039"/>
                <a:gd name="connsiteX18" fmla="*/ 2878667 w 5012267"/>
                <a:gd name="connsiteY18" fmla="*/ 344551 h 3017039"/>
                <a:gd name="connsiteX19" fmla="*/ 3141134 w 5012267"/>
                <a:gd name="connsiteY19" fmla="*/ 124418 h 3017039"/>
                <a:gd name="connsiteX20" fmla="*/ 3556000 w 5012267"/>
                <a:gd name="connsiteY20" fmla="*/ 14351 h 3017039"/>
                <a:gd name="connsiteX21" fmla="*/ 3877734 w 5012267"/>
                <a:gd name="connsiteY21" fmla="*/ 5884 h 3017039"/>
                <a:gd name="connsiteX22" fmla="*/ 4182534 w 5012267"/>
                <a:gd name="connsiteY22" fmla="*/ 56684 h 3017039"/>
                <a:gd name="connsiteX23" fmla="*/ 4419600 w 5012267"/>
                <a:gd name="connsiteY23" fmla="*/ 183684 h 3017039"/>
                <a:gd name="connsiteX24" fmla="*/ 4572000 w 5012267"/>
                <a:gd name="connsiteY24" fmla="*/ 310684 h 3017039"/>
                <a:gd name="connsiteX25" fmla="*/ 4749800 w 5012267"/>
                <a:gd name="connsiteY25" fmla="*/ 480018 h 3017039"/>
                <a:gd name="connsiteX26" fmla="*/ 4893734 w 5012267"/>
                <a:gd name="connsiteY26" fmla="*/ 776351 h 3017039"/>
                <a:gd name="connsiteX27" fmla="*/ 4953000 w 5012267"/>
                <a:gd name="connsiteY27" fmla="*/ 1013418 h 3017039"/>
                <a:gd name="connsiteX28" fmla="*/ 4995334 w 5012267"/>
                <a:gd name="connsiteY28" fmla="*/ 1292818 h 3017039"/>
                <a:gd name="connsiteX29" fmla="*/ 5012267 w 5012267"/>
                <a:gd name="connsiteY29" fmla="*/ 1529884 h 3017039"/>
                <a:gd name="connsiteX30" fmla="*/ 5012267 w 5012267"/>
                <a:gd name="connsiteY30" fmla="*/ 1529884 h 301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012267" h="3017039">
                  <a:moveTo>
                    <a:pt x="0" y="1479084"/>
                  </a:moveTo>
                  <a:cubicBezTo>
                    <a:pt x="9172" y="1594089"/>
                    <a:pt x="18345" y="1709095"/>
                    <a:pt x="42334" y="1817751"/>
                  </a:cubicBezTo>
                  <a:cubicBezTo>
                    <a:pt x="66323" y="1926407"/>
                    <a:pt x="104423" y="2028007"/>
                    <a:pt x="143934" y="2131018"/>
                  </a:cubicBezTo>
                  <a:cubicBezTo>
                    <a:pt x="183445" y="2234029"/>
                    <a:pt x="235656" y="2352563"/>
                    <a:pt x="279400" y="2435818"/>
                  </a:cubicBezTo>
                  <a:cubicBezTo>
                    <a:pt x="323144" y="2519073"/>
                    <a:pt x="355600" y="2569873"/>
                    <a:pt x="406400" y="2630551"/>
                  </a:cubicBezTo>
                  <a:cubicBezTo>
                    <a:pt x="457200" y="2691229"/>
                    <a:pt x="527756" y="2756140"/>
                    <a:pt x="584200" y="2799884"/>
                  </a:cubicBezTo>
                  <a:cubicBezTo>
                    <a:pt x="640644" y="2843628"/>
                    <a:pt x="687211" y="2861974"/>
                    <a:pt x="745067" y="2893018"/>
                  </a:cubicBezTo>
                  <a:cubicBezTo>
                    <a:pt x="802923" y="2924062"/>
                    <a:pt x="852312" y="2966396"/>
                    <a:pt x="931334" y="2986151"/>
                  </a:cubicBezTo>
                  <a:cubicBezTo>
                    <a:pt x="1010356" y="3005906"/>
                    <a:pt x="1128889" y="3007318"/>
                    <a:pt x="1219200" y="3011551"/>
                  </a:cubicBezTo>
                  <a:cubicBezTo>
                    <a:pt x="1309511" y="3015784"/>
                    <a:pt x="1397000" y="3021429"/>
                    <a:pt x="1473200" y="3011551"/>
                  </a:cubicBezTo>
                  <a:cubicBezTo>
                    <a:pt x="1549400" y="3001673"/>
                    <a:pt x="1588911" y="2981917"/>
                    <a:pt x="1676400" y="2952284"/>
                  </a:cubicBezTo>
                  <a:cubicBezTo>
                    <a:pt x="1763889" y="2922651"/>
                    <a:pt x="1906412" y="2895840"/>
                    <a:pt x="1998134" y="2833751"/>
                  </a:cubicBezTo>
                  <a:cubicBezTo>
                    <a:pt x="2089856" y="2771662"/>
                    <a:pt x="2164645" y="2679940"/>
                    <a:pt x="2226734" y="2579751"/>
                  </a:cubicBezTo>
                  <a:cubicBezTo>
                    <a:pt x="2288823" y="2479562"/>
                    <a:pt x="2332567" y="2358207"/>
                    <a:pt x="2370667" y="2232618"/>
                  </a:cubicBezTo>
                  <a:cubicBezTo>
                    <a:pt x="2408767" y="2107029"/>
                    <a:pt x="2455334" y="1826218"/>
                    <a:pt x="2455334" y="1826218"/>
                  </a:cubicBezTo>
                  <a:cubicBezTo>
                    <a:pt x="2483556" y="1690751"/>
                    <a:pt x="2511778" y="1556696"/>
                    <a:pt x="2540000" y="1419818"/>
                  </a:cubicBezTo>
                  <a:cubicBezTo>
                    <a:pt x="2568222" y="1282940"/>
                    <a:pt x="2596445" y="1130540"/>
                    <a:pt x="2624667" y="1004951"/>
                  </a:cubicBezTo>
                  <a:cubicBezTo>
                    <a:pt x="2652889" y="879362"/>
                    <a:pt x="2667001" y="776351"/>
                    <a:pt x="2709334" y="666284"/>
                  </a:cubicBezTo>
                  <a:cubicBezTo>
                    <a:pt x="2751667" y="556217"/>
                    <a:pt x="2806700" y="434862"/>
                    <a:pt x="2878667" y="344551"/>
                  </a:cubicBezTo>
                  <a:cubicBezTo>
                    <a:pt x="2950634" y="254240"/>
                    <a:pt x="3028245" y="179451"/>
                    <a:pt x="3141134" y="124418"/>
                  </a:cubicBezTo>
                  <a:cubicBezTo>
                    <a:pt x="3254023" y="69385"/>
                    <a:pt x="3433233" y="34107"/>
                    <a:pt x="3556000" y="14351"/>
                  </a:cubicBezTo>
                  <a:cubicBezTo>
                    <a:pt x="3678767" y="-5405"/>
                    <a:pt x="3773312" y="-1171"/>
                    <a:pt x="3877734" y="5884"/>
                  </a:cubicBezTo>
                  <a:cubicBezTo>
                    <a:pt x="3982156" y="12939"/>
                    <a:pt x="4092223" y="27051"/>
                    <a:pt x="4182534" y="56684"/>
                  </a:cubicBezTo>
                  <a:cubicBezTo>
                    <a:pt x="4272845" y="86317"/>
                    <a:pt x="4354689" y="141351"/>
                    <a:pt x="4419600" y="183684"/>
                  </a:cubicBezTo>
                  <a:cubicBezTo>
                    <a:pt x="4484511" y="226017"/>
                    <a:pt x="4516967" y="261295"/>
                    <a:pt x="4572000" y="310684"/>
                  </a:cubicBezTo>
                  <a:cubicBezTo>
                    <a:pt x="4627033" y="360073"/>
                    <a:pt x="4696178" y="402407"/>
                    <a:pt x="4749800" y="480018"/>
                  </a:cubicBezTo>
                  <a:cubicBezTo>
                    <a:pt x="4803422" y="557629"/>
                    <a:pt x="4859867" y="687451"/>
                    <a:pt x="4893734" y="776351"/>
                  </a:cubicBezTo>
                  <a:cubicBezTo>
                    <a:pt x="4927601" y="865251"/>
                    <a:pt x="4936067" y="927340"/>
                    <a:pt x="4953000" y="1013418"/>
                  </a:cubicBezTo>
                  <a:cubicBezTo>
                    <a:pt x="4969933" y="1099496"/>
                    <a:pt x="4985456" y="1206740"/>
                    <a:pt x="4995334" y="1292818"/>
                  </a:cubicBezTo>
                  <a:cubicBezTo>
                    <a:pt x="5005212" y="1378896"/>
                    <a:pt x="5012267" y="1529884"/>
                    <a:pt x="5012267" y="1529884"/>
                  </a:cubicBezTo>
                  <a:lnTo>
                    <a:pt x="5012267" y="1529884"/>
                  </a:ln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389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5"/>
            <a:ext cx="6371688" cy="615553"/>
          </a:xfr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Verteilung der Flüsse auf Leitungen</a:t>
            </a:r>
            <a:endParaRPr lang="de-DE" sz="1800" dirty="0">
              <a:latin typeface="DIN-Regular" panose="020B0500010101010101" pitchFamily="34" charset="0"/>
              <a:ea typeface="DIN-Regular" panose="020B0500010101010101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7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6912A4A-D436-4260-836A-50C9276894E7}"/>
              </a:ext>
            </a:extLst>
          </p:cNvPr>
          <p:cNvSpPr txBox="1"/>
          <p:nvPr/>
        </p:nvSpPr>
        <p:spPr bwMode="gray">
          <a:xfrm>
            <a:off x="4445001" y="2730500"/>
            <a:ext cx="3994150" cy="28007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indent="0">
              <a:spcBef>
                <a:spcPts val="0"/>
              </a:spcBef>
              <a:buClr>
                <a:schemeClr val="accent6"/>
              </a:buClr>
              <a:buSzPct val="140000"/>
              <a:buNone/>
              <a:defRPr sz="140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defRPr>
            </a:lvl1pPr>
          </a:lstStyle>
          <a:p>
            <a:r>
              <a:rPr lang="de-DE" dirty="0"/>
              <a:t>Auf welchem Weg fließt der der Strom zum Verbraucher ?</a:t>
            </a:r>
          </a:p>
          <a:p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Bereitgestellt werden: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Prozentuale Verteilung des Stromflusses für jeden einzelnen Leitung. 100% entspricht dabei dem Fluss von einem Einspeiser zu einem Verbraucher =&gt; Pfadbündel.XLSX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799A8219-96D6-4473-AD2B-0195A4BD6C5B}"/>
              </a:ext>
            </a:extLst>
          </p:cNvPr>
          <p:cNvSpPr/>
          <p:nvPr/>
        </p:nvSpPr>
        <p:spPr bwMode="auto">
          <a:xfrm>
            <a:off x="899160" y="2926080"/>
            <a:ext cx="1168400" cy="1534160"/>
          </a:xfrm>
          <a:custGeom>
            <a:avLst/>
            <a:gdLst>
              <a:gd name="connsiteX0" fmla="*/ 167640 w 1046480"/>
              <a:gd name="connsiteY0" fmla="*/ 0 h 1534160"/>
              <a:gd name="connsiteX1" fmla="*/ 0 w 1046480"/>
              <a:gd name="connsiteY1" fmla="*/ 1021080 h 1534160"/>
              <a:gd name="connsiteX2" fmla="*/ 878840 w 1046480"/>
              <a:gd name="connsiteY2" fmla="*/ 1534160 h 1534160"/>
              <a:gd name="connsiteX3" fmla="*/ 1046480 w 1046480"/>
              <a:gd name="connsiteY3" fmla="*/ 533400 h 1534160"/>
              <a:gd name="connsiteX4" fmla="*/ 167640 w 1046480"/>
              <a:gd name="connsiteY4" fmla="*/ 0 h 1534160"/>
              <a:gd name="connsiteX0" fmla="*/ 457200 w 1336040"/>
              <a:gd name="connsiteY0" fmla="*/ 0 h 1534160"/>
              <a:gd name="connsiteX1" fmla="*/ 0 w 1336040"/>
              <a:gd name="connsiteY1" fmla="*/ 640080 h 1534160"/>
              <a:gd name="connsiteX2" fmla="*/ 1168400 w 1336040"/>
              <a:gd name="connsiteY2" fmla="*/ 1534160 h 1534160"/>
              <a:gd name="connsiteX3" fmla="*/ 1336040 w 1336040"/>
              <a:gd name="connsiteY3" fmla="*/ 533400 h 1534160"/>
              <a:gd name="connsiteX4" fmla="*/ 457200 w 1336040"/>
              <a:gd name="connsiteY4" fmla="*/ 0 h 1534160"/>
              <a:gd name="connsiteX0" fmla="*/ 457200 w 1168400"/>
              <a:gd name="connsiteY0" fmla="*/ 0 h 1534160"/>
              <a:gd name="connsiteX1" fmla="*/ 0 w 1168400"/>
              <a:gd name="connsiteY1" fmla="*/ 640080 h 1534160"/>
              <a:gd name="connsiteX2" fmla="*/ 1168400 w 1168400"/>
              <a:gd name="connsiteY2" fmla="*/ 1534160 h 1534160"/>
              <a:gd name="connsiteX3" fmla="*/ 1122680 w 1168400"/>
              <a:gd name="connsiteY3" fmla="*/ 817880 h 1534160"/>
              <a:gd name="connsiteX4" fmla="*/ 457200 w 1168400"/>
              <a:gd name="connsiteY4" fmla="*/ 0 h 153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534160">
                <a:moveTo>
                  <a:pt x="457200" y="0"/>
                </a:moveTo>
                <a:lnTo>
                  <a:pt x="0" y="640080"/>
                </a:lnTo>
                <a:lnTo>
                  <a:pt x="1168400" y="1534160"/>
                </a:lnTo>
                <a:lnTo>
                  <a:pt x="1122680" y="817880"/>
                </a:lnTo>
                <a:lnTo>
                  <a:pt x="457200" y="0"/>
                </a:lnTo>
                <a:close/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err="1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69F85478-60B8-4D10-AAE9-4731361C8883}"/>
              </a:ext>
            </a:extLst>
          </p:cNvPr>
          <p:cNvSpPr/>
          <p:nvPr/>
        </p:nvSpPr>
        <p:spPr bwMode="auto">
          <a:xfrm>
            <a:off x="1737360" y="2636520"/>
            <a:ext cx="1310640" cy="2306320"/>
          </a:xfrm>
          <a:custGeom>
            <a:avLst/>
            <a:gdLst>
              <a:gd name="connsiteX0" fmla="*/ 0 w 1310640"/>
              <a:gd name="connsiteY0" fmla="*/ 0 h 2306320"/>
              <a:gd name="connsiteX1" fmla="*/ 975360 w 1310640"/>
              <a:gd name="connsiteY1" fmla="*/ 695960 h 2306320"/>
              <a:gd name="connsiteX2" fmla="*/ 1310640 w 1310640"/>
              <a:gd name="connsiteY2" fmla="*/ 1574800 h 2306320"/>
              <a:gd name="connsiteX3" fmla="*/ 1122680 w 1310640"/>
              <a:gd name="connsiteY3" fmla="*/ 2306320 h 2306320"/>
              <a:gd name="connsiteX4" fmla="*/ 1122680 w 1310640"/>
              <a:gd name="connsiteY4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640" h="2306320">
                <a:moveTo>
                  <a:pt x="0" y="0"/>
                </a:moveTo>
                <a:lnTo>
                  <a:pt x="975360" y="695960"/>
                </a:lnTo>
                <a:lnTo>
                  <a:pt x="1310640" y="1574800"/>
                </a:lnTo>
                <a:lnTo>
                  <a:pt x="1122680" y="2306320"/>
                </a:lnTo>
                <a:lnTo>
                  <a:pt x="1122680" y="230632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ACFB118B-03BC-4003-BF1F-CE6DDD1F36B3}"/>
              </a:ext>
            </a:extLst>
          </p:cNvPr>
          <p:cNvSpPr/>
          <p:nvPr/>
        </p:nvSpPr>
        <p:spPr bwMode="auto">
          <a:xfrm>
            <a:off x="2067560" y="4455160"/>
            <a:ext cx="274320" cy="513080"/>
          </a:xfrm>
          <a:custGeom>
            <a:avLst/>
            <a:gdLst>
              <a:gd name="connsiteX0" fmla="*/ 0 w 274320"/>
              <a:gd name="connsiteY0" fmla="*/ 0 h 513080"/>
              <a:gd name="connsiteX1" fmla="*/ 274320 w 274320"/>
              <a:gd name="connsiteY1" fmla="*/ 513080 h 513080"/>
              <a:gd name="connsiteX2" fmla="*/ 274320 w 274320"/>
              <a:gd name="connsiteY2" fmla="*/ 513080 h 5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513080">
                <a:moveTo>
                  <a:pt x="0" y="0"/>
                </a:moveTo>
                <a:lnTo>
                  <a:pt x="274320" y="513080"/>
                </a:lnTo>
                <a:lnTo>
                  <a:pt x="274320" y="51308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EF5DEBD-2479-495B-9EA4-74209C2055C3}"/>
              </a:ext>
            </a:extLst>
          </p:cNvPr>
          <p:cNvCxnSpPr>
            <a:cxnSpLocks/>
          </p:cNvCxnSpPr>
          <p:nvPr/>
        </p:nvCxnSpPr>
        <p:spPr bwMode="auto">
          <a:xfrm flipH="1">
            <a:off x="2845051" y="4740297"/>
            <a:ext cx="63501" cy="237926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15F1F0F-DAEB-484E-AC66-DB27AF3D3384}"/>
              </a:ext>
            </a:extLst>
          </p:cNvPr>
          <p:cNvCxnSpPr>
            <a:cxnSpLocks/>
          </p:cNvCxnSpPr>
          <p:nvPr/>
        </p:nvCxnSpPr>
        <p:spPr bwMode="auto">
          <a:xfrm>
            <a:off x="2251582" y="4794994"/>
            <a:ext cx="106681" cy="21538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441F7F2D-D7CC-4759-9816-6441B2091994}"/>
              </a:ext>
            </a:extLst>
          </p:cNvPr>
          <p:cNvSpPr txBox="1"/>
          <p:nvPr/>
        </p:nvSpPr>
        <p:spPr bwMode="gray">
          <a:xfrm>
            <a:off x="2855912" y="3460660"/>
            <a:ext cx="3350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42%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B2677145-EA1F-4955-A584-72DED9665A77}"/>
              </a:ext>
            </a:extLst>
          </p:cNvPr>
          <p:cNvSpPr txBox="1"/>
          <p:nvPr/>
        </p:nvSpPr>
        <p:spPr bwMode="gray">
          <a:xfrm>
            <a:off x="2259879" y="2775587"/>
            <a:ext cx="3350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42%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2BADCD-B8F2-4628-817C-333D7E7979A3}"/>
              </a:ext>
            </a:extLst>
          </p:cNvPr>
          <p:cNvSpPr txBox="1"/>
          <p:nvPr/>
        </p:nvSpPr>
        <p:spPr bwMode="gray">
          <a:xfrm>
            <a:off x="2995272" y="4406046"/>
            <a:ext cx="3350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42%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C74614D7-5B0C-4C56-BFBD-0CA189BF8265}"/>
              </a:ext>
            </a:extLst>
          </p:cNvPr>
          <p:cNvSpPr txBox="1"/>
          <p:nvPr/>
        </p:nvSpPr>
        <p:spPr bwMode="gray">
          <a:xfrm>
            <a:off x="2092365" y="3899382"/>
            <a:ext cx="3350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32%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0718E3F4-6F58-4A4E-AE68-C115B028FA19}"/>
              </a:ext>
            </a:extLst>
          </p:cNvPr>
          <p:cNvSpPr txBox="1"/>
          <p:nvPr/>
        </p:nvSpPr>
        <p:spPr bwMode="gray">
          <a:xfrm>
            <a:off x="2225166" y="4486651"/>
            <a:ext cx="3350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58%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DA228A2-1248-4B8B-86E6-A33B5EB2E7BF}"/>
              </a:ext>
            </a:extLst>
          </p:cNvPr>
          <p:cNvSpPr txBox="1"/>
          <p:nvPr/>
        </p:nvSpPr>
        <p:spPr bwMode="gray">
          <a:xfrm>
            <a:off x="1796032" y="3213556"/>
            <a:ext cx="3350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32%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D375FAC-0BA9-4259-A998-3412608DFEFF}"/>
              </a:ext>
            </a:extLst>
          </p:cNvPr>
          <p:cNvSpPr txBox="1"/>
          <p:nvPr/>
        </p:nvSpPr>
        <p:spPr bwMode="gray">
          <a:xfrm>
            <a:off x="1127046" y="4040717"/>
            <a:ext cx="3350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26%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F92CFE9-E781-434E-A904-D2D4F4B8CF18}"/>
              </a:ext>
            </a:extLst>
          </p:cNvPr>
          <p:cNvSpPr txBox="1"/>
          <p:nvPr/>
        </p:nvSpPr>
        <p:spPr bwMode="gray">
          <a:xfrm>
            <a:off x="835660" y="3094795"/>
            <a:ext cx="3350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26%</a:t>
            </a: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580D3F8D-9E4D-4112-B3ED-5B41E8A99C93}"/>
              </a:ext>
            </a:extLst>
          </p:cNvPr>
          <p:cNvGrpSpPr/>
          <p:nvPr/>
        </p:nvGrpSpPr>
        <p:grpSpPr>
          <a:xfrm>
            <a:off x="851747" y="1973043"/>
            <a:ext cx="868680" cy="868680"/>
            <a:chOff x="599440" y="2656149"/>
            <a:chExt cx="868680" cy="86868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FA6CDC-A9EF-428F-AC19-4EBBC76036E2}"/>
                </a:ext>
              </a:extLst>
            </p:cNvPr>
            <p:cNvSpPr/>
            <p:nvPr/>
          </p:nvSpPr>
          <p:spPr bwMode="auto">
            <a:xfrm>
              <a:off x="599440" y="2656149"/>
              <a:ext cx="868680" cy="86868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D3A6BE7-A129-43DE-9B28-D3B4D3002219}"/>
                </a:ext>
              </a:extLst>
            </p:cNvPr>
            <p:cNvSpPr/>
            <p:nvPr/>
          </p:nvSpPr>
          <p:spPr bwMode="auto">
            <a:xfrm>
              <a:off x="962342" y="2785276"/>
              <a:ext cx="137160" cy="137160"/>
            </a:xfrm>
            <a:prstGeom prst="ellipse">
              <a:avLst/>
            </a:prstGeom>
            <a:solidFill>
              <a:srgbClr val="06167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80"/>
                </a:highlight>
                <a:latin typeface="+mn-lt"/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4F6F7DF6-19F0-4AA7-86A8-77FC634092EC}"/>
                </a:ext>
              </a:extLst>
            </p:cNvPr>
            <p:cNvSpPr/>
            <p:nvPr/>
          </p:nvSpPr>
          <p:spPr bwMode="auto">
            <a:xfrm>
              <a:off x="975677" y="3270709"/>
              <a:ext cx="137160" cy="137160"/>
            </a:xfrm>
            <a:prstGeom prst="ellipse">
              <a:avLst/>
            </a:prstGeom>
            <a:solidFill>
              <a:srgbClr val="06167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80"/>
                </a:highlight>
                <a:latin typeface="+mn-lt"/>
              </a:endParaRPr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6CA40FE3-2D08-492B-AEB7-B7CA5260890B}"/>
                </a:ext>
              </a:extLst>
            </p:cNvPr>
            <p:cNvSpPr/>
            <p:nvPr/>
          </p:nvSpPr>
          <p:spPr bwMode="auto">
            <a:xfrm rot="-420000" flipV="1">
              <a:off x="776922" y="2965445"/>
              <a:ext cx="508000" cy="220780"/>
            </a:xfrm>
            <a:custGeom>
              <a:avLst/>
              <a:gdLst>
                <a:gd name="connsiteX0" fmla="*/ 0 w 5012267"/>
                <a:gd name="connsiteY0" fmla="*/ 1479084 h 3017039"/>
                <a:gd name="connsiteX1" fmla="*/ 42334 w 5012267"/>
                <a:gd name="connsiteY1" fmla="*/ 1817751 h 3017039"/>
                <a:gd name="connsiteX2" fmla="*/ 143934 w 5012267"/>
                <a:gd name="connsiteY2" fmla="*/ 2131018 h 3017039"/>
                <a:gd name="connsiteX3" fmla="*/ 279400 w 5012267"/>
                <a:gd name="connsiteY3" fmla="*/ 2435818 h 3017039"/>
                <a:gd name="connsiteX4" fmla="*/ 406400 w 5012267"/>
                <a:gd name="connsiteY4" fmla="*/ 2630551 h 3017039"/>
                <a:gd name="connsiteX5" fmla="*/ 584200 w 5012267"/>
                <a:gd name="connsiteY5" fmla="*/ 2799884 h 3017039"/>
                <a:gd name="connsiteX6" fmla="*/ 745067 w 5012267"/>
                <a:gd name="connsiteY6" fmla="*/ 2893018 h 3017039"/>
                <a:gd name="connsiteX7" fmla="*/ 931334 w 5012267"/>
                <a:gd name="connsiteY7" fmla="*/ 2986151 h 3017039"/>
                <a:gd name="connsiteX8" fmla="*/ 1219200 w 5012267"/>
                <a:gd name="connsiteY8" fmla="*/ 3011551 h 3017039"/>
                <a:gd name="connsiteX9" fmla="*/ 1473200 w 5012267"/>
                <a:gd name="connsiteY9" fmla="*/ 3011551 h 3017039"/>
                <a:gd name="connsiteX10" fmla="*/ 1676400 w 5012267"/>
                <a:gd name="connsiteY10" fmla="*/ 2952284 h 3017039"/>
                <a:gd name="connsiteX11" fmla="*/ 1998134 w 5012267"/>
                <a:gd name="connsiteY11" fmla="*/ 2833751 h 3017039"/>
                <a:gd name="connsiteX12" fmla="*/ 2226734 w 5012267"/>
                <a:gd name="connsiteY12" fmla="*/ 2579751 h 3017039"/>
                <a:gd name="connsiteX13" fmla="*/ 2370667 w 5012267"/>
                <a:gd name="connsiteY13" fmla="*/ 2232618 h 3017039"/>
                <a:gd name="connsiteX14" fmla="*/ 2455334 w 5012267"/>
                <a:gd name="connsiteY14" fmla="*/ 1826218 h 3017039"/>
                <a:gd name="connsiteX15" fmla="*/ 2540000 w 5012267"/>
                <a:gd name="connsiteY15" fmla="*/ 1419818 h 3017039"/>
                <a:gd name="connsiteX16" fmla="*/ 2624667 w 5012267"/>
                <a:gd name="connsiteY16" fmla="*/ 1004951 h 3017039"/>
                <a:gd name="connsiteX17" fmla="*/ 2709334 w 5012267"/>
                <a:gd name="connsiteY17" fmla="*/ 666284 h 3017039"/>
                <a:gd name="connsiteX18" fmla="*/ 2878667 w 5012267"/>
                <a:gd name="connsiteY18" fmla="*/ 344551 h 3017039"/>
                <a:gd name="connsiteX19" fmla="*/ 3141134 w 5012267"/>
                <a:gd name="connsiteY19" fmla="*/ 124418 h 3017039"/>
                <a:gd name="connsiteX20" fmla="*/ 3556000 w 5012267"/>
                <a:gd name="connsiteY20" fmla="*/ 14351 h 3017039"/>
                <a:gd name="connsiteX21" fmla="*/ 3877734 w 5012267"/>
                <a:gd name="connsiteY21" fmla="*/ 5884 h 3017039"/>
                <a:gd name="connsiteX22" fmla="*/ 4182534 w 5012267"/>
                <a:gd name="connsiteY22" fmla="*/ 56684 h 3017039"/>
                <a:gd name="connsiteX23" fmla="*/ 4419600 w 5012267"/>
                <a:gd name="connsiteY23" fmla="*/ 183684 h 3017039"/>
                <a:gd name="connsiteX24" fmla="*/ 4572000 w 5012267"/>
                <a:gd name="connsiteY24" fmla="*/ 310684 h 3017039"/>
                <a:gd name="connsiteX25" fmla="*/ 4749800 w 5012267"/>
                <a:gd name="connsiteY25" fmla="*/ 480018 h 3017039"/>
                <a:gd name="connsiteX26" fmla="*/ 4893734 w 5012267"/>
                <a:gd name="connsiteY26" fmla="*/ 776351 h 3017039"/>
                <a:gd name="connsiteX27" fmla="*/ 4953000 w 5012267"/>
                <a:gd name="connsiteY27" fmla="*/ 1013418 h 3017039"/>
                <a:gd name="connsiteX28" fmla="*/ 4995334 w 5012267"/>
                <a:gd name="connsiteY28" fmla="*/ 1292818 h 3017039"/>
                <a:gd name="connsiteX29" fmla="*/ 5012267 w 5012267"/>
                <a:gd name="connsiteY29" fmla="*/ 1529884 h 3017039"/>
                <a:gd name="connsiteX30" fmla="*/ 5012267 w 5012267"/>
                <a:gd name="connsiteY30" fmla="*/ 1529884 h 301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012267" h="3017039">
                  <a:moveTo>
                    <a:pt x="0" y="1479084"/>
                  </a:moveTo>
                  <a:cubicBezTo>
                    <a:pt x="9172" y="1594089"/>
                    <a:pt x="18345" y="1709095"/>
                    <a:pt x="42334" y="1817751"/>
                  </a:cubicBezTo>
                  <a:cubicBezTo>
                    <a:pt x="66323" y="1926407"/>
                    <a:pt x="104423" y="2028007"/>
                    <a:pt x="143934" y="2131018"/>
                  </a:cubicBezTo>
                  <a:cubicBezTo>
                    <a:pt x="183445" y="2234029"/>
                    <a:pt x="235656" y="2352563"/>
                    <a:pt x="279400" y="2435818"/>
                  </a:cubicBezTo>
                  <a:cubicBezTo>
                    <a:pt x="323144" y="2519073"/>
                    <a:pt x="355600" y="2569873"/>
                    <a:pt x="406400" y="2630551"/>
                  </a:cubicBezTo>
                  <a:cubicBezTo>
                    <a:pt x="457200" y="2691229"/>
                    <a:pt x="527756" y="2756140"/>
                    <a:pt x="584200" y="2799884"/>
                  </a:cubicBezTo>
                  <a:cubicBezTo>
                    <a:pt x="640644" y="2843628"/>
                    <a:pt x="687211" y="2861974"/>
                    <a:pt x="745067" y="2893018"/>
                  </a:cubicBezTo>
                  <a:cubicBezTo>
                    <a:pt x="802923" y="2924062"/>
                    <a:pt x="852312" y="2966396"/>
                    <a:pt x="931334" y="2986151"/>
                  </a:cubicBezTo>
                  <a:cubicBezTo>
                    <a:pt x="1010356" y="3005906"/>
                    <a:pt x="1128889" y="3007318"/>
                    <a:pt x="1219200" y="3011551"/>
                  </a:cubicBezTo>
                  <a:cubicBezTo>
                    <a:pt x="1309511" y="3015784"/>
                    <a:pt x="1397000" y="3021429"/>
                    <a:pt x="1473200" y="3011551"/>
                  </a:cubicBezTo>
                  <a:cubicBezTo>
                    <a:pt x="1549400" y="3001673"/>
                    <a:pt x="1588911" y="2981917"/>
                    <a:pt x="1676400" y="2952284"/>
                  </a:cubicBezTo>
                  <a:cubicBezTo>
                    <a:pt x="1763889" y="2922651"/>
                    <a:pt x="1906412" y="2895840"/>
                    <a:pt x="1998134" y="2833751"/>
                  </a:cubicBezTo>
                  <a:cubicBezTo>
                    <a:pt x="2089856" y="2771662"/>
                    <a:pt x="2164645" y="2679940"/>
                    <a:pt x="2226734" y="2579751"/>
                  </a:cubicBezTo>
                  <a:cubicBezTo>
                    <a:pt x="2288823" y="2479562"/>
                    <a:pt x="2332567" y="2358207"/>
                    <a:pt x="2370667" y="2232618"/>
                  </a:cubicBezTo>
                  <a:cubicBezTo>
                    <a:pt x="2408767" y="2107029"/>
                    <a:pt x="2455334" y="1826218"/>
                    <a:pt x="2455334" y="1826218"/>
                  </a:cubicBezTo>
                  <a:cubicBezTo>
                    <a:pt x="2483556" y="1690751"/>
                    <a:pt x="2511778" y="1556696"/>
                    <a:pt x="2540000" y="1419818"/>
                  </a:cubicBezTo>
                  <a:cubicBezTo>
                    <a:pt x="2568222" y="1282940"/>
                    <a:pt x="2596445" y="1130540"/>
                    <a:pt x="2624667" y="1004951"/>
                  </a:cubicBezTo>
                  <a:cubicBezTo>
                    <a:pt x="2652889" y="879362"/>
                    <a:pt x="2667001" y="776351"/>
                    <a:pt x="2709334" y="666284"/>
                  </a:cubicBezTo>
                  <a:cubicBezTo>
                    <a:pt x="2751667" y="556217"/>
                    <a:pt x="2806700" y="434862"/>
                    <a:pt x="2878667" y="344551"/>
                  </a:cubicBezTo>
                  <a:cubicBezTo>
                    <a:pt x="2950634" y="254240"/>
                    <a:pt x="3028245" y="179451"/>
                    <a:pt x="3141134" y="124418"/>
                  </a:cubicBezTo>
                  <a:cubicBezTo>
                    <a:pt x="3254023" y="69385"/>
                    <a:pt x="3433233" y="34107"/>
                    <a:pt x="3556000" y="14351"/>
                  </a:cubicBezTo>
                  <a:cubicBezTo>
                    <a:pt x="3678767" y="-5405"/>
                    <a:pt x="3773312" y="-1171"/>
                    <a:pt x="3877734" y="5884"/>
                  </a:cubicBezTo>
                  <a:cubicBezTo>
                    <a:pt x="3982156" y="12939"/>
                    <a:pt x="4092223" y="27051"/>
                    <a:pt x="4182534" y="56684"/>
                  </a:cubicBezTo>
                  <a:cubicBezTo>
                    <a:pt x="4272845" y="86317"/>
                    <a:pt x="4354689" y="141351"/>
                    <a:pt x="4419600" y="183684"/>
                  </a:cubicBezTo>
                  <a:cubicBezTo>
                    <a:pt x="4484511" y="226017"/>
                    <a:pt x="4516967" y="261295"/>
                    <a:pt x="4572000" y="310684"/>
                  </a:cubicBezTo>
                  <a:cubicBezTo>
                    <a:pt x="4627033" y="360073"/>
                    <a:pt x="4696178" y="402407"/>
                    <a:pt x="4749800" y="480018"/>
                  </a:cubicBezTo>
                  <a:cubicBezTo>
                    <a:pt x="4803422" y="557629"/>
                    <a:pt x="4859867" y="687451"/>
                    <a:pt x="4893734" y="776351"/>
                  </a:cubicBezTo>
                  <a:cubicBezTo>
                    <a:pt x="4927601" y="865251"/>
                    <a:pt x="4936067" y="927340"/>
                    <a:pt x="4953000" y="1013418"/>
                  </a:cubicBezTo>
                  <a:cubicBezTo>
                    <a:pt x="4969933" y="1099496"/>
                    <a:pt x="4985456" y="1206740"/>
                    <a:pt x="4995334" y="1292818"/>
                  </a:cubicBezTo>
                  <a:cubicBezTo>
                    <a:pt x="5005212" y="1378896"/>
                    <a:pt x="5012267" y="1529884"/>
                    <a:pt x="5012267" y="1529884"/>
                  </a:cubicBezTo>
                  <a:lnTo>
                    <a:pt x="5012267" y="1529884"/>
                  </a:ln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92505ADD-997E-4486-8812-454DABE637E4}"/>
              </a:ext>
            </a:extLst>
          </p:cNvPr>
          <p:cNvGrpSpPr/>
          <p:nvPr/>
        </p:nvGrpSpPr>
        <p:grpSpPr>
          <a:xfrm>
            <a:off x="2204720" y="5010374"/>
            <a:ext cx="868680" cy="868680"/>
            <a:chOff x="2209376" y="3176334"/>
            <a:chExt cx="868680" cy="86868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C698783-4A3E-4284-B850-DB89479F93AA}"/>
                </a:ext>
              </a:extLst>
            </p:cNvPr>
            <p:cNvSpPr/>
            <p:nvPr/>
          </p:nvSpPr>
          <p:spPr bwMode="auto">
            <a:xfrm>
              <a:off x="2209376" y="3176334"/>
              <a:ext cx="868680" cy="86868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400" dirty="0" err="1"/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36D3021A-3337-4196-85B0-60274A16A7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0760" y="3617024"/>
              <a:ext cx="73490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3A91419E-D243-4742-9651-F78F982516B1}"/>
                </a:ext>
              </a:extLst>
            </p:cNvPr>
            <p:cNvSpPr/>
            <p:nvPr/>
          </p:nvSpPr>
          <p:spPr bwMode="auto">
            <a:xfrm>
              <a:off x="2412999" y="3536488"/>
              <a:ext cx="461433" cy="18037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0260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4"/>
            <a:ext cx="6371688" cy="615553"/>
          </a:xfr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Fluss je Leitungen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8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6912A4A-D436-4260-836A-50C9276894E7}"/>
              </a:ext>
            </a:extLst>
          </p:cNvPr>
          <p:cNvSpPr txBox="1"/>
          <p:nvPr/>
        </p:nvSpPr>
        <p:spPr bwMode="gray">
          <a:xfrm>
            <a:off x="4445001" y="2730500"/>
            <a:ext cx="3994150" cy="21544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indent="0">
              <a:spcBef>
                <a:spcPts val="0"/>
              </a:spcBef>
              <a:buClr>
                <a:schemeClr val="accent6"/>
              </a:buClr>
              <a:buSzPct val="140000"/>
              <a:buNone/>
              <a:defRPr sz="140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defRPr>
            </a:lvl1pPr>
          </a:lstStyle>
          <a:p>
            <a:r>
              <a:rPr lang="de-DE" dirty="0"/>
              <a:t>Wie stark sind die einzelnen Leitungen belastet ?</a:t>
            </a:r>
          </a:p>
          <a:p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Die Belastung lasst sich aus der Summe aller Einspeiser-Verbraucher-Flüsse je Leitung ermitteln.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Mit dem bereitgestellten Basisprogramm können die Ströme je Leitung errechnet werden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=&gt; Basisprogramm.csv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B8177D9F-E36C-4228-9585-A662B1A5D010}"/>
              </a:ext>
            </a:extLst>
          </p:cNvPr>
          <p:cNvGrpSpPr/>
          <p:nvPr/>
        </p:nvGrpSpPr>
        <p:grpSpPr>
          <a:xfrm>
            <a:off x="862142" y="2009140"/>
            <a:ext cx="868680" cy="868680"/>
            <a:chOff x="599440" y="2656149"/>
            <a:chExt cx="868680" cy="86868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D610DF98-D879-4B7A-A2F2-BED8788A09FF}"/>
                </a:ext>
              </a:extLst>
            </p:cNvPr>
            <p:cNvSpPr/>
            <p:nvPr/>
          </p:nvSpPr>
          <p:spPr bwMode="auto">
            <a:xfrm>
              <a:off x="599440" y="2656149"/>
              <a:ext cx="868680" cy="86868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0BF17FA9-B47D-4A90-A8DD-47BCD4BFD9F0}"/>
                </a:ext>
              </a:extLst>
            </p:cNvPr>
            <p:cNvSpPr/>
            <p:nvPr/>
          </p:nvSpPr>
          <p:spPr bwMode="auto">
            <a:xfrm>
              <a:off x="962342" y="2785276"/>
              <a:ext cx="137160" cy="137160"/>
            </a:xfrm>
            <a:prstGeom prst="ellipse">
              <a:avLst/>
            </a:prstGeom>
            <a:solidFill>
              <a:srgbClr val="06167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80"/>
                </a:highlight>
                <a:latin typeface="+mn-lt"/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02FFDC9-5487-482F-AB0E-FBB5F86ACBA4}"/>
                </a:ext>
              </a:extLst>
            </p:cNvPr>
            <p:cNvSpPr/>
            <p:nvPr/>
          </p:nvSpPr>
          <p:spPr bwMode="auto">
            <a:xfrm>
              <a:off x="975677" y="3270709"/>
              <a:ext cx="137160" cy="137160"/>
            </a:xfrm>
            <a:prstGeom prst="ellipse">
              <a:avLst/>
            </a:prstGeom>
            <a:solidFill>
              <a:srgbClr val="06167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80"/>
                </a:highlight>
                <a:latin typeface="+mn-lt"/>
              </a:endParaRPr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FA05CBDE-2E51-466B-A3B3-00D9A8EAA854}"/>
                </a:ext>
              </a:extLst>
            </p:cNvPr>
            <p:cNvSpPr/>
            <p:nvPr/>
          </p:nvSpPr>
          <p:spPr bwMode="auto">
            <a:xfrm rot="-420000" flipV="1">
              <a:off x="776922" y="2965445"/>
              <a:ext cx="508000" cy="220780"/>
            </a:xfrm>
            <a:custGeom>
              <a:avLst/>
              <a:gdLst>
                <a:gd name="connsiteX0" fmla="*/ 0 w 5012267"/>
                <a:gd name="connsiteY0" fmla="*/ 1479084 h 3017039"/>
                <a:gd name="connsiteX1" fmla="*/ 42334 w 5012267"/>
                <a:gd name="connsiteY1" fmla="*/ 1817751 h 3017039"/>
                <a:gd name="connsiteX2" fmla="*/ 143934 w 5012267"/>
                <a:gd name="connsiteY2" fmla="*/ 2131018 h 3017039"/>
                <a:gd name="connsiteX3" fmla="*/ 279400 w 5012267"/>
                <a:gd name="connsiteY3" fmla="*/ 2435818 h 3017039"/>
                <a:gd name="connsiteX4" fmla="*/ 406400 w 5012267"/>
                <a:gd name="connsiteY4" fmla="*/ 2630551 h 3017039"/>
                <a:gd name="connsiteX5" fmla="*/ 584200 w 5012267"/>
                <a:gd name="connsiteY5" fmla="*/ 2799884 h 3017039"/>
                <a:gd name="connsiteX6" fmla="*/ 745067 w 5012267"/>
                <a:gd name="connsiteY6" fmla="*/ 2893018 h 3017039"/>
                <a:gd name="connsiteX7" fmla="*/ 931334 w 5012267"/>
                <a:gd name="connsiteY7" fmla="*/ 2986151 h 3017039"/>
                <a:gd name="connsiteX8" fmla="*/ 1219200 w 5012267"/>
                <a:gd name="connsiteY8" fmla="*/ 3011551 h 3017039"/>
                <a:gd name="connsiteX9" fmla="*/ 1473200 w 5012267"/>
                <a:gd name="connsiteY9" fmla="*/ 3011551 h 3017039"/>
                <a:gd name="connsiteX10" fmla="*/ 1676400 w 5012267"/>
                <a:gd name="connsiteY10" fmla="*/ 2952284 h 3017039"/>
                <a:gd name="connsiteX11" fmla="*/ 1998134 w 5012267"/>
                <a:gd name="connsiteY11" fmla="*/ 2833751 h 3017039"/>
                <a:gd name="connsiteX12" fmla="*/ 2226734 w 5012267"/>
                <a:gd name="connsiteY12" fmla="*/ 2579751 h 3017039"/>
                <a:gd name="connsiteX13" fmla="*/ 2370667 w 5012267"/>
                <a:gd name="connsiteY13" fmla="*/ 2232618 h 3017039"/>
                <a:gd name="connsiteX14" fmla="*/ 2455334 w 5012267"/>
                <a:gd name="connsiteY14" fmla="*/ 1826218 h 3017039"/>
                <a:gd name="connsiteX15" fmla="*/ 2540000 w 5012267"/>
                <a:gd name="connsiteY15" fmla="*/ 1419818 h 3017039"/>
                <a:gd name="connsiteX16" fmla="*/ 2624667 w 5012267"/>
                <a:gd name="connsiteY16" fmla="*/ 1004951 h 3017039"/>
                <a:gd name="connsiteX17" fmla="*/ 2709334 w 5012267"/>
                <a:gd name="connsiteY17" fmla="*/ 666284 h 3017039"/>
                <a:gd name="connsiteX18" fmla="*/ 2878667 w 5012267"/>
                <a:gd name="connsiteY18" fmla="*/ 344551 h 3017039"/>
                <a:gd name="connsiteX19" fmla="*/ 3141134 w 5012267"/>
                <a:gd name="connsiteY19" fmla="*/ 124418 h 3017039"/>
                <a:gd name="connsiteX20" fmla="*/ 3556000 w 5012267"/>
                <a:gd name="connsiteY20" fmla="*/ 14351 h 3017039"/>
                <a:gd name="connsiteX21" fmla="*/ 3877734 w 5012267"/>
                <a:gd name="connsiteY21" fmla="*/ 5884 h 3017039"/>
                <a:gd name="connsiteX22" fmla="*/ 4182534 w 5012267"/>
                <a:gd name="connsiteY22" fmla="*/ 56684 h 3017039"/>
                <a:gd name="connsiteX23" fmla="*/ 4419600 w 5012267"/>
                <a:gd name="connsiteY23" fmla="*/ 183684 h 3017039"/>
                <a:gd name="connsiteX24" fmla="*/ 4572000 w 5012267"/>
                <a:gd name="connsiteY24" fmla="*/ 310684 h 3017039"/>
                <a:gd name="connsiteX25" fmla="*/ 4749800 w 5012267"/>
                <a:gd name="connsiteY25" fmla="*/ 480018 h 3017039"/>
                <a:gd name="connsiteX26" fmla="*/ 4893734 w 5012267"/>
                <a:gd name="connsiteY26" fmla="*/ 776351 h 3017039"/>
                <a:gd name="connsiteX27" fmla="*/ 4953000 w 5012267"/>
                <a:gd name="connsiteY27" fmla="*/ 1013418 h 3017039"/>
                <a:gd name="connsiteX28" fmla="*/ 4995334 w 5012267"/>
                <a:gd name="connsiteY28" fmla="*/ 1292818 h 3017039"/>
                <a:gd name="connsiteX29" fmla="*/ 5012267 w 5012267"/>
                <a:gd name="connsiteY29" fmla="*/ 1529884 h 3017039"/>
                <a:gd name="connsiteX30" fmla="*/ 5012267 w 5012267"/>
                <a:gd name="connsiteY30" fmla="*/ 1529884 h 301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012267" h="3017039">
                  <a:moveTo>
                    <a:pt x="0" y="1479084"/>
                  </a:moveTo>
                  <a:cubicBezTo>
                    <a:pt x="9172" y="1594089"/>
                    <a:pt x="18345" y="1709095"/>
                    <a:pt x="42334" y="1817751"/>
                  </a:cubicBezTo>
                  <a:cubicBezTo>
                    <a:pt x="66323" y="1926407"/>
                    <a:pt x="104423" y="2028007"/>
                    <a:pt x="143934" y="2131018"/>
                  </a:cubicBezTo>
                  <a:cubicBezTo>
                    <a:pt x="183445" y="2234029"/>
                    <a:pt x="235656" y="2352563"/>
                    <a:pt x="279400" y="2435818"/>
                  </a:cubicBezTo>
                  <a:cubicBezTo>
                    <a:pt x="323144" y="2519073"/>
                    <a:pt x="355600" y="2569873"/>
                    <a:pt x="406400" y="2630551"/>
                  </a:cubicBezTo>
                  <a:cubicBezTo>
                    <a:pt x="457200" y="2691229"/>
                    <a:pt x="527756" y="2756140"/>
                    <a:pt x="584200" y="2799884"/>
                  </a:cubicBezTo>
                  <a:cubicBezTo>
                    <a:pt x="640644" y="2843628"/>
                    <a:pt x="687211" y="2861974"/>
                    <a:pt x="745067" y="2893018"/>
                  </a:cubicBezTo>
                  <a:cubicBezTo>
                    <a:pt x="802923" y="2924062"/>
                    <a:pt x="852312" y="2966396"/>
                    <a:pt x="931334" y="2986151"/>
                  </a:cubicBezTo>
                  <a:cubicBezTo>
                    <a:pt x="1010356" y="3005906"/>
                    <a:pt x="1128889" y="3007318"/>
                    <a:pt x="1219200" y="3011551"/>
                  </a:cubicBezTo>
                  <a:cubicBezTo>
                    <a:pt x="1309511" y="3015784"/>
                    <a:pt x="1397000" y="3021429"/>
                    <a:pt x="1473200" y="3011551"/>
                  </a:cubicBezTo>
                  <a:cubicBezTo>
                    <a:pt x="1549400" y="3001673"/>
                    <a:pt x="1588911" y="2981917"/>
                    <a:pt x="1676400" y="2952284"/>
                  </a:cubicBezTo>
                  <a:cubicBezTo>
                    <a:pt x="1763889" y="2922651"/>
                    <a:pt x="1906412" y="2895840"/>
                    <a:pt x="1998134" y="2833751"/>
                  </a:cubicBezTo>
                  <a:cubicBezTo>
                    <a:pt x="2089856" y="2771662"/>
                    <a:pt x="2164645" y="2679940"/>
                    <a:pt x="2226734" y="2579751"/>
                  </a:cubicBezTo>
                  <a:cubicBezTo>
                    <a:pt x="2288823" y="2479562"/>
                    <a:pt x="2332567" y="2358207"/>
                    <a:pt x="2370667" y="2232618"/>
                  </a:cubicBezTo>
                  <a:cubicBezTo>
                    <a:pt x="2408767" y="2107029"/>
                    <a:pt x="2455334" y="1826218"/>
                    <a:pt x="2455334" y="1826218"/>
                  </a:cubicBezTo>
                  <a:cubicBezTo>
                    <a:pt x="2483556" y="1690751"/>
                    <a:pt x="2511778" y="1556696"/>
                    <a:pt x="2540000" y="1419818"/>
                  </a:cubicBezTo>
                  <a:cubicBezTo>
                    <a:pt x="2568222" y="1282940"/>
                    <a:pt x="2596445" y="1130540"/>
                    <a:pt x="2624667" y="1004951"/>
                  </a:cubicBezTo>
                  <a:cubicBezTo>
                    <a:pt x="2652889" y="879362"/>
                    <a:pt x="2667001" y="776351"/>
                    <a:pt x="2709334" y="666284"/>
                  </a:cubicBezTo>
                  <a:cubicBezTo>
                    <a:pt x="2751667" y="556217"/>
                    <a:pt x="2806700" y="434862"/>
                    <a:pt x="2878667" y="344551"/>
                  </a:cubicBezTo>
                  <a:cubicBezTo>
                    <a:pt x="2950634" y="254240"/>
                    <a:pt x="3028245" y="179451"/>
                    <a:pt x="3141134" y="124418"/>
                  </a:cubicBezTo>
                  <a:cubicBezTo>
                    <a:pt x="3254023" y="69385"/>
                    <a:pt x="3433233" y="34107"/>
                    <a:pt x="3556000" y="14351"/>
                  </a:cubicBezTo>
                  <a:cubicBezTo>
                    <a:pt x="3678767" y="-5405"/>
                    <a:pt x="3773312" y="-1171"/>
                    <a:pt x="3877734" y="5884"/>
                  </a:cubicBezTo>
                  <a:cubicBezTo>
                    <a:pt x="3982156" y="12939"/>
                    <a:pt x="4092223" y="27051"/>
                    <a:pt x="4182534" y="56684"/>
                  </a:cubicBezTo>
                  <a:cubicBezTo>
                    <a:pt x="4272845" y="86317"/>
                    <a:pt x="4354689" y="141351"/>
                    <a:pt x="4419600" y="183684"/>
                  </a:cubicBezTo>
                  <a:cubicBezTo>
                    <a:pt x="4484511" y="226017"/>
                    <a:pt x="4516967" y="261295"/>
                    <a:pt x="4572000" y="310684"/>
                  </a:cubicBezTo>
                  <a:cubicBezTo>
                    <a:pt x="4627033" y="360073"/>
                    <a:pt x="4696178" y="402407"/>
                    <a:pt x="4749800" y="480018"/>
                  </a:cubicBezTo>
                  <a:cubicBezTo>
                    <a:pt x="4803422" y="557629"/>
                    <a:pt x="4859867" y="687451"/>
                    <a:pt x="4893734" y="776351"/>
                  </a:cubicBezTo>
                  <a:cubicBezTo>
                    <a:pt x="4927601" y="865251"/>
                    <a:pt x="4936067" y="927340"/>
                    <a:pt x="4953000" y="1013418"/>
                  </a:cubicBezTo>
                  <a:cubicBezTo>
                    <a:pt x="4969933" y="1099496"/>
                    <a:pt x="4985456" y="1206740"/>
                    <a:pt x="4995334" y="1292818"/>
                  </a:cubicBezTo>
                  <a:cubicBezTo>
                    <a:pt x="5005212" y="1378896"/>
                    <a:pt x="5012267" y="1529884"/>
                    <a:pt x="5012267" y="1529884"/>
                  </a:cubicBezTo>
                  <a:lnTo>
                    <a:pt x="5012267" y="1529884"/>
                  </a:ln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8CF6FB-84DB-4AE1-ADC9-894E1D1FA0CA}"/>
              </a:ext>
            </a:extLst>
          </p:cNvPr>
          <p:cNvGrpSpPr/>
          <p:nvPr/>
        </p:nvGrpSpPr>
        <p:grpSpPr>
          <a:xfrm>
            <a:off x="2542222" y="2842256"/>
            <a:ext cx="868680" cy="868680"/>
            <a:chOff x="599440" y="2656149"/>
            <a:chExt cx="868680" cy="86868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404DC78-76E1-4071-86AA-2CAC012D0732}"/>
                </a:ext>
              </a:extLst>
            </p:cNvPr>
            <p:cNvSpPr/>
            <p:nvPr/>
          </p:nvSpPr>
          <p:spPr bwMode="auto">
            <a:xfrm>
              <a:off x="599440" y="2656149"/>
              <a:ext cx="868680" cy="86868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67C54CF-6359-469A-87B8-4B3C78CA38D2}"/>
                </a:ext>
              </a:extLst>
            </p:cNvPr>
            <p:cNvSpPr/>
            <p:nvPr/>
          </p:nvSpPr>
          <p:spPr bwMode="auto">
            <a:xfrm>
              <a:off x="962342" y="2785276"/>
              <a:ext cx="137160" cy="137160"/>
            </a:xfrm>
            <a:prstGeom prst="ellipse">
              <a:avLst/>
            </a:prstGeom>
            <a:solidFill>
              <a:srgbClr val="06167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80"/>
                </a:highlight>
                <a:latin typeface="+mn-lt"/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FF5BA7D-01AE-4743-B025-5C1057465FAB}"/>
                </a:ext>
              </a:extLst>
            </p:cNvPr>
            <p:cNvSpPr/>
            <p:nvPr/>
          </p:nvSpPr>
          <p:spPr bwMode="auto">
            <a:xfrm>
              <a:off x="975677" y="3270709"/>
              <a:ext cx="137160" cy="137160"/>
            </a:xfrm>
            <a:prstGeom prst="ellipse">
              <a:avLst/>
            </a:prstGeom>
            <a:solidFill>
              <a:srgbClr val="06167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80"/>
                </a:highlight>
                <a:latin typeface="+mn-lt"/>
              </a:endParaRPr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962D8DEC-4F6F-4004-A08F-1264C2AD497C}"/>
                </a:ext>
              </a:extLst>
            </p:cNvPr>
            <p:cNvSpPr/>
            <p:nvPr/>
          </p:nvSpPr>
          <p:spPr bwMode="auto">
            <a:xfrm rot="-420000" flipV="1">
              <a:off x="776922" y="2965445"/>
              <a:ext cx="508000" cy="220780"/>
            </a:xfrm>
            <a:custGeom>
              <a:avLst/>
              <a:gdLst>
                <a:gd name="connsiteX0" fmla="*/ 0 w 5012267"/>
                <a:gd name="connsiteY0" fmla="*/ 1479084 h 3017039"/>
                <a:gd name="connsiteX1" fmla="*/ 42334 w 5012267"/>
                <a:gd name="connsiteY1" fmla="*/ 1817751 h 3017039"/>
                <a:gd name="connsiteX2" fmla="*/ 143934 w 5012267"/>
                <a:gd name="connsiteY2" fmla="*/ 2131018 h 3017039"/>
                <a:gd name="connsiteX3" fmla="*/ 279400 w 5012267"/>
                <a:gd name="connsiteY3" fmla="*/ 2435818 h 3017039"/>
                <a:gd name="connsiteX4" fmla="*/ 406400 w 5012267"/>
                <a:gd name="connsiteY4" fmla="*/ 2630551 h 3017039"/>
                <a:gd name="connsiteX5" fmla="*/ 584200 w 5012267"/>
                <a:gd name="connsiteY5" fmla="*/ 2799884 h 3017039"/>
                <a:gd name="connsiteX6" fmla="*/ 745067 w 5012267"/>
                <a:gd name="connsiteY6" fmla="*/ 2893018 h 3017039"/>
                <a:gd name="connsiteX7" fmla="*/ 931334 w 5012267"/>
                <a:gd name="connsiteY7" fmla="*/ 2986151 h 3017039"/>
                <a:gd name="connsiteX8" fmla="*/ 1219200 w 5012267"/>
                <a:gd name="connsiteY8" fmla="*/ 3011551 h 3017039"/>
                <a:gd name="connsiteX9" fmla="*/ 1473200 w 5012267"/>
                <a:gd name="connsiteY9" fmla="*/ 3011551 h 3017039"/>
                <a:gd name="connsiteX10" fmla="*/ 1676400 w 5012267"/>
                <a:gd name="connsiteY10" fmla="*/ 2952284 h 3017039"/>
                <a:gd name="connsiteX11" fmla="*/ 1998134 w 5012267"/>
                <a:gd name="connsiteY11" fmla="*/ 2833751 h 3017039"/>
                <a:gd name="connsiteX12" fmla="*/ 2226734 w 5012267"/>
                <a:gd name="connsiteY12" fmla="*/ 2579751 h 3017039"/>
                <a:gd name="connsiteX13" fmla="*/ 2370667 w 5012267"/>
                <a:gd name="connsiteY13" fmla="*/ 2232618 h 3017039"/>
                <a:gd name="connsiteX14" fmla="*/ 2455334 w 5012267"/>
                <a:gd name="connsiteY14" fmla="*/ 1826218 h 3017039"/>
                <a:gd name="connsiteX15" fmla="*/ 2540000 w 5012267"/>
                <a:gd name="connsiteY15" fmla="*/ 1419818 h 3017039"/>
                <a:gd name="connsiteX16" fmla="*/ 2624667 w 5012267"/>
                <a:gd name="connsiteY16" fmla="*/ 1004951 h 3017039"/>
                <a:gd name="connsiteX17" fmla="*/ 2709334 w 5012267"/>
                <a:gd name="connsiteY17" fmla="*/ 666284 h 3017039"/>
                <a:gd name="connsiteX18" fmla="*/ 2878667 w 5012267"/>
                <a:gd name="connsiteY18" fmla="*/ 344551 h 3017039"/>
                <a:gd name="connsiteX19" fmla="*/ 3141134 w 5012267"/>
                <a:gd name="connsiteY19" fmla="*/ 124418 h 3017039"/>
                <a:gd name="connsiteX20" fmla="*/ 3556000 w 5012267"/>
                <a:gd name="connsiteY20" fmla="*/ 14351 h 3017039"/>
                <a:gd name="connsiteX21" fmla="*/ 3877734 w 5012267"/>
                <a:gd name="connsiteY21" fmla="*/ 5884 h 3017039"/>
                <a:gd name="connsiteX22" fmla="*/ 4182534 w 5012267"/>
                <a:gd name="connsiteY22" fmla="*/ 56684 h 3017039"/>
                <a:gd name="connsiteX23" fmla="*/ 4419600 w 5012267"/>
                <a:gd name="connsiteY23" fmla="*/ 183684 h 3017039"/>
                <a:gd name="connsiteX24" fmla="*/ 4572000 w 5012267"/>
                <a:gd name="connsiteY24" fmla="*/ 310684 h 3017039"/>
                <a:gd name="connsiteX25" fmla="*/ 4749800 w 5012267"/>
                <a:gd name="connsiteY25" fmla="*/ 480018 h 3017039"/>
                <a:gd name="connsiteX26" fmla="*/ 4893734 w 5012267"/>
                <a:gd name="connsiteY26" fmla="*/ 776351 h 3017039"/>
                <a:gd name="connsiteX27" fmla="*/ 4953000 w 5012267"/>
                <a:gd name="connsiteY27" fmla="*/ 1013418 h 3017039"/>
                <a:gd name="connsiteX28" fmla="*/ 4995334 w 5012267"/>
                <a:gd name="connsiteY28" fmla="*/ 1292818 h 3017039"/>
                <a:gd name="connsiteX29" fmla="*/ 5012267 w 5012267"/>
                <a:gd name="connsiteY29" fmla="*/ 1529884 h 3017039"/>
                <a:gd name="connsiteX30" fmla="*/ 5012267 w 5012267"/>
                <a:gd name="connsiteY30" fmla="*/ 1529884 h 3017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012267" h="3017039">
                  <a:moveTo>
                    <a:pt x="0" y="1479084"/>
                  </a:moveTo>
                  <a:cubicBezTo>
                    <a:pt x="9172" y="1594089"/>
                    <a:pt x="18345" y="1709095"/>
                    <a:pt x="42334" y="1817751"/>
                  </a:cubicBezTo>
                  <a:cubicBezTo>
                    <a:pt x="66323" y="1926407"/>
                    <a:pt x="104423" y="2028007"/>
                    <a:pt x="143934" y="2131018"/>
                  </a:cubicBezTo>
                  <a:cubicBezTo>
                    <a:pt x="183445" y="2234029"/>
                    <a:pt x="235656" y="2352563"/>
                    <a:pt x="279400" y="2435818"/>
                  </a:cubicBezTo>
                  <a:cubicBezTo>
                    <a:pt x="323144" y="2519073"/>
                    <a:pt x="355600" y="2569873"/>
                    <a:pt x="406400" y="2630551"/>
                  </a:cubicBezTo>
                  <a:cubicBezTo>
                    <a:pt x="457200" y="2691229"/>
                    <a:pt x="527756" y="2756140"/>
                    <a:pt x="584200" y="2799884"/>
                  </a:cubicBezTo>
                  <a:cubicBezTo>
                    <a:pt x="640644" y="2843628"/>
                    <a:pt x="687211" y="2861974"/>
                    <a:pt x="745067" y="2893018"/>
                  </a:cubicBezTo>
                  <a:cubicBezTo>
                    <a:pt x="802923" y="2924062"/>
                    <a:pt x="852312" y="2966396"/>
                    <a:pt x="931334" y="2986151"/>
                  </a:cubicBezTo>
                  <a:cubicBezTo>
                    <a:pt x="1010356" y="3005906"/>
                    <a:pt x="1128889" y="3007318"/>
                    <a:pt x="1219200" y="3011551"/>
                  </a:cubicBezTo>
                  <a:cubicBezTo>
                    <a:pt x="1309511" y="3015784"/>
                    <a:pt x="1397000" y="3021429"/>
                    <a:pt x="1473200" y="3011551"/>
                  </a:cubicBezTo>
                  <a:cubicBezTo>
                    <a:pt x="1549400" y="3001673"/>
                    <a:pt x="1588911" y="2981917"/>
                    <a:pt x="1676400" y="2952284"/>
                  </a:cubicBezTo>
                  <a:cubicBezTo>
                    <a:pt x="1763889" y="2922651"/>
                    <a:pt x="1906412" y="2895840"/>
                    <a:pt x="1998134" y="2833751"/>
                  </a:cubicBezTo>
                  <a:cubicBezTo>
                    <a:pt x="2089856" y="2771662"/>
                    <a:pt x="2164645" y="2679940"/>
                    <a:pt x="2226734" y="2579751"/>
                  </a:cubicBezTo>
                  <a:cubicBezTo>
                    <a:pt x="2288823" y="2479562"/>
                    <a:pt x="2332567" y="2358207"/>
                    <a:pt x="2370667" y="2232618"/>
                  </a:cubicBezTo>
                  <a:cubicBezTo>
                    <a:pt x="2408767" y="2107029"/>
                    <a:pt x="2455334" y="1826218"/>
                    <a:pt x="2455334" y="1826218"/>
                  </a:cubicBezTo>
                  <a:cubicBezTo>
                    <a:pt x="2483556" y="1690751"/>
                    <a:pt x="2511778" y="1556696"/>
                    <a:pt x="2540000" y="1419818"/>
                  </a:cubicBezTo>
                  <a:cubicBezTo>
                    <a:pt x="2568222" y="1282940"/>
                    <a:pt x="2596445" y="1130540"/>
                    <a:pt x="2624667" y="1004951"/>
                  </a:cubicBezTo>
                  <a:cubicBezTo>
                    <a:pt x="2652889" y="879362"/>
                    <a:pt x="2667001" y="776351"/>
                    <a:pt x="2709334" y="666284"/>
                  </a:cubicBezTo>
                  <a:cubicBezTo>
                    <a:pt x="2751667" y="556217"/>
                    <a:pt x="2806700" y="434862"/>
                    <a:pt x="2878667" y="344551"/>
                  </a:cubicBezTo>
                  <a:cubicBezTo>
                    <a:pt x="2950634" y="254240"/>
                    <a:pt x="3028245" y="179451"/>
                    <a:pt x="3141134" y="124418"/>
                  </a:cubicBezTo>
                  <a:cubicBezTo>
                    <a:pt x="3254023" y="69385"/>
                    <a:pt x="3433233" y="34107"/>
                    <a:pt x="3556000" y="14351"/>
                  </a:cubicBezTo>
                  <a:cubicBezTo>
                    <a:pt x="3678767" y="-5405"/>
                    <a:pt x="3773312" y="-1171"/>
                    <a:pt x="3877734" y="5884"/>
                  </a:cubicBezTo>
                  <a:cubicBezTo>
                    <a:pt x="3982156" y="12939"/>
                    <a:pt x="4092223" y="27051"/>
                    <a:pt x="4182534" y="56684"/>
                  </a:cubicBezTo>
                  <a:cubicBezTo>
                    <a:pt x="4272845" y="86317"/>
                    <a:pt x="4354689" y="141351"/>
                    <a:pt x="4419600" y="183684"/>
                  </a:cubicBezTo>
                  <a:cubicBezTo>
                    <a:pt x="4484511" y="226017"/>
                    <a:pt x="4516967" y="261295"/>
                    <a:pt x="4572000" y="310684"/>
                  </a:cubicBezTo>
                  <a:cubicBezTo>
                    <a:pt x="4627033" y="360073"/>
                    <a:pt x="4696178" y="402407"/>
                    <a:pt x="4749800" y="480018"/>
                  </a:cubicBezTo>
                  <a:cubicBezTo>
                    <a:pt x="4803422" y="557629"/>
                    <a:pt x="4859867" y="687451"/>
                    <a:pt x="4893734" y="776351"/>
                  </a:cubicBezTo>
                  <a:cubicBezTo>
                    <a:pt x="4927601" y="865251"/>
                    <a:pt x="4936067" y="927340"/>
                    <a:pt x="4953000" y="1013418"/>
                  </a:cubicBezTo>
                  <a:cubicBezTo>
                    <a:pt x="4969933" y="1099496"/>
                    <a:pt x="4985456" y="1206740"/>
                    <a:pt x="4995334" y="1292818"/>
                  </a:cubicBezTo>
                  <a:cubicBezTo>
                    <a:pt x="5005212" y="1378896"/>
                    <a:pt x="5012267" y="1529884"/>
                    <a:pt x="5012267" y="1529884"/>
                  </a:cubicBezTo>
                  <a:lnTo>
                    <a:pt x="5012267" y="1529884"/>
                  </a:ln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B355C92-E39D-4720-9C07-2B806ED97385}"/>
              </a:ext>
            </a:extLst>
          </p:cNvPr>
          <p:cNvSpPr/>
          <p:nvPr/>
        </p:nvSpPr>
        <p:spPr bwMode="auto">
          <a:xfrm>
            <a:off x="1403350" y="2940050"/>
            <a:ext cx="647700" cy="1993900"/>
          </a:xfrm>
          <a:custGeom>
            <a:avLst/>
            <a:gdLst>
              <a:gd name="connsiteX0" fmla="*/ 0 w 647700"/>
              <a:gd name="connsiteY0" fmla="*/ 0 h 1993900"/>
              <a:gd name="connsiteX1" fmla="*/ 615950 w 647700"/>
              <a:gd name="connsiteY1" fmla="*/ 660400 h 1993900"/>
              <a:gd name="connsiteX2" fmla="*/ 647700 w 647700"/>
              <a:gd name="connsiteY2" fmla="*/ 1454150 h 1993900"/>
              <a:gd name="connsiteX3" fmla="*/ 222250 w 647700"/>
              <a:gd name="connsiteY3" fmla="*/ 1993900 h 1993900"/>
              <a:gd name="connsiteX4" fmla="*/ 222250 w 647700"/>
              <a:gd name="connsiteY4" fmla="*/ 199390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1993900">
                <a:moveTo>
                  <a:pt x="0" y="0"/>
                </a:moveTo>
                <a:lnTo>
                  <a:pt x="615950" y="660400"/>
                </a:lnTo>
                <a:lnTo>
                  <a:pt x="647700" y="1454150"/>
                </a:lnTo>
                <a:lnTo>
                  <a:pt x="222250" y="1993900"/>
                </a:lnTo>
                <a:lnTo>
                  <a:pt x="222250" y="199390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2250B8B5-BAE2-425E-A670-2D93B52FDF72}"/>
              </a:ext>
            </a:extLst>
          </p:cNvPr>
          <p:cNvSpPr/>
          <p:nvPr/>
        </p:nvSpPr>
        <p:spPr bwMode="auto">
          <a:xfrm flipV="1">
            <a:off x="2025651" y="3456815"/>
            <a:ext cx="516572" cy="137283"/>
          </a:xfrm>
          <a:custGeom>
            <a:avLst/>
            <a:gdLst>
              <a:gd name="connsiteX0" fmla="*/ 0 w 274320"/>
              <a:gd name="connsiteY0" fmla="*/ 0 h 513080"/>
              <a:gd name="connsiteX1" fmla="*/ 274320 w 274320"/>
              <a:gd name="connsiteY1" fmla="*/ 513080 h 513080"/>
              <a:gd name="connsiteX2" fmla="*/ 274320 w 274320"/>
              <a:gd name="connsiteY2" fmla="*/ 513080 h 5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513080">
                <a:moveTo>
                  <a:pt x="0" y="0"/>
                </a:moveTo>
                <a:lnTo>
                  <a:pt x="274320" y="513080"/>
                </a:lnTo>
                <a:lnTo>
                  <a:pt x="274320" y="51308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9C86DF-312E-4F0B-BF42-A5ABD7244702}"/>
              </a:ext>
            </a:extLst>
          </p:cNvPr>
          <p:cNvSpPr txBox="1"/>
          <p:nvPr/>
        </p:nvSpPr>
        <p:spPr bwMode="gray">
          <a:xfrm>
            <a:off x="1168719" y="3327598"/>
            <a:ext cx="53059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70 MW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063FD43-60AE-48FD-BE6C-4D735C9B3C42}"/>
              </a:ext>
            </a:extLst>
          </p:cNvPr>
          <p:cNvSpPr txBox="1"/>
          <p:nvPr/>
        </p:nvSpPr>
        <p:spPr bwMode="gray">
          <a:xfrm>
            <a:off x="2084575" y="3998677"/>
            <a:ext cx="62356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105 MW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7E9EEAB-D009-4883-9226-11815950DCA2}"/>
              </a:ext>
            </a:extLst>
          </p:cNvPr>
          <p:cNvSpPr txBox="1"/>
          <p:nvPr/>
        </p:nvSpPr>
        <p:spPr bwMode="gray">
          <a:xfrm>
            <a:off x="2239962" y="4634287"/>
            <a:ext cx="53059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25 MW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D295C72-7E01-45BE-BB52-599ADEB29BD6}"/>
              </a:ext>
            </a:extLst>
          </p:cNvPr>
          <p:cNvSpPr txBox="1"/>
          <p:nvPr/>
        </p:nvSpPr>
        <p:spPr bwMode="gray">
          <a:xfrm>
            <a:off x="1298099" y="4479429"/>
            <a:ext cx="53059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80 MW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B59E913-5209-4A6E-ACF2-B28A9640326B}"/>
              </a:ext>
            </a:extLst>
          </p:cNvPr>
          <p:cNvSpPr txBox="1"/>
          <p:nvPr/>
        </p:nvSpPr>
        <p:spPr bwMode="gray">
          <a:xfrm>
            <a:off x="1914843" y="3269109"/>
            <a:ext cx="53059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accent6"/>
              </a:buClr>
              <a:buSzPct val="140000"/>
              <a:buNone/>
            </a:pPr>
            <a:r>
              <a:rPr lang="de-DE" sz="1400" dirty="0">
                <a:solidFill>
                  <a:srgbClr val="FF9900"/>
                </a:solidFill>
                <a:latin typeface="DIN-Regular" panose="020B0500010101010101" pitchFamily="34" charset="0"/>
                <a:ea typeface="DIN-Regular" panose="020B0500010101010101" pitchFamily="34" charset="0"/>
              </a:rPr>
              <a:t>35 MW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23B44A0-DB34-4BE7-B6D9-83E4507EAB9A}"/>
              </a:ext>
            </a:extLst>
          </p:cNvPr>
          <p:cNvCxnSpPr>
            <a:cxnSpLocks/>
          </p:cNvCxnSpPr>
          <p:nvPr/>
        </p:nvCxnSpPr>
        <p:spPr bwMode="auto">
          <a:xfrm>
            <a:off x="2050943" y="4372608"/>
            <a:ext cx="404226" cy="924914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9BD29BE-F34B-481D-8390-DF8F365147BA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1586489" y="4394200"/>
            <a:ext cx="464561" cy="585788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F8BE1B8-6BB3-4C71-8B65-A1127B656D45}"/>
              </a:ext>
            </a:extLst>
          </p:cNvPr>
          <p:cNvGrpSpPr/>
          <p:nvPr/>
        </p:nvGrpSpPr>
        <p:grpSpPr>
          <a:xfrm>
            <a:off x="830633" y="4991578"/>
            <a:ext cx="868680" cy="868680"/>
            <a:chOff x="2209376" y="3176334"/>
            <a:chExt cx="868680" cy="86868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5C7B103-20C0-4ACA-BB49-6B5F1A8922E1}"/>
                </a:ext>
              </a:extLst>
            </p:cNvPr>
            <p:cNvSpPr/>
            <p:nvPr/>
          </p:nvSpPr>
          <p:spPr bwMode="auto">
            <a:xfrm>
              <a:off x="2209376" y="3176334"/>
              <a:ext cx="868680" cy="86868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400" dirty="0" err="1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5CF6E5B-4111-4AA0-ABB4-1DEA9AE58D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0760" y="3617024"/>
              <a:ext cx="73490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368DB40-B704-4490-A37A-8B1266265F3B}"/>
                </a:ext>
              </a:extLst>
            </p:cNvPr>
            <p:cNvSpPr/>
            <p:nvPr/>
          </p:nvSpPr>
          <p:spPr bwMode="auto">
            <a:xfrm>
              <a:off x="2412999" y="3536488"/>
              <a:ext cx="461433" cy="18037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400" dirty="0" err="1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75067CE-2C9D-45C0-9DBB-34EA618590F4}"/>
              </a:ext>
            </a:extLst>
          </p:cNvPr>
          <p:cNvGrpSpPr/>
          <p:nvPr/>
        </p:nvGrpSpPr>
        <p:grpSpPr>
          <a:xfrm>
            <a:off x="2239962" y="5332913"/>
            <a:ext cx="868680" cy="868680"/>
            <a:chOff x="2209376" y="3176334"/>
            <a:chExt cx="868680" cy="86868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18A12FEB-E383-4339-9CFD-E323AD797A2F}"/>
                </a:ext>
              </a:extLst>
            </p:cNvPr>
            <p:cNvSpPr/>
            <p:nvPr/>
          </p:nvSpPr>
          <p:spPr bwMode="auto">
            <a:xfrm>
              <a:off x="2209376" y="3176334"/>
              <a:ext cx="868680" cy="86868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400" dirty="0" err="1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0E835373-9023-4F8C-A9AE-C64BEAB8AE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0760" y="3617024"/>
              <a:ext cx="73490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4CC0E09-9AC0-40C3-8501-C760145D6196}"/>
                </a:ext>
              </a:extLst>
            </p:cNvPr>
            <p:cNvSpPr/>
            <p:nvPr/>
          </p:nvSpPr>
          <p:spPr bwMode="auto">
            <a:xfrm>
              <a:off x="2412999" y="3536488"/>
              <a:ext cx="461433" cy="180379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endParaRPr lang="de-DE" sz="1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679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68313" y="502224"/>
            <a:ext cx="6371688" cy="615553"/>
          </a:xfr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  <a:t>Hackathon #</a:t>
            </a:r>
            <a:r>
              <a:rPr lang="de-DE" dirty="0" err="1">
                <a:latin typeface="DIN-Regular" panose="020B0500010101010101" pitchFamily="34" charset="0"/>
                <a:ea typeface="DIN-Regular" panose="020B0500010101010101" pitchFamily="34" charset="0"/>
              </a:rPr>
              <a:t>Redispatching</a:t>
            </a:r>
            <a:br>
              <a:rPr lang="de-DE" dirty="0">
                <a:latin typeface="DIN-Regular" panose="020B0500010101010101" pitchFamily="34" charset="0"/>
                <a:ea typeface="DIN-Regular" panose="020B0500010101010101" pitchFamily="34" charset="0"/>
              </a:rPr>
            </a:br>
            <a:r>
              <a:rPr lang="de-DE" sz="1800" dirty="0">
                <a:solidFill>
                  <a:srgbClr val="061671"/>
                </a:solidFill>
                <a:latin typeface="DIN-Medium" panose="020B0600010101020104" pitchFamily="34" charset="0"/>
                <a:ea typeface="DIN-Regular" panose="020B0500010101010101" pitchFamily="34" charset="0"/>
              </a:rPr>
              <a:t>Auslastung/ Überlastung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A37CB2-7617-441F-9AE7-178E5C2BEDAE}" type="slidenum">
              <a:rPr lang="de-DE" smtClean="0">
                <a:latin typeface="EnBW DIN Pro"/>
                <a:cs typeface="EnBW DIN Pro"/>
                <a:sym typeface="EnBW DIN Pro"/>
              </a:rPr>
              <a:pPr/>
              <a:t>9</a:t>
            </a:fld>
            <a:r>
              <a:rPr lang="de-DE">
                <a:latin typeface="EnBW DIN Pro"/>
                <a:cs typeface="EnBW DIN Pro"/>
                <a:sym typeface="EnBW DIN Pro"/>
              </a:rPr>
              <a:t> </a:t>
            </a:r>
            <a:endParaRPr lang="de-DE" dirty="0">
              <a:latin typeface="EnBW DIN Pro"/>
              <a:cs typeface="EnBW DIN Pro"/>
              <a:sym typeface="EnBW DIN Pro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Hackathon #Redispatching · 5./6. November 2018 · Ulrich Tröll · Netze BW GmbH 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6912A4A-D436-4260-836A-50C9276894E7}"/>
              </a:ext>
            </a:extLst>
          </p:cNvPr>
          <p:cNvSpPr txBox="1"/>
          <p:nvPr/>
        </p:nvSpPr>
        <p:spPr bwMode="gray">
          <a:xfrm>
            <a:off x="4445001" y="2730500"/>
            <a:ext cx="3994150" cy="2369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indent="0">
              <a:spcBef>
                <a:spcPts val="0"/>
              </a:spcBef>
              <a:buClr>
                <a:schemeClr val="accent6"/>
              </a:buClr>
              <a:buSzPct val="140000"/>
              <a:buNone/>
              <a:defRPr sz="1400">
                <a:solidFill>
                  <a:srgbClr val="061671"/>
                </a:solidFill>
                <a:latin typeface="DIN-Regular" panose="020B0500010101010101" pitchFamily="34" charset="0"/>
                <a:ea typeface="DIN-Regular" panose="020B0500010101010101" pitchFamily="34" charset="0"/>
              </a:defRPr>
            </a:lvl1pPr>
          </a:lstStyle>
          <a:p>
            <a:r>
              <a:rPr lang="de-DE" dirty="0"/>
              <a:t>Wie hoch sind die Leitungsabschnitte und Transformatoren ausgelastet bzw. überlastet ? </a:t>
            </a:r>
          </a:p>
          <a:p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Bereitgestellt werden: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Kapazität aller Leitungen =&gt; Datei Leitungen.XLSX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Im bereitgestellten Basisprogramm sind die Datenstrukturen für die Ermittlung der Auslastung vorhanden. =&gt; Basisprogramm.csv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B355C92-E39D-4720-9C07-2B806ED97385}"/>
              </a:ext>
            </a:extLst>
          </p:cNvPr>
          <p:cNvSpPr/>
          <p:nvPr/>
        </p:nvSpPr>
        <p:spPr bwMode="auto">
          <a:xfrm>
            <a:off x="1063098" y="2304652"/>
            <a:ext cx="910666" cy="2814090"/>
          </a:xfrm>
          <a:custGeom>
            <a:avLst/>
            <a:gdLst>
              <a:gd name="connsiteX0" fmla="*/ 0 w 647700"/>
              <a:gd name="connsiteY0" fmla="*/ 0 h 1993900"/>
              <a:gd name="connsiteX1" fmla="*/ 615950 w 647700"/>
              <a:gd name="connsiteY1" fmla="*/ 660400 h 1993900"/>
              <a:gd name="connsiteX2" fmla="*/ 647700 w 647700"/>
              <a:gd name="connsiteY2" fmla="*/ 1454150 h 1993900"/>
              <a:gd name="connsiteX3" fmla="*/ 222250 w 647700"/>
              <a:gd name="connsiteY3" fmla="*/ 1993900 h 1993900"/>
              <a:gd name="connsiteX4" fmla="*/ 222250 w 647700"/>
              <a:gd name="connsiteY4" fmla="*/ 199390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1993900">
                <a:moveTo>
                  <a:pt x="0" y="0"/>
                </a:moveTo>
                <a:lnTo>
                  <a:pt x="615950" y="660400"/>
                </a:lnTo>
                <a:lnTo>
                  <a:pt x="647700" y="1454150"/>
                </a:lnTo>
                <a:lnTo>
                  <a:pt x="222250" y="1993900"/>
                </a:lnTo>
                <a:lnTo>
                  <a:pt x="222250" y="199390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0888EAC-8491-4C80-81FD-2CD3EC1C6628}"/>
              </a:ext>
            </a:extLst>
          </p:cNvPr>
          <p:cNvGrpSpPr/>
          <p:nvPr/>
        </p:nvGrpSpPr>
        <p:grpSpPr>
          <a:xfrm>
            <a:off x="744140" y="1798937"/>
            <a:ext cx="318958" cy="472052"/>
            <a:chOff x="1217742" y="2206437"/>
            <a:chExt cx="318958" cy="472052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293056A-6FE7-4F67-9A24-9C9171C13FFC}"/>
                </a:ext>
              </a:extLst>
            </p:cNvPr>
            <p:cNvSpPr/>
            <p:nvPr/>
          </p:nvSpPr>
          <p:spPr bwMode="auto">
            <a:xfrm>
              <a:off x="1217742" y="2206437"/>
              <a:ext cx="318958" cy="318958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C973E5F3-3493-4545-9F38-AE6DF2DD6269}"/>
                </a:ext>
              </a:extLst>
            </p:cNvPr>
            <p:cNvSpPr/>
            <p:nvPr/>
          </p:nvSpPr>
          <p:spPr bwMode="auto">
            <a:xfrm>
              <a:off x="1217742" y="2359531"/>
              <a:ext cx="318958" cy="318958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F2365E05-64DA-4EBA-AB6B-F58547585E36}"/>
              </a:ext>
            </a:extLst>
          </p:cNvPr>
          <p:cNvGrpSpPr/>
          <p:nvPr/>
        </p:nvGrpSpPr>
        <p:grpSpPr>
          <a:xfrm>
            <a:off x="1024873" y="5261431"/>
            <a:ext cx="318958" cy="472052"/>
            <a:chOff x="1217742" y="2206437"/>
            <a:chExt cx="318958" cy="472052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3581DAA-57D3-47BE-BCD2-5AF9745913BA}"/>
                </a:ext>
              </a:extLst>
            </p:cNvPr>
            <p:cNvSpPr/>
            <p:nvPr/>
          </p:nvSpPr>
          <p:spPr bwMode="auto">
            <a:xfrm>
              <a:off x="1217742" y="2206437"/>
              <a:ext cx="318958" cy="318958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89DF62-8E34-47F3-B3C1-FF2DFBAABA31}"/>
                </a:ext>
              </a:extLst>
            </p:cNvPr>
            <p:cNvSpPr/>
            <p:nvPr/>
          </p:nvSpPr>
          <p:spPr bwMode="auto">
            <a:xfrm>
              <a:off x="1217742" y="2359531"/>
              <a:ext cx="318958" cy="318958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177BA3E-8C76-42DB-811E-769FAB5E85EA}"/>
              </a:ext>
            </a:extLst>
          </p:cNvPr>
          <p:cNvGrpSpPr/>
          <p:nvPr/>
        </p:nvGrpSpPr>
        <p:grpSpPr>
          <a:xfrm>
            <a:off x="2380521" y="5624942"/>
            <a:ext cx="318958" cy="472052"/>
            <a:chOff x="1217742" y="2206437"/>
            <a:chExt cx="318958" cy="472052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2DA0468-9FA4-4951-AB66-32471C0FC071}"/>
                </a:ext>
              </a:extLst>
            </p:cNvPr>
            <p:cNvSpPr/>
            <p:nvPr/>
          </p:nvSpPr>
          <p:spPr bwMode="auto">
            <a:xfrm>
              <a:off x="1217742" y="2206437"/>
              <a:ext cx="318958" cy="318958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927B026D-7783-442D-8B90-A8A1823B7D3C}"/>
                </a:ext>
              </a:extLst>
            </p:cNvPr>
            <p:cNvSpPr/>
            <p:nvPr/>
          </p:nvSpPr>
          <p:spPr bwMode="auto">
            <a:xfrm>
              <a:off x="1217742" y="2359531"/>
              <a:ext cx="318958" cy="318958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862B574-5AB2-4F0E-9C6F-F5CF4BA7695A}"/>
              </a:ext>
            </a:extLst>
          </p:cNvPr>
          <p:cNvGrpSpPr/>
          <p:nvPr/>
        </p:nvGrpSpPr>
        <p:grpSpPr>
          <a:xfrm>
            <a:off x="2292388" y="4669547"/>
            <a:ext cx="288000" cy="288000"/>
            <a:chOff x="-1798953" y="7362471"/>
            <a:chExt cx="4722218" cy="4705253"/>
          </a:xfrm>
        </p:grpSpPr>
        <p:sp>
          <p:nvSpPr>
            <p:cNvPr id="50" name="Halbbogen 49">
              <a:extLst>
                <a:ext uri="{FF2B5EF4-FFF2-40B4-BE49-F238E27FC236}">
                  <a16:creationId xmlns:a16="http://schemas.microsoft.com/office/drawing/2014/main" id="{0416D281-F600-4B3B-8444-567BA437F505}"/>
                </a:ext>
              </a:extLst>
            </p:cNvPr>
            <p:cNvSpPr/>
            <p:nvPr/>
          </p:nvSpPr>
          <p:spPr bwMode="auto">
            <a:xfrm rot="17880000" flipV="1">
              <a:off x="-1781960" y="7362499"/>
              <a:ext cx="4705225" cy="4705225"/>
            </a:xfrm>
            <a:prstGeom prst="blockArc">
              <a:avLst>
                <a:gd name="adj1" fmla="val 12454401"/>
                <a:gd name="adj2" fmla="val 1684319"/>
                <a:gd name="adj3" fmla="val 49187"/>
              </a:avLst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C70A27D-609C-4E30-BE79-653E585A93AB}"/>
                </a:ext>
              </a:extLst>
            </p:cNvPr>
            <p:cNvSpPr/>
            <p:nvPr/>
          </p:nvSpPr>
          <p:spPr bwMode="auto">
            <a:xfrm>
              <a:off x="-1798953" y="7362471"/>
              <a:ext cx="4705225" cy="4705225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AE1AD79-0904-4461-8F9B-B9B53D67E6B9}"/>
              </a:ext>
            </a:extLst>
          </p:cNvPr>
          <p:cNvGrpSpPr/>
          <p:nvPr/>
        </p:nvGrpSpPr>
        <p:grpSpPr>
          <a:xfrm>
            <a:off x="1355614" y="4436943"/>
            <a:ext cx="288000" cy="288000"/>
            <a:chOff x="3204847" y="7108471"/>
            <a:chExt cx="4722218" cy="4705253"/>
          </a:xfrm>
        </p:grpSpPr>
        <p:sp>
          <p:nvSpPr>
            <p:cNvPr id="78" name="Halbbogen 77">
              <a:extLst>
                <a:ext uri="{FF2B5EF4-FFF2-40B4-BE49-F238E27FC236}">
                  <a16:creationId xmlns:a16="http://schemas.microsoft.com/office/drawing/2014/main" id="{2BD94E65-373B-456B-86B6-F1BE9A658D14}"/>
                </a:ext>
              </a:extLst>
            </p:cNvPr>
            <p:cNvSpPr/>
            <p:nvPr/>
          </p:nvSpPr>
          <p:spPr bwMode="auto">
            <a:xfrm rot="17880000" flipV="1">
              <a:off x="3221840" y="7108499"/>
              <a:ext cx="4705225" cy="4705225"/>
            </a:xfrm>
            <a:prstGeom prst="blockArc">
              <a:avLst>
                <a:gd name="adj1" fmla="val 8583444"/>
                <a:gd name="adj2" fmla="val 1684319"/>
                <a:gd name="adj3" fmla="val 49187"/>
              </a:avLst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0622D67-1865-4806-B3E3-F706BE21454C}"/>
                </a:ext>
              </a:extLst>
            </p:cNvPr>
            <p:cNvSpPr/>
            <p:nvPr/>
          </p:nvSpPr>
          <p:spPr bwMode="auto">
            <a:xfrm>
              <a:off x="3204847" y="7108471"/>
              <a:ext cx="4705225" cy="4705225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4D66547-4FF9-48AD-B3EA-132ABE41415A}"/>
              </a:ext>
            </a:extLst>
          </p:cNvPr>
          <p:cNvGrpSpPr/>
          <p:nvPr/>
        </p:nvGrpSpPr>
        <p:grpSpPr>
          <a:xfrm>
            <a:off x="2767289" y="5761113"/>
            <a:ext cx="288000" cy="288000"/>
            <a:chOff x="8640447" y="7210071"/>
            <a:chExt cx="4722218" cy="4705253"/>
          </a:xfrm>
        </p:grpSpPr>
        <p:sp>
          <p:nvSpPr>
            <p:cNvPr id="80" name="Halbbogen 79">
              <a:extLst>
                <a:ext uri="{FF2B5EF4-FFF2-40B4-BE49-F238E27FC236}">
                  <a16:creationId xmlns:a16="http://schemas.microsoft.com/office/drawing/2014/main" id="{44658493-731E-4F15-9E21-84554C4940C1}"/>
                </a:ext>
              </a:extLst>
            </p:cNvPr>
            <p:cNvSpPr/>
            <p:nvPr/>
          </p:nvSpPr>
          <p:spPr bwMode="auto">
            <a:xfrm rot="17880000" flipV="1">
              <a:off x="8657440" y="7210099"/>
              <a:ext cx="4705225" cy="4705225"/>
            </a:xfrm>
            <a:prstGeom prst="blockArc">
              <a:avLst>
                <a:gd name="adj1" fmla="val 3416582"/>
                <a:gd name="adj2" fmla="val 1684319"/>
                <a:gd name="adj3" fmla="val 49187"/>
              </a:avLst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5FB87D4A-6FE2-4723-9E17-E12D3F8F66F5}"/>
                </a:ext>
              </a:extLst>
            </p:cNvPr>
            <p:cNvSpPr/>
            <p:nvPr/>
          </p:nvSpPr>
          <p:spPr bwMode="auto">
            <a:xfrm>
              <a:off x="8640447" y="7210071"/>
              <a:ext cx="4705225" cy="4705225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CF77A40-951C-446A-8FAA-894038213197}"/>
              </a:ext>
            </a:extLst>
          </p:cNvPr>
          <p:cNvGrpSpPr/>
          <p:nvPr/>
        </p:nvGrpSpPr>
        <p:grpSpPr>
          <a:xfrm>
            <a:off x="1113100" y="1890963"/>
            <a:ext cx="288000" cy="288000"/>
            <a:chOff x="9669147" y="1571271"/>
            <a:chExt cx="4722218" cy="4705253"/>
          </a:xfrm>
        </p:grpSpPr>
        <p:sp>
          <p:nvSpPr>
            <p:cNvPr id="82" name="Halbbogen 81">
              <a:extLst>
                <a:ext uri="{FF2B5EF4-FFF2-40B4-BE49-F238E27FC236}">
                  <a16:creationId xmlns:a16="http://schemas.microsoft.com/office/drawing/2014/main" id="{1314B99E-A237-4A2E-AF95-8C7C55C53D4E}"/>
                </a:ext>
              </a:extLst>
            </p:cNvPr>
            <p:cNvSpPr/>
            <p:nvPr/>
          </p:nvSpPr>
          <p:spPr bwMode="auto">
            <a:xfrm rot="17880000" flipV="1">
              <a:off x="9686140" y="1571299"/>
              <a:ext cx="4705225" cy="4705225"/>
            </a:xfrm>
            <a:prstGeom prst="blockArc">
              <a:avLst>
                <a:gd name="adj1" fmla="val 13931458"/>
                <a:gd name="adj2" fmla="val 1684319"/>
                <a:gd name="adj3" fmla="val 49187"/>
              </a:avLst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83C3DE3-07F3-4DA4-BE16-F2B7F7E42A5F}"/>
                </a:ext>
              </a:extLst>
            </p:cNvPr>
            <p:cNvSpPr/>
            <p:nvPr/>
          </p:nvSpPr>
          <p:spPr bwMode="auto">
            <a:xfrm>
              <a:off x="9669147" y="1571271"/>
              <a:ext cx="4705225" cy="4705225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ED619822-55E2-4BF8-94C1-AF7BBB6001E8}"/>
              </a:ext>
            </a:extLst>
          </p:cNvPr>
          <p:cNvGrpSpPr/>
          <p:nvPr/>
        </p:nvGrpSpPr>
        <p:grpSpPr>
          <a:xfrm>
            <a:off x="1639046" y="2566617"/>
            <a:ext cx="288000" cy="288000"/>
            <a:chOff x="-4859653" y="1723671"/>
            <a:chExt cx="4722218" cy="4705253"/>
          </a:xfrm>
        </p:grpSpPr>
        <p:sp>
          <p:nvSpPr>
            <p:cNvPr id="84" name="Halbbogen 83">
              <a:extLst>
                <a:ext uri="{FF2B5EF4-FFF2-40B4-BE49-F238E27FC236}">
                  <a16:creationId xmlns:a16="http://schemas.microsoft.com/office/drawing/2014/main" id="{9D400525-939A-4CC9-99C6-3F9FA7F27F85}"/>
                </a:ext>
              </a:extLst>
            </p:cNvPr>
            <p:cNvSpPr/>
            <p:nvPr/>
          </p:nvSpPr>
          <p:spPr bwMode="auto">
            <a:xfrm rot="17880000" flipV="1">
              <a:off x="-4842660" y="1723699"/>
              <a:ext cx="4705225" cy="4705225"/>
            </a:xfrm>
            <a:prstGeom prst="blockArc">
              <a:avLst>
                <a:gd name="adj1" fmla="val 8609819"/>
                <a:gd name="adj2" fmla="val 1684319"/>
                <a:gd name="adj3" fmla="val 49187"/>
              </a:avLst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B760858-D57B-4C43-AB6D-B9E122D97997}"/>
                </a:ext>
              </a:extLst>
            </p:cNvPr>
            <p:cNvSpPr/>
            <p:nvPr/>
          </p:nvSpPr>
          <p:spPr bwMode="auto">
            <a:xfrm>
              <a:off x="-4859653" y="1723671"/>
              <a:ext cx="4705225" cy="4705225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507165E-5A7B-44CE-9483-82FE57D7A93B}"/>
              </a:ext>
            </a:extLst>
          </p:cNvPr>
          <p:cNvGrpSpPr/>
          <p:nvPr/>
        </p:nvGrpSpPr>
        <p:grpSpPr>
          <a:xfrm>
            <a:off x="2011467" y="3537329"/>
            <a:ext cx="288000" cy="288000"/>
            <a:chOff x="-9039641" y="8879102"/>
            <a:chExt cx="4740362" cy="4705226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4823E9E0-9EA8-43F4-A726-CB5AEEDE936E}"/>
                </a:ext>
              </a:extLst>
            </p:cNvPr>
            <p:cNvSpPr/>
            <p:nvPr/>
          </p:nvSpPr>
          <p:spPr bwMode="auto">
            <a:xfrm>
              <a:off x="-9004504" y="8879102"/>
              <a:ext cx="4705225" cy="4705225"/>
            </a:xfrm>
            <a:prstGeom prst="ellipse">
              <a:avLst/>
            </a:prstGeom>
            <a:solidFill>
              <a:srgbClr val="06167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6" name="Halbbogen 85">
              <a:extLst>
                <a:ext uri="{FF2B5EF4-FFF2-40B4-BE49-F238E27FC236}">
                  <a16:creationId xmlns:a16="http://schemas.microsoft.com/office/drawing/2014/main" id="{62007733-E806-45D5-9BF5-35D2B95A723D}"/>
                </a:ext>
              </a:extLst>
            </p:cNvPr>
            <p:cNvSpPr/>
            <p:nvPr/>
          </p:nvSpPr>
          <p:spPr bwMode="auto">
            <a:xfrm rot="17880000" flipV="1">
              <a:off x="-9039641" y="8879103"/>
              <a:ext cx="4705225" cy="4705225"/>
            </a:xfrm>
            <a:prstGeom prst="blockArc">
              <a:avLst>
                <a:gd name="adj1" fmla="val 20949017"/>
                <a:gd name="adj2" fmla="val 1684319"/>
                <a:gd name="adj3" fmla="val 49187"/>
              </a:avLst>
            </a:prstGeom>
            <a:solidFill>
              <a:srgbClr val="E2001A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2F0CA63-F1B3-4A4D-B869-BD7459971D20}"/>
              </a:ext>
            </a:extLst>
          </p:cNvPr>
          <p:cNvGrpSpPr/>
          <p:nvPr/>
        </p:nvGrpSpPr>
        <p:grpSpPr>
          <a:xfrm>
            <a:off x="625540" y="5436389"/>
            <a:ext cx="288000" cy="288000"/>
            <a:chOff x="8640447" y="7210071"/>
            <a:chExt cx="4722218" cy="4705253"/>
          </a:xfrm>
        </p:grpSpPr>
        <p:sp>
          <p:nvSpPr>
            <p:cNvPr id="89" name="Halbbogen 88">
              <a:extLst>
                <a:ext uri="{FF2B5EF4-FFF2-40B4-BE49-F238E27FC236}">
                  <a16:creationId xmlns:a16="http://schemas.microsoft.com/office/drawing/2014/main" id="{026AE255-8272-46BC-ADBB-D1DD57FD8426}"/>
                </a:ext>
              </a:extLst>
            </p:cNvPr>
            <p:cNvSpPr/>
            <p:nvPr/>
          </p:nvSpPr>
          <p:spPr bwMode="auto">
            <a:xfrm rot="17880000" flipV="1">
              <a:off x="8657440" y="7210099"/>
              <a:ext cx="4705225" cy="4705225"/>
            </a:xfrm>
            <a:prstGeom prst="blockArc">
              <a:avLst>
                <a:gd name="adj1" fmla="val 3416582"/>
                <a:gd name="adj2" fmla="val 1684319"/>
                <a:gd name="adj3" fmla="val 49187"/>
              </a:avLst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703DBBC4-75EB-44CD-8BD7-07D9B9076707}"/>
                </a:ext>
              </a:extLst>
            </p:cNvPr>
            <p:cNvSpPr/>
            <p:nvPr/>
          </p:nvSpPr>
          <p:spPr bwMode="auto">
            <a:xfrm>
              <a:off x="8640447" y="7210071"/>
              <a:ext cx="4705225" cy="4705225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8000" tIns="108000" rIns="108000" bIns="10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27F7A11-096E-421E-8543-53D198F0F7D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1301498" y="4356966"/>
            <a:ext cx="672266" cy="853209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5F90F8D6-93D2-4DFB-A4B7-32652F15E5E0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1973764" y="4356966"/>
            <a:ext cx="566236" cy="114143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01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nBW_Vorlage_4_3">
  <a:themeElements>
    <a:clrScheme name="EnBW_4zu3_NEU">
      <a:dk1>
        <a:srgbClr val="3B3B3B"/>
      </a:dk1>
      <a:lt1>
        <a:srgbClr val="FFFFFF"/>
      </a:lt1>
      <a:dk2>
        <a:srgbClr val="000099"/>
      </a:dk2>
      <a:lt2>
        <a:srgbClr val="E3E3E3"/>
      </a:lt2>
      <a:accent1>
        <a:srgbClr val="CCCCCC"/>
      </a:accent1>
      <a:accent2>
        <a:srgbClr val="B2B2B2"/>
      </a:accent2>
      <a:accent3>
        <a:srgbClr val="979797"/>
      </a:accent3>
      <a:accent4>
        <a:srgbClr val="838383"/>
      </a:accent4>
      <a:accent5>
        <a:srgbClr val="686868"/>
      </a:accent5>
      <a:accent6>
        <a:srgbClr val="FF9900"/>
      </a:accent6>
      <a:hlink>
        <a:srgbClr val="000099"/>
      </a:hlink>
      <a:folHlink>
        <a:srgbClr val="457CC7"/>
      </a:folHlink>
    </a:clrScheme>
    <a:fontScheme name="f_EineEnBW_PPT">
      <a:majorFont>
        <a:latin typeface="EnBW DIN Pro"/>
        <a:ea typeface=""/>
        <a:cs typeface=""/>
      </a:majorFont>
      <a:minorFont>
        <a:latin typeface="EnBW DIN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108000" tIns="108000" rIns="108000" bIns="108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solidFill>
          <a:srgbClr val="F0F0F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  <a:ln>
          <a:noFill/>
        </a:ln>
      </a:spPr>
      <a:bodyPr wrap="none" lIns="0" tIns="0" rIns="0" bIns="0" rtlCol="0">
        <a:spAutoFit/>
      </a:bodyPr>
      <a:lstStyle>
        <a:defPPr marL="0" indent="0">
          <a:spcBef>
            <a:spcPts val="0"/>
          </a:spcBef>
          <a:buClr>
            <a:schemeClr val="accent6"/>
          </a:buClr>
          <a:buSzPct val="140000"/>
          <a:buNone/>
          <a:defRPr sz="1400" dirty="0" err="1" smtClean="0">
            <a:latin typeface="+mn-lt"/>
            <a:ea typeface="DIN-Regular" panose="020B0500010101010101" pitchFamily="34" charset="0"/>
          </a:defRPr>
        </a:defPPr>
      </a:lstStyle>
    </a:txDef>
  </a:objectDefaults>
  <a:extraClrSchemeLst/>
  <a:custClrLst>
    <a:custClr name="Mittelblau">
      <a:srgbClr val="374A9A"/>
    </a:custClr>
    <a:custClr name="Dunkelblau">
      <a:srgbClr val="061671"/>
    </a:custClr>
    <a:custClr name="Hellblau">
      <a:srgbClr val="8AADDC"/>
    </a:custClr>
    <a:custClr name="Dunkelorange">
      <a:srgbClr val="EE7700"/>
    </a:custClr>
    <a:custClr name="Signalrot">
      <a:srgbClr val="E2001A"/>
    </a:custClr>
    <a:custClr name="Signalgrün">
      <a:srgbClr val="94C11C"/>
    </a:custClr>
  </a:custClrLst>
</a:theme>
</file>

<file path=ppt/theme/theme2.xml><?xml version="1.0" encoding="utf-8"?>
<a:theme xmlns:a="http://schemas.openxmlformats.org/drawingml/2006/main" name="Larissa">
  <a:themeElements>
    <a:clrScheme name="EnBW_4zu3_NEU">
      <a:dk1>
        <a:srgbClr val="3B3B3B"/>
      </a:dk1>
      <a:lt1>
        <a:srgbClr val="FFFFFF"/>
      </a:lt1>
      <a:dk2>
        <a:srgbClr val="000099"/>
      </a:dk2>
      <a:lt2>
        <a:srgbClr val="E3E3E3"/>
      </a:lt2>
      <a:accent1>
        <a:srgbClr val="CCCCCC"/>
      </a:accent1>
      <a:accent2>
        <a:srgbClr val="B2B2B2"/>
      </a:accent2>
      <a:accent3>
        <a:srgbClr val="979797"/>
      </a:accent3>
      <a:accent4>
        <a:srgbClr val="838383"/>
      </a:accent4>
      <a:accent5>
        <a:srgbClr val="686868"/>
      </a:accent5>
      <a:accent6>
        <a:srgbClr val="FF9900"/>
      </a:accent6>
      <a:hlink>
        <a:srgbClr val="000099"/>
      </a:hlink>
      <a:folHlink>
        <a:srgbClr val="457CC7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12233AB90A146ADA9EA3E5D7AA6E9" ma:contentTypeVersion="6" ma:contentTypeDescription="Create a new document." ma:contentTypeScope="" ma:versionID="bd034d11f99ec8b656c52198518f87bf">
  <xsd:schema xmlns:xsd="http://www.w3.org/2001/XMLSchema" xmlns:xs="http://www.w3.org/2001/XMLSchema" xmlns:p="http://schemas.microsoft.com/office/2006/metadata/properties" xmlns:ns2="58a983a8-0752-4ba2-807f-2c26870a5392" xmlns:ns3="1422c9c9-d876-47e0-8ff3-dca609950d71" targetNamespace="http://schemas.microsoft.com/office/2006/metadata/properties" ma:root="true" ma:fieldsID="d9e453bd13d49c9e5b678599731be89b" ns2:_="" ns3:_="">
    <xsd:import namespace="58a983a8-0752-4ba2-807f-2c26870a5392"/>
    <xsd:import namespace="1422c9c9-d876-47e0-8ff3-dca609950d7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983a8-0752-4ba2-807f-2c26870a53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c9c9-d876-47e0-8ff3-dca609950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1DC7B4-ACC1-416F-BD7D-08482F16D51D}">
  <ds:schemaRefs>
    <ds:schemaRef ds:uri="http://schemas.microsoft.com/office/2006/documentManagement/types"/>
    <ds:schemaRef ds:uri="e6599667-3938-42cb-8112-e3cdf49f6339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759F7A4-0761-4A59-B637-B162FBEB884C}"/>
</file>

<file path=customXml/itemProps3.xml><?xml version="1.0" encoding="utf-8"?>
<ds:datastoreItem xmlns:ds="http://schemas.openxmlformats.org/officeDocument/2006/customXml" ds:itemID="{60955EE8-E10B-4475-88E5-94F6C0D115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Musterpräsentation_4_3</Template>
  <TotalTime>0</TotalTime>
  <Words>683</Words>
  <Application>Microsoft Office PowerPoint</Application>
  <PresentationFormat>Bildschirmpräsentation (4:3)</PresentationFormat>
  <Paragraphs>104</Paragraphs>
  <Slides>10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EnBW DIN Pro</vt:lpstr>
      <vt:lpstr>Symbol</vt:lpstr>
      <vt:lpstr>DIN-Medium</vt:lpstr>
      <vt:lpstr>DIN-Regular</vt:lpstr>
      <vt:lpstr>Arial</vt:lpstr>
      <vt:lpstr>EnBW_Vorlage_4_3</vt:lpstr>
      <vt:lpstr>think-cell Folie</vt:lpstr>
      <vt:lpstr>EnBW Hackathon #Redispatching - Was tun  bei Netzüberlastung ?</vt:lpstr>
      <vt:lpstr>Hackathon #Redispatching deine Aufgabe</vt:lpstr>
      <vt:lpstr>Hackathon #Redispatching das Ziel und unser Input dazu</vt:lpstr>
      <vt:lpstr>Hackathon #Redispatching Szenarien</vt:lpstr>
      <vt:lpstr>Hackathon #Redispatching Netzmodell</vt:lpstr>
      <vt:lpstr>Hackathon #Redispatching Einspeiser-Verbraucher-Flüsse</vt:lpstr>
      <vt:lpstr>Hackathon #Redispatching Verteilung der Flüsse auf Leitungen</vt:lpstr>
      <vt:lpstr>Hackathon #Redispatching Fluss je Leitungen</vt:lpstr>
      <vt:lpstr>Hackathon #Redispatching Auslastung/ Überlastung</vt:lpstr>
      <vt:lpstr>Hackathon #Redispatching Maßnahmen und Kosten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EnBW Hackathon #Redispatching</dc:title>
  <dc:creator>Tröll Ulrich</dc:creator>
  <cp:lastModifiedBy>Tröll Ulrich</cp:lastModifiedBy>
  <cp:revision>1</cp:revision>
  <cp:lastPrinted>2018-11-04T17:14:38Z</cp:lastPrinted>
  <dcterms:created xsi:type="dcterms:W3CDTF">2018-11-04T16:40:37Z</dcterms:created>
  <dcterms:modified xsi:type="dcterms:W3CDTF">2018-11-04T17:14:55Z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0x01010077412233AB90A146ADA9EA3E5D7AA6E9</vt:lpwstr>
  </property>
</Properties>
</file>