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</p:sldMasterIdLst>
  <p:notesMasterIdLst>
    <p:notesMasterId r:id="rId9"/>
  </p:notesMasterIdLst>
  <p:sldIdLst>
    <p:sldId id="259" r:id="rId5"/>
    <p:sldId id="295" r:id="rId6"/>
    <p:sldId id="293" r:id="rId7"/>
    <p:sldId id="294" r:id="rId8"/>
  </p:sldIdLst>
  <p:sldSz cx="9144000" cy="6858000" type="screen4x3"/>
  <p:notesSz cx="7315200" cy="9601200"/>
  <p:embeddedFontLst>
    <p:embeddedFont>
      <p:font typeface="EnBW DIN Pro" panose="020B0504020101020102" pitchFamily="34" charset="0"/>
      <p:regular r:id="rId10"/>
      <p:bold r:id="rId11"/>
    </p:embeddedFont>
    <p:embeddedFont>
      <p:font typeface="DIN-Medium" panose="020B0600010101020104" pitchFamily="34" charset="0"/>
      <p:regular r:id="rId12"/>
    </p:embeddedFont>
    <p:embeddedFont>
      <p:font typeface="DIN-Regular" panose="020B0500010101010101" pitchFamily="34" charset="0"/>
      <p:regular r:id="rId13"/>
    </p:embeddedFont>
  </p:embeddedFontLst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295">
          <p15:clr>
            <a:srgbClr val="A4A3A4"/>
          </p15:clr>
        </p15:guide>
        <p15:guide id="4" pos="5473">
          <p15:clr>
            <a:srgbClr val="A4A3A4"/>
          </p15:clr>
        </p15:guide>
        <p15:guide id="5" pos="2789">
          <p15:clr>
            <a:srgbClr val="A4A3A4"/>
          </p15:clr>
        </p15:guide>
        <p15:guide id="6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76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272" y="-4"/>
      </p:cViewPr>
      <p:guideLst>
        <p:guide orient="horz" pos="1071"/>
        <p:guide orient="horz" pos="4065"/>
        <p:guide pos="295"/>
        <p:guide pos="5473"/>
        <p:guide pos="2789"/>
        <p:guide pos="297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66" d="100"/>
          <a:sy n="66" d="100"/>
        </p:scale>
        <p:origin x="-277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öll Ulrich" userId="77c5ba6e-87ea-44fe-b5fd-46cb32985812" providerId="ADAL" clId="{34E79E52-E818-4FF3-B331-652300653627}"/>
    <pc:docChg chg="undo modSld modNotesMaster">
      <pc:chgData name="Tröll Ulrich" userId="77c5ba6e-87ea-44fe-b5fd-46cb32985812" providerId="ADAL" clId="{34E79E52-E818-4FF3-B331-652300653627}" dt="2018-11-04T17:11:12.197" v="26"/>
      <pc:docMkLst>
        <pc:docMk/>
      </pc:docMkLst>
      <pc:sldChg chg="modSp modNotes">
        <pc:chgData name="Tröll Ulrich" userId="77c5ba6e-87ea-44fe-b5fd-46cb32985812" providerId="ADAL" clId="{34E79E52-E818-4FF3-B331-652300653627}" dt="2018-11-04T17:11:12.197" v="26"/>
        <pc:sldMkLst>
          <pc:docMk/>
          <pc:sldMk cId="4124041791" sldId="259"/>
        </pc:sldMkLst>
        <pc:spChg chg="mod">
          <ac:chgData name="Tröll Ulrich" userId="77c5ba6e-87ea-44fe-b5fd-46cb32985812" providerId="ADAL" clId="{34E79E52-E818-4FF3-B331-652300653627}" dt="2018-11-04T17:07:44.183" v="21" actId="20577"/>
          <ac:spMkLst>
            <pc:docMk/>
            <pc:sldMk cId="4124041791" sldId="259"/>
            <ac:spMk id="12" creationId="{00000000-0000-0000-0000-000000000000}"/>
          </ac:spMkLst>
        </pc:spChg>
      </pc:sldChg>
      <pc:sldChg chg="modNotes">
        <pc:chgData name="Tröll Ulrich" userId="77c5ba6e-87ea-44fe-b5fd-46cb32985812" providerId="ADAL" clId="{34E79E52-E818-4FF3-B331-652300653627}" dt="2018-11-04T17:11:12.197" v="26"/>
        <pc:sldMkLst>
          <pc:docMk/>
          <pc:sldMk cId="1449089760" sldId="293"/>
        </pc:sldMkLst>
      </pc:sldChg>
      <pc:sldChg chg="modNotes">
        <pc:chgData name="Tröll Ulrich" userId="77c5ba6e-87ea-44fe-b5fd-46cb32985812" providerId="ADAL" clId="{34E79E52-E818-4FF3-B331-652300653627}" dt="2018-11-04T17:11:12.197" v="26"/>
        <pc:sldMkLst>
          <pc:docMk/>
          <pc:sldMk cId="1290872716" sldId="294"/>
        </pc:sldMkLst>
      </pc:sldChg>
      <pc:sldChg chg="modSp modNotes">
        <pc:chgData name="Tröll Ulrich" userId="77c5ba6e-87ea-44fe-b5fd-46cb32985812" providerId="ADAL" clId="{34E79E52-E818-4FF3-B331-652300653627}" dt="2018-11-04T17:11:12.197" v="26"/>
        <pc:sldMkLst>
          <pc:docMk/>
          <pc:sldMk cId="3862007760" sldId="295"/>
        </pc:sldMkLst>
        <pc:spChg chg="mod">
          <ac:chgData name="Tröll Ulrich" userId="77c5ba6e-87ea-44fe-b5fd-46cb32985812" providerId="ADAL" clId="{34E79E52-E818-4FF3-B331-652300653627}" dt="2018-11-04T17:08:33.937" v="25" actId="20577"/>
          <ac:spMkLst>
            <pc:docMk/>
            <pc:sldMk cId="3862007760" sldId="295"/>
            <ac:spMk id="21" creationId="{32A1DBA0-7682-415B-8632-57B5190E5742}"/>
          </ac:spMkLst>
        </pc:spChg>
        <pc:spChg chg="mod">
          <ac:chgData name="Tröll Ulrich" userId="77c5ba6e-87ea-44fe-b5fd-46cb32985812" providerId="ADAL" clId="{34E79E52-E818-4FF3-B331-652300653627}" dt="2018-11-04T17:08:29.539" v="23" actId="20577"/>
          <ac:spMkLst>
            <pc:docMk/>
            <pc:sldMk cId="3862007760" sldId="295"/>
            <ac:spMk id="23" creationId="{1CFAB36F-269C-4C19-9AF9-309C4F35451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12750" y="-3175"/>
            <a:ext cx="6846888" cy="5133975"/>
          </a:xfrm>
          <a:prstGeom prst="rect">
            <a:avLst/>
          </a:prstGeom>
          <a:noFill/>
          <a:ln w="12700">
            <a:noFill/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727650" y="5281549"/>
            <a:ext cx="4071633" cy="244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b="0" baseline="0" dirty="0">
                <a:solidFill>
                  <a:schemeClr val="accent6"/>
                </a:solidFill>
                <a:latin typeface="EnBW DIN Pro"/>
                <a:ea typeface="DIN-Regular" panose="020B0500010101010101" pitchFamily="34" charset="0"/>
                <a:cs typeface="EnBW DIN Pro"/>
              </a:rPr>
              <a:t>Notizen:</a:t>
            </a:r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 bwMode="gray">
          <a:xfrm>
            <a:off x="727650" y="5760720"/>
            <a:ext cx="6223725" cy="35204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0372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lang="de-DE" sz="1400" kern="1200" baseline="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1pPr>
    <a:lvl2pPr marL="162000" indent="-162000" algn="l" defTabSz="914400" rtl="0" eaLnBrk="1" latinLnBrk="0" hangingPunct="1">
      <a:spcBef>
        <a:spcPts val="600"/>
      </a:spcBef>
      <a:buClr>
        <a:schemeClr val="accent6"/>
      </a:buClr>
      <a:buFont typeface="EnBW DIN Pro" panose="020B0504020101020102" pitchFamily="34" charset="0"/>
      <a:buChar char="»"/>
      <a:defRPr lang="de-DE" sz="1400" kern="120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2pPr>
    <a:lvl3pPr marL="324000" indent="-162000" algn="l" defTabSz="914400" rtl="0" eaLnBrk="1" latinLnBrk="0" hangingPunct="1">
      <a:spcBef>
        <a:spcPts val="300"/>
      </a:spcBef>
      <a:buFont typeface="Symbol" panose="05050102010706020507" pitchFamily="18" charset="2"/>
      <a:buChar char="-"/>
      <a:defRPr lang="de-DE" sz="1400" kern="120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3pPr>
    <a:lvl4pPr marL="504000" indent="-162000" algn="l" defTabSz="914400" rtl="0" eaLnBrk="1" latinLnBrk="0" hangingPunct="1">
      <a:spcBef>
        <a:spcPts val="300"/>
      </a:spcBef>
      <a:buFont typeface="Symbol" panose="05050102010706020507" pitchFamily="18" charset="2"/>
      <a:buChar char="-"/>
      <a:defRPr lang="de-DE" sz="1200" kern="120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4pPr>
    <a:lvl5pPr marL="666000" indent="-162000" algn="l" defTabSz="914400" rtl="0" eaLnBrk="1" latinLnBrk="0" hangingPunct="1">
      <a:spcBef>
        <a:spcPts val="300"/>
      </a:spcBef>
      <a:buFont typeface="Symbol" panose="05050102010706020507" pitchFamily="18" charset="2"/>
      <a:buChar char="-"/>
      <a:defRPr lang="de-DE" sz="1200" kern="1200" dirty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Titel am Ende des Textes mit &gt; abschließen Tastenkombination ALT+0187</a:t>
            </a:r>
          </a:p>
          <a:p>
            <a:endParaRPr lang="de-DE" dirty="0"/>
          </a:p>
        </p:txBody>
      </p:sp>
      <p:sp>
        <p:nvSpPr>
          <p:cNvPr id="7" name="Folienbildplatzhalter 6"/>
          <p:cNvSpPr>
            <a:spLocks noGrp="1" noRot="1" noChangeAspect="1"/>
          </p:cNvSpPr>
          <p:nvPr>
            <p:ph type="sldImg"/>
          </p:nvPr>
        </p:nvSpPr>
        <p:spPr>
          <a:xfrm>
            <a:off x="412750" y="-3175"/>
            <a:ext cx="6845300" cy="5133975"/>
          </a:xfrm>
        </p:spPr>
      </p:sp>
    </p:spTree>
    <p:extLst>
      <p:ext uri="{BB962C8B-B14F-4D97-AF65-F5344CB8AC3E}">
        <p14:creationId xmlns:p14="http://schemas.microsoft.com/office/powerpoint/2010/main" val="247495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7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53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2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7540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 bwMode="gray">
          <a:xfrm>
            <a:off x="161999" y="4018076"/>
            <a:ext cx="8820000" cy="129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invGray">
          <a:xfrm>
            <a:off x="161999" y="162000"/>
            <a:ext cx="8820000" cy="3775075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460857" y="452336"/>
            <a:ext cx="8214831" cy="1163395"/>
          </a:xfrm>
          <a:noFill/>
        </p:spPr>
        <p:txBody>
          <a:bodyPr lIns="0" tIns="0" rIns="0" bIns="0" anchor="t" anchorCtr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2" name="Rectangle 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60856" y="4282374"/>
            <a:ext cx="8214831" cy="638636"/>
          </a:xfrm>
          <a:noFill/>
        </p:spPr>
        <p:txBody>
          <a:bodyPr wrap="square" lIns="0" t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DIN-Regular" pitchFamily="34" charset="0"/>
              <a:buNone/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900" baseline="0">
                <a:solidFill>
                  <a:schemeClr val="tx1"/>
                </a:solidFill>
                <a:latin typeface="+mn-lt"/>
                <a:ea typeface="EnBW DIN Pro"/>
              </a:defRPr>
            </a:lvl2pPr>
          </a:lstStyle>
          <a:p>
            <a:pPr lvl="0"/>
            <a:r>
              <a:rPr lang="de-DE" noProof="0" dirty="0"/>
              <a:t>Zusatzinfo Subheadline 12pt</a:t>
            </a:r>
          </a:p>
          <a:p>
            <a:pPr lvl="1"/>
            <a:r>
              <a:rPr lang="de-DE" sz="900" noProof="0" dirty="0"/>
              <a:t>Abteilung oder Bereich</a:t>
            </a:r>
            <a:br>
              <a:rPr lang="de-DE" sz="900" noProof="0" dirty="0"/>
            </a:br>
            <a:r>
              <a:rPr lang="de-DE" sz="900" noProof="0" dirty="0"/>
              <a:t>Max Mustermann</a:t>
            </a:r>
            <a:br>
              <a:rPr lang="de-DE" sz="900" noProof="0" dirty="0"/>
            </a:br>
            <a:r>
              <a:rPr lang="de-DE" sz="900" noProof="0" dirty="0"/>
              <a:t>1. Juni 2014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15274" y="5886000"/>
            <a:ext cx="224272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80653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468313" y="1700214"/>
            <a:ext cx="3959225" cy="360838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 smtClean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4716462" y="1698544"/>
            <a:ext cx="3971925" cy="475464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8313" y="5397500"/>
            <a:ext cx="3959225" cy="1055688"/>
          </a:xfrm>
        </p:spPr>
        <p:txBody>
          <a:bodyPr/>
          <a:lstStyle>
            <a:lvl1pPr>
              <a:lnSpc>
                <a:spcPts val="15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</p:spTree>
    <p:extLst>
      <p:ext uri="{BB962C8B-B14F-4D97-AF65-F5344CB8AC3E}">
        <p14:creationId xmlns:p14="http://schemas.microsoft.com/office/powerpoint/2010/main" val="2783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4111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6" name="Diagrammplatzhalter 4"/>
          <p:cNvSpPr>
            <a:spLocks noGrp="1"/>
          </p:cNvSpPr>
          <p:nvPr>
            <p:ph type="chart" sz="quarter" idx="18"/>
          </p:nvPr>
        </p:nvSpPr>
        <p:spPr>
          <a:xfrm>
            <a:off x="468313" y="2276872"/>
            <a:ext cx="8190837" cy="3384376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+mn-lt"/>
                <a:ea typeface="DIN-Regular" panose="020B0500010101010101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68312" y="5753100"/>
            <a:ext cx="8190837" cy="700088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2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 12pt</a:t>
            </a:r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20"/>
          </p:nvPr>
        </p:nvSpPr>
        <p:spPr>
          <a:xfrm>
            <a:off x="468313" y="1700213"/>
            <a:ext cx="8220075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6520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8614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/>
          <p:cNvSpPr/>
          <p:nvPr/>
        </p:nvSpPr>
        <p:spPr bwMode="ltGray">
          <a:xfrm>
            <a:off x="161999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10" name="Rechteck 9"/>
          <p:cNvSpPr/>
          <p:nvPr/>
        </p:nvSpPr>
        <p:spPr bwMode="invGray">
          <a:xfrm>
            <a:off x="1540800" y="1540799"/>
            <a:ext cx="74412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162000" y="2916000"/>
            <a:ext cx="1296000" cy="361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3621" name="Picture 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00" y="1540800"/>
            <a:ext cx="1296000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 bwMode="auto">
          <a:xfrm>
            <a:off x="1839657" y="1812642"/>
            <a:ext cx="6819493" cy="4708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0000"/>
              </a:lnSpc>
              <a:defRPr lang="de-DE" sz="3600" b="0" dirty="0" smtClean="0">
                <a:solidFill>
                  <a:schemeClr val="bg1"/>
                </a:solidFill>
                <a:latin typeface="+mn-lt"/>
                <a:ea typeface="EnBW DIN Pro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buFont typeface="+mj-lt"/>
            </a:pPr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861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48780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162000" y="1540799"/>
            <a:ext cx="8820000" cy="49932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312" y="4572000"/>
            <a:ext cx="3959225" cy="1638000"/>
          </a:xfrm>
          <a:solidFill>
            <a:schemeClr val="accent6"/>
          </a:solidFill>
        </p:spPr>
        <p:txBody>
          <a:bodyPr lIns="144000" tIns="144000" rIns="144000" bIns="144000"/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EnBW DIN Pro"/>
                <a:cs typeface="EnBW DIN Pro"/>
                <a:sym typeface="EnBW DIN Pro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200">
                <a:solidFill>
                  <a:schemeClr val="bg1"/>
                </a:solidFill>
              </a:defRPr>
            </a:lvl2pPr>
            <a:lvl3pPr marL="162000" indent="-162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EnBW DIN Pro" panose="020B0504020101020102" pitchFamily="34" charset="0"/>
              <a:buChar char="›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4pPr>
            <a:lvl5pPr>
              <a:lnSpc>
                <a:spcPts val="1500"/>
              </a:lnSpc>
              <a:spcAft>
                <a:spcPts val="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664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9983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68313" y="5489352"/>
            <a:ext cx="3960796" cy="96383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20"/>
          </p:nvPr>
        </p:nvSpPr>
        <p:spPr>
          <a:xfrm>
            <a:off x="468313" y="1700213"/>
            <a:ext cx="3959225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1"/>
          </p:nvPr>
        </p:nvSpPr>
        <p:spPr>
          <a:xfrm>
            <a:off x="468313" y="2276872"/>
            <a:ext cx="3959226" cy="312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16463" y="5489352"/>
            <a:ext cx="3960796" cy="96383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23"/>
          </p:nvPr>
        </p:nvSpPr>
        <p:spPr>
          <a:xfrm>
            <a:off x="4716463" y="1700213"/>
            <a:ext cx="3959225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8" name="Inhaltsplatzhalter 6"/>
          <p:cNvSpPr>
            <a:spLocks noGrp="1"/>
          </p:cNvSpPr>
          <p:nvPr>
            <p:ph sz="quarter" idx="24"/>
          </p:nvPr>
        </p:nvSpPr>
        <p:spPr>
          <a:xfrm>
            <a:off x="4716463" y="2276872"/>
            <a:ext cx="3959226" cy="312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57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39036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468312" y="1699201"/>
            <a:ext cx="3959226" cy="3674016"/>
          </a:xfrm>
        </p:spPr>
        <p:txBody>
          <a:bodyPr/>
          <a:lstStyle>
            <a:lvl1pPr>
              <a:defRPr b="1">
                <a:latin typeface="EnBW DIN Pro"/>
                <a:cs typeface="EnBW DIN Pro"/>
                <a:sym typeface="EnBW DIN Pro"/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18"/>
          </p:nvPr>
        </p:nvSpPr>
        <p:spPr>
          <a:xfrm>
            <a:off x="4716463" y="2276872"/>
            <a:ext cx="3937837" cy="4176316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313" y="5489352"/>
            <a:ext cx="3959226" cy="96383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23"/>
          </p:nvPr>
        </p:nvSpPr>
        <p:spPr>
          <a:xfrm>
            <a:off x="4716327" y="1700213"/>
            <a:ext cx="3942823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b="1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7971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3863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68313" y="1836000"/>
            <a:ext cx="4032250" cy="459842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latin typeface="EnBW DIN Pro"/>
                <a:cs typeface="EnBW DIN Pro"/>
                <a:sym typeface="EnBW DIN Pro"/>
              </a:defRPr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526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42184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/>
        </p:nvSpPr>
        <p:spPr bwMode="ltGray">
          <a:xfrm>
            <a:off x="161999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hteck 9"/>
          <p:cNvSpPr/>
          <p:nvPr/>
        </p:nvSpPr>
        <p:spPr bwMode="invGray">
          <a:xfrm>
            <a:off x="1540800" y="1540800"/>
            <a:ext cx="74412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162000" y="2916000"/>
            <a:ext cx="1296000" cy="361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 bwMode="auto">
          <a:xfrm>
            <a:off x="1847114" y="1817135"/>
            <a:ext cx="6828574" cy="430887"/>
          </a:xfrm>
          <a:noFill/>
        </p:spPr>
        <p:txBody>
          <a:bodyPr wrap="square" lIns="0" tIns="0" r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23621" name="Picture 6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00" y="1540800"/>
            <a:ext cx="1296000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Pict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2717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3"/>
          <p:cNvSpPr>
            <a:spLocks noGrp="1"/>
          </p:cNvSpPr>
          <p:nvPr>
            <p:ph type="pic" sz="quarter" idx="10"/>
          </p:nvPr>
        </p:nvSpPr>
        <p:spPr bwMode="gray">
          <a:xfrm>
            <a:off x="161999" y="4018076"/>
            <a:ext cx="1295400" cy="1295400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invGray">
          <a:xfrm>
            <a:off x="161999" y="162000"/>
            <a:ext cx="8820000" cy="3775075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460858" y="452336"/>
            <a:ext cx="8214830" cy="1163395"/>
          </a:xfrm>
          <a:noFill/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15274" y="5886000"/>
            <a:ext cx="2242726" cy="324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 bwMode="gray">
          <a:xfrm>
            <a:off x="1535373" y="4018076"/>
            <a:ext cx="7446626" cy="129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1834231" y="4280828"/>
            <a:ext cx="6854157" cy="638636"/>
          </a:xfrm>
          <a:noFill/>
        </p:spPr>
        <p:txBody>
          <a:bodyPr wrap="square" lIns="0" t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DIN-Regular" pitchFamily="34" charset="0"/>
              <a:buNone/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900" baseline="0">
                <a:solidFill>
                  <a:schemeClr val="tx1"/>
                </a:solidFill>
                <a:latin typeface="+mn-lt"/>
                <a:ea typeface="EnBW DIN Pro"/>
              </a:defRPr>
            </a:lvl2pPr>
          </a:lstStyle>
          <a:p>
            <a:pPr lvl="0"/>
            <a:r>
              <a:rPr lang="de-DE" noProof="0" dirty="0"/>
              <a:t>Zusatzinfo Subheadline 12pt</a:t>
            </a:r>
          </a:p>
          <a:p>
            <a:pPr lvl="1"/>
            <a:r>
              <a:rPr lang="de-DE" sz="900" noProof="0" dirty="0"/>
              <a:t>Abteilung oder Bereich</a:t>
            </a:r>
            <a:br>
              <a:rPr lang="de-DE" sz="900" noProof="0" dirty="0"/>
            </a:br>
            <a:r>
              <a:rPr lang="de-DE" sz="900" noProof="0" dirty="0"/>
              <a:t>Max Mustermann</a:t>
            </a:r>
            <a:br>
              <a:rPr lang="de-DE" sz="900" noProof="0" dirty="0"/>
            </a:br>
            <a:r>
              <a:rPr lang="de-DE" sz="900" noProof="0" dirty="0"/>
              <a:t>1. Juni 2014</a:t>
            </a:r>
          </a:p>
        </p:txBody>
      </p:sp>
    </p:spTree>
    <p:extLst>
      <p:ext uri="{BB962C8B-B14F-4D97-AF65-F5344CB8AC3E}">
        <p14:creationId xmlns:p14="http://schemas.microsoft.com/office/powerpoint/2010/main" val="3703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(änderba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52357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5671802" y="161999"/>
            <a:ext cx="3310198" cy="5153550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invGray">
          <a:xfrm>
            <a:off x="162000" y="162000"/>
            <a:ext cx="5428801" cy="5153549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460857" y="452336"/>
            <a:ext cx="4759215" cy="1745093"/>
          </a:xfrm>
          <a:noFill/>
        </p:spPr>
        <p:txBody>
          <a:bodyPr lIns="0" tIns="0" rIns="0" bIns="0" anchor="t" anchorCtr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2" name="Rectangle 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60857" y="4380125"/>
            <a:ext cx="4759215" cy="638636"/>
          </a:xfrm>
          <a:noFill/>
        </p:spPr>
        <p:txBody>
          <a:bodyPr wrap="square" lIns="0" t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DIN-Regular" pitchFamily="34" charset="0"/>
              <a:buNone/>
              <a:defRPr sz="1200" b="0">
                <a:solidFill>
                  <a:schemeClr val="bg1"/>
                </a:solidFill>
                <a:latin typeface="+mn-lt"/>
                <a:ea typeface="EnBW DIN Pro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900" baseline="0">
                <a:solidFill>
                  <a:schemeClr val="bg1"/>
                </a:solidFill>
                <a:latin typeface="+mn-lt"/>
                <a:ea typeface="EnBW DIN Pro"/>
              </a:defRPr>
            </a:lvl2pPr>
          </a:lstStyle>
          <a:p>
            <a:pPr lvl="0"/>
            <a:r>
              <a:rPr lang="de-DE" noProof="0" dirty="0"/>
              <a:t>Zusatzinfo Subheadline 12pt</a:t>
            </a:r>
          </a:p>
          <a:p>
            <a:pPr lvl="1"/>
            <a:r>
              <a:rPr lang="de-DE" sz="900" noProof="0" dirty="0"/>
              <a:t>Abteilung oder Bereich</a:t>
            </a:r>
            <a:br>
              <a:rPr lang="de-DE" sz="900" noProof="0" dirty="0"/>
            </a:br>
            <a:r>
              <a:rPr lang="de-DE" sz="900" noProof="0" dirty="0"/>
              <a:t>Max Mustermann</a:t>
            </a:r>
            <a:br>
              <a:rPr lang="de-DE" sz="900" noProof="0" dirty="0"/>
            </a:br>
            <a:r>
              <a:rPr lang="de-DE" sz="900" noProof="0" dirty="0"/>
              <a:t>1. Juni 2014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15274" y="5886000"/>
            <a:ext cx="224272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96854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1700212"/>
            <a:ext cx="8190838" cy="4743787"/>
          </a:xfrm>
        </p:spPr>
        <p:txBody>
          <a:bodyPr/>
          <a:lstStyle>
            <a:lvl1pPr marL="324000" indent="-324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b="1" baseline="0">
                <a:solidFill>
                  <a:schemeClr val="tx2"/>
                </a:solidFill>
                <a:latin typeface="EnBW DIN Pro"/>
                <a:cs typeface="EnBW DIN Pro"/>
                <a:sym typeface="EnBW DIN Pro"/>
              </a:defRPr>
            </a:lvl1pPr>
            <a:lvl2pPr marL="32400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DIN-Regular" panose="020B0500010101010101" pitchFamily="34" charset="0"/>
              <a:buNone/>
              <a:tabLst/>
              <a:defRPr baseline="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de-DE" dirty="0"/>
              <a:t>Text durch klicken</a:t>
            </a:r>
          </a:p>
          <a:p>
            <a:pPr lvl="1"/>
            <a:r>
              <a:rPr lang="de-DE" dirty="0"/>
              <a:t>Unterpunkt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62591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20454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24476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>
          <a:xfrm>
            <a:off x="468312" y="1700213"/>
            <a:ext cx="8190838" cy="246221"/>
          </a:xfrm>
        </p:spPr>
        <p:txBody>
          <a:bodyPr>
            <a:spAutoFit/>
          </a:bodyPr>
          <a:lstStyle>
            <a:lvl1pPr>
              <a:defRPr b="1">
                <a:latin typeface="EnBW DIN Pro"/>
                <a:cs typeface="EnBW DIN Pro"/>
                <a:sym typeface="EnBW DIN Pro"/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4507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73425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>
          <a:xfrm>
            <a:off x="468312" y="1700213"/>
            <a:ext cx="8190838" cy="4752975"/>
          </a:xfrm>
        </p:spPr>
        <p:txBody>
          <a:bodyPr/>
          <a:lstStyle>
            <a:lvl1pPr>
              <a:defRPr b="1">
                <a:latin typeface="EnBW DIN Pro"/>
                <a:cs typeface="EnBW DIN Pro"/>
                <a:sym typeface="EnBW DIN Pro"/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31427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58781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/>
        </p:nvSpPr>
        <p:spPr bwMode="ltGray">
          <a:xfrm>
            <a:off x="162001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 userDrawn="1"/>
        </p:nvSpPr>
        <p:spPr bwMode="invGray">
          <a:xfrm>
            <a:off x="161999" y="1540800"/>
            <a:ext cx="88200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68313" y="640724"/>
            <a:ext cx="6371688" cy="338554"/>
          </a:xfrm>
          <a:noFill/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r>
              <a:rPr lang="de-DE" dirty="0" err="1"/>
              <a:t>Kapiteltrenner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 bwMode="auto">
          <a:xfrm>
            <a:off x="468313" y="1805630"/>
            <a:ext cx="8220075" cy="498598"/>
          </a:xfrm>
          <a:noFill/>
        </p:spPr>
        <p:txBody>
          <a:bodyPr wrap="square" lIns="0" t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+mj-lt"/>
              <a:buNone/>
              <a:defRPr sz="3600" b="0">
                <a:solidFill>
                  <a:schemeClr val="bg1"/>
                </a:solidFill>
                <a:latin typeface="+mn-lt"/>
                <a:ea typeface="EnBW DIN Pro"/>
              </a:defRPr>
            </a:lvl1pPr>
            <a:lvl2pPr marL="324000" indent="0"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19382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m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48273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/>
          <p:cNvSpPr/>
          <p:nvPr/>
        </p:nvSpPr>
        <p:spPr bwMode="ltGray">
          <a:xfrm>
            <a:off x="162001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invGray">
          <a:xfrm>
            <a:off x="1540800" y="1540800"/>
            <a:ext cx="74412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530000" y="1547812"/>
            <a:ext cx="7434000" cy="4982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7" name="Rechteck 6"/>
          <p:cNvSpPr/>
          <p:nvPr/>
        </p:nvSpPr>
        <p:spPr bwMode="gray">
          <a:xfrm>
            <a:off x="162000" y="2916000"/>
            <a:ext cx="1296000" cy="361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 bwMode="auto">
          <a:xfrm>
            <a:off x="1841889" y="1812642"/>
            <a:ext cx="6833800" cy="4708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0000"/>
              </a:lnSpc>
              <a:defRPr lang="de-DE" sz="3600" b="0" dirty="0" smtClean="0">
                <a:solidFill>
                  <a:schemeClr val="bg1"/>
                </a:solidFill>
                <a:latin typeface="+mn-lt"/>
                <a:ea typeface="EnBW DIN Pro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buFont typeface="+mj-lt"/>
            </a:pPr>
            <a:r>
              <a:rPr lang="de-DE"/>
              <a:t>Mastertextformat bearbeiten</a:t>
            </a:r>
          </a:p>
        </p:txBody>
      </p:sp>
      <p:pic>
        <p:nvPicPr>
          <p:cNvPr id="17" name="Bildplatzhalter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00" y="1540800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1530000" y="1547812"/>
            <a:ext cx="7434000" cy="4982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1530000" y="1547812"/>
            <a:ext cx="7434000" cy="4982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7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0782823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1" imgW="270" imgH="270" progId="TCLayout.ActiveDocument.1">
                  <p:embed/>
                </p:oleObj>
              </mc:Choice>
              <mc:Fallback>
                <p:oleObj name="think-cell Folie" r:id="rId21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/>
        </p:nvSpPr>
        <p:spPr bwMode="auto">
          <a:xfrm>
            <a:off x="162001" y="162000"/>
            <a:ext cx="6678000" cy="1296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40724"/>
            <a:ext cx="637168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Headline 22pt mittig zentriert</a:t>
            </a:r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2" y="6602224"/>
            <a:ext cx="7560071" cy="11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75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68623" name="Rectangle 15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350094" y="6537201"/>
            <a:ext cx="30905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900">
                <a:solidFill>
                  <a:schemeClr val="tx1"/>
                </a:solidFill>
                <a:latin typeface="EnBW DIN Pro"/>
                <a:cs typeface="EnBW DIN Pro"/>
                <a:sym typeface="EnBW DIN Pro"/>
              </a:defRPr>
            </a:lvl1pPr>
          </a:lstStyle>
          <a:p>
            <a:fld id="{0C3D4A45-F672-4474-BA28-E624C64DA63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863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19083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Headline </a:t>
            </a:r>
            <a:r>
              <a:rPr lang="de-DE" dirty="0" err="1"/>
              <a:t>Bold</a:t>
            </a:r>
            <a:r>
              <a:rPr lang="de-DE" dirty="0"/>
              <a:t> 16pt</a:t>
            </a:r>
          </a:p>
          <a:p>
            <a:pPr lvl="1"/>
            <a:r>
              <a:rPr lang="de-DE" dirty="0"/>
              <a:t>Fließtext Regular 16pt</a:t>
            </a:r>
          </a:p>
          <a:p>
            <a:pPr lvl="2"/>
            <a:r>
              <a:rPr lang="de-DE" dirty="0"/>
              <a:t>Dritte Ebene Regular 16pt</a:t>
            </a:r>
          </a:p>
          <a:p>
            <a:pPr lvl="3"/>
            <a:r>
              <a:rPr lang="de-DE" dirty="0"/>
              <a:t>Vierte Ebene Regular 14pt</a:t>
            </a:r>
          </a:p>
          <a:p>
            <a:pPr lvl="4"/>
            <a:r>
              <a:rPr lang="de-DE" dirty="0"/>
              <a:t>Fünfte Ebene Regular 14pt</a:t>
            </a:r>
          </a:p>
          <a:p>
            <a:pPr lvl="5"/>
            <a:r>
              <a:rPr lang="de-DE" dirty="0"/>
              <a:t>Weitere Ebene 14pt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64000" y="720000"/>
            <a:ext cx="1495150" cy="216000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-151760" y="-167481"/>
            <a:ext cx="9447520" cy="7170737"/>
            <a:chOff x="-151760" y="-167481"/>
            <a:chExt cx="9447520" cy="7170737"/>
          </a:xfrm>
        </p:grpSpPr>
        <p:cxnSp>
          <p:nvCxnSpPr>
            <p:cNvPr id="6" name="Gerade Verbindung 5"/>
            <p:cNvCxnSpPr/>
            <p:nvPr userDrawn="1"/>
          </p:nvCxnSpPr>
          <p:spPr bwMode="auto">
            <a:xfrm>
              <a:off x="-151760" y="170021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-151760" y="645318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>
              <a:off x="9188604" y="170021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>
              <a:off x="9188604" y="645318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16200000">
              <a:off x="414734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16200000">
              <a:off x="8636397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16200000">
              <a:off x="4662885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16200000">
              <a:off x="4373960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16200000">
              <a:off x="414734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16200000">
              <a:off x="8636397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16200000">
              <a:off x="4662885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16200000">
              <a:off x="4373960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64" r:id="rId4"/>
    <p:sldLayoutId id="2147483673" r:id="rId5"/>
    <p:sldLayoutId id="2147483680" r:id="rId6"/>
    <p:sldLayoutId id="2147483666" r:id="rId7"/>
    <p:sldLayoutId id="2147483681" r:id="rId8"/>
    <p:sldLayoutId id="2147483682" r:id="rId9"/>
    <p:sldLayoutId id="2147483667" r:id="rId10"/>
    <p:sldLayoutId id="2147483668" r:id="rId11"/>
    <p:sldLayoutId id="2147483665" r:id="rId12"/>
    <p:sldLayoutId id="2147483669" r:id="rId13"/>
    <p:sldLayoutId id="2147483671" r:id="rId14"/>
    <p:sldLayoutId id="2147483672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200" baseline="0">
          <a:solidFill>
            <a:schemeClr val="tx1"/>
          </a:solidFill>
          <a:latin typeface="+mn-lt"/>
          <a:ea typeface="EnBW DIN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Tx/>
        <a:buNone/>
        <a:defRPr sz="1600" b="1" baseline="0">
          <a:solidFill>
            <a:schemeClr val="tx2"/>
          </a:solidFill>
          <a:latin typeface="EnBW DIN Pro"/>
          <a:ea typeface="EnBW DIN Pro"/>
          <a:cs typeface="EnBW DIN Pro"/>
          <a:sym typeface="EnBW DIN Pro"/>
        </a:defRPr>
      </a:lvl1pPr>
      <a:lvl2pPr marL="0" indent="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ct val="140000"/>
        <a:buFont typeface="DIN-Medium" panose="020B0600010101020104" pitchFamily="34" charset="0"/>
        <a:buNone/>
        <a:defRPr sz="1600">
          <a:solidFill>
            <a:schemeClr val="tx1"/>
          </a:solidFill>
          <a:latin typeface="+mn-lt"/>
          <a:ea typeface="EnBW DIN Pro"/>
        </a:defRPr>
      </a:lvl2pPr>
      <a:lvl3pPr marL="162000" indent="-1620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FF9900"/>
        </a:buClr>
        <a:buSzPct val="100000"/>
        <a:buFont typeface="EnBW DIN Pro" panose="020B0504020101020102" pitchFamily="34" charset="0"/>
        <a:buChar char="›"/>
        <a:defRPr sz="1600">
          <a:solidFill>
            <a:schemeClr val="tx1"/>
          </a:solidFill>
          <a:latin typeface="+mn-lt"/>
          <a:ea typeface="EnBW DIN Pro"/>
        </a:defRPr>
      </a:lvl3pPr>
      <a:lvl4pPr marL="324000" indent="-1620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lang="de-DE" sz="1400" dirty="0" smtClean="0">
          <a:solidFill>
            <a:schemeClr val="tx1"/>
          </a:solidFill>
          <a:latin typeface="+mn-lt"/>
          <a:ea typeface="EnBW DIN Pro"/>
        </a:defRPr>
      </a:lvl4pPr>
      <a:lvl5pPr marL="486000" indent="-1620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sz="1400">
          <a:solidFill>
            <a:schemeClr val="tx1"/>
          </a:solidFill>
          <a:latin typeface="+mn-lt"/>
          <a:ea typeface="EnBW DIN Pro"/>
        </a:defRPr>
      </a:lvl5pPr>
      <a:lvl6pPr marL="648000" indent="-1620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sz="1400">
          <a:solidFill>
            <a:schemeClr val="tx1"/>
          </a:solidFill>
          <a:latin typeface="+mn-lt"/>
        </a:defRPr>
      </a:lvl6pPr>
      <a:lvl7pPr marL="2525713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rgbClr val="FF9900"/>
        </a:buClr>
        <a:buSzPct val="160000"/>
        <a:buFont typeface="DIN-Regular" pitchFamily="34" charset="0"/>
        <a:buChar char="›"/>
        <a:defRPr>
          <a:solidFill>
            <a:schemeClr val="tx1"/>
          </a:solidFill>
          <a:latin typeface="+mn-lt"/>
        </a:defRPr>
      </a:lvl7pPr>
      <a:lvl8pPr marL="2982913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rgbClr val="FF9900"/>
        </a:buClr>
        <a:buSzPct val="160000"/>
        <a:buFont typeface="DIN-Regular" pitchFamily="34" charset="0"/>
        <a:buChar char="›"/>
        <a:defRPr>
          <a:solidFill>
            <a:schemeClr val="tx1"/>
          </a:solidFill>
          <a:latin typeface="+mn-lt"/>
        </a:defRPr>
      </a:lvl8pPr>
      <a:lvl9pPr marL="3440113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rgbClr val="FF9900"/>
        </a:buClr>
        <a:buSzPct val="160000"/>
        <a:buFont typeface="DIN-Regular" pitchFamily="34" charset="0"/>
        <a:buChar char="›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"/><Relationship Id="rId13" Type="http://schemas.openxmlformats.org/officeDocument/2006/relationships/image" Target="../media/image14.ti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emf"/><Relationship Id="rId11" Type="http://schemas.openxmlformats.org/officeDocument/2006/relationships/image" Target="../media/image12.ti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1.tif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emf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e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tif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6985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r="1450"/>
          <a:stretch>
            <a:fillRect/>
          </a:stretch>
        </p:blipFill>
        <p:spPr/>
      </p:pic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460857" y="452336"/>
            <a:ext cx="4759215" cy="1246495"/>
          </a:xfrm>
        </p:spPr>
        <p:txBody>
          <a:bodyPr/>
          <a:lstStyle/>
          <a:p>
            <a:r>
              <a:rPr lang="de-DE" dirty="0"/>
              <a:t>EnBW Hackathon</a:t>
            </a:r>
            <a:br>
              <a:rPr lang="de-DE" dirty="0"/>
            </a:br>
            <a:r>
              <a:rPr lang="de-DE" sz="2400" dirty="0">
                <a:solidFill>
                  <a:srgbClr val="EE7700"/>
                </a:solidFill>
              </a:rPr>
              <a:t>#</a:t>
            </a:r>
            <a:r>
              <a:rPr lang="de-DE" sz="2400" dirty="0" err="1">
                <a:solidFill>
                  <a:srgbClr val="EE7700"/>
                </a:solidFill>
              </a:rPr>
              <a:t>Redispatching</a:t>
            </a:r>
            <a:r>
              <a:rPr lang="de-DE" sz="2400" dirty="0">
                <a:solidFill>
                  <a:srgbClr val="EE7700"/>
                </a:solidFill>
              </a:rPr>
              <a:t> - Was tun </a:t>
            </a:r>
            <a:br>
              <a:rPr lang="de-DE" sz="2400" dirty="0">
                <a:solidFill>
                  <a:srgbClr val="EE7700"/>
                </a:solidFill>
              </a:rPr>
            </a:br>
            <a:r>
              <a:rPr lang="de-DE" sz="2400" dirty="0">
                <a:solidFill>
                  <a:srgbClr val="EE7700"/>
                </a:solidFill>
              </a:rPr>
              <a:t>bei Netzüberlastung ? </a:t>
            </a:r>
            <a:endParaRPr lang="de-DE" dirty="0">
              <a:solidFill>
                <a:srgbClr val="EE7700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sz="quarter" idx="1"/>
          </p:nvPr>
        </p:nvSpPr>
        <p:spPr>
          <a:xfrm>
            <a:off x="468000" y="4245528"/>
            <a:ext cx="4759215" cy="677108"/>
          </a:xfrm>
        </p:spPr>
        <p:txBody>
          <a:bodyPr/>
          <a:lstStyle/>
          <a:p>
            <a:pPr lvl="0"/>
            <a:r>
              <a:rPr lang="de-DE" dirty="0">
                <a:cs typeface="EnBW DIN Pro"/>
              </a:rPr>
              <a:t>Handout</a:t>
            </a:r>
          </a:p>
          <a:p>
            <a:pPr lvl="1"/>
            <a:r>
              <a:rPr lang="de-DE" dirty="0"/>
              <a:t>Ulrich Tröll</a:t>
            </a:r>
          </a:p>
          <a:p>
            <a:pPr lvl="1"/>
            <a:r>
              <a:rPr lang="de-DE" dirty="0"/>
              <a:t>Netze BW GmbH (ein Unternehmen der EnBW)</a:t>
            </a:r>
            <a:br>
              <a:rPr lang="de-DE" dirty="0"/>
            </a:br>
            <a:r>
              <a:rPr lang="de-DE" dirty="0"/>
              <a:t>5. und 6. November 2018</a:t>
            </a:r>
          </a:p>
        </p:txBody>
      </p:sp>
    </p:spTree>
    <p:extLst>
      <p:ext uri="{BB962C8B-B14F-4D97-AF65-F5344CB8AC3E}">
        <p14:creationId xmlns:p14="http://schemas.microsoft.com/office/powerpoint/2010/main" val="41240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9991DFE-0CF1-4013-8EB0-F2D90C201F7E}"/>
              </a:ext>
            </a:extLst>
          </p:cNvPr>
          <p:cNvSpPr/>
          <p:nvPr/>
        </p:nvSpPr>
        <p:spPr bwMode="auto">
          <a:xfrm>
            <a:off x="262615" y="1671483"/>
            <a:ext cx="5191432" cy="48657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108000" tIns="108000" rIns="10800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bereitgestellt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4E63B2F8-BC56-44A9-9492-F58283A16761}"/>
              </a:ext>
            </a:extLst>
          </p:cNvPr>
          <p:cNvSpPr/>
          <p:nvPr/>
        </p:nvSpPr>
        <p:spPr bwMode="auto">
          <a:xfrm>
            <a:off x="659035" y="2070442"/>
            <a:ext cx="1501140" cy="42443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noFill/>
              <a:effectLst/>
              <a:latin typeface="+mn-lt"/>
            </a:endParaRP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0C628FF0-97F3-4D90-BE91-03C75006BB3C}"/>
              </a:ext>
            </a:extLst>
          </p:cNvPr>
          <p:cNvSpPr/>
          <p:nvPr/>
        </p:nvSpPr>
        <p:spPr bwMode="auto">
          <a:xfrm>
            <a:off x="2394059" y="2069933"/>
            <a:ext cx="1371395" cy="42443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noFill/>
              <a:effectLst/>
              <a:latin typeface="+mn-lt"/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6F77B628-C8D3-4DF7-8F12-4FA7A2ED0EF2}"/>
              </a:ext>
            </a:extLst>
          </p:cNvPr>
          <p:cNvSpPr/>
          <p:nvPr/>
        </p:nvSpPr>
        <p:spPr bwMode="auto">
          <a:xfrm>
            <a:off x="3975142" y="2069933"/>
            <a:ext cx="1371395" cy="42443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noFill/>
              <a:effectLst/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CFAB36F-269C-4C19-9AF9-309C4F354511}"/>
              </a:ext>
            </a:extLst>
          </p:cNvPr>
          <p:cNvSpPr/>
          <p:nvPr/>
        </p:nvSpPr>
        <p:spPr bwMode="auto">
          <a:xfrm>
            <a:off x="6057022" y="1653865"/>
            <a:ext cx="2602128" cy="48657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108000" tIns="108000" rIns="10800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/>
              <a:t>optional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32A1DBA0-7682-415B-8632-57B5190E5742}"/>
              </a:ext>
            </a:extLst>
          </p:cNvPr>
          <p:cNvSpPr/>
          <p:nvPr/>
        </p:nvSpPr>
        <p:spPr bwMode="auto">
          <a:xfrm>
            <a:off x="6656988" y="2069933"/>
            <a:ext cx="1371395" cy="42443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rgbClr val="EE7700"/>
                </a:solidFill>
              </a:rPr>
              <a:t>user-gesteuert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rgbClr val="EE7700"/>
              </a:solidFill>
              <a:effectLst/>
              <a:latin typeface="+mn-lt"/>
            </a:endParaRP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</p:spPr>
        <p:txBody>
          <a:bodyPr/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Szenarien</a:t>
            </a:r>
            <a:endParaRPr lang="de-DE" dirty="0">
              <a:solidFill>
                <a:srgbClr val="061671"/>
              </a:solidFill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2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2E029359-A8A4-4721-9AA8-3704B14E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99" y="2305761"/>
            <a:ext cx="965420" cy="109880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31BCC837-1287-45DD-81C7-FDDC2237C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2447" y="5364411"/>
            <a:ext cx="576470" cy="57647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F355FFE6-C2AA-4A9A-A01D-9231B2492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922" y="4581370"/>
            <a:ext cx="762174" cy="52717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FCC741E5-CA9C-4337-8C17-86957C460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937" y="3550604"/>
            <a:ext cx="961072" cy="75207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06819ACD-199E-46F8-8C06-DC3C2A744F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1915" y="2424278"/>
            <a:ext cx="800601" cy="75208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182090F8-1FD4-4FB9-9042-79E82078D7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5406" y="4557174"/>
            <a:ext cx="984504" cy="646960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8BA8C4C3-163D-4E29-8A70-B9216F5FC8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8430" y="4557174"/>
            <a:ext cx="984504" cy="64696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E362A2EE-F5EB-4BE4-93B9-94AE080010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0381" y="2424137"/>
            <a:ext cx="800601" cy="75208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A7FC5876-DD4A-46B4-957D-61DCA0293B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3634" y="3487667"/>
            <a:ext cx="339813" cy="770466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E95B50AA-2FA0-45DB-909F-0AC3FD8BE1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8117" y="3498412"/>
            <a:ext cx="339813" cy="770466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7B0CB3FA-0493-43EA-9AFE-9E0354EBC581}"/>
              </a:ext>
            </a:extLst>
          </p:cNvPr>
          <p:cNvSpPr txBox="1"/>
          <p:nvPr/>
        </p:nvSpPr>
        <p:spPr bwMode="gray">
          <a:xfrm>
            <a:off x="702747" y="1773874"/>
            <a:ext cx="748752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  <a:tabLst>
                <a:tab pos="1879600" algn="l"/>
                <a:tab pos="3319463" algn="l"/>
                <a:tab pos="6096000" algn="l"/>
              </a:tabLst>
            </a:pP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   Überschusstag</a:t>
            </a: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	</a:t>
            </a: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Dunkelflaute</a:t>
            </a: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	</a:t>
            </a: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E-Mob</a:t>
            </a: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 </a:t>
            </a: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Zukunft	</a:t>
            </a:r>
            <a:r>
              <a:rPr lang="de-DE" sz="2000" b="1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20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Netzmodell</a:t>
            </a:r>
            <a:endParaRPr lang="de-DE" sz="1800" dirty="0">
              <a:latin typeface="DIN-Regular" panose="020B0500010101010101" pitchFamily="34" charset="0"/>
              <a:ea typeface="DIN-Regular" panose="020B05000101010101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3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67F4DA8-45A2-4517-A0D5-BB6BA756E1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37" t="3251" r="26944" b="31893"/>
          <a:stretch/>
        </p:blipFill>
        <p:spPr>
          <a:xfrm>
            <a:off x="337026" y="1744454"/>
            <a:ext cx="7128934" cy="4444305"/>
          </a:xfrm>
          <a:prstGeom prst="rect">
            <a:avLst/>
          </a:prstGeom>
        </p:spPr>
      </p:pic>
      <p:sp>
        <p:nvSpPr>
          <p:cNvPr id="112" name="Textfeld 111">
            <a:extLst>
              <a:ext uri="{FF2B5EF4-FFF2-40B4-BE49-F238E27FC236}">
                <a16:creationId xmlns:a16="http://schemas.microsoft.com/office/drawing/2014/main" id="{86DE72E7-B9A9-4B04-9B4D-58CD3F4E1E2B}"/>
              </a:ext>
            </a:extLst>
          </p:cNvPr>
          <p:cNvSpPr txBox="1"/>
          <p:nvPr/>
        </p:nvSpPr>
        <p:spPr bwMode="gray">
          <a:xfrm>
            <a:off x="7889156" y="2000006"/>
            <a:ext cx="90569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600" dirty="0">
                <a:latin typeface="DIN-Medium" panose="020B0600010101020104" pitchFamily="34" charset="0"/>
                <a:ea typeface="DIN-Regular" panose="020B0500010101010101" pitchFamily="34" charset="0"/>
              </a:rPr>
              <a:t>Höchst-</a:t>
            </a:r>
            <a:br>
              <a:rPr lang="de-DE" sz="1600" dirty="0">
                <a:latin typeface="DIN-Medium" panose="020B0600010101020104" pitchFamily="34" charset="0"/>
                <a:ea typeface="DIN-Regular" panose="020B0500010101010101" pitchFamily="34" charset="0"/>
              </a:rPr>
            </a:br>
            <a:r>
              <a:rPr lang="de-DE" sz="1600" dirty="0" err="1">
                <a:latin typeface="DIN-Medium" panose="020B0600010101020104" pitchFamily="34" charset="0"/>
                <a:ea typeface="DIN-Regular" panose="020B0500010101010101" pitchFamily="34" charset="0"/>
              </a:rPr>
              <a:t>spannung</a:t>
            </a:r>
            <a:endParaRPr lang="de-DE" sz="1600" dirty="0"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3AAE718-BEA3-49AF-B1D1-2D630157F521}"/>
              </a:ext>
            </a:extLst>
          </p:cNvPr>
          <p:cNvSpPr txBox="1"/>
          <p:nvPr/>
        </p:nvSpPr>
        <p:spPr bwMode="gray">
          <a:xfrm>
            <a:off x="7795586" y="3459361"/>
            <a:ext cx="90569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600" dirty="0">
                <a:solidFill>
                  <a:srgbClr val="0033CC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Hoch-</a:t>
            </a:r>
            <a:br>
              <a:rPr lang="de-DE" sz="1600" dirty="0">
                <a:solidFill>
                  <a:srgbClr val="0033CC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</a:br>
            <a:r>
              <a:rPr lang="de-DE" sz="1600" dirty="0" err="1">
                <a:solidFill>
                  <a:srgbClr val="0033CC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spannung</a:t>
            </a:r>
            <a:endParaRPr lang="de-DE" sz="1600" dirty="0">
              <a:solidFill>
                <a:srgbClr val="0033CC"/>
              </a:solidFill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00245B4-3B12-4C68-8039-4BDDFAEB9675}"/>
              </a:ext>
            </a:extLst>
          </p:cNvPr>
          <p:cNvSpPr txBox="1"/>
          <p:nvPr/>
        </p:nvSpPr>
        <p:spPr bwMode="gray">
          <a:xfrm>
            <a:off x="7830737" y="4947010"/>
            <a:ext cx="90569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Mittel-</a:t>
            </a:r>
            <a:br>
              <a:rPr lang="de-DE" sz="1600" dirty="0">
                <a:solidFill>
                  <a:schemeClr val="bg1">
                    <a:lumMod val="50000"/>
                  </a:schemeClr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</a:b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spannung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4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6912A4A-D436-4260-836A-50C9276894E7}"/>
              </a:ext>
            </a:extLst>
          </p:cNvPr>
          <p:cNvSpPr txBox="1"/>
          <p:nvPr/>
        </p:nvSpPr>
        <p:spPr bwMode="gray">
          <a:xfrm>
            <a:off x="4912488" y="1831870"/>
            <a:ext cx="4231512" cy="40934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buClr>
                <a:schemeClr val="accent6"/>
              </a:buClr>
              <a:buSzPct val="140000"/>
              <a:buNone/>
              <a:defRPr sz="140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defRPr>
            </a:lvl1pPr>
          </a:lstStyle>
          <a:p>
            <a:r>
              <a:rPr lang="de-DE" dirty="0"/>
              <a:t>Welche Maßnahmen können zur Engpass-</a:t>
            </a:r>
            <a:br>
              <a:rPr lang="de-DE" dirty="0"/>
            </a:br>
            <a:r>
              <a:rPr lang="de-DE" dirty="0" err="1"/>
              <a:t>beseitigung</a:t>
            </a:r>
            <a:r>
              <a:rPr lang="de-DE" dirty="0"/>
              <a:t> ergriffen werden und wie viel </a:t>
            </a:r>
            <a:br>
              <a:rPr lang="de-DE" dirty="0"/>
            </a:br>
            <a:r>
              <a:rPr lang="de-DE" dirty="0"/>
              <a:t>kosten diese ?</a:t>
            </a:r>
          </a:p>
          <a:p>
            <a:endParaRPr lang="de-DE" dirty="0"/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Erzeugungsreserve aktivieren</a:t>
            </a:r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Speicher aufladen</a:t>
            </a:r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Speicher abrufen</a:t>
            </a:r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Last vermindern</a:t>
            </a:r>
          </a:p>
          <a:p>
            <a:pPr marL="896938" lvl="1">
              <a:spcAft>
                <a:spcPts val="30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Einspeisung vermindern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31D4F86-84D3-4499-8BA2-E7D4E1D11465}"/>
              </a:ext>
            </a:extLst>
          </p:cNvPr>
          <p:cNvGrpSpPr/>
          <p:nvPr/>
        </p:nvGrpSpPr>
        <p:grpSpPr>
          <a:xfrm>
            <a:off x="4899789" y="2564722"/>
            <a:ext cx="709837" cy="558946"/>
            <a:chOff x="5514975" y="7689996"/>
            <a:chExt cx="5556250" cy="4375150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11E998A1-9828-4B94-8995-F19696B330AF}"/>
                </a:ext>
              </a:extLst>
            </p:cNvPr>
            <p:cNvSpPr/>
            <p:nvPr/>
          </p:nvSpPr>
          <p:spPr bwMode="auto">
            <a:xfrm>
              <a:off x="5514975" y="7689996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C665181-BF76-42B4-A01B-6D98D3EB1A2A}"/>
                </a:ext>
              </a:extLst>
            </p:cNvPr>
            <p:cNvSpPr/>
            <p:nvPr/>
          </p:nvSpPr>
          <p:spPr bwMode="auto">
            <a:xfrm>
              <a:off x="5526483" y="9104394"/>
              <a:ext cx="5130800" cy="838200"/>
            </a:xfrm>
            <a:custGeom>
              <a:avLst/>
              <a:gdLst>
                <a:gd name="connsiteX0" fmla="*/ 0 w 5130800"/>
                <a:gd name="connsiteY0" fmla="*/ 838200 h 838200"/>
                <a:gd name="connsiteX1" fmla="*/ 2533650 w 5130800"/>
                <a:gd name="connsiteY1" fmla="*/ 838200 h 838200"/>
                <a:gd name="connsiteX2" fmla="*/ 2533650 w 5130800"/>
                <a:gd name="connsiteY2" fmla="*/ 12700 h 838200"/>
                <a:gd name="connsiteX3" fmla="*/ 5130800 w 5130800"/>
                <a:gd name="connsiteY3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838200">
                  <a:moveTo>
                    <a:pt x="0" y="838200"/>
                  </a:moveTo>
                  <a:lnTo>
                    <a:pt x="2533650" y="838200"/>
                  </a:lnTo>
                  <a:lnTo>
                    <a:pt x="2533650" y="12700"/>
                  </a:lnTo>
                  <a:lnTo>
                    <a:pt x="5130800" y="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CC0A6AB-690E-42E1-977E-A4C02D42CB20}"/>
              </a:ext>
            </a:extLst>
          </p:cNvPr>
          <p:cNvGrpSpPr/>
          <p:nvPr/>
        </p:nvGrpSpPr>
        <p:grpSpPr>
          <a:xfrm>
            <a:off x="4901259" y="3291554"/>
            <a:ext cx="678512" cy="534279"/>
            <a:chOff x="-2203450" y="6421647"/>
            <a:chExt cx="5556250" cy="4375150"/>
          </a:xfrm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4EC14AC-7C37-44B0-9912-7D2320E4BFA6}"/>
                </a:ext>
              </a:extLst>
            </p:cNvPr>
            <p:cNvSpPr/>
            <p:nvPr/>
          </p:nvSpPr>
          <p:spPr bwMode="auto">
            <a:xfrm>
              <a:off x="-2203450" y="8394887"/>
              <a:ext cx="5137150" cy="787400"/>
            </a:xfrm>
            <a:custGeom>
              <a:avLst/>
              <a:gdLst>
                <a:gd name="connsiteX0" fmla="*/ 0 w 5137150"/>
                <a:gd name="connsiteY0" fmla="*/ 0 h 787400"/>
                <a:gd name="connsiteX1" fmla="*/ 2635250 w 5137150"/>
                <a:gd name="connsiteY1" fmla="*/ 12700 h 787400"/>
                <a:gd name="connsiteX2" fmla="*/ 2635250 w 5137150"/>
                <a:gd name="connsiteY2" fmla="*/ 781050 h 787400"/>
                <a:gd name="connsiteX3" fmla="*/ 5137150 w 5137150"/>
                <a:gd name="connsiteY3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7150" h="787400">
                  <a:moveTo>
                    <a:pt x="0" y="0"/>
                  </a:moveTo>
                  <a:lnTo>
                    <a:pt x="2635250" y="12700"/>
                  </a:lnTo>
                  <a:lnTo>
                    <a:pt x="2635250" y="781050"/>
                  </a:lnTo>
                  <a:lnTo>
                    <a:pt x="5137150" y="78740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B35B9C04-9849-42D6-9EB6-C061F6CEE9E2}"/>
                </a:ext>
              </a:extLst>
            </p:cNvPr>
            <p:cNvSpPr/>
            <p:nvPr/>
          </p:nvSpPr>
          <p:spPr bwMode="auto">
            <a:xfrm>
              <a:off x="-2203450" y="6421647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D647A22-F7F1-404A-887B-C8EA6DF2B51C}"/>
              </a:ext>
            </a:extLst>
          </p:cNvPr>
          <p:cNvGrpSpPr/>
          <p:nvPr/>
        </p:nvGrpSpPr>
        <p:grpSpPr>
          <a:xfrm>
            <a:off x="4895026" y="3990655"/>
            <a:ext cx="698948" cy="572780"/>
            <a:chOff x="843531" y="6193132"/>
            <a:chExt cx="2823594" cy="2334918"/>
          </a:xfrm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35C21F0A-A7A0-41F8-8236-F4A15B19C526}"/>
                </a:ext>
              </a:extLst>
            </p:cNvPr>
            <p:cNvSpPr/>
            <p:nvPr/>
          </p:nvSpPr>
          <p:spPr bwMode="auto">
            <a:xfrm>
              <a:off x="843531" y="6193132"/>
              <a:ext cx="2823594" cy="2332128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BC86580D-328C-4171-AAF8-0E6A74DC4165}"/>
                </a:ext>
              </a:extLst>
            </p:cNvPr>
            <p:cNvSpPr/>
            <p:nvPr/>
          </p:nvSpPr>
          <p:spPr bwMode="auto">
            <a:xfrm>
              <a:off x="2324100" y="7362825"/>
              <a:ext cx="1339850" cy="1165225"/>
            </a:xfrm>
            <a:custGeom>
              <a:avLst/>
              <a:gdLst>
                <a:gd name="connsiteX0" fmla="*/ 0 w 1339850"/>
                <a:gd name="connsiteY0" fmla="*/ 1165225 h 1165225"/>
                <a:gd name="connsiteX1" fmla="*/ 0 w 1339850"/>
                <a:gd name="connsiteY1" fmla="*/ 3175 h 1165225"/>
                <a:gd name="connsiteX2" fmla="*/ 1339850 w 1339850"/>
                <a:gd name="connsiteY2" fmla="*/ 0 h 1165225"/>
                <a:gd name="connsiteX3" fmla="*/ 1339850 w 1339850"/>
                <a:gd name="connsiteY3" fmla="*/ 0 h 116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850" h="1165225">
                  <a:moveTo>
                    <a:pt x="0" y="1165225"/>
                  </a:moveTo>
                  <a:lnTo>
                    <a:pt x="0" y="3175"/>
                  </a:lnTo>
                  <a:lnTo>
                    <a:pt x="1339850" y="0"/>
                  </a:lnTo>
                  <a:lnTo>
                    <a:pt x="1339850" y="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EB72AEE-B93F-4D8D-B109-6C7A2ACA8580}"/>
              </a:ext>
            </a:extLst>
          </p:cNvPr>
          <p:cNvGrpSpPr/>
          <p:nvPr/>
        </p:nvGrpSpPr>
        <p:grpSpPr>
          <a:xfrm>
            <a:off x="4915463" y="4736318"/>
            <a:ext cx="678511" cy="534279"/>
            <a:chOff x="-2203450" y="6421647"/>
            <a:chExt cx="5556250" cy="4375150"/>
          </a:xfrm>
        </p:grpSpPr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45AA22BE-BC70-4802-9F02-BF532BCB8E61}"/>
                </a:ext>
              </a:extLst>
            </p:cNvPr>
            <p:cNvSpPr/>
            <p:nvPr/>
          </p:nvSpPr>
          <p:spPr bwMode="auto">
            <a:xfrm>
              <a:off x="-2203450" y="8394887"/>
              <a:ext cx="5137150" cy="787400"/>
            </a:xfrm>
            <a:custGeom>
              <a:avLst/>
              <a:gdLst>
                <a:gd name="connsiteX0" fmla="*/ 0 w 5137150"/>
                <a:gd name="connsiteY0" fmla="*/ 0 h 787400"/>
                <a:gd name="connsiteX1" fmla="*/ 2635250 w 5137150"/>
                <a:gd name="connsiteY1" fmla="*/ 12700 h 787400"/>
                <a:gd name="connsiteX2" fmla="*/ 2635250 w 5137150"/>
                <a:gd name="connsiteY2" fmla="*/ 781050 h 787400"/>
                <a:gd name="connsiteX3" fmla="*/ 5137150 w 5137150"/>
                <a:gd name="connsiteY3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7150" h="787400">
                  <a:moveTo>
                    <a:pt x="0" y="0"/>
                  </a:moveTo>
                  <a:lnTo>
                    <a:pt x="2635250" y="12700"/>
                  </a:lnTo>
                  <a:lnTo>
                    <a:pt x="2635250" y="781050"/>
                  </a:lnTo>
                  <a:lnTo>
                    <a:pt x="5137150" y="78740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AFDDCB7F-BF0A-42D1-A1C3-B52A9619749A}"/>
                </a:ext>
              </a:extLst>
            </p:cNvPr>
            <p:cNvSpPr/>
            <p:nvPr/>
          </p:nvSpPr>
          <p:spPr bwMode="auto">
            <a:xfrm>
              <a:off x="-2203450" y="6421647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09038DFE-0273-42A9-B416-6D69B48CFE75}"/>
              </a:ext>
            </a:extLst>
          </p:cNvPr>
          <p:cNvSpPr/>
          <p:nvPr/>
        </p:nvSpPr>
        <p:spPr bwMode="auto">
          <a:xfrm>
            <a:off x="1848737" y="4341811"/>
            <a:ext cx="392949" cy="847525"/>
          </a:xfrm>
          <a:custGeom>
            <a:avLst/>
            <a:gdLst>
              <a:gd name="connsiteX0" fmla="*/ 0 w 274320"/>
              <a:gd name="connsiteY0" fmla="*/ 0 h 513080"/>
              <a:gd name="connsiteX1" fmla="*/ 274320 w 274320"/>
              <a:gd name="connsiteY1" fmla="*/ 513080 h 513080"/>
              <a:gd name="connsiteX2" fmla="*/ 274320 w 274320"/>
              <a:gd name="connsiteY2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513080">
                <a:moveTo>
                  <a:pt x="0" y="0"/>
                </a:moveTo>
                <a:lnTo>
                  <a:pt x="274320" y="513080"/>
                </a:lnTo>
                <a:lnTo>
                  <a:pt x="274320" y="51308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677721EC-100E-4097-8485-3C4ED3574517}"/>
              </a:ext>
            </a:extLst>
          </p:cNvPr>
          <p:cNvSpPr/>
          <p:nvPr/>
        </p:nvSpPr>
        <p:spPr bwMode="auto">
          <a:xfrm>
            <a:off x="1201038" y="2889248"/>
            <a:ext cx="647700" cy="1993900"/>
          </a:xfrm>
          <a:custGeom>
            <a:avLst/>
            <a:gdLst>
              <a:gd name="connsiteX0" fmla="*/ 0 w 647700"/>
              <a:gd name="connsiteY0" fmla="*/ 0 h 1993900"/>
              <a:gd name="connsiteX1" fmla="*/ 615950 w 647700"/>
              <a:gd name="connsiteY1" fmla="*/ 660400 h 1993900"/>
              <a:gd name="connsiteX2" fmla="*/ 647700 w 647700"/>
              <a:gd name="connsiteY2" fmla="*/ 1454150 h 1993900"/>
              <a:gd name="connsiteX3" fmla="*/ 222250 w 647700"/>
              <a:gd name="connsiteY3" fmla="*/ 1993900 h 1993900"/>
              <a:gd name="connsiteX4" fmla="*/ 222250 w 647700"/>
              <a:gd name="connsiteY4" fmla="*/ 19939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1993900">
                <a:moveTo>
                  <a:pt x="0" y="0"/>
                </a:moveTo>
                <a:lnTo>
                  <a:pt x="615950" y="660400"/>
                </a:lnTo>
                <a:lnTo>
                  <a:pt x="647700" y="1454150"/>
                </a:lnTo>
                <a:lnTo>
                  <a:pt x="222250" y="1993900"/>
                </a:lnTo>
                <a:lnTo>
                  <a:pt x="222250" y="199390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BD9372E2-1F2B-44FA-BA2D-4FDB68A77BA4}"/>
              </a:ext>
            </a:extLst>
          </p:cNvPr>
          <p:cNvSpPr/>
          <p:nvPr/>
        </p:nvSpPr>
        <p:spPr bwMode="auto">
          <a:xfrm flipV="1">
            <a:off x="1823339" y="3406013"/>
            <a:ext cx="516572" cy="137283"/>
          </a:xfrm>
          <a:custGeom>
            <a:avLst/>
            <a:gdLst>
              <a:gd name="connsiteX0" fmla="*/ 0 w 274320"/>
              <a:gd name="connsiteY0" fmla="*/ 0 h 513080"/>
              <a:gd name="connsiteX1" fmla="*/ 274320 w 274320"/>
              <a:gd name="connsiteY1" fmla="*/ 513080 h 513080"/>
              <a:gd name="connsiteX2" fmla="*/ 274320 w 274320"/>
              <a:gd name="connsiteY2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513080">
                <a:moveTo>
                  <a:pt x="0" y="0"/>
                </a:moveTo>
                <a:lnTo>
                  <a:pt x="274320" y="513080"/>
                </a:lnTo>
                <a:lnTo>
                  <a:pt x="274320" y="51308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6B75CC90-A374-4EE4-B6BC-05E9977D1216}"/>
              </a:ext>
            </a:extLst>
          </p:cNvPr>
          <p:cNvGrpSpPr/>
          <p:nvPr/>
        </p:nvGrpSpPr>
        <p:grpSpPr>
          <a:xfrm>
            <a:off x="3556417" y="2791993"/>
            <a:ext cx="709837" cy="558946"/>
            <a:chOff x="5514975" y="7689996"/>
            <a:chExt cx="5556250" cy="4375150"/>
          </a:xfrm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01B7EA29-2D2C-4C27-AC1A-F8D73C1959F2}"/>
                </a:ext>
              </a:extLst>
            </p:cNvPr>
            <p:cNvSpPr/>
            <p:nvPr/>
          </p:nvSpPr>
          <p:spPr bwMode="auto">
            <a:xfrm>
              <a:off x="5514975" y="7689996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C6AAB1FF-4F94-41A9-BA79-ED7D7EDF583D}"/>
                </a:ext>
              </a:extLst>
            </p:cNvPr>
            <p:cNvSpPr/>
            <p:nvPr/>
          </p:nvSpPr>
          <p:spPr bwMode="auto">
            <a:xfrm>
              <a:off x="5526483" y="9104394"/>
              <a:ext cx="5130800" cy="838200"/>
            </a:xfrm>
            <a:custGeom>
              <a:avLst/>
              <a:gdLst>
                <a:gd name="connsiteX0" fmla="*/ 0 w 5130800"/>
                <a:gd name="connsiteY0" fmla="*/ 838200 h 838200"/>
                <a:gd name="connsiteX1" fmla="*/ 2533650 w 5130800"/>
                <a:gd name="connsiteY1" fmla="*/ 838200 h 838200"/>
                <a:gd name="connsiteX2" fmla="*/ 2533650 w 5130800"/>
                <a:gd name="connsiteY2" fmla="*/ 12700 h 838200"/>
                <a:gd name="connsiteX3" fmla="*/ 5130800 w 5130800"/>
                <a:gd name="connsiteY3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838200">
                  <a:moveTo>
                    <a:pt x="0" y="838200"/>
                  </a:moveTo>
                  <a:lnTo>
                    <a:pt x="2533650" y="838200"/>
                  </a:lnTo>
                  <a:lnTo>
                    <a:pt x="2533650" y="12700"/>
                  </a:lnTo>
                  <a:lnTo>
                    <a:pt x="5130800" y="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DCA3877D-4F38-4CC4-9856-6C6965117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7484" y="2544751"/>
            <a:ext cx="573113" cy="828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EA2664F-4E38-4C00-92AB-7F1604D16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725" y="2230699"/>
            <a:ext cx="569253" cy="57616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DD99FDD-2039-4707-9221-39F6CE3447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373"/>
          <a:stretch/>
        </p:blipFill>
        <p:spPr>
          <a:xfrm>
            <a:off x="912803" y="4959961"/>
            <a:ext cx="576470" cy="39561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D374143-CA35-43C2-ADA2-7E80E1CBF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9167" y="5228403"/>
            <a:ext cx="596348" cy="53671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106A054-15E3-4F47-8975-9A59441D0C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962" y="2845554"/>
            <a:ext cx="516572" cy="516572"/>
          </a:xfrm>
          <a:prstGeom prst="rect">
            <a:avLst/>
          </a:prstGeom>
        </p:spPr>
      </p:pic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08FD31C-C3FC-4D68-B9FF-1F51839DB25F}"/>
              </a:ext>
            </a:extLst>
          </p:cNvPr>
          <p:cNvGrpSpPr/>
          <p:nvPr/>
        </p:nvGrpSpPr>
        <p:grpSpPr>
          <a:xfrm>
            <a:off x="4931115" y="5443480"/>
            <a:ext cx="678511" cy="534279"/>
            <a:chOff x="-2203450" y="6421647"/>
            <a:chExt cx="5556250" cy="4375150"/>
          </a:xfrm>
        </p:grpSpPr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B25D28CF-DC81-463B-9DAE-226767B4E9F7}"/>
                </a:ext>
              </a:extLst>
            </p:cNvPr>
            <p:cNvSpPr/>
            <p:nvPr/>
          </p:nvSpPr>
          <p:spPr bwMode="auto">
            <a:xfrm>
              <a:off x="-2203450" y="8394887"/>
              <a:ext cx="5137150" cy="787400"/>
            </a:xfrm>
            <a:custGeom>
              <a:avLst/>
              <a:gdLst>
                <a:gd name="connsiteX0" fmla="*/ 0 w 5137150"/>
                <a:gd name="connsiteY0" fmla="*/ 0 h 787400"/>
                <a:gd name="connsiteX1" fmla="*/ 2635250 w 5137150"/>
                <a:gd name="connsiteY1" fmla="*/ 12700 h 787400"/>
                <a:gd name="connsiteX2" fmla="*/ 2635250 w 5137150"/>
                <a:gd name="connsiteY2" fmla="*/ 781050 h 787400"/>
                <a:gd name="connsiteX3" fmla="*/ 5137150 w 5137150"/>
                <a:gd name="connsiteY3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7150" h="787400">
                  <a:moveTo>
                    <a:pt x="0" y="0"/>
                  </a:moveTo>
                  <a:lnTo>
                    <a:pt x="2635250" y="12700"/>
                  </a:lnTo>
                  <a:lnTo>
                    <a:pt x="2635250" y="781050"/>
                  </a:lnTo>
                  <a:lnTo>
                    <a:pt x="5137150" y="78740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D0B3D8A9-8EE1-46E0-A137-79B2EC256470}"/>
                </a:ext>
              </a:extLst>
            </p:cNvPr>
            <p:cNvSpPr/>
            <p:nvPr/>
          </p:nvSpPr>
          <p:spPr bwMode="auto">
            <a:xfrm>
              <a:off x="-2203450" y="6421647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9B301EA-EE75-441A-9974-0EAD6A44ABA0}"/>
              </a:ext>
            </a:extLst>
          </p:cNvPr>
          <p:cNvCxnSpPr>
            <a:cxnSpLocks/>
            <a:stCxn id="96" idx="2"/>
          </p:cNvCxnSpPr>
          <p:nvPr/>
        </p:nvCxnSpPr>
        <p:spPr bwMode="auto">
          <a:xfrm flipH="1">
            <a:off x="1356085" y="4343398"/>
            <a:ext cx="492653" cy="6221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08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nBW_Vorlage_4_3">
  <a:themeElements>
    <a:clrScheme name="EnBW_4zu3_NEU">
      <a:dk1>
        <a:srgbClr val="3B3B3B"/>
      </a:dk1>
      <a:lt1>
        <a:srgbClr val="FFFFFF"/>
      </a:lt1>
      <a:dk2>
        <a:srgbClr val="000099"/>
      </a:dk2>
      <a:lt2>
        <a:srgbClr val="E3E3E3"/>
      </a:lt2>
      <a:accent1>
        <a:srgbClr val="CCCCCC"/>
      </a:accent1>
      <a:accent2>
        <a:srgbClr val="B2B2B2"/>
      </a:accent2>
      <a:accent3>
        <a:srgbClr val="979797"/>
      </a:accent3>
      <a:accent4>
        <a:srgbClr val="838383"/>
      </a:accent4>
      <a:accent5>
        <a:srgbClr val="686868"/>
      </a:accent5>
      <a:accent6>
        <a:srgbClr val="FF9900"/>
      </a:accent6>
      <a:hlink>
        <a:srgbClr val="000099"/>
      </a:hlink>
      <a:folHlink>
        <a:srgbClr val="457CC7"/>
      </a:folHlink>
    </a:clrScheme>
    <a:fontScheme name="f_EineEnBW_PPT">
      <a:majorFont>
        <a:latin typeface="EnBW DIN Pro"/>
        <a:ea typeface=""/>
        <a:cs typeface=""/>
      </a:majorFont>
      <a:minorFont>
        <a:latin typeface="EnBW DIN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108000" tIns="108000" rIns="108000" bIns="108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solidFill>
          <a:srgbClr val="F0F0F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  <a:ln>
          <a:noFill/>
        </a:ln>
      </a:spPr>
      <a:bodyPr wrap="none" lIns="0" tIns="0" rIns="0" bIns="0" rtlCol="0">
        <a:spAutoFit/>
      </a:bodyPr>
      <a:lstStyle>
        <a:defPPr marL="0" indent="0">
          <a:spcBef>
            <a:spcPts val="0"/>
          </a:spcBef>
          <a:buClr>
            <a:schemeClr val="accent6"/>
          </a:buClr>
          <a:buSzPct val="140000"/>
          <a:buNone/>
          <a:defRPr sz="1400" dirty="0" err="1" smtClean="0">
            <a:latin typeface="+mn-lt"/>
            <a:ea typeface="DIN-Regular" panose="020B0500010101010101" pitchFamily="34" charset="0"/>
          </a:defRPr>
        </a:defPPr>
      </a:lstStyle>
    </a:txDef>
  </a:objectDefaults>
  <a:extraClrSchemeLst/>
  <a:custClrLst>
    <a:custClr name="Mittelblau">
      <a:srgbClr val="374A9A"/>
    </a:custClr>
    <a:custClr name="Dunkelblau">
      <a:srgbClr val="061671"/>
    </a:custClr>
    <a:custClr name="Hellblau">
      <a:srgbClr val="8AADDC"/>
    </a:custClr>
    <a:custClr name="Dunkelorange">
      <a:srgbClr val="EE7700"/>
    </a:custClr>
    <a:custClr name="Signalrot">
      <a:srgbClr val="E2001A"/>
    </a:custClr>
    <a:custClr name="Signalgrün">
      <a:srgbClr val="94C11C"/>
    </a:custClr>
  </a:custClrLst>
</a:theme>
</file>

<file path=ppt/theme/theme2.xml><?xml version="1.0" encoding="utf-8"?>
<a:theme xmlns:a="http://schemas.openxmlformats.org/drawingml/2006/main" name="Larissa">
  <a:themeElements>
    <a:clrScheme name="EnBW_4zu3_NEU">
      <a:dk1>
        <a:srgbClr val="3B3B3B"/>
      </a:dk1>
      <a:lt1>
        <a:srgbClr val="FFFFFF"/>
      </a:lt1>
      <a:dk2>
        <a:srgbClr val="000099"/>
      </a:dk2>
      <a:lt2>
        <a:srgbClr val="E3E3E3"/>
      </a:lt2>
      <a:accent1>
        <a:srgbClr val="CCCCCC"/>
      </a:accent1>
      <a:accent2>
        <a:srgbClr val="B2B2B2"/>
      </a:accent2>
      <a:accent3>
        <a:srgbClr val="979797"/>
      </a:accent3>
      <a:accent4>
        <a:srgbClr val="838383"/>
      </a:accent4>
      <a:accent5>
        <a:srgbClr val="686868"/>
      </a:accent5>
      <a:accent6>
        <a:srgbClr val="FF9900"/>
      </a:accent6>
      <a:hlink>
        <a:srgbClr val="000099"/>
      </a:hlink>
      <a:folHlink>
        <a:srgbClr val="457CC7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12233AB90A146ADA9EA3E5D7AA6E9" ma:contentTypeVersion="6" ma:contentTypeDescription="Create a new document." ma:contentTypeScope="" ma:versionID="bd034d11f99ec8b656c52198518f87bf">
  <xsd:schema xmlns:xsd="http://www.w3.org/2001/XMLSchema" xmlns:xs="http://www.w3.org/2001/XMLSchema" xmlns:p="http://schemas.microsoft.com/office/2006/metadata/properties" xmlns:ns2="58a983a8-0752-4ba2-807f-2c26870a5392" xmlns:ns3="1422c9c9-d876-47e0-8ff3-dca609950d71" targetNamespace="http://schemas.microsoft.com/office/2006/metadata/properties" ma:root="true" ma:fieldsID="d9e453bd13d49c9e5b678599731be89b" ns2:_="" ns3:_="">
    <xsd:import namespace="58a983a8-0752-4ba2-807f-2c26870a5392"/>
    <xsd:import namespace="1422c9c9-d876-47e0-8ff3-dca609950d7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83a8-0752-4ba2-807f-2c26870a53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c9c9-d876-47e0-8ff3-dca609950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1DC7B4-ACC1-416F-BD7D-08482F16D5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6599667-3938-42cb-8112-e3cdf49f633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C30B57-F107-4C15-ADF4-B6C99B5D7775}"/>
</file>

<file path=customXml/itemProps3.xml><?xml version="1.0" encoding="utf-8"?>
<ds:datastoreItem xmlns:ds="http://schemas.openxmlformats.org/officeDocument/2006/customXml" ds:itemID="{60955EE8-E10B-4475-88E5-94F6C0D115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Musterpräsentation_4_3</Template>
  <TotalTime>0</TotalTime>
  <Words>102</Words>
  <Application>Microsoft Office PowerPoint</Application>
  <PresentationFormat>Bildschirmpräsentation (4:3)</PresentationFormat>
  <Paragraphs>28</Paragraphs>
  <Slides>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EnBW DIN Pro</vt:lpstr>
      <vt:lpstr>Symbol</vt:lpstr>
      <vt:lpstr>DIN-Medium</vt:lpstr>
      <vt:lpstr>DIN-Regular</vt:lpstr>
      <vt:lpstr>EnBW_Vorlage_4_3</vt:lpstr>
      <vt:lpstr>think-cell Folie</vt:lpstr>
      <vt:lpstr>EnBW Hackathon #Redispatching - Was tun  bei Netzüberlastung ? </vt:lpstr>
      <vt:lpstr>Hackathon #Redispatching Szenarien</vt:lpstr>
      <vt:lpstr>Hackathon #Redispatching Netzmodell</vt:lpstr>
      <vt:lpstr>Hackathon #Redispatching Maßnahmen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EnBW Hackathon #Redispatching</dc:title>
  <dc:creator>Tröll Ulrich</dc:creator>
  <cp:lastModifiedBy>Tröll Ulrich</cp:lastModifiedBy>
  <cp:revision>3</cp:revision>
  <cp:lastPrinted>2018-11-04T17:14:05Z</cp:lastPrinted>
  <dcterms:created xsi:type="dcterms:W3CDTF">2018-11-04T16:40:37Z</dcterms:created>
  <dcterms:modified xsi:type="dcterms:W3CDTF">2018-11-04T17:15:07Z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0x01010077412233AB90A146ADA9EA3E5D7AA6E9</vt:lpwstr>
  </property>
</Properties>
</file>