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7" r:id="rId2"/>
    <p:sldId id="409" r:id="rId3"/>
    <p:sldId id="411" r:id="rId4"/>
    <p:sldId id="4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E32F-AE23-2A56-E95D-D5916A646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DC06C-86EC-9C85-4F89-96F3800E2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168A-9CFA-FD68-3476-39F06ADA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0B9-5E75-40A7-BF63-1E46EE3DC42A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BAB89-F218-B63A-648C-7029357D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D0AE-D186-C45B-7F55-91478862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1C44-5478-4796-ADDE-B1827B50F3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47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7548-DF4D-A053-22C2-1AD5021E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E55AB-8D12-48F7-3129-D55372156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57CA-CEC8-A1AD-639A-B4F169D1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0B9-5E75-40A7-BF63-1E46EE3DC42A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93CB-CCC6-8882-0431-D518B102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3C7A9-F983-4727-896F-15144B4D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1C44-5478-4796-ADDE-B1827B50F3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47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1B0DF-89D0-F8E9-2EBB-292C402C4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DC496-DF53-9C3A-A5B2-4580706F5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5CE9-5950-5C10-E199-9F88B449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0B9-5E75-40A7-BF63-1E46EE3DC42A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F25AB-5B82-A8A5-323B-D35CEB40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5ED-A2C8-B32E-6945-D6D6D7CB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1C44-5478-4796-ADDE-B1827B50F3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07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ate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4C2C6-6A74-F574-1088-73232D7E63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5281084"/>
            <a:ext cx="12192000" cy="157691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1385CEB-CDB7-B444-8B9D-138A17BC11B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3063" y="1485900"/>
            <a:ext cx="11447462" cy="419604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</a:lstStyle>
          <a:p>
            <a:r>
              <a:rPr lang="en-US" dirty="0"/>
              <a:t>Content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517443B-09CA-4249-8384-6146D4E18D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248274"/>
            <a:ext cx="9068454" cy="6756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Project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08740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40567B-C52C-4143-B24C-AB1E91DB602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9E12E4E-B081-FF3B-01B0-CE35BF0510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962650"/>
            <a:ext cx="9068454" cy="36674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30716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92A2-365E-B02F-8240-6DFF8419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C6DE-5807-4E8C-155A-D132548B5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61CFF-81DA-4D6E-0A6F-EF3EDFBA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0B9-5E75-40A7-BF63-1E46EE3DC42A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25F3-F718-BA2A-6687-2247C3ED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B5E8-D8B2-88B6-D0C5-86C6AC00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1C44-5478-4796-ADDE-B1827B50F3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9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6B16-EBF0-81B0-E346-D8655D90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70C11-7DA4-7793-2787-DD9B5B5E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36F93-85A0-BA13-1D4A-3C822F75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0B9-5E75-40A7-BF63-1E46EE3DC42A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70804-CCA9-68F5-B8A4-CDF32EC4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E880-C917-D775-0137-A11AA26C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1C44-5478-4796-ADDE-B1827B50F3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93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9B6B-5C24-36E7-413F-B6DE06E2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C7EB5-265C-82F6-F70F-A824891B9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A8E2-F2DE-E42A-1651-63CD8B978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1CAE3-70FD-9FDA-40EA-FFEDE450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0B9-5E75-40A7-BF63-1E46EE3DC42A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7F9B-9913-B3C5-8853-AF4D9299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F01DA-1FC5-6961-7A34-38B73C18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1C44-5478-4796-ADDE-B1827B50F3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06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BD7F-70B0-FA49-4481-902701D9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27F85-563A-17CF-74C9-A619DA241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EA641-C222-812B-8A3E-E02E22049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78103-A649-363E-BCA0-E87B9ED88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0FEF3-D445-7B97-7175-8A323975A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61575-EC22-CDA8-325E-185F69F8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0B9-5E75-40A7-BF63-1E46EE3DC42A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6DF26-03D6-F585-4CC2-1ABC026E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FEA4A-DA63-38F9-FBFF-8A467D2F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1C44-5478-4796-ADDE-B1827B50F3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91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1579-2578-BD0E-D7AE-C458E843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1CB4E-548D-1888-890E-6D80A646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0B9-5E75-40A7-BF63-1E46EE3DC42A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6DE9E-2579-AFCD-B13C-7D6385E2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A55B4-A64A-3297-F3AA-B83A4E8D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1C44-5478-4796-ADDE-B1827B50F3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30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BAD3D-6782-C9AA-08AC-DA06D261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0B9-5E75-40A7-BF63-1E46EE3DC42A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812F8-A73C-7E77-5453-E33A35DC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31EB9-EAD6-B40C-6E31-72843171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1C44-5478-4796-ADDE-B1827B50F3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4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5878-F60E-A607-AEDC-A92436C6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D4F7-6BB0-CB83-EE35-FE7272E5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0C037-A564-0E5E-CC6E-F12F1EE1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8723-BF9B-DE4E-D7CD-994A1F19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0B9-5E75-40A7-BF63-1E46EE3DC42A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EF206-9FD7-7C4F-51A4-284B1FB8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13B3-850D-64B6-3D88-FC6CD66B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1C44-5478-4796-ADDE-B1827B50F3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25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EB76-9362-7F02-4E26-E9B14E66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C86AA-DA61-8447-D2BC-8B1A417DC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8CFD5-93B8-B660-28E8-21F7D603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D1954-9B15-853D-B812-DFAA432C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0B9-5E75-40A7-BF63-1E46EE3DC42A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093C9-84BE-6E58-342D-5454B472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4BC18-AC28-2429-E70D-C6C47AF1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1C44-5478-4796-ADDE-B1827B50F3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59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6FF5F-6866-8D5A-828E-C8D63258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CCDC-D2D7-B3EE-D326-31FAD316F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694-05AF-CE9D-53E8-DD5ADD689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20B9-5E75-40A7-BF63-1E46EE3DC42A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B56A-40C8-77D2-05D6-B89F2EA19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13FD7-BA2F-C716-995F-4ED6244DA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B1C44-5478-4796-ADDE-B1827B50F3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00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usionauth.io/articles/oauth/modern-guide-to-oauth" TargetMode="External"/><Relationship Id="rId2" Type="http://schemas.openxmlformats.org/officeDocument/2006/relationships/hyperlink" Target="https://oauth.net/2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BC42077-B982-1FBD-88E5-C2381C76A2F4}"/>
              </a:ext>
            </a:extLst>
          </p:cNvPr>
          <p:cNvSpPr txBox="1">
            <a:spLocks/>
          </p:cNvSpPr>
          <p:nvPr/>
        </p:nvSpPr>
        <p:spPr>
          <a:xfrm>
            <a:off x="1524000" y="1403717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Introduction to OAuth 2.0</a:t>
            </a:r>
          </a:p>
          <a:p>
            <a:pPr algn="ctr"/>
            <a:r>
              <a:rPr lang="en-US" sz="2800" dirty="0"/>
              <a:t>(Marvin’s Learning Notes)</a:t>
            </a:r>
            <a:endParaRPr lang="en-CA" sz="2800" dirty="0"/>
          </a:p>
          <a:p>
            <a:pPr algn="ctr"/>
            <a:endParaRPr lang="en-CA" sz="60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53B688-64A0-8F70-AC71-03D2A8EDE63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10 November, 2024</a:t>
            </a:r>
          </a:p>
        </p:txBody>
      </p:sp>
    </p:spTree>
    <p:extLst>
      <p:ext uri="{BB962C8B-B14F-4D97-AF65-F5344CB8AC3E}">
        <p14:creationId xmlns:p14="http://schemas.microsoft.com/office/powerpoint/2010/main" val="29934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42530-DA5C-DF2B-2E50-7E82CA2F5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F31"/>
                </a:solidFill>
                <a:effectLst/>
                <a:latin typeface="var(--font-stack-text)"/>
              </a:rPr>
              <a:t>Deep Understanding of the OAuth 2.0 Protocol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F31"/>
                </a:solidFill>
                <a:effectLst/>
                <a:latin typeface="var(--font-stack-text)"/>
              </a:rPr>
              <a:t>Deep dive into Tokens, their Types and Lifetime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F31"/>
                </a:solidFill>
                <a:effectLst/>
                <a:latin typeface="var(--font-stack-text)"/>
              </a:rPr>
              <a:t>How is OAuth actually working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F31"/>
                </a:solidFill>
                <a:effectLst/>
                <a:latin typeface="var(--font-stack-text)"/>
              </a:rPr>
              <a:t>OAuth Grant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F31"/>
                </a:solidFill>
                <a:effectLst/>
                <a:latin typeface="var(--font-stack-text)"/>
              </a:rPr>
              <a:t>What is JWT and its Structure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F31"/>
                </a:solidFill>
                <a:effectLst/>
                <a:latin typeface="var(--font-stack-text)"/>
              </a:rPr>
              <a:t>Use OAuth to Protect your APIs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F31"/>
                </a:solidFill>
                <a:effectLst/>
                <a:latin typeface="var(--font-stack-text)"/>
              </a:rPr>
              <a:t>OAuth Endpoints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F31"/>
                </a:solidFill>
                <a:effectLst/>
                <a:latin typeface="var(--font-stack-text)"/>
              </a:rPr>
              <a:t>OAuth Scopes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F31"/>
                </a:solidFill>
                <a:effectLst/>
                <a:latin typeface="var(--font-stack-text)"/>
              </a:rPr>
              <a:t>Hand-on practice examples to access Public APIs using OAuth 2.0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F31"/>
                </a:solidFill>
                <a:effectLst/>
                <a:latin typeface="var(--font-stack-text)"/>
              </a:rPr>
              <a:t>Why Social and Internet Applications give us the option to sign up using other applications</a:t>
            </a:r>
          </a:p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4C4EC-AFDA-9841-DAEE-7D390A4943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690E2-F640-9136-8BF9-840239E847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2B7FBF-98C2-7A1A-C308-51F6F8C18C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212529"/>
                </a:solidFill>
                <a:effectLst/>
                <a:latin typeface="-apple-system"/>
              </a:rPr>
              <a:t>OAuth 2.0 - </a:t>
            </a:r>
            <a:r>
              <a:rPr lang="en-CA" dirty="0">
                <a:hlinkClick r:id="rId2"/>
              </a:rPr>
              <a:t>https://oauth.net/2/</a:t>
            </a:r>
            <a:r>
              <a:rPr lang="en-CA" dirty="0"/>
              <a:t> </a:t>
            </a:r>
            <a:endParaRPr lang="en-C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b="1" i="0" dirty="0">
                <a:effectLst/>
                <a:latin typeface="Inter"/>
              </a:rPr>
              <a:t>What is OAuth 2.0 and How does it Work? - </a:t>
            </a:r>
            <a:r>
              <a:rPr lang="en-US" sz="1400" b="1" i="0" dirty="0">
                <a:effectLst/>
                <a:latin typeface="Inter"/>
                <a:hlinkClick r:id="rId3"/>
              </a:rPr>
              <a:t>https://fusionauth.io/articles/oauth/modern-guide-to-oauth</a:t>
            </a:r>
            <a:r>
              <a:rPr lang="en-US" sz="1400" b="1" i="0" dirty="0">
                <a:effectLst/>
                <a:latin typeface="Inter"/>
              </a:rPr>
              <a:t> </a:t>
            </a:r>
          </a:p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1A70-DF53-35C8-82D7-6BCADFBEB2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C5D68-5856-7C99-795F-1BB7D15384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14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643D25-723C-A1C6-32B1-803795933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063" y="1485900"/>
            <a:ext cx="11447462" cy="449286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61513"/>
                </a:solidFill>
                <a:effectLst/>
                <a:latin typeface="Oracle Sans"/>
              </a:rPr>
              <a:t>Clipboard allows Portal users with upcoming appointments to enter and review information prior to their appointment, including concerns and details specific to their visit and health information</a:t>
            </a:r>
          </a:p>
          <a:p>
            <a:pPr lvl="1"/>
            <a:r>
              <a:rPr lang="en-US" b="0" i="0" dirty="0">
                <a:solidFill>
                  <a:srgbClr val="161513"/>
                </a:solidFill>
                <a:effectLst/>
                <a:latin typeface="Oracle Sans"/>
              </a:rPr>
              <a:t>Medications</a:t>
            </a:r>
          </a:p>
          <a:p>
            <a:pPr lvl="1"/>
            <a:r>
              <a:rPr lang="en-US" b="0" i="0" dirty="0">
                <a:solidFill>
                  <a:srgbClr val="161513"/>
                </a:solidFill>
                <a:effectLst/>
                <a:latin typeface="Oracle Sans"/>
              </a:rPr>
              <a:t>Allergies</a:t>
            </a:r>
          </a:p>
          <a:p>
            <a:pPr lvl="1"/>
            <a:r>
              <a:rPr lang="en-US" b="0" i="0" dirty="0">
                <a:solidFill>
                  <a:srgbClr val="161513"/>
                </a:solidFill>
                <a:effectLst/>
                <a:latin typeface="Oracle Sans"/>
              </a:rPr>
              <a:t>Health issues</a:t>
            </a:r>
          </a:p>
          <a:p>
            <a:pPr lvl="1"/>
            <a:r>
              <a:rPr lang="en-US" b="0" i="0" dirty="0">
                <a:solidFill>
                  <a:srgbClr val="161513"/>
                </a:solidFill>
                <a:effectLst/>
                <a:latin typeface="Oracle Sans"/>
              </a:rPr>
              <a:t>Procedures or surgeries</a:t>
            </a:r>
          </a:p>
          <a:p>
            <a:pPr lvl="1"/>
            <a:r>
              <a:rPr lang="en-US" b="0" i="0" dirty="0">
                <a:solidFill>
                  <a:srgbClr val="161513"/>
                </a:solidFill>
                <a:effectLst/>
                <a:latin typeface="Oracle Sans"/>
              </a:rPr>
              <a:t>Family history</a:t>
            </a:r>
          </a:p>
          <a:p>
            <a:pPr lvl="1"/>
            <a:r>
              <a:rPr lang="en-US" b="0" i="0" dirty="0">
                <a:solidFill>
                  <a:srgbClr val="161513"/>
                </a:solidFill>
                <a:effectLst/>
                <a:latin typeface="Oracle Sans"/>
              </a:rPr>
              <a:t>General health questions</a:t>
            </a:r>
          </a:p>
          <a:p>
            <a:r>
              <a:rPr lang="en-US" dirty="0">
                <a:solidFill>
                  <a:srgbClr val="161513"/>
                </a:solidFill>
                <a:latin typeface="Oracle Sans"/>
              </a:rPr>
              <a:t>A</a:t>
            </a:r>
            <a:r>
              <a:rPr lang="en-US" b="0" i="0" dirty="0">
                <a:solidFill>
                  <a:srgbClr val="161513"/>
                </a:solidFill>
                <a:effectLst/>
                <a:latin typeface="Oracle Sans"/>
              </a:rPr>
              <a:t>dded or updated information is available (1) in the Workflow </a:t>
            </a:r>
            <a:r>
              <a:rPr lang="en-US" b="0" i="0" dirty="0" err="1">
                <a:solidFill>
                  <a:srgbClr val="161513"/>
                </a:solidFill>
                <a:effectLst/>
                <a:latin typeface="Oracle Sans"/>
              </a:rPr>
              <a:t>Mpage</a:t>
            </a:r>
            <a:r>
              <a:rPr lang="en-US" b="0" i="0" dirty="0">
                <a:solidFill>
                  <a:srgbClr val="161513"/>
                </a:solidFill>
                <a:effectLst/>
                <a:latin typeface="Oracle Sans"/>
              </a:rPr>
              <a:t> component and (2) in a document for the patient's provider team to review and use to update the patient's chart as needed</a:t>
            </a:r>
          </a:p>
          <a:p>
            <a:r>
              <a:rPr lang="en-US" b="0" i="0" dirty="0">
                <a:solidFill>
                  <a:srgbClr val="161513"/>
                </a:solidFill>
                <a:effectLst/>
                <a:latin typeface="Oracle Sans"/>
              </a:rPr>
              <a:t>Clipboard forms can also be used for nonappointment interactions, including follow-up questions related to an appointment or quality surveys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BA337-99C5-0BD1-9A89-20EFD08BC3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Clipboard Overview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A3244-B01A-DAA6-EB36-DA6283503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10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-apple-system</vt:lpstr>
      <vt:lpstr>Inter</vt:lpstr>
      <vt:lpstr>Oracle Sans</vt:lpstr>
      <vt:lpstr>var(--font-stack-text)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Marvin Xu</dc:creator>
  <cp:lastModifiedBy>Marvin Xu</cp:lastModifiedBy>
  <cp:revision>4</cp:revision>
  <dcterms:created xsi:type="dcterms:W3CDTF">2024-11-10T22:22:18Z</dcterms:created>
  <dcterms:modified xsi:type="dcterms:W3CDTF">2024-11-10T22:30:13Z</dcterms:modified>
</cp:coreProperties>
</file>