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89" r:id="rId2"/>
    <p:sldMasterId id="2147483721" r:id="rId3"/>
  </p:sldMasterIdLst>
  <p:notesMasterIdLst>
    <p:notesMasterId r:id="rId11"/>
  </p:notesMasterIdLst>
  <p:sldIdLst>
    <p:sldId id="257" r:id="rId4"/>
    <p:sldId id="260" r:id="rId5"/>
    <p:sldId id="259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599" autoAdjust="0"/>
  </p:normalViewPr>
  <p:slideViewPr>
    <p:cSldViewPr snapToGrid="0">
      <p:cViewPr varScale="1">
        <p:scale>
          <a:sx n="87" d="100"/>
          <a:sy n="87" d="100"/>
        </p:scale>
        <p:origin x="1428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5C6EA-62EF-40E5-9393-1AC5E9857531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CDE12-5BCC-429C-933B-536D641C2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6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6/16/2016 4:25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42658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0796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4730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3796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809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3983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9998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4892" y="481158"/>
            <a:ext cx="1408078" cy="300619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2095548" y="2425049"/>
            <a:ext cx="8000903" cy="2007903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2843164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09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91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87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4" y="2906011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3887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1186356"/>
            <a:ext cx="89642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964247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765510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964247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647794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3406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4339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287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067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81158"/>
            <a:ext cx="1421436" cy="300619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337063" y="301617"/>
            <a:ext cx="3584143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3308" y="5954047"/>
            <a:ext cx="1862846" cy="6156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6694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5771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184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4892" y="470067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23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80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472392"/>
            <a:ext cx="11655840" cy="899665"/>
          </a:xfrm>
        </p:spPr>
        <p:txBody>
          <a:bodyPr/>
          <a:lstStyle>
            <a:lvl1pPr marL="0" algn="l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5399" kern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046525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No t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 flipH="1">
            <a:off x="2655521" y="-2678480"/>
            <a:ext cx="6858002" cy="12214964"/>
          </a:xfrm>
          <a:prstGeom prst="rect">
            <a:avLst/>
          </a:prstGeom>
        </p:spPr>
      </p:pic>
      <p:sp>
        <p:nvSpPr>
          <p:cNvPr id="1214" name="Rectangle 1213"/>
          <p:cNvSpPr/>
          <p:nvPr userDrawn="1"/>
        </p:nvSpPr>
        <p:spPr bwMode="auto">
          <a:xfrm>
            <a:off x="-34879" y="0"/>
            <a:ext cx="12226883" cy="685800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92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586" y="470067"/>
            <a:ext cx="1254995" cy="269134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5647788" y="470069"/>
            <a:ext cx="6096000" cy="2321878"/>
            <a:chOff x="5761038" y="479425"/>
            <a:chExt cx="6218237" cy="2368101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6208"/>
            <a:stretch/>
          </p:blipFill>
          <p:spPr>
            <a:xfrm>
              <a:off x="5761038" y="479425"/>
              <a:ext cx="6218237" cy="1554813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7290055" y="1942791"/>
              <a:ext cx="3945402" cy="9047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l" defTabSz="91419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312" b="0" i="0" u="none" strike="noStrike" kern="1200" cap="none" spc="-147" normalizeH="0" baseline="0" noProof="0" dirty="0">
                  <a:ln>
                    <a:noFill/>
                  </a:ln>
                  <a:gradFill>
                    <a:gsLst>
                      <a:gs pos="14634">
                        <a:srgbClr val="0078D7"/>
                      </a:gs>
                      <a:gs pos="53000">
                        <a:srgbClr val="0078D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Shenzhen 2015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002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 flipH="1">
            <a:off x="2655521" y="-2678480"/>
            <a:ext cx="6858002" cy="1221496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-34879" y="-44362"/>
            <a:ext cx="12273739" cy="6902362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92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586" y="470067"/>
            <a:ext cx="1254995" cy="269134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5647788" y="1187621"/>
            <a:ext cx="6274974" cy="359258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647851" y="1187635"/>
            <a:ext cx="6276530" cy="1793104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646232" y="2987098"/>
            <a:ext cx="627653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6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016742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5734 0.00045 L -5.97396E-7 -4.5892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97" y="-4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9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92301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9294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208403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337063" y="301617"/>
            <a:ext cx="3584143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48212" y="481157"/>
            <a:ext cx="1214650" cy="30482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3308" y="5954047"/>
            <a:ext cx="1862846" cy="6156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201011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 marL="0" indent="0">
              <a:buNone/>
              <a:defRPr sz="392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02988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9425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8170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377940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18127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377940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12981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5202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472392"/>
            <a:ext cx="11655840" cy="899665"/>
          </a:xfrm>
        </p:spPr>
        <p:txBody>
          <a:bodyPr/>
          <a:lstStyle>
            <a:lvl1pPr marL="0" algn="l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5399" kern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663380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7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61540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7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6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314959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283145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34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5073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1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67226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06619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71268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22112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10776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430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8070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72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549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18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71052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374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4" y="3083652"/>
            <a:ext cx="3227129" cy="69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487261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374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6" y="3083652"/>
            <a:ext cx="3227129" cy="69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64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341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2"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881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3" y="3878574"/>
            <a:ext cx="8964186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8" spc="0" baseline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37985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No ti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6" y="1557"/>
            <a:ext cx="12185847" cy="685551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8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69239" y="2077801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8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255" y="6547868"/>
            <a:ext cx="806774" cy="17199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91153" y="2979831"/>
            <a:ext cx="4244880" cy="77130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42647">
              <a:lnSpc>
                <a:spcPct val="90000"/>
              </a:lnSpc>
              <a:spcBef>
                <a:spcPct val="0"/>
              </a:spcBef>
            </a:pPr>
            <a:r>
              <a:rPr lang="en-US" sz="4902" spc="-123" dirty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latin typeface="Segoe UI Light"/>
                <a:cs typeface="Segoe UI" pitchFamily="34" charset="0"/>
              </a:rPr>
              <a:t>Spark the future.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2394100" y="4526821"/>
            <a:ext cx="2141933" cy="7033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42647">
              <a:lnSpc>
                <a:spcPct val="90000"/>
              </a:lnSpc>
              <a:spcBef>
                <a:spcPct val="0"/>
              </a:spcBef>
            </a:pPr>
            <a:r>
              <a:rPr lang="en-US" sz="2206" dirty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  <a:t>May 4 – 8, 2015</a:t>
            </a:r>
            <a:br>
              <a:rPr lang="en-US" sz="2206" dirty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</a:br>
            <a:r>
              <a:rPr lang="en-US" sz="2206" dirty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  <a:t>Chicago, IL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3145" y="4008248"/>
            <a:ext cx="2445282" cy="37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40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6" y="1070"/>
            <a:ext cx="12185847" cy="685551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6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2" spc="-98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3" y="3878573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8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255" y="6547868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67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36" indent="0">
              <a:buNone/>
              <a:defRPr/>
            </a:lvl3pPr>
            <a:lvl4pPr marL="448071" indent="0">
              <a:buNone/>
              <a:defRPr/>
            </a:lvl4pPr>
            <a:lvl5pPr marL="67210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342373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36" indent="0">
              <a:buNone/>
              <a:defRPr/>
            </a:lvl3pPr>
            <a:lvl4pPr marL="448071" indent="0">
              <a:buNone/>
              <a:defRPr/>
            </a:lvl4pPr>
            <a:lvl5pPr marL="67210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801111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2052030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3920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187560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6050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111967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47" indent="0">
              <a:buNone/>
              <a:tabLst/>
              <a:defRPr sz="1961"/>
            </a:lvl3pPr>
            <a:lvl4pPr marL="451182" indent="0">
              <a:buNone/>
              <a:defRPr/>
            </a:lvl4pPr>
            <a:lvl5pPr marL="672106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47" indent="0">
              <a:buNone/>
              <a:tabLst/>
              <a:defRPr sz="1961"/>
            </a:lvl3pPr>
            <a:lvl4pPr marL="451182" indent="0">
              <a:buNone/>
              <a:defRPr/>
            </a:lvl4pPr>
            <a:lvl5pPr marL="672106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65761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47" indent="0">
              <a:buNone/>
              <a:tabLst/>
              <a:defRPr sz="1961"/>
            </a:lvl3pPr>
            <a:lvl4pPr marL="451182" indent="0">
              <a:buNone/>
              <a:defRPr/>
            </a:lvl4pPr>
            <a:lvl5pPr marL="672106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47" indent="0">
              <a:buNone/>
              <a:tabLst/>
              <a:defRPr sz="1961"/>
            </a:lvl3pPr>
            <a:lvl4pPr marL="451182" indent="0">
              <a:buNone/>
              <a:defRPr/>
            </a:lvl4pPr>
            <a:lvl5pPr marL="672106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85472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2377940"/>
          </a:xfrm>
        </p:spPr>
        <p:txBody>
          <a:bodyPr wrap="square">
            <a:spAutoFit/>
          </a:bodyPr>
          <a:lstStyle>
            <a:lvl1pPr marL="281601" indent="-281601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136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20560" indent="-228538">
              <a:buFont typeface="Wingdings" panose="05000000000000000000" pitchFamily="2" charset="2"/>
              <a:buChar char="§"/>
              <a:defRPr sz="2353"/>
            </a:lvl2pPr>
            <a:lvl3pPr marL="685616" indent="-165056">
              <a:buFont typeface="Wingdings" panose="05000000000000000000" pitchFamily="2" charset="2"/>
              <a:buChar char="§"/>
              <a:tabLst/>
              <a:defRPr sz="1961"/>
            </a:lvl3pPr>
            <a:lvl4pPr marL="863368" indent="-177752">
              <a:buFont typeface="Wingdings" panose="05000000000000000000" pitchFamily="2" charset="2"/>
              <a:buChar char="§"/>
              <a:defRPr/>
            </a:lvl4pPr>
            <a:lvl5pPr marL="1028425" indent="-16505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377940"/>
          </a:xfrm>
        </p:spPr>
        <p:txBody>
          <a:bodyPr wrap="square">
            <a:spAutoFit/>
          </a:bodyPr>
          <a:lstStyle>
            <a:lvl1pPr marL="281601" indent="-281601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136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20560" indent="-228538">
              <a:buFont typeface="Wingdings" panose="05000000000000000000" pitchFamily="2" charset="2"/>
              <a:buChar char="§"/>
              <a:defRPr sz="2353"/>
            </a:lvl2pPr>
            <a:lvl3pPr marL="685616" indent="-165056">
              <a:buFont typeface="Wingdings" panose="05000000000000000000" pitchFamily="2" charset="2"/>
              <a:buChar char="§"/>
              <a:tabLst/>
              <a:defRPr sz="1961"/>
            </a:lvl3pPr>
            <a:lvl4pPr marL="863368" indent="-177752">
              <a:buFont typeface="Wingdings" panose="05000000000000000000" pitchFamily="2" charset="2"/>
              <a:buChar char="§"/>
              <a:defRPr/>
            </a:lvl4pPr>
            <a:lvl5pPr marL="1028425" indent="-16505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540901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2377940"/>
          </a:xfrm>
        </p:spPr>
        <p:txBody>
          <a:bodyPr wrap="square">
            <a:spAutoFit/>
          </a:bodyPr>
          <a:lstStyle>
            <a:lvl1pPr marL="281601" indent="-281601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136"/>
            </a:lvl1pPr>
            <a:lvl2pPr marL="520560" indent="-228538">
              <a:buFont typeface="Wingdings" panose="05000000000000000000" pitchFamily="2" charset="2"/>
              <a:buChar char="§"/>
              <a:defRPr sz="2353"/>
            </a:lvl2pPr>
            <a:lvl3pPr marL="685616" indent="-165056">
              <a:buFont typeface="Wingdings" panose="05000000000000000000" pitchFamily="2" charset="2"/>
              <a:buChar char="§"/>
              <a:tabLst/>
              <a:defRPr sz="1961"/>
            </a:lvl3pPr>
            <a:lvl4pPr marL="863368" indent="-177752">
              <a:buFont typeface="Wingdings" panose="05000000000000000000" pitchFamily="2" charset="2"/>
              <a:buChar char="§"/>
              <a:defRPr/>
            </a:lvl4pPr>
            <a:lvl5pPr marL="1028425" indent="-16505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377940"/>
          </a:xfrm>
        </p:spPr>
        <p:txBody>
          <a:bodyPr wrap="square">
            <a:spAutoFit/>
          </a:bodyPr>
          <a:lstStyle>
            <a:lvl1pPr marL="281601" indent="-281601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136"/>
            </a:lvl1pPr>
            <a:lvl2pPr marL="520560" indent="-228538">
              <a:buFont typeface="Wingdings" panose="05000000000000000000" pitchFamily="2" charset="2"/>
              <a:buChar char="§"/>
              <a:defRPr sz="2353"/>
            </a:lvl2pPr>
            <a:lvl3pPr marL="685616" indent="-165056">
              <a:buFont typeface="Wingdings" panose="05000000000000000000" pitchFamily="2" charset="2"/>
              <a:buChar char="§"/>
              <a:tabLst/>
              <a:defRPr sz="1961"/>
            </a:lvl3pPr>
            <a:lvl4pPr marL="863368" indent="-177752">
              <a:buFont typeface="Wingdings" panose="05000000000000000000" pitchFamily="2" charset="2"/>
              <a:buChar char="§"/>
              <a:defRPr/>
            </a:lvl4pPr>
            <a:lvl5pPr marL="1028425" indent="-16505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64504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971209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6" y="1070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95070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5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2" y="4785989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8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255" y="6547868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19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6" y="1070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5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8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255" y="6547868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59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6" y="1070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5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13993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5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0569461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5876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5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09347394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5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648552478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5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55223374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3" y="1217195"/>
            <a:ext cx="5378548" cy="1973570"/>
          </a:xfrm>
        </p:spPr>
        <p:txBody>
          <a:bodyPr>
            <a:spAutoFit/>
          </a:bodyPr>
          <a:lstStyle>
            <a:lvl1pPr>
              <a:defRPr sz="6468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1"/>
            <a:ext cx="6094444" cy="6856100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31386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5021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956663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060822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6058484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4" fontAlgn="base">
              <a:spcBef>
                <a:spcPct val="0"/>
              </a:spcBef>
              <a:spcAft>
                <a:spcPct val="0"/>
              </a:spcAft>
            </a:pPr>
            <a:endParaRPr lang="en-US" sz="2206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0" y="1197324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3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3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29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1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44891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6" y="1"/>
            <a:ext cx="12191377" cy="6858623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4773828"/>
            <a:ext cx="12192000" cy="208417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854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 Box 3"/>
          <p:cNvSpPr txBox="1">
            <a:spLocks noChangeArrowheads="1"/>
          </p:cNvSpPr>
          <p:nvPr userDrawn="1"/>
        </p:nvSpPr>
        <p:spPr bwMode="white">
          <a:xfrm>
            <a:off x="7440624" y="6171617"/>
            <a:ext cx="4482123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913675" eaLnBrk="0" hangingPunct="0"/>
            <a:r>
              <a:rPr lang="en-US" sz="686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4" y="5471929"/>
            <a:ext cx="3227129" cy="6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64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43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12" indent="-284712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089" indent="-275378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02" indent="-284712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838" indent="-224036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873" indent="-224036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15902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421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68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5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32" Type="http://schemas.openxmlformats.org/officeDocument/2006/relationships/image" Target="../media/image5.png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Relationship Id="rId30" Type="http://schemas.openxmlformats.org/officeDocument/2006/relationships/slideLayout" Target="../slideLayouts/slideLayout5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72.xml"/><Relationship Id="rId26" Type="http://schemas.openxmlformats.org/officeDocument/2006/relationships/slideLayout" Target="../slideLayouts/slideLayout80.xml"/><Relationship Id="rId3" Type="http://schemas.openxmlformats.org/officeDocument/2006/relationships/slideLayout" Target="../slideLayouts/slideLayout57.xml"/><Relationship Id="rId21" Type="http://schemas.openxmlformats.org/officeDocument/2006/relationships/slideLayout" Target="../slideLayouts/slideLayout75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5" Type="http://schemas.openxmlformats.org/officeDocument/2006/relationships/slideLayout" Target="../slideLayouts/slideLayout79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74.xml"/><Relationship Id="rId29" Type="http://schemas.openxmlformats.org/officeDocument/2006/relationships/image" Target="../media/image5.png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78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23" Type="http://schemas.openxmlformats.org/officeDocument/2006/relationships/slideLayout" Target="../slideLayouts/slideLayout77.xml"/><Relationship Id="rId28" Type="http://schemas.openxmlformats.org/officeDocument/2006/relationships/theme" Target="../theme/theme3.xml"/><Relationship Id="rId10" Type="http://schemas.openxmlformats.org/officeDocument/2006/relationships/slideLayout" Target="../slideLayouts/slideLayout64.xml"/><Relationship Id="rId19" Type="http://schemas.openxmlformats.org/officeDocument/2006/relationships/slideLayout" Target="../slideLayouts/slideLayout73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Relationship Id="rId22" Type="http://schemas.openxmlformats.org/officeDocument/2006/relationships/slideLayout" Target="../slideLayouts/slideLayout76.xml"/><Relationship Id="rId27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370906" y="-217"/>
            <a:ext cx="935477" cy="5654618"/>
            <a:chOff x="12618967" y="-221"/>
            <a:chExt cx="954235" cy="5767186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49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98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34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87" r:id="rId23"/>
    <p:sldLayoutId id="2147483688" r:id="rId24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4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09" r:id="rId20"/>
    <p:sldLayoutId id="2147483710" r:id="rId21"/>
    <p:sldLayoutId id="2147483711" r:id="rId22"/>
    <p:sldLayoutId id="2147483712" r:id="rId23"/>
    <p:sldLayoutId id="2147483713" r:id="rId24"/>
    <p:sldLayoutId id="2147483714" r:id="rId25"/>
    <p:sldLayoutId id="2147483715" r:id="rId26"/>
    <p:sldLayoutId id="2147483716" r:id="rId27"/>
    <p:sldLayoutId id="2147483717" r:id="rId28"/>
    <p:sldLayoutId id="2147483718" r:id="rId29"/>
    <p:sldLayoutId id="2147483719" r:id="rId30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9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4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76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  <p:sldLayoutId id="2147483739" r:id="rId18"/>
    <p:sldLayoutId id="2147483740" r:id="rId19"/>
    <p:sldLayoutId id="2147483741" r:id="rId20"/>
    <p:sldLayoutId id="2147483742" r:id="rId21"/>
    <p:sldLayoutId id="2147483743" r:id="rId22"/>
    <p:sldLayoutId id="2147483744" r:id="rId23"/>
    <p:sldLayoutId id="2147483745" r:id="rId24"/>
    <p:sldLayoutId id="2147483746" r:id="rId25"/>
    <p:sldLayoutId id="2147483747" r:id="rId26"/>
    <p:sldLayoutId id="2147483748" r:id="rId27"/>
  </p:sldLayoutIdLst>
  <p:transition>
    <p:fade/>
  </p:transition>
  <p:txStyles>
    <p:titleStyle>
      <a:lvl1pPr algn="l" defTabSz="914117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54" marR="0" indent="-336054" algn="l" defTabSz="91411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36" marR="0" indent="-236483" algn="l" defTabSz="91411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24" marR="0" indent="-224036" algn="l" defTabSz="91411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160" marR="0" indent="-224036" algn="l" defTabSz="91411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195" marR="0" indent="-224036" algn="l" defTabSz="91411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3824" indent="-228530" algn="l" defTabSz="91411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0885" indent="-228530" algn="l" defTabSz="91411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7943" indent="-228530" algn="l" defTabSz="91411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003" indent="-228530" algn="l" defTabSz="91411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1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59" algn="l" defTabSz="91411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17" algn="l" defTabSz="91411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8" algn="l" defTabSz="91411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6" algn="l" defTabSz="91411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297" algn="l" defTabSz="91411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354" algn="l" defTabSz="91411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415" algn="l" defTabSz="91411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474" algn="l" defTabSz="91411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5467310"/>
            <a:ext cx="12190271" cy="146950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0040" y="2314116"/>
            <a:ext cx="12979400" cy="3527884"/>
          </a:xfrm>
        </p:spPr>
        <p:txBody>
          <a:bodyPr>
            <a:normAutofit/>
          </a:bodyPr>
          <a:lstStyle/>
          <a:p>
            <a:r>
              <a:rPr lang="ru-RU" dirty="0"/>
              <a:t>Введение в </a:t>
            </a:r>
            <a:br>
              <a:rPr lang="ru-RU" dirty="0"/>
            </a:br>
            <a:r>
              <a:rPr lang="en-US" dirty="0"/>
              <a:t>ASP.NET Core</a:t>
            </a:r>
          </a:p>
        </p:txBody>
      </p:sp>
      <p:sp>
        <p:nvSpPr>
          <p:cNvPr id="2" name="AutoShape 2" descr="https://pp.vk.me/c626428/v626428646/49db/B6g3xCP4WAo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s://mspthailand-public.sharepoint.com/SiteAssets/site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5900" y="5654655"/>
            <a:ext cx="3429000" cy="101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4700" y="5620087"/>
            <a:ext cx="2203696" cy="108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2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182" y="946443"/>
            <a:ext cx="10438574" cy="48142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7200" dirty="0"/>
              <a:t>Module 3 – Startup and Middleware</a:t>
            </a:r>
          </a:p>
        </p:txBody>
      </p:sp>
    </p:spTree>
    <p:extLst>
      <p:ext uri="{BB962C8B-B14F-4D97-AF65-F5344CB8AC3E}">
        <p14:creationId xmlns:p14="http://schemas.microsoft.com/office/powerpoint/2010/main" val="952805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65" y="1517345"/>
            <a:ext cx="12190271" cy="5194717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06" y="288167"/>
            <a:ext cx="11654187" cy="899537"/>
          </a:xfrm>
        </p:spPr>
        <p:txBody>
          <a:bodyPr/>
          <a:lstStyle/>
          <a:p>
            <a:r>
              <a:rPr lang="en-US" sz="4000" dirty="0"/>
              <a:t>Module 3 – Startup and Middleware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58570" y="1657239"/>
            <a:ext cx="11832566" cy="4754959"/>
          </a:xfrm>
          <a:prstGeom prst="rect">
            <a:avLst/>
          </a:prstGeom>
        </p:spPr>
        <p:txBody>
          <a:bodyPr/>
          <a:lstStyle>
            <a:lvl1pPr marL="342834" marR="0" indent="-342834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9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88" marR="0" indent="-241253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46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503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058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548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830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lang="fr-FR" sz="3921" dirty="0"/>
              <a:t>Application Pipeline</a:t>
            </a:r>
            <a:endParaRPr lang="en-US" sz="3921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3600" dirty="0"/>
              <a:t>Middleware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3600" dirty="0"/>
              <a:t>Adding Middleware to project</a:t>
            </a:r>
            <a:endParaRPr lang="en-US" sz="3921" dirty="0"/>
          </a:p>
        </p:txBody>
      </p:sp>
    </p:spTree>
    <p:extLst>
      <p:ext uri="{BB962C8B-B14F-4D97-AF65-F5344CB8AC3E}">
        <p14:creationId xmlns:p14="http://schemas.microsoft.com/office/powerpoint/2010/main" val="252347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1729" y="1502677"/>
            <a:ext cx="12190271" cy="5194717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97880" y="2987264"/>
            <a:ext cx="2675467" cy="14111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uk-UA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Logger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06" y="98093"/>
            <a:ext cx="11654187" cy="8995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4000" dirty="0"/>
              <a:t>Application Pipeline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846236" y="2321219"/>
            <a:ext cx="2178756" cy="79022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Http </a:t>
            </a:r>
            <a:r>
              <a:rPr lang="fr-F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Request</a:t>
            </a: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769314" y="2987264"/>
            <a:ext cx="2675467" cy="14111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uk-UA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Autorizer</a:t>
            </a: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ight Arrow 3"/>
          <p:cNvSpPr/>
          <p:nvPr/>
        </p:nvSpPr>
        <p:spPr bwMode="auto">
          <a:xfrm>
            <a:off x="4048423" y="3071932"/>
            <a:ext cx="945815" cy="46848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Send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994238" y="2321219"/>
            <a:ext cx="2178756" cy="79022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Http </a:t>
            </a:r>
            <a:r>
              <a:rPr lang="fr-F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Request</a:t>
            </a: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893885" y="2987263"/>
            <a:ext cx="2675467" cy="14111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uk-UA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Router</a:t>
            </a:r>
          </a:p>
        </p:txBody>
      </p:sp>
      <p:sp>
        <p:nvSpPr>
          <p:cNvPr id="10" name="Right Arrow 9"/>
          <p:cNvSpPr/>
          <p:nvPr/>
        </p:nvSpPr>
        <p:spPr bwMode="auto">
          <a:xfrm>
            <a:off x="7196797" y="3071932"/>
            <a:ext cx="945815" cy="46848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Send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8142240" y="2321219"/>
            <a:ext cx="2178756" cy="79022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Http </a:t>
            </a:r>
            <a:r>
              <a:rPr lang="fr-F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Request</a:t>
            </a: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165672" y="4284278"/>
            <a:ext cx="2155324" cy="156028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http/1.0 200 OK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&lt;html&gt;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….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&lt;/html&gt;</a:t>
            </a: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994238" y="4250410"/>
            <a:ext cx="2155324" cy="156028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http/1.0 200 OK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&lt;html&gt;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….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&lt;/html&gt;</a:t>
            </a: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62480" y="4250410"/>
            <a:ext cx="2155324" cy="156028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http/1.0 200 OK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&lt;html&gt;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….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&lt;/html&gt;</a:t>
            </a: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149562" y="3815790"/>
            <a:ext cx="2388281" cy="468488"/>
            <a:chOff x="6443504" y="3989415"/>
            <a:chExt cx="2388281" cy="468488"/>
          </a:xfrm>
        </p:grpSpPr>
        <p:sp>
          <p:nvSpPr>
            <p:cNvPr id="18" name="Right Arrow 17"/>
            <p:cNvSpPr/>
            <p:nvPr/>
          </p:nvSpPr>
          <p:spPr bwMode="auto">
            <a:xfrm rot="10800000">
              <a:off x="6443504" y="3989415"/>
              <a:ext cx="945815" cy="468488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98529" y="3989415"/>
              <a:ext cx="2233256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1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Send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002665" y="3788074"/>
            <a:ext cx="2388281" cy="468488"/>
            <a:chOff x="6443504" y="3989415"/>
            <a:chExt cx="2388281" cy="468488"/>
          </a:xfrm>
        </p:grpSpPr>
        <p:sp>
          <p:nvSpPr>
            <p:cNvPr id="22" name="Right Arrow 21"/>
            <p:cNvSpPr/>
            <p:nvPr/>
          </p:nvSpPr>
          <p:spPr bwMode="auto">
            <a:xfrm rot="10800000">
              <a:off x="6443504" y="3989415"/>
              <a:ext cx="945815" cy="468488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98529" y="3989415"/>
              <a:ext cx="2233256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1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7099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8" grpId="0" animBg="1"/>
      <p:bldP spid="4" grpId="0" animBg="1"/>
      <p:bldP spid="9" grpId="0" animBg="1"/>
      <p:bldP spid="11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1729" y="1502677"/>
            <a:ext cx="12190271" cy="5194717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975267" y="2836889"/>
            <a:ext cx="2675467" cy="14111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uk-UA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IIS Platform Middleware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06" y="98093"/>
            <a:ext cx="11654187" cy="899537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sz="4000" dirty="0"/>
              <a:t>Adding Middleware to project</a:t>
            </a:r>
            <a:endParaRPr lang="en-US" sz="440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223623" y="2170844"/>
            <a:ext cx="2178756" cy="79022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Http </a:t>
            </a:r>
            <a:r>
              <a:rPr lang="fr-F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Request</a:t>
            </a: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146701" y="2836889"/>
            <a:ext cx="2675467" cy="14111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uk-UA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RunMiddleware</a:t>
            </a: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ight Arrow 3"/>
          <p:cNvSpPr/>
          <p:nvPr/>
        </p:nvSpPr>
        <p:spPr bwMode="auto">
          <a:xfrm>
            <a:off x="5425810" y="2921557"/>
            <a:ext cx="945815" cy="46848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Send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371625" y="2170844"/>
            <a:ext cx="2178756" cy="79022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Http </a:t>
            </a:r>
            <a:r>
              <a:rPr lang="fr-F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Request</a:t>
            </a: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371625" y="4100035"/>
            <a:ext cx="2155324" cy="156028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Hello</a:t>
            </a: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239867" y="4100035"/>
            <a:ext cx="2155324" cy="156028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Hello</a:t>
            </a: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380052" y="3637699"/>
            <a:ext cx="2388281" cy="468488"/>
            <a:chOff x="6443504" y="3989415"/>
            <a:chExt cx="2388281" cy="468488"/>
          </a:xfrm>
        </p:grpSpPr>
        <p:sp>
          <p:nvSpPr>
            <p:cNvPr id="22" name="Right Arrow 21"/>
            <p:cNvSpPr/>
            <p:nvPr/>
          </p:nvSpPr>
          <p:spPr bwMode="auto">
            <a:xfrm rot="10800000">
              <a:off x="6443504" y="3989415"/>
              <a:ext cx="945815" cy="468488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98529" y="3989415"/>
              <a:ext cx="2233256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1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9467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8" grpId="0" animBg="1"/>
      <p:bldP spid="4" grpId="0" animBg="1"/>
      <p:bldP spid="9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1729" y="1502677"/>
            <a:ext cx="12190271" cy="5194717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97880" y="2987264"/>
            <a:ext cx="2675467" cy="14111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uk-UA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IIS Platform Middleware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06" y="98093"/>
            <a:ext cx="11654187" cy="8995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4000" dirty="0"/>
              <a:t>Application Pipeline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846236" y="2321219"/>
            <a:ext cx="2178756" cy="79022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Http </a:t>
            </a:r>
            <a:r>
              <a:rPr lang="fr-F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Request</a:t>
            </a: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769314" y="2987264"/>
            <a:ext cx="2675467" cy="14111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uk-UA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RuntimeInfo</a:t>
            </a: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Middleware</a:t>
            </a:r>
          </a:p>
        </p:txBody>
      </p:sp>
      <p:sp>
        <p:nvSpPr>
          <p:cNvPr id="4" name="Right Arrow 3"/>
          <p:cNvSpPr/>
          <p:nvPr/>
        </p:nvSpPr>
        <p:spPr bwMode="auto">
          <a:xfrm>
            <a:off x="4048423" y="3071932"/>
            <a:ext cx="945815" cy="46848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Send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994238" y="2321219"/>
            <a:ext cx="2178756" cy="79022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Http </a:t>
            </a:r>
            <a:r>
              <a:rPr lang="fr-F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Request</a:t>
            </a: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893885" y="2987263"/>
            <a:ext cx="2675467" cy="14111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uk-UA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Run Middleware</a:t>
            </a:r>
          </a:p>
        </p:txBody>
      </p:sp>
      <p:sp>
        <p:nvSpPr>
          <p:cNvPr id="10" name="Right Arrow 9"/>
          <p:cNvSpPr/>
          <p:nvPr/>
        </p:nvSpPr>
        <p:spPr bwMode="auto">
          <a:xfrm>
            <a:off x="7196797" y="3071932"/>
            <a:ext cx="945815" cy="46848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Send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8142240" y="2321219"/>
            <a:ext cx="2178756" cy="79022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Http </a:t>
            </a:r>
            <a:r>
              <a:rPr lang="fr-F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Request</a:t>
            </a: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165672" y="4284278"/>
            <a:ext cx="2155324" cy="156028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Hello</a:t>
            </a: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994238" y="4250410"/>
            <a:ext cx="2155324" cy="156028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Hello</a:t>
            </a: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62480" y="4250410"/>
            <a:ext cx="2155324" cy="156028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Hello</a:t>
            </a: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149562" y="3815790"/>
            <a:ext cx="2388281" cy="468488"/>
            <a:chOff x="6443504" y="3989415"/>
            <a:chExt cx="2388281" cy="468488"/>
          </a:xfrm>
        </p:grpSpPr>
        <p:sp>
          <p:nvSpPr>
            <p:cNvPr id="18" name="Right Arrow 17"/>
            <p:cNvSpPr/>
            <p:nvPr/>
          </p:nvSpPr>
          <p:spPr bwMode="auto">
            <a:xfrm rot="10800000">
              <a:off x="6443504" y="3989415"/>
              <a:ext cx="945815" cy="468488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98529" y="3989415"/>
              <a:ext cx="2233256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1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Send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002665" y="3788074"/>
            <a:ext cx="2388281" cy="468488"/>
            <a:chOff x="6443504" y="3989415"/>
            <a:chExt cx="2388281" cy="468488"/>
          </a:xfrm>
        </p:grpSpPr>
        <p:sp>
          <p:nvSpPr>
            <p:cNvPr id="22" name="Right Arrow 21"/>
            <p:cNvSpPr/>
            <p:nvPr/>
          </p:nvSpPr>
          <p:spPr bwMode="auto">
            <a:xfrm rot="10800000">
              <a:off x="6443504" y="3989415"/>
              <a:ext cx="945815" cy="468488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98529" y="3989415"/>
              <a:ext cx="2233256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1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962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8" grpId="0" animBg="1"/>
      <p:bldP spid="4" grpId="0" animBg="1"/>
      <p:bldP spid="9" grpId="0" animBg="1"/>
      <p:bldP spid="11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1729" y="1502677"/>
            <a:ext cx="12190271" cy="5194717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06" y="98093"/>
            <a:ext cx="11654187" cy="8995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4000" dirty="0"/>
              <a:t>Application Pipeline</a:t>
            </a:r>
            <a:endParaRPr lang="en-US" sz="40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9247626" y="2213972"/>
            <a:ext cx="2675467" cy="3523339"/>
            <a:chOff x="9221008" y="2287351"/>
            <a:chExt cx="2675467" cy="3523339"/>
          </a:xfrm>
        </p:grpSpPr>
        <p:sp>
          <p:nvSpPr>
            <p:cNvPr id="11" name="Rectangle 10"/>
            <p:cNvSpPr/>
            <p:nvPr/>
          </p:nvSpPr>
          <p:spPr bwMode="auto">
            <a:xfrm>
              <a:off x="9221008" y="2953395"/>
              <a:ext cx="2675467" cy="141111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uk-U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Run Middleware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9469363" y="2287351"/>
              <a:ext cx="2178756" cy="790222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fr-FR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Http </a:t>
              </a:r>
              <a:r>
                <a:rPr lang="fr-FR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Request</a:t>
              </a: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9492795" y="4250410"/>
              <a:ext cx="2155324" cy="156028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fr-FR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Exception</a:t>
              </a: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96842" y="2242196"/>
            <a:ext cx="2675467" cy="3489471"/>
            <a:chOff x="6096437" y="2287351"/>
            <a:chExt cx="2675467" cy="3489471"/>
          </a:xfrm>
        </p:grpSpPr>
        <p:sp>
          <p:nvSpPr>
            <p:cNvPr id="8" name="Rectangle 7"/>
            <p:cNvSpPr/>
            <p:nvPr/>
          </p:nvSpPr>
          <p:spPr bwMode="auto">
            <a:xfrm>
              <a:off x="6096437" y="2953396"/>
              <a:ext cx="2675467" cy="141111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uk-U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RuntimeInfo</a:t>
              </a: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Middleware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321361" y="2287351"/>
              <a:ext cx="2178756" cy="790222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fr-FR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Http </a:t>
              </a:r>
              <a:r>
                <a:rPr lang="fr-FR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Request</a:t>
              </a: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6321361" y="4216542"/>
              <a:ext cx="2155324" cy="156028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fr-FR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Exception!</a:t>
              </a: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8411" y="2242196"/>
            <a:ext cx="2675467" cy="3489471"/>
            <a:chOff x="249490" y="2287351"/>
            <a:chExt cx="2675467" cy="3489471"/>
          </a:xfrm>
        </p:grpSpPr>
        <p:sp>
          <p:nvSpPr>
            <p:cNvPr id="6" name="Rectangle 5"/>
            <p:cNvSpPr/>
            <p:nvPr/>
          </p:nvSpPr>
          <p:spPr bwMode="auto">
            <a:xfrm>
              <a:off x="249490" y="2953396"/>
              <a:ext cx="2675467" cy="141111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uk-U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IIS Platform Middleware</a:t>
              </a: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497846" y="2287351"/>
              <a:ext cx="2178756" cy="790222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fr-FR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Http </a:t>
              </a:r>
              <a:r>
                <a:rPr lang="fr-FR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Request</a:t>
              </a: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514090" y="4216542"/>
              <a:ext cx="2155324" cy="156028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fr-FR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Unhandled</a:t>
              </a:r>
              <a:r>
                <a:rPr lang="fr-FR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exception </a:t>
              </a:r>
              <a:r>
                <a:rPr lang="fr-FR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occured</a:t>
              </a: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406604" y="3736767"/>
            <a:ext cx="2388281" cy="468488"/>
            <a:chOff x="6443504" y="3989415"/>
            <a:chExt cx="2388281" cy="468488"/>
          </a:xfrm>
        </p:grpSpPr>
        <p:sp>
          <p:nvSpPr>
            <p:cNvPr id="18" name="Right Arrow 17"/>
            <p:cNvSpPr/>
            <p:nvPr/>
          </p:nvSpPr>
          <p:spPr bwMode="auto">
            <a:xfrm rot="10800000">
              <a:off x="6443504" y="3989415"/>
              <a:ext cx="945815" cy="468488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98529" y="3989415"/>
              <a:ext cx="2233256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1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Send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299195" y="2213972"/>
            <a:ext cx="2675467" cy="3489471"/>
            <a:chOff x="3224114" y="2259127"/>
            <a:chExt cx="2675467" cy="3489471"/>
          </a:xfrm>
        </p:grpSpPr>
        <p:sp>
          <p:nvSpPr>
            <p:cNvPr id="24" name="Rectangle 23"/>
            <p:cNvSpPr/>
            <p:nvPr/>
          </p:nvSpPr>
          <p:spPr bwMode="auto">
            <a:xfrm>
              <a:off x="3224114" y="2925172"/>
              <a:ext cx="2675467" cy="141111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uk-UA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Developper</a:t>
              </a: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Exception Page Middleware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3472470" y="2259127"/>
              <a:ext cx="2178756" cy="790222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fr-FR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Http </a:t>
              </a:r>
              <a:r>
                <a:rPr lang="fr-FR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Request</a:t>
              </a: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488714" y="4188318"/>
              <a:ext cx="2155324" cy="156028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fr-FR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Unhandled</a:t>
              </a:r>
              <a:r>
                <a:rPr lang="fr-FR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exception </a:t>
              </a:r>
              <a:r>
                <a:rPr lang="fr-FR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occured</a:t>
              </a: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6" name="Right Arrow 25"/>
          <p:cNvSpPr/>
          <p:nvPr/>
        </p:nvSpPr>
        <p:spPr bwMode="auto">
          <a:xfrm>
            <a:off x="5604576" y="2964685"/>
            <a:ext cx="945815" cy="46848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Send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596580" y="3703976"/>
            <a:ext cx="2388281" cy="468488"/>
            <a:chOff x="6443504" y="3989415"/>
            <a:chExt cx="2388281" cy="468488"/>
          </a:xfrm>
        </p:grpSpPr>
        <p:sp>
          <p:nvSpPr>
            <p:cNvPr id="29" name="Right Arrow 28"/>
            <p:cNvSpPr/>
            <p:nvPr/>
          </p:nvSpPr>
          <p:spPr bwMode="auto">
            <a:xfrm rot="10800000">
              <a:off x="6443504" y="3989415"/>
              <a:ext cx="945815" cy="468488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98529" y="3989415"/>
              <a:ext cx="2233256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1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Send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621956" y="3732200"/>
            <a:ext cx="2388281" cy="468488"/>
            <a:chOff x="6443504" y="3989415"/>
            <a:chExt cx="2388281" cy="468488"/>
          </a:xfrm>
        </p:grpSpPr>
        <p:sp>
          <p:nvSpPr>
            <p:cNvPr id="22" name="Right Arrow 21"/>
            <p:cNvSpPr/>
            <p:nvPr/>
          </p:nvSpPr>
          <p:spPr bwMode="auto">
            <a:xfrm rot="10800000">
              <a:off x="6443504" y="3989415"/>
              <a:ext cx="945815" cy="468488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98529" y="3989415"/>
              <a:ext cx="2233256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1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Send</a:t>
              </a:r>
            </a:p>
          </p:txBody>
        </p:sp>
      </p:grpSp>
      <p:sp>
        <p:nvSpPr>
          <p:cNvPr id="4" name="Right Arrow 3"/>
          <p:cNvSpPr/>
          <p:nvPr/>
        </p:nvSpPr>
        <p:spPr bwMode="auto">
          <a:xfrm>
            <a:off x="2629952" y="2992909"/>
            <a:ext cx="945815" cy="46848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Send</a:t>
            </a:r>
          </a:p>
        </p:txBody>
      </p:sp>
      <p:sp>
        <p:nvSpPr>
          <p:cNvPr id="10" name="Right Arrow 9"/>
          <p:cNvSpPr/>
          <p:nvPr/>
        </p:nvSpPr>
        <p:spPr bwMode="auto">
          <a:xfrm>
            <a:off x="8453839" y="2992909"/>
            <a:ext cx="945815" cy="46848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3238694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" grpId="0" animBg="1"/>
      <p:bldP spid="10" grpId="0" animBg="1"/>
    </p:bldLst>
  </p:timing>
</p:sld>
</file>

<file path=ppt/theme/theme1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 [Read-Only]" id="{62C8F834-9186-4898-AE6F-C61716902C44}" vid="{D032FD0F-7DAB-4113-97A5-C89486A2E43E}"/>
    </a:ext>
  </a:extLst>
</a:theme>
</file>

<file path=ppt/theme/theme2.xml><?xml version="1.0" encoding="utf-8"?>
<a:theme xmlns:a="http://schemas.openxmlformats.org/drawingml/2006/main" name="5_WinHEC_15_English_Light_Template">
  <a:themeElements>
    <a:clrScheme name="Custom 23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5C2D91"/>
      </a:accent2>
      <a:accent3>
        <a:srgbClr val="B4009E"/>
      </a:accent3>
      <a:accent4>
        <a:srgbClr val="008272"/>
      </a:accent4>
      <a:accent5>
        <a:srgbClr val="D83B01"/>
      </a:accent5>
      <a:accent6>
        <a:srgbClr val="737373"/>
      </a:accent6>
      <a:hlink>
        <a:srgbClr val="FFFFFF"/>
      </a:hlink>
      <a:folHlink>
        <a:srgbClr val="FFFF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inHEC-2015_Template_English.potx" id="{81AB864D-238E-4588-9D0A-99D6225255FB}" vid="{A24EE2F5-30D2-458F-B57A-D072799E705F}"/>
    </a:ext>
  </a:extLst>
</a:theme>
</file>

<file path=ppt/theme/theme3.xml><?xml version="1.0" encoding="utf-8"?>
<a:theme xmlns:a="http://schemas.openxmlformats.org/drawingml/2006/main" name="5-30610_Microsoft_Ignite_Keynote_Template">
  <a:themeElements>
    <a:clrScheme name="Ignite - Breakout - Gray Back">
      <a:dk1>
        <a:srgbClr val="000000"/>
      </a:dk1>
      <a:lt1>
        <a:srgbClr val="FFFFFF"/>
      </a:lt1>
      <a:dk2>
        <a:srgbClr val="505050"/>
      </a:dk2>
      <a:lt2>
        <a:srgbClr val="47D8FF"/>
      </a:lt2>
      <a:accent1>
        <a:srgbClr val="0078D7"/>
      </a:accent1>
      <a:accent2>
        <a:srgbClr val="5C2D91"/>
      </a:accent2>
      <a:accent3>
        <a:srgbClr val="B4009E"/>
      </a:accent3>
      <a:accent4>
        <a:srgbClr val="00BCF2"/>
      </a:accent4>
      <a:accent5>
        <a:srgbClr val="BAD80A"/>
      </a:accent5>
      <a:accent6>
        <a:srgbClr val="FF8C00"/>
      </a:accent6>
      <a:hlink>
        <a:srgbClr val="47D8FF"/>
      </a:hlink>
      <a:folHlink>
        <a:srgbClr val="47D8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398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16814">
                  <a:srgbClr val="FFFFFF"/>
                </a:gs>
                <a:gs pos="46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5_Breakout_Template.potx" id="{1A2CE55D-C0EF-4064-A39F-620642E032AA}" vid="{A3A9C9DA-6617-4D3E-A382-CDB23C8F3BF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uild 2016">
    <a:dk1>
      <a:srgbClr val="505050"/>
    </a:dk1>
    <a:lt1>
      <a:srgbClr val="FFFFFF"/>
    </a:lt1>
    <a:dk2>
      <a:srgbClr val="0078D7"/>
    </a:dk2>
    <a:lt2>
      <a:srgbClr val="F8F8F8"/>
    </a:lt2>
    <a:accent1>
      <a:srgbClr val="0078D7"/>
    </a:accent1>
    <a:accent2>
      <a:srgbClr val="002050"/>
    </a:accent2>
    <a:accent3>
      <a:srgbClr val="00BCF2"/>
    </a:accent3>
    <a:accent4>
      <a:srgbClr val="D2D2D2"/>
    </a:accent4>
    <a:accent5>
      <a:srgbClr val="737373"/>
    </a:accent5>
    <a:accent6>
      <a:srgbClr val="505050"/>
    </a:accent6>
    <a:hlink>
      <a:srgbClr val="0078D7"/>
    </a:hlink>
    <a:folHlink>
      <a:srgbClr val="0078D7"/>
    </a:folHlink>
  </a:clrScheme>
</a:themeOverride>
</file>

<file path=ppt/theme/themeOverride2.xml><?xml version="1.0" encoding="utf-8"?>
<a:themeOverride xmlns:a="http://schemas.openxmlformats.org/drawingml/2006/main">
  <a:clrScheme name="Build 2016">
    <a:dk1>
      <a:srgbClr val="505050"/>
    </a:dk1>
    <a:lt1>
      <a:srgbClr val="FFFFFF"/>
    </a:lt1>
    <a:dk2>
      <a:srgbClr val="0078D7"/>
    </a:dk2>
    <a:lt2>
      <a:srgbClr val="F8F8F8"/>
    </a:lt2>
    <a:accent1>
      <a:srgbClr val="0078D7"/>
    </a:accent1>
    <a:accent2>
      <a:srgbClr val="002050"/>
    </a:accent2>
    <a:accent3>
      <a:srgbClr val="00BCF2"/>
    </a:accent3>
    <a:accent4>
      <a:srgbClr val="D2D2D2"/>
    </a:accent4>
    <a:accent5>
      <a:srgbClr val="737373"/>
    </a:accent5>
    <a:accent6>
      <a:srgbClr val="505050"/>
    </a:accent6>
    <a:hlink>
      <a:srgbClr val="0078D7"/>
    </a:hlink>
    <a:folHlink>
      <a:srgbClr val="0078D7"/>
    </a:folHlink>
  </a:clrScheme>
</a:themeOverride>
</file>

<file path=ppt/theme/themeOverride3.xml><?xml version="1.0" encoding="utf-8"?>
<a:themeOverride xmlns:a="http://schemas.openxmlformats.org/drawingml/2006/main">
  <a:clrScheme name="Build 2016">
    <a:dk1>
      <a:srgbClr val="505050"/>
    </a:dk1>
    <a:lt1>
      <a:srgbClr val="FFFFFF"/>
    </a:lt1>
    <a:dk2>
      <a:srgbClr val="0078D7"/>
    </a:dk2>
    <a:lt2>
      <a:srgbClr val="F8F8F8"/>
    </a:lt2>
    <a:accent1>
      <a:srgbClr val="0078D7"/>
    </a:accent1>
    <a:accent2>
      <a:srgbClr val="002050"/>
    </a:accent2>
    <a:accent3>
      <a:srgbClr val="00BCF2"/>
    </a:accent3>
    <a:accent4>
      <a:srgbClr val="D2D2D2"/>
    </a:accent4>
    <a:accent5>
      <a:srgbClr val="737373"/>
    </a:accent5>
    <a:accent6>
      <a:srgbClr val="505050"/>
    </a:accent6>
    <a:hlink>
      <a:srgbClr val="0078D7"/>
    </a:hlink>
    <a:folHlink>
      <a:srgbClr val="0078D7"/>
    </a:folHlink>
  </a:clrScheme>
</a:themeOverride>
</file>

<file path=ppt/theme/themeOverride4.xml><?xml version="1.0" encoding="utf-8"?>
<a:themeOverride xmlns:a="http://schemas.openxmlformats.org/drawingml/2006/main">
  <a:clrScheme name="Build 2016">
    <a:dk1>
      <a:srgbClr val="505050"/>
    </a:dk1>
    <a:lt1>
      <a:srgbClr val="FFFFFF"/>
    </a:lt1>
    <a:dk2>
      <a:srgbClr val="0078D7"/>
    </a:dk2>
    <a:lt2>
      <a:srgbClr val="F8F8F8"/>
    </a:lt2>
    <a:accent1>
      <a:srgbClr val="0078D7"/>
    </a:accent1>
    <a:accent2>
      <a:srgbClr val="002050"/>
    </a:accent2>
    <a:accent3>
      <a:srgbClr val="00BCF2"/>
    </a:accent3>
    <a:accent4>
      <a:srgbClr val="D2D2D2"/>
    </a:accent4>
    <a:accent5>
      <a:srgbClr val="737373"/>
    </a:accent5>
    <a:accent6>
      <a:srgbClr val="505050"/>
    </a:accent6>
    <a:hlink>
      <a:srgbClr val="0078D7"/>
    </a:hlink>
    <a:folHlink>
      <a:srgbClr val="0078D7"/>
    </a:folHlink>
  </a:clrScheme>
</a:themeOverride>
</file>

<file path=ppt/theme/themeOverride5.xml><?xml version="1.0" encoding="utf-8"?>
<a:themeOverride xmlns:a="http://schemas.openxmlformats.org/drawingml/2006/main">
  <a:clrScheme name="Build 2016">
    <a:dk1>
      <a:srgbClr val="505050"/>
    </a:dk1>
    <a:lt1>
      <a:srgbClr val="FFFFFF"/>
    </a:lt1>
    <a:dk2>
      <a:srgbClr val="0078D7"/>
    </a:dk2>
    <a:lt2>
      <a:srgbClr val="F8F8F8"/>
    </a:lt2>
    <a:accent1>
      <a:srgbClr val="0078D7"/>
    </a:accent1>
    <a:accent2>
      <a:srgbClr val="002050"/>
    </a:accent2>
    <a:accent3>
      <a:srgbClr val="00BCF2"/>
    </a:accent3>
    <a:accent4>
      <a:srgbClr val="D2D2D2"/>
    </a:accent4>
    <a:accent5>
      <a:srgbClr val="737373"/>
    </a:accent5>
    <a:accent6>
      <a:srgbClr val="505050"/>
    </a:accent6>
    <a:hlink>
      <a:srgbClr val="0078D7"/>
    </a:hlink>
    <a:folHlink>
      <a:srgbClr val="0078D7"/>
    </a:folHlink>
  </a:clrScheme>
</a:themeOverride>
</file>

<file path=ppt/theme/themeOverride6.xml><?xml version="1.0" encoding="utf-8"?>
<a:themeOverride xmlns:a="http://schemas.openxmlformats.org/drawingml/2006/main">
  <a:clrScheme name="Build 2016">
    <a:dk1>
      <a:srgbClr val="505050"/>
    </a:dk1>
    <a:lt1>
      <a:srgbClr val="FFFFFF"/>
    </a:lt1>
    <a:dk2>
      <a:srgbClr val="0078D7"/>
    </a:dk2>
    <a:lt2>
      <a:srgbClr val="F8F8F8"/>
    </a:lt2>
    <a:accent1>
      <a:srgbClr val="0078D7"/>
    </a:accent1>
    <a:accent2>
      <a:srgbClr val="002050"/>
    </a:accent2>
    <a:accent3>
      <a:srgbClr val="00BCF2"/>
    </a:accent3>
    <a:accent4>
      <a:srgbClr val="D2D2D2"/>
    </a:accent4>
    <a:accent5>
      <a:srgbClr val="737373"/>
    </a:accent5>
    <a:accent6>
      <a:srgbClr val="505050"/>
    </a:accent6>
    <a:hlink>
      <a:srgbClr val="0078D7"/>
    </a:hlink>
    <a:folHlink>
      <a:srgbClr val="0078D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179</Words>
  <Application>Microsoft Office PowerPoint</Application>
  <PresentationFormat>Широкоэкранный</PresentationFormat>
  <Paragraphs>95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7</vt:i4>
      </vt:variant>
    </vt:vector>
  </HeadingPairs>
  <TitlesOfParts>
    <vt:vector size="16" baseType="lpstr">
      <vt:lpstr>Arial</vt:lpstr>
      <vt:lpstr>Calibri</vt:lpstr>
      <vt:lpstr>Consolas</vt:lpstr>
      <vt:lpstr>Segoe UI</vt:lpstr>
      <vt:lpstr>Segoe UI Light</vt:lpstr>
      <vt:lpstr>Wingdings</vt:lpstr>
      <vt:lpstr>5-30721_Build_2016_Template_Light</vt:lpstr>
      <vt:lpstr>5_WinHEC_15_English_Light_Template</vt:lpstr>
      <vt:lpstr>5-30610_Microsoft_Ignite_Keynote_Template</vt:lpstr>
      <vt:lpstr>Введение в  ASP.NET Core</vt:lpstr>
      <vt:lpstr>Module 3 – Startup and Middleware</vt:lpstr>
      <vt:lpstr>Module 3 – Startup and Middleware</vt:lpstr>
      <vt:lpstr>Application Pipeline</vt:lpstr>
      <vt:lpstr>Adding Middleware to project</vt:lpstr>
      <vt:lpstr>Application Pipeline</vt:lpstr>
      <vt:lpstr>Application 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 1: Introduction to ASP.NET Core</dc:title>
  <dc:creator>Igor Leontyev</dc:creator>
  <cp:lastModifiedBy>GNS</cp:lastModifiedBy>
  <cp:revision>26</cp:revision>
  <dcterms:created xsi:type="dcterms:W3CDTF">2016-04-23T10:19:46Z</dcterms:created>
  <dcterms:modified xsi:type="dcterms:W3CDTF">2016-06-16T13:26:07Z</dcterms:modified>
</cp:coreProperties>
</file>