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298"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27/05/2012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27/05/2012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p:cNvSpPr>
            <a:spLocks noGrp="1"/>
          </p:cNvSpPr>
          <p:nvPr>
            <p:ph type="ctrTitle"/>
          </p:nvPr>
        </p:nvSpPr>
        <p:spPr>
          <a:xfrm>
            <a:off x="2500298" y="2130425"/>
            <a:ext cx="5957902" cy="1470025"/>
          </a:xfrm>
        </p:spPr>
        <p:txBody>
          <a:bodyPr/>
          <a:lstStyle/>
          <a:p>
            <a:pPr algn="l"/>
            <a:r>
              <a:rPr lang="es-CO" dirty="0" smtClean="0"/>
              <a:t>Técnicas </a:t>
            </a:r>
            <a:br>
              <a:rPr lang="es-CO" dirty="0" smtClean="0"/>
            </a:br>
            <a:r>
              <a:rPr lang="es-CO" dirty="0" smtClean="0"/>
              <a:t>Recolección de Datos</a:t>
            </a:r>
            <a:endParaRPr lang="es-CO" dirty="0"/>
          </a:p>
        </p:txBody>
      </p:sp>
      <p:sp>
        <p:nvSpPr>
          <p:cNvPr id="5" name="4 Subtítulo"/>
          <p:cNvSpPr>
            <a:spLocks noGrp="1"/>
          </p:cNvSpPr>
          <p:nvPr>
            <p:ph type="subTitle" idx="1"/>
          </p:nvPr>
        </p:nvSpPr>
        <p:spPr/>
        <p:txBody>
          <a:bodyPr/>
          <a:lstStyle/>
          <a:p>
            <a:endParaRPr lang="es-C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500174"/>
            <a:ext cx="9001156" cy="5357826"/>
          </a:xfrm>
        </p:spPr>
        <p:txBody>
          <a:bodyPr>
            <a:normAutofit fontScale="25000" lnSpcReduction="20000"/>
          </a:bodyPr>
          <a:lstStyle/>
          <a:p>
            <a:pPr marL="0" indent="0" algn="just">
              <a:buNone/>
            </a:pPr>
            <a:r>
              <a:rPr lang="es-US" sz="9600" dirty="0" smtClean="0"/>
              <a:t>Determinación del tipo de Entrevista</a:t>
            </a:r>
          </a:p>
          <a:p>
            <a:pPr marL="0" indent="0" algn="just">
              <a:buNone/>
            </a:pPr>
            <a:endParaRPr lang="es-US" sz="6900" dirty="0" smtClean="0"/>
          </a:p>
          <a:p>
            <a:pPr marL="0" indent="0" algn="just">
              <a:buNone/>
            </a:pPr>
            <a:endParaRPr lang="es-US" sz="8800" dirty="0" smtClean="0"/>
          </a:p>
          <a:p>
            <a:pPr marL="0" indent="0" algn="just">
              <a:buNone/>
            </a:pPr>
            <a:r>
              <a:rPr lang="es-US" sz="8800" dirty="0" smtClean="0"/>
              <a:t>La estructura de la entrevista varia. Si el objetivo de la entrevista radica en adquirir información general, es conveniente elaborar una serie de preguntas sin estructura, con una sesión de preguntas y respuesta libres.</a:t>
            </a:r>
          </a:p>
          <a:p>
            <a:pPr marL="0" indent="0" algn="just">
              <a:buNone/>
            </a:pPr>
            <a:endParaRPr lang="es-US" sz="8800" dirty="0" smtClean="0"/>
          </a:p>
          <a:p>
            <a:pPr marL="0" indent="0" algn="just">
              <a:buNone/>
            </a:pPr>
            <a:r>
              <a:rPr lang="es-US" sz="8800" dirty="0" smtClean="0"/>
              <a:t>Las entrevistas estructuradas utilizan preguntas estandarizadas. </a:t>
            </a:r>
          </a:p>
          <a:p>
            <a:pPr marL="0" indent="0" algn="just">
              <a:buNone/>
            </a:pPr>
            <a:r>
              <a:rPr lang="es-US" sz="8800" dirty="0" smtClean="0"/>
              <a:t>El formato de respuestas para las preguntas pueden ser abiertos o cerrados; las preguntas para respuestas abierta permiten a los entrevistados dar cualquier respuesta que parezca apropiado. </a:t>
            </a:r>
          </a:p>
          <a:p>
            <a:pPr marL="0" indent="0" algn="just">
              <a:buNone/>
            </a:pPr>
            <a:r>
              <a:rPr lang="es-US" sz="8800" dirty="0" smtClean="0"/>
              <a:t>Pueden contestar por completo con sus propias palabras. </a:t>
            </a:r>
          </a:p>
          <a:p>
            <a:pPr marL="0" indent="0" algn="just">
              <a:buNone/>
            </a:pPr>
            <a:r>
              <a:rPr lang="es-US" sz="8800" dirty="0" smtClean="0"/>
              <a:t>Con las preguntas para respuesta cerradas se proporcionan al usuario un conjunto de respuestas que se puedan seleccionar. </a:t>
            </a:r>
          </a:p>
          <a:p>
            <a:pPr marL="0" indent="0" algn="just">
              <a:buNone/>
            </a:pPr>
            <a:r>
              <a:rPr lang="es-US" sz="8800" dirty="0" smtClean="0"/>
              <a:t>Todas las personas que responden se basan en un mismo conjunto de posibles  respuestas.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500174"/>
            <a:ext cx="9001156" cy="5357826"/>
          </a:xfrm>
        </p:spPr>
        <p:txBody>
          <a:bodyPr>
            <a:normAutofit fontScale="32500" lnSpcReduction="20000"/>
          </a:bodyPr>
          <a:lstStyle/>
          <a:p>
            <a:pPr marL="0" indent="0" algn="just">
              <a:buNone/>
            </a:pPr>
            <a:r>
              <a:rPr lang="es-US" sz="9600" dirty="0" smtClean="0"/>
              <a:t>Determinación del tipo de Entrevista</a:t>
            </a:r>
          </a:p>
          <a:p>
            <a:pPr marL="0" indent="0" algn="just">
              <a:buNone/>
            </a:pPr>
            <a:endParaRPr lang="es-US" sz="6900" dirty="0" smtClean="0"/>
          </a:p>
          <a:p>
            <a:pPr marL="0" indent="0" algn="just">
              <a:buNone/>
            </a:pPr>
            <a:r>
              <a:rPr lang="es-US" sz="8800" dirty="0" smtClean="0"/>
              <a:t>Los analistas también deben dividir el tiempo entre desarrollar preguntas para las entrevistas y analizar las respuestas. </a:t>
            </a:r>
          </a:p>
          <a:p>
            <a:pPr marL="0" indent="0" algn="just">
              <a:buNone/>
            </a:pPr>
            <a:r>
              <a:rPr lang="es-US" sz="8800" dirty="0" smtClean="0"/>
              <a:t>La entrevista no estructurada requiere menos tiempo de preparación, porque no necesita tener por anticipado las palabras precisas de las preguntas. </a:t>
            </a:r>
          </a:p>
          <a:p>
            <a:pPr marL="0" indent="0" algn="just">
              <a:buNone/>
            </a:pPr>
            <a:r>
              <a:rPr lang="es-US" sz="8800" dirty="0" smtClean="0"/>
              <a:t>Analizar las respuestas después de la entrevista lleva más tiempo que con la entrevista estructurada. </a:t>
            </a:r>
          </a:p>
          <a:p>
            <a:pPr marL="0" indent="0" algn="just">
              <a:buNone/>
            </a:pPr>
            <a:r>
              <a:rPr lang="es-US" sz="8800" dirty="0" smtClean="0"/>
              <a:t>El mayor costo radica en la preparación, administración y análisis de las entrevistas estructuradas para preguntas cerradas.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3829048" cy="1143000"/>
          </a:xfrm>
        </p:spPr>
        <p:txBody>
          <a:bodyPr>
            <a:normAutofit/>
          </a:bodyPr>
          <a:lstStyle/>
          <a:p>
            <a:r>
              <a:rPr lang="es-US" dirty="0" smtClean="0"/>
              <a:t>LA ENTREVISTA</a:t>
            </a:r>
            <a:endParaRPr lang="es-CO" dirty="0"/>
          </a:p>
        </p:txBody>
      </p:sp>
      <p:sp>
        <p:nvSpPr>
          <p:cNvPr id="6" name="5 Marcador de texto"/>
          <p:cNvSpPr>
            <a:spLocks noGrp="1"/>
          </p:cNvSpPr>
          <p:nvPr>
            <p:ph type="body" idx="1"/>
          </p:nvPr>
        </p:nvSpPr>
        <p:spPr/>
        <p:txBody>
          <a:bodyPr>
            <a:normAutofit fontScale="92500"/>
          </a:bodyPr>
          <a:lstStyle/>
          <a:p>
            <a:r>
              <a:rPr lang="es-CO" dirty="0" smtClean="0"/>
              <a:t>FORMA DE PREGUNTA ABIERTA	</a:t>
            </a:r>
            <a:endParaRPr lang="es-CO" dirty="0"/>
          </a:p>
        </p:txBody>
      </p:sp>
      <p:sp>
        <p:nvSpPr>
          <p:cNvPr id="7" name="6 Marcador de contenido"/>
          <p:cNvSpPr>
            <a:spLocks noGrp="1"/>
          </p:cNvSpPr>
          <p:nvPr>
            <p:ph sz="half" idx="2"/>
          </p:nvPr>
        </p:nvSpPr>
        <p:spPr/>
        <p:txBody>
          <a:bodyPr>
            <a:normAutofit fontScale="85000" lnSpcReduction="20000"/>
          </a:bodyPr>
          <a:lstStyle/>
          <a:p>
            <a:pPr marL="0" indent="0" algn="just">
              <a:buNone/>
            </a:pPr>
            <a:r>
              <a:rPr lang="es-US" dirty="0" smtClean="0"/>
              <a:t>Ejemplo: obtener la información sobre las características de diseño críticas para los empleados.</a:t>
            </a:r>
          </a:p>
          <a:p>
            <a:endParaRPr lang="es-US" dirty="0" smtClean="0"/>
          </a:p>
          <a:p>
            <a:pPr algn="just"/>
            <a:r>
              <a:rPr lang="es-US" dirty="0" smtClean="0"/>
              <a:t>"algunos empleados han sugerido que la mejor forma para hacer eficiente el procesamiento de pedidos es instalar un sistema de computadora que maneje todos los cálculos..."</a:t>
            </a:r>
          </a:p>
          <a:p>
            <a:endParaRPr lang="es-US" dirty="0" smtClean="0"/>
          </a:p>
          <a:p>
            <a:r>
              <a:rPr lang="es-US" dirty="0" smtClean="0"/>
              <a:t>bajo estas circunstancias: ¿apoyaría usted el desarrollo de un sistema de este tipo?. </a:t>
            </a:r>
          </a:p>
          <a:p>
            <a:endParaRPr lang="es-CO" dirty="0"/>
          </a:p>
        </p:txBody>
      </p:sp>
      <p:sp>
        <p:nvSpPr>
          <p:cNvPr id="8" name="7 Marcador de texto"/>
          <p:cNvSpPr>
            <a:spLocks noGrp="1"/>
          </p:cNvSpPr>
          <p:nvPr>
            <p:ph type="body" sz="quarter" idx="3"/>
          </p:nvPr>
        </p:nvSpPr>
        <p:spPr/>
        <p:txBody>
          <a:bodyPr>
            <a:normAutofit fontScale="92500"/>
          </a:bodyPr>
          <a:lstStyle/>
          <a:p>
            <a:r>
              <a:rPr lang="es-CO" dirty="0" smtClean="0"/>
              <a:t>FORMA DE PREGUNTA CERRADA</a:t>
            </a:r>
            <a:endParaRPr lang="es-CO" dirty="0"/>
          </a:p>
        </p:txBody>
      </p:sp>
      <p:sp>
        <p:nvSpPr>
          <p:cNvPr id="9" name="8 Marcador de contenido"/>
          <p:cNvSpPr>
            <a:spLocks noGrp="1"/>
          </p:cNvSpPr>
          <p:nvPr>
            <p:ph sz="quarter" idx="4"/>
          </p:nvPr>
        </p:nvSpPr>
        <p:spPr>
          <a:xfrm>
            <a:off x="4645025" y="2174874"/>
            <a:ext cx="4041775" cy="4468835"/>
          </a:xfrm>
        </p:spPr>
        <p:txBody>
          <a:bodyPr>
            <a:noAutofit/>
          </a:bodyPr>
          <a:lstStyle/>
          <a:p>
            <a:pPr marL="0" indent="0" algn="just">
              <a:buNone/>
            </a:pPr>
            <a:r>
              <a:rPr lang="es-US" sz="1600" dirty="0" smtClean="0"/>
              <a:t>Ejemplo: obtener la información sobre las características de diseño críticas para los empleados.</a:t>
            </a:r>
          </a:p>
          <a:p>
            <a:endParaRPr lang="es-US" sz="1600" dirty="0" smtClean="0"/>
          </a:p>
          <a:p>
            <a:pPr algn="just"/>
            <a:r>
              <a:rPr lang="es-US" sz="1600" dirty="0" smtClean="0"/>
              <a:t>“La experiencia le ha proporcionado una amplia visión en cuanto a la forma en la que la empresa maneja los pedidos..." Me gustaría que usted contestara algunas preguntas específicas en relación en lo anterior:</a:t>
            </a:r>
          </a:p>
          <a:p>
            <a:endParaRPr lang="es-US" sz="1600" dirty="0" smtClean="0"/>
          </a:p>
          <a:p>
            <a:pPr algn="just"/>
            <a:r>
              <a:rPr lang="es-US" sz="1600" dirty="0" smtClean="0"/>
              <a:t>¿Qué etapas trabajas bien?</a:t>
            </a:r>
          </a:p>
          <a:p>
            <a:pPr algn="just"/>
            <a:r>
              <a:rPr lang="es-US" sz="1600" dirty="0" smtClean="0"/>
              <a:t>¿cuáles no?</a:t>
            </a:r>
          </a:p>
          <a:p>
            <a:pPr algn="just"/>
            <a:r>
              <a:rPr lang="es-US" sz="1600" dirty="0" smtClean="0"/>
              <a:t>¿En donde se presenta la mayor parte del problema?</a:t>
            </a:r>
          </a:p>
          <a:p>
            <a:pPr algn="just"/>
            <a:r>
              <a:rPr lang="es-US" sz="1600" dirty="0" smtClean="0"/>
              <a:t>¿Cuándo ocurre un atraso, cómo se maneja?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428736"/>
            <a:ext cx="9001156" cy="5214974"/>
          </a:xfrm>
        </p:spPr>
        <p:txBody>
          <a:bodyPr>
            <a:normAutofit fontScale="25000" lnSpcReduction="20000"/>
          </a:bodyPr>
          <a:lstStyle/>
          <a:p>
            <a:pPr marL="0" indent="0" algn="just">
              <a:buNone/>
            </a:pPr>
            <a:r>
              <a:rPr lang="es-US" sz="16000" b="1" dirty="0" smtClean="0"/>
              <a:t>Selección de Entrevistados:</a:t>
            </a:r>
          </a:p>
          <a:p>
            <a:pPr marL="0" indent="0" algn="just">
              <a:buNone/>
            </a:pPr>
            <a:endParaRPr lang="es-US" sz="7200" dirty="0" smtClean="0"/>
          </a:p>
          <a:p>
            <a:pPr marL="0" indent="0" algn="just">
              <a:buNone/>
            </a:pPr>
            <a:r>
              <a:rPr lang="es-US" sz="10400" dirty="0" smtClean="0"/>
              <a:t>Realizar entrevistas toma tiempo; por lo tanto no es posible utilizar este método para recopilar toda la información que se necesite en la investigación; incluso el analista debe verificar los datos recopilados utilizando uno de los otros métodos de recolección de datos. </a:t>
            </a:r>
          </a:p>
          <a:p>
            <a:pPr marL="0" indent="0" algn="just">
              <a:buNone/>
            </a:pPr>
            <a:r>
              <a:rPr lang="es-US" sz="10400" dirty="0" smtClean="0"/>
              <a:t>La entrevista se aplica en todos los niveles gerencial y de empleados y depende de quien pueda proporcionar la mayor parte de la información útil para la investigación.</a:t>
            </a:r>
          </a:p>
          <a:p>
            <a:pPr marL="0" indent="0" algn="just">
              <a:buNone/>
            </a:pPr>
            <a:r>
              <a:rPr lang="es-US" sz="10400" dirty="0" smtClean="0"/>
              <a:t>Los analistas que estudian la administración de inventarios pueden entrevistar a los trabajadores del embarque y de recepción, al personal de almacén y a los supervisores de los diferentes turnos, es decir aquellas personas que realmente trabajan en el almacén.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428736"/>
            <a:ext cx="9001156" cy="5214974"/>
          </a:xfrm>
        </p:spPr>
        <p:txBody>
          <a:bodyPr>
            <a:normAutofit fontScale="25000" lnSpcReduction="20000"/>
          </a:bodyPr>
          <a:lstStyle/>
          <a:p>
            <a:pPr marL="0" indent="0" algn="just">
              <a:buNone/>
            </a:pPr>
            <a:r>
              <a:rPr lang="es-US" sz="17600" b="1" dirty="0" smtClean="0"/>
              <a:t>Realización de Entrevista:</a:t>
            </a:r>
          </a:p>
          <a:p>
            <a:pPr marL="0" indent="0" algn="just">
              <a:buNone/>
            </a:pPr>
            <a:endParaRPr lang="es-US" sz="10400" dirty="0" smtClean="0"/>
          </a:p>
          <a:p>
            <a:pPr marL="0" indent="0" algn="just">
              <a:buNone/>
            </a:pPr>
            <a:r>
              <a:rPr lang="es-US" sz="12800" dirty="0" smtClean="0"/>
              <a:t>La habilidad del entrevistador es vital para el éxito en la búsqueda de los procesos por medio de la entrevista. Las buenas entrevistas depende del conocimiento del analista tanto de la preparación del objetivo de una entrevista específica como de las preguntas por realizar a una persona determinada.</a:t>
            </a:r>
          </a:p>
          <a:p>
            <a:pPr marL="0" indent="0" algn="just">
              <a:buNone/>
            </a:pPr>
            <a:r>
              <a:rPr lang="es-US" sz="12800" dirty="0" smtClean="0"/>
              <a:t>El tacto, la imparcialidad e incluso la vestimenta apropiada ayudan a asegurar una entrevista exitosa. La falta de estos factores puede reducir cualquier oportunidad de éxito.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3829048" cy="1143000"/>
          </a:xfrm>
        </p:spPr>
        <p:txBody>
          <a:bodyPr>
            <a:normAutofit/>
          </a:bodyPr>
          <a:lstStyle/>
          <a:p>
            <a:r>
              <a:rPr lang="es-US" dirty="0" smtClean="0"/>
              <a:t>LA ENTREVISTA</a:t>
            </a:r>
            <a:endParaRPr lang="es-CO" dirty="0"/>
          </a:p>
        </p:txBody>
      </p:sp>
      <p:sp>
        <p:nvSpPr>
          <p:cNvPr id="6" name="5 Marcador de texto"/>
          <p:cNvSpPr>
            <a:spLocks noGrp="1"/>
          </p:cNvSpPr>
          <p:nvPr>
            <p:ph type="body" idx="1"/>
          </p:nvPr>
        </p:nvSpPr>
        <p:spPr/>
        <p:txBody>
          <a:bodyPr>
            <a:normAutofit/>
          </a:bodyPr>
          <a:lstStyle/>
          <a:p>
            <a:r>
              <a:rPr lang="es-CO" dirty="0" smtClean="0"/>
              <a:t>VENTAJAS ESTRUCTURADA</a:t>
            </a:r>
            <a:endParaRPr lang="es-CO" dirty="0"/>
          </a:p>
        </p:txBody>
      </p:sp>
      <p:sp>
        <p:nvSpPr>
          <p:cNvPr id="7" name="6 Marcador de contenido"/>
          <p:cNvSpPr>
            <a:spLocks noGrp="1"/>
          </p:cNvSpPr>
          <p:nvPr>
            <p:ph sz="half" idx="2"/>
          </p:nvPr>
        </p:nvSpPr>
        <p:spPr/>
        <p:txBody>
          <a:bodyPr>
            <a:normAutofit fontScale="77500" lnSpcReduction="20000"/>
          </a:bodyPr>
          <a:lstStyle/>
          <a:p>
            <a:pPr marL="0" indent="0" algn="just">
              <a:buNone/>
            </a:pPr>
            <a:r>
              <a:rPr lang="es-US" dirty="0" smtClean="0"/>
              <a:t>Asegura la elaboración uniforme de las preguntas para todos los que van a responder.</a:t>
            </a:r>
          </a:p>
          <a:p>
            <a:pPr marL="0" indent="0" algn="just">
              <a:buNone/>
            </a:pPr>
            <a:endParaRPr lang="es-US" dirty="0" smtClean="0"/>
          </a:p>
          <a:p>
            <a:pPr marL="0" indent="0" algn="just">
              <a:buNone/>
            </a:pPr>
            <a:r>
              <a:rPr lang="es-US" dirty="0" smtClean="0"/>
              <a:t>Fácil de administrar y evaluar.</a:t>
            </a:r>
          </a:p>
          <a:p>
            <a:pPr marL="0" indent="0" algn="just">
              <a:buNone/>
            </a:pPr>
            <a:endParaRPr lang="es-US" dirty="0" smtClean="0"/>
          </a:p>
          <a:p>
            <a:pPr marL="0" indent="0" algn="just">
              <a:buNone/>
            </a:pPr>
            <a:r>
              <a:rPr lang="es-US" dirty="0" smtClean="0"/>
              <a:t>Evaluación más objetiva tanto de quienes responden como de las respuestas a las preguntas.</a:t>
            </a:r>
          </a:p>
          <a:p>
            <a:pPr marL="0" indent="0" algn="just">
              <a:buNone/>
            </a:pPr>
            <a:endParaRPr lang="es-US" dirty="0" smtClean="0"/>
          </a:p>
          <a:p>
            <a:pPr marL="0" indent="0" algn="just">
              <a:buNone/>
            </a:pPr>
            <a:r>
              <a:rPr lang="es-US" dirty="0" smtClean="0"/>
              <a:t>Se necesita un limitado entrenamiento del entrevistador.</a:t>
            </a:r>
          </a:p>
          <a:p>
            <a:pPr marL="0" indent="0" algn="just">
              <a:buNone/>
            </a:pPr>
            <a:endParaRPr lang="es-US" dirty="0" smtClean="0"/>
          </a:p>
          <a:p>
            <a:pPr marL="0" indent="0" algn="just">
              <a:buNone/>
            </a:pPr>
            <a:r>
              <a:rPr lang="es-US" dirty="0" smtClean="0"/>
              <a:t>Resulta en entrevistas más pequeñas. </a:t>
            </a:r>
          </a:p>
          <a:p>
            <a:endParaRPr lang="es-CO" dirty="0"/>
          </a:p>
        </p:txBody>
      </p:sp>
      <p:sp>
        <p:nvSpPr>
          <p:cNvPr id="8" name="7 Marcador de texto"/>
          <p:cNvSpPr>
            <a:spLocks noGrp="1"/>
          </p:cNvSpPr>
          <p:nvPr>
            <p:ph type="body" sz="quarter" idx="3"/>
          </p:nvPr>
        </p:nvSpPr>
        <p:spPr/>
        <p:txBody>
          <a:bodyPr>
            <a:normAutofit/>
          </a:bodyPr>
          <a:lstStyle/>
          <a:p>
            <a:r>
              <a:rPr lang="es-CO" dirty="0" smtClean="0"/>
              <a:t>DESVENTAJAS</a:t>
            </a:r>
            <a:endParaRPr lang="es-CO" dirty="0"/>
          </a:p>
        </p:txBody>
      </p:sp>
      <p:sp>
        <p:nvSpPr>
          <p:cNvPr id="9" name="8 Marcador de contenido"/>
          <p:cNvSpPr>
            <a:spLocks noGrp="1"/>
          </p:cNvSpPr>
          <p:nvPr>
            <p:ph sz="quarter" idx="4"/>
          </p:nvPr>
        </p:nvSpPr>
        <p:spPr>
          <a:xfrm>
            <a:off x="4645025" y="2174874"/>
            <a:ext cx="4041775" cy="4468835"/>
          </a:xfrm>
        </p:spPr>
        <p:txBody>
          <a:bodyPr>
            <a:noAutofit/>
          </a:bodyPr>
          <a:lstStyle/>
          <a:p>
            <a:pPr marL="0" indent="0" algn="just">
              <a:buNone/>
            </a:pPr>
            <a:r>
              <a:rPr lang="es-US" sz="1800" dirty="0" smtClean="0"/>
              <a:t>Alto costo de preparación.</a:t>
            </a:r>
          </a:p>
          <a:p>
            <a:pPr marL="0" indent="0" algn="just">
              <a:buNone/>
            </a:pPr>
            <a:endParaRPr lang="es-US" sz="1800" dirty="0" smtClean="0"/>
          </a:p>
          <a:p>
            <a:pPr marL="0" indent="0" algn="just">
              <a:buNone/>
            </a:pPr>
            <a:r>
              <a:rPr lang="es-US" sz="1800" dirty="0" smtClean="0"/>
              <a:t>Los que responden pueden no aceptar un alto nivel en la estructura y carácter mecánico de las preguntas.</a:t>
            </a:r>
          </a:p>
          <a:p>
            <a:pPr marL="0" indent="0" algn="just">
              <a:buNone/>
            </a:pPr>
            <a:endParaRPr lang="es-US" sz="1800" dirty="0" smtClean="0"/>
          </a:p>
          <a:p>
            <a:pPr marL="0" indent="0" algn="just">
              <a:buNone/>
            </a:pPr>
            <a:r>
              <a:rPr lang="es-US" sz="1800" dirty="0" smtClean="0"/>
              <a:t>Un alto nivel en la estructura puede no ser adecuado para todas las situaciones.</a:t>
            </a:r>
          </a:p>
          <a:p>
            <a:pPr marL="0" indent="0" algn="just">
              <a:buNone/>
            </a:pPr>
            <a:endParaRPr lang="es-US" sz="1800" dirty="0" smtClean="0"/>
          </a:p>
          <a:p>
            <a:pPr marL="0" indent="0" algn="just">
              <a:buNone/>
            </a:pPr>
            <a:r>
              <a:rPr lang="es-US" sz="1800" dirty="0" smtClean="0"/>
              <a:t>El alto nivel en las estructuras reduce responder en forma espontánea, así como la habilidad del entrevistador para continuar con comentarios hacia el entrevistado.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3829048" cy="1143000"/>
          </a:xfrm>
        </p:spPr>
        <p:txBody>
          <a:bodyPr>
            <a:normAutofit/>
          </a:bodyPr>
          <a:lstStyle/>
          <a:p>
            <a:r>
              <a:rPr lang="es-US" dirty="0" smtClean="0"/>
              <a:t>LA ENTREVISTA</a:t>
            </a:r>
            <a:endParaRPr lang="es-CO" dirty="0"/>
          </a:p>
        </p:txBody>
      </p:sp>
      <p:sp>
        <p:nvSpPr>
          <p:cNvPr id="6" name="5 Marcador de texto"/>
          <p:cNvSpPr>
            <a:spLocks noGrp="1"/>
          </p:cNvSpPr>
          <p:nvPr>
            <p:ph type="body" idx="1"/>
          </p:nvPr>
        </p:nvSpPr>
        <p:spPr>
          <a:xfrm>
            <a:off x="214282" y="1535113"/>
            <a:ext cx="4211668" cy="639762"/>
          </a:xfrm>
        </p:spPr>
        <p:txBody>
          <a:bodyPr>
            <a:normAutofit/>
          </a:bodyPr>
          <a:lstStyle/>
          <a:p>
            <a:r>
              <a:rPr lang="es-CO" dirty="0" smtClean="0"/>
              <a:t>VENTAJAS NO ESTRUCTURADA</a:t>
            </a:r>
            <a:endParaRPr lang="es-CO" dirty="0"/>
          </a:p>
        </p:txBody>
      </p:sp>
      <p:sp>
        <p:nvSpPr>
          <p:cNvPr id="7" name="6 Marcador de contenido"/>
          <p:cNvSpPr>
            <a:spLocks noGrp="1"/>
          </p:cNvSpPr>
          <p:nvPr>
            <p:ph sz="half" idx="2"/>
          </p:nvPr>
        </p:nvSpPr>
        <p:spPr>
          <a:xfrm>
            <a:off x="457200" y="2174874"/>
            <a:ext cx="4040188" cy="4325959"/>
          </a:xfrm>
        </p:spPr>
        <p:txBody>
          <a:bodyPr>
            <a:normAutofit fontScale="92500"/>
          </a:bodyPr>
          <a:lstStyle/>
          <a:p>
            <a:pPr algn="just"/>
            <a:r>
              <a:rPr lang="es-US" dirty="0" smtClean="0"/>
              <a:t>El entrevistador tiene mayor flexibilidad al realizar las preguntas adecuadas a quien responde.</a:t>
            </a:r>
          </a:p>
          <a:p>
            <a:pPr algn="just"/>
            <a:r>
              <a:rPr lang="es-US" dirty="0" smtClean="0"/>
              <a:t>El entrevistador puede explotar áreas que surgen espontáneamente durante la entrevista.</a:t>
            </a:r>
          </a:p>
          <a:p>
            <a:pPr algn="just"/>
            <a:r>
              <a:rPr lang="es-US" dirty="0" smtClean="0"/>
              <a:t>Puede producir información sobre área que se minimizaron o en las que no se pensó que fueran importantes.</a:t>
            </a:r>
            <a:endParaRPr lang="es-US" dirty="0"/>
          </a:p>
        </p:txBody>
      </p:sp>
      <p:sp>
        <p:nvSpPr>
          <p:cNvPr id="8" name="7 Marcador de texto"/>
          <p:cNvSpPr>
            <a:spLocks noGrp="1"/>
          </p:cNvSpPr>
          <p:nvPr>
            <p:ph type="body" sz="quarter" idx="3"/>
          </p:nvPr>
        </p:nvSpPr>
        <p:spPr/>
        <p:txBody>
          <a:bodyPr>
            <a:normAutofit/>
          </a:bodyPr>
          <a:lstStyle/>
          <a:p>
            <a:r>
              <a:rPr lang="es-CO" dirty="0" smtClean="0"/>
              <a:t>DESVENTAJAS</a:t>
            </a:r>
            <a:endParaRPr lang="es-CO" dirty="0"/>
          </a:p>
        </p:txBody>
      </p:sp>
      <p:sp>
        <p:nvSpPr>
          <p:cNvPr id="9" name="8 Marcador de contenido"/>
          <p:cNvSpPr>
            <a:spLocks noGrp="1"/>
          </p:cNvSpPr>
          <p:nvPr>
            <p:ph sz="quarter" idx="4"/>
          </p:nvPr>
        </p:nvSpPr>
        <p:spPr>
          <a:xfrm>
            <a:off x="4645025" y="2174874"/>
            <a:ext cx="4041775" cy="4468835"/>
          </a:xfrm>
        </p:spPr>
        <p:txBody>
          <a:bodyPr>
            <a:noAutofit/>
          </a:bodyPr>
          <a:lstStyle/>
          <a:p>
            <a:pPr algn="just"/>
            <a:r>
              <a:rPr lang="es-US" sz="2000" dirty="0" smtClean="0"/>
              <a:t>Puede utilizarse negativamente el tiempo, tanto de quien responde como del entrevistador.</a:t>
            </a:r>
          </a:p>
          <a:p>
            <a:pPr algn="just"/>
            <a:r>
              <a:rPr lang="es-US" sz="2000" dirty="0" smtClean="0"/>
              <a:t>Los entrevistadores pueden introducir sus sesgos en las preguntas o al informar los resultados.</a:t>
            </a:r>
          </a:p>
          <a:p>
            <a:pPr algn="just"/>
            <a:r>
              <a:rPr lang="es-US" sz="2000" dirty="0" smtClean="0"/>
              <a:t>Puede recopilarse información extraña. </a:t>
            </a:r>
          </a:p>
          <a:p>
            <a:pPr algn="just"/>
            <a:r>
              <a:rPr lang="es-US" sz="2000" dirty="0" smtClean="0"/>
              <a:t>El análisis y la interpretación de los resultados pueden ser largos.</a:t>
            </a:r>
          </a:p>
          <a:p>
            <a:pPr algn="just"/>
            <a:r>
              <a:rPr lang="es-US" sz="2000" dirty="0" smtClean="0"/>
              <a:t>Toma tiempo extra recabar los hechos esenciales. </a:t>
            </a:r>
            <a:endParaRPr lang="es-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ENCUESTA</a:t>
            </a:r>
            <a:endParaRPr lang="es-CO" dirty="0"/>
          </a:p>
        </p:txBody>
      </p:sp>
      <p:sp>
        <p:nvSpPr>
          <p:cNvPr id="4" name="3 Marcador de contenido"/>
          <p:cNvSpPr>
            <a:spLocks noGrp="1"/>
          </p:cNvSpPr>
          <p:nvPr>
            <p:ph idx="1"/>
          </p:nvPr>
        </p:nvSpPr>
        <p:spPr>
          <a:xfrm>
            <a:off x="0" y="1500174"/>
            <a:ext cx="9001156" cy="5357826"/>
          </a:xfrm>
        </p:spPr>
        <p:txBody>
          <a:bodyPr>
            <a:normAutofit fontScale="25000" lnSpcReduction="20000"/>
          </a:bodyPr>
          <a:lstStyle/>
          <a:p>
            <a:pPr marL="395288" indent="-395288" algn="just">
              <a:buNone/>
            </a:pPr>
            <a:r>
              <a:rPr lang="es-US" sz="8800" dirty="0" smtClean="0"/>
              <a:t>¿Qué es una encuesta?</a:t>
            </a:r>
          </a:p>
          <a:p>
            <a:pPr marL="0" indent="0" algn="just">
              <a:buNone/>
            </a:pPr>
            <a:endParaRPr lang="es-US" sz="8800" dirty="0" smtClean="0"/>
          </a:p>
          <a:p>
            <a:pPr marL="0" indent="0" algn="just">
              <a:buNone/>
            </a:pPr>
            <a:r>
              <a:rPr lang="es-US" sz="8800" dirty="0" smtClean="0"/>
              <a:t>Hoy en día la palabra "encuesta" se usa más frecuentemente para describir un método de obtener información de una muestra de individuos. Esta "muestra" es usualmente sólo una fracción de la población bajo estudio.</a:t>
            </a:r>
          </a:p>
          <a:p>
            <a:pPr marL="0" indent="0" algn="just">
              <a:buNone/>
            </a:pPr>
            <a:endParaRPr lang="es-US" sz="8800" dirty="0" smtClean="0"/>
          </a:p>
          <a:p>
            <a:pPr marL="0" indent="0" algn="just">
              <a:buNone/>
            </a:pPr>
            <a:r>
              <a:rPr lang="es-US" sz="8800" dirty="0" smtClean="0"/>
              <a:t>Por ejemplo, un fabricante hace una encuesta al mercado potencial antes de introducir un nuevo producto.</a:t>
            </a:r>
          </a:p>
          <a:p>
            <a:pPr marL="0" indent="0" algn="just">
              <a:buNone/>
            </a:pPr>
            <a:endParaRPr lang="es-US" sz="8800" dirty="0" smtClean="0"/>
          </a:p>
          <a:p>
            <a:pPr marL="0" indent="0" algn="just">
              <a:buNone/>
            </a:pPr>
            <a:r>
              <a:rPr lang="es-US" sz="8800" dirty="0" smtClean="0"/>
              <a:t>Las encuestas tienen una gran variedad de propósitos, y también pueden conducirse de muchas maneras, incluyendo por teléfono, por correo o en persona.</a:t>
            </a:r>
          </a:p>
          <a:p>
            <a:pPr marL="0" indent="0" algn="just">
              <a:buNone/>
            </a:pPr>
            <a:r>
              <a:rPr lang="es-US" sz="8800" dirty="0" smtClean="0"/>
              <a:t>Una "encuesta" recoge información de una "muestra." </a:t>
            </a:r>
          </a:p>
          <a:p>
            <a:pPr marL="0" indent="0" algn="just">
              <a:buNone/>
            </a:pPr>
            <a:r>
              <a:rPr lang="es-US" sz="8800" dirty="0" smtClean="0"/>
              <a:t>Una "muestra" es usualmente sólo una porción de la población bajo estudio.</a:t>
            </a:r>
          </a:p>
          <a:p>
            <a:pPr marL="0" indent="0" algn="just">
              <a:buNone/>
            </a:pPr>
            <a:r>
              <a:rPr lang="es-US" sz="8800" dirty="0" smtClean="0"/>
              <a:t>Todos los resultados de la encuesta deben presentarse en resúmenes completamente anónimos, tal como tablas y gráficas estadísticas.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ENCUESTA</a:t>
            </a:r>
            <a:endParaRPr lang="es-CO" dirty="0"/>
          </a:p>
        </p:txBody>
      </p:sp>
      <p:sp>
        <p:nvSpPr>
          <p:cNvPr id="4" name="3 Marcador de contenido"/>
          <p:cNvSpPr>
            <a:spLocks noGrp="1"/>
          </p:cNvSpPr>
          <p:nvPr>
            <p:ph idx="1"/>
          </p:nvPr>
        </p:nvSpPr>
        <p:spPr>
          <a:xfrm>
            <a:off x="0" y="1500174"/>
            <a:ext cx="9001156" cy="5357826"/>
          </a:xfrm>
        </p:spPr>
        <p:txBody>
          <a:bodyPr>
            <a:normAutofit fontScale="25000" lnSpcReduction="20000"/>
          </a:bodyPr>
          <a:lstStyle/>
          <a:p>
            <a:pPr marL="0" indent="0" algn="just">
              <a:buNone/>
            </a:pPr>
            <a:r>
              <a:rPr lang="es-US" sz="16000" dirty="0" smtClean="0"/>
              <a:t>¿Métodos comunes de Encuestas?</a:t>
            </a:r>
          </a:p>
          <a:p>
            <a:pPr marL="0" indent="0" algn="just">
              <a:buNone/>
            </a:pPr>
            <a:endParaRPr lang="es-US" sz="8800" dirty="0" smtClean="0"/>
          </a:p>
          <a:p>
            <a:pPr marL="0" indent="0" algn="just">
              <a:buNone/>
            </a:pPr>
            <a:r>
              <a:rPr lang="es-US" sz="9600" dirty="0" smtClean="0"/>
              <a:t>Las encuestas pueden ser clasificadas por tamaño y tipo de muestra. </a:t>
            </a:r>
          </a:p>
          <a:p>
            <a:pPr marL="0" indent="0" algn="just">
              <a:buNone/>
            </a:pPr>
            <a:r>
              <a:rPr lang="es-US" sz="9600" dirty="0" smtClean="0"/>
              <a:t>Las encuestas pueden ser usadas para estudiar poblaciones humanas o no humanas.</a:t>
            </a:r>
          </a:p>
          <a:p>
            <a:pPr marL="0" indent="0" algn="just">
              <a:buNone/>
            </a:pPr>
            <a:r>
              <a:rPr lang="es-US" sz="9600" dirty="0" smtClean="0"/>
              <a:t>Estudian todas las personas que residen en un área definida, pero otras pueden enfocar en grupos particulares de la población.</a:t>
            </a:r>
          </a:p>
          <a:p>
            <a:pPr marL="0" indent="0" algn="just">
              <a:buNone/>
            </a:pPr>
            <a:r>
              <a:rPr lang="es-US" sz="9600" dirty="0" smtClean="0"/>
              <a:t>Las encuestas también pueden ser conducidas con muestras locales, estatales o nacionales.</a:t>
            </a:r>
          </a:p>
          <a:p>
            <a:pPr marL="0" indent="0" algn="just">
              <a:buNone/>
            </a:pPr>
            <a:r>
              <a:rPr lang="es-US" sz="9600" dirty="0" smtClean="0"/>
              <a:t>Las encuestas pueden ser clasificadas por su método de recolección de datos. Las encuestas por correo, telefónicas y entrevistas en persona son las más comunes. </a:t>
            </a:r>
          </a:p>
          <a:p>
            <a:pPr marL="0" indent="0" algn="just">
              <a:buNone/>
            </a:pPr>
            <a:r>
              <a:rPr lang="es-US" sz="9600" dirty="0" smtClean="0"/>
              <a:t>Las encuestas son una fuente importante de conocimiento científico básico. </a:t>
            </a:r>
          </a:p>
          <a:p>
            <a:pPr marL="0" indent="0" algn="just">
              <a:buNone/>
            </a:pPr>
            <a:r>
              <a:rPr lang="es-US" sz="9600" dirty="0" smtClean="0"/>
              <a:t>Algunas encuestas combinan varios métodos.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ENCUESTA</a:t>
            </a:r>
            <a:endParaRPr lang="es-CO" dirty="0"/>
          </a:p>
        </p:txBody>
      </p:sp>
      <p:sp>
        <p:nvSpPr>
          <p:cNvPr id="4" name="3 Marcador de contenido"/>
          <p:cNvSpPr>
            <a:spLocks noGrp="1"/>
          </p:cNvSpPr>
          <p:nvPr>
            <p:ph idx="1"/>
          </p:nvPr>
        </p:nvSpPr>
        <p:spPr>
          <a:xfrm>
            <a:off x="0" y="1500174"/>
            <a:ext cx="9001156" cy="5357826"/>
          </a:xfrm>
        </p:spPr>
        <p:txBody>
          <a:bodyPr>
            <a:normAutofit fontScale="25000" lnSpcReduction="20000"/>
          </a:bodyPr>
          <a:lstStyle/>
          <a:p>
            <a:pPr marL="0" indent="0" algn="just">
              <a:buNone/>
            </a:pPr>
            <a:r>
              <a:rPr lang="es-US" sz="14400" dirty="0" smtClean="0"/>
              <a:t>¿Qué preguntas hacemos en una Encuesta?</a:t>
            </a:r>
          </a:p>
          <a:p>
            <a:pPr marL="0" indent="0" algn="just">
              <a:buNone/>
            </a:pPr>
            <a:endParaRPr lang="es-US" sz="9600" dirty="0" smtClean="0"/>
          </a:p>
          <a:p>
            <a:pPr marL="0" indent="0" algn="just">
              <a:buNone/>
            </a:pPr>
            <a:r>
              <a:rPr lang="es-US" sz="12000" dirty="0" smtClean="0"/>
              <a:t>Podemos clasificar las encuestas también por su contenido. </a:t>
            </a:r>
          </a:p>
          <a:p>
            <a:pPr marL="0" indent="0" algn="just">
              <a:buNone/>
            </a:pPr>
            <a:r>
              <a:rPr lang="es-US" sz="12000" dirty="0" smtClean="0"/>
              <a:t>Algunas encuestas enfocan en las opiniones y actitudes.</a:t>
            </a:r>
          </a:p>
          <a:p>
            <a:pPr marL="0" indent="0" algn="just">
              <a:buNone/>
            </a:pPr>
            <a:r>
              <a:rPr lang="es-US" sz="12000" dirty="0" smtClean="0"/>
              <a:t>Otras se preocupan por características o comportamiento reales.</a:t>
            </a:r>
          </a:p>
          <a:p>
            <a:pPr marL="0" indent="0" algn="just">
              <a:buNone/>
            </a:pPr>
            <a:r>
              <a:rPr lang="es-US" sz="12000" dirty="0" smtClean="0"/>
              <a:t>Muchas encuestas combinan preguntas de ambos tipos. </a:t>
            </a:r>
          </a:p>
          <a:p>
            <a:pPr marL="0" indent="0" algn="just">
              <a:buNone/>
            </a:pPr>
            <a:r>
              <a:rPr lang="es-US" sz="12000" dirty="0" smtClean="0"/>
              <a:t>Las preguntas pueden ser abiertas o cerradas . </a:t>
            </a:r>
          </a:p>
          <a:p>
            <a:pPr marL="0" indent="0" algn="just">
              <a:buNone/>
            </a:pPr>
            <a:r>
              <a:rPr lang="es-US" sz="12000" dirty="0" smtClean="0"/>
              <a:t>Que evalúe una persona o un producto usando una escala, o que ordene varias alternativas.</a:t>
            </a:r>
          </a:p>
          <a:p>
            <a:pPr marL="0" indent="0" algn="just">
              <a:buNone/>
            </a:pPr>
            <a:r>
              <a:rPr lang="es-US" sz="12000" dirty="0" smtClean="0"/>
              <a:t>Se enfocan sobre opiniones otras sobre hechos.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722313" y="2357430"/>
            <a:ext cx="7772400" cy="3929090"/>
          </a:xfrm>
        </p:spPr>
        <p:txBody>
          <a:bodyPr>
            <a:normAutofit fontScale="90000"/>
          </a:bodyPr>
          <a:lstStyle/>
          <a:p>
            <a:r>
              <a:rPr lang="es-US" dirty="0" smtClean="0"/>
              <a:t>- La entrevista </a:t>
            </a:r>
            <a:br>
              <a:rPr lang="es-US" dirty="0" smtClean="0"/>
            </a:br>
            <a:r>
              <a:rPr lang="es-US" dirty="0" smtClean="0"/>
              <a:t>- La encuesta</a:t>
            </a:r>
            <a:br>
              <a:rPr lang="es-US" dirty="0" smtClean="0"/>
            </a:br>
            <a:r>
              <a:rPr lang="es-US" dirty="0" smtClean="0"/>
              <a:t>- Cuestionario</a:t>
            </a:r>
            <a:br>
              <a:rPr lang="es-US" dirty="0" smtClean="0"/>
            </a:br>
            <a:r>
              <a:rPr lang="es-US" dirty="0" smtClean="0"/>
              <a:t>- La observación</a:t>
            </a:r>
            <a:br>
              <a:rPr lang="es-US" dirty="0" smtClean="0"/>
            </a:br>
            <a:r>
              <a:rPr lang="es-US" dirty="0" smtClean="0"/>
              <a:t>- Diagrama de flujo</a:t>
            </a:r>
            <a:br>
              <a:rPr lang="es-US" dirty="0" smtClean="0"/>
            </a:br>
            <a:r>
              <a:rPr lang="es-US" dirty="0" smtClean="0"/>
              <a:t>- Diccionario de datos</a:t>
            </a:r>
            <a:br>
              <a:rPr lang="es-US" dirty="0" smtClean="0"/>
            </a:br>
            <a:r>
              <a:rPr lang="es-US" dirty="0" smtClean="0"/>
              <a:t>- Casos de Uso</a:t>
            </a:r>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CUESTIONARIO</a:t>
            </a:r>
            <a:endParaRPr lang="es-CO" dirty="0"/>
          </a:p>
        </p:txBody>
      </p:sp>
      <p:sp>
        <p:nvSpPr>
          <p:cNvPr id="4" name="3 Marcador de contenido"/>
          <p:cNvSpPr>
            <a:spLocks noGrp="1"/>
          </p:cNvSpPr>
          <p:nvPr>
            <p:ph idx="1"/>
          </p:nvPr>
        </p:nvSpPr>
        <p:spPr>
          <a:xfrm>
            <a:off x="71438" y="2071678"/>
            <a:ext cx="9001156" cy="4714884"/>
          </a:xfrm>
        </p:spPr>
        <p:txBody>
          <a:bodyPr>
            <a:noAutofit/>
          </a:bodyPr>
          <a:lstStyle/>
          <a:p>
            <a:pPr marL="0" indent="0" algn="just">
              <a:buNone/>
            </a:pPr>
            <a:r>
              <a:rPr lang="es-US" sz="3800" dirty="0" smtClean="0"/>
              <a:t>Los cuestionarios proporcionan una alternativa muy útil para la entrevista; </a:t>
            </a:r>
            <a:r>
              <a:rPr lang="es-US" sz="3800" dirty="0" smtClean="0"/>
              <a:t>sin </a:t>
            </a:r>
            <a:r>
              <a:rPr lang="es-US" sz="3800" dirty="0" smtClean="0"/>
              <a:t>embargo, existen ciertas características que pueden ser apropiada en algunas situaciones e inapropiadas en otra. </a:t>
            </a:r>
            <a:endParaRPr lang="es-US" sz="3800" dirty="0" smtClean="0"/>
          </a:p>
          <a:p>
            <a:pPr marL="0" indent="0" algn="just">
              <a:buNone/>
            </a:pPr>
            <a:r>
              <a:rPr lang="es-US" sz="3800" dirty="0" smtClean="0"/>
              <a:t>Al </a:t>
            </a:r>
            <a:r>
              <a:rPr lang="es-US" sz="3800" dirty="0" smtClean="0"/>
              <a:t>igual que la entrevistas, deben diseñarse cuidadosamente para una máxima efectividad.</a:t>
            </a:r>
            <a:endParaRPr lang="es-US" sz="3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CUESTIONARIO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sz="3800" dirty="0" smtClean="0"/>
              <a:t>Recolección </a:t>
            </a:r>
            <a:r>
              <a:rPr lang="es-US" sz="3800" dirty="0" smtClean="0"/>
              <a:t>de datos </a:t>
            </a:r>
            <a:r>
              <a:rPr lang="es-US" sz="3800" dirty="0" smtClean="0"/>
              <a:t>con cuestionarios:</a:t>
            </a:r>
            <a:endParaRPr lang="es-US" sz="3800" dirty="0" smtClean="0"/>
          </a:p>
          <a:p>
            <a:pPr marL="0" indent="0" algn="just">
              <a:buNone/>
            </a:pPr>
            <a:r>
              <a:rPr lang="es-US" dirty="0" smtClean="0"/>
              <a:t>Los </a:t>
            </a:r>
            <a:r>
              <a:rPr lang="es-US" dirty="0" smtClean="0"/>
              <a:t>cuestionarios pueden ser la única forma </a:t>
            </a:r>
            <a:r>
              <a:rPr lang="es-US" dirty="0" smtClean="0"/>
              <a:t>de </a:t>
            </a:r>
            <a:r>
              <a:rPr lang="es-US" dirty="0" smtClean="0"/>
              <a:t>relacionarse con un gran número de personas para conocer varios aspectos del sistema. </a:t>
            </a:r>
            <a:endParaRPr lang="es-US" dirty="0" smtClean="0"/>
          </a:p>
          <a:p>
            <a:pPr marL="0" indent="0" algn="just">
              <a:buNone/>
            </a:pPr>
            <a:r>
              <a:rPr lang="es-US" dirty="0" smtClean="0"/>
              <a:t>Cuando </a:t>
            </a:r>
            <a:r>
              <a:rPr lang="es-US" dirty="0" smtClean="0"/>
              <a:t>se llevan a cabo largos estudios en varios </a:t>
            </a:r>
            <a:r>
              <a:rPr lang="es-US" dirty="0" smtClean="0"/>
              <a:t>departamentos, </a:t>
            </a:r>
            <a:r>
              <a:rPr lang="es-US" dirty="0" smtClean="0"/>
              <a:t>se puede distribuir los cuestionarios a todas las personas apropiadas para recabar hechos en relación al sistema. </a:t>
            </a:r>
            <a:endParaRPr lang="es-US" dirty="0" smtClean="0"/>
          </a:p>
          <a:p>
            <a:pPr marL="0" indent="0" algn="just">
              <a:buNone/>
            </a:pPr>
            <a:r>
              <a:rPr lang="es-US" dirty="0" smtClean="0"/>
              <a:t>Las </a:t>
            </a:r>
            <a:r>
              <a:rPr lang="es-US" dirty="0" smtClean="0"/>
              <a:t>preguntas estandarizadas pueden proporcionar datos más </a:t>
            </a:r>
            <a:r>
              <a:rPr lang="es-US" dirty="0" smtClean="0"/>
              <a:t>confiables.</a:t>
            </a:r>
            <a:endParaRPr lang="es-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CUESTIONARIO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sz="3800" b="1" dirty="0" smtClean="0"/>
              <a:t>Selección de formas para </a:t>
            </a:r>
            <a:r>
              <a:rPr lang="es-US" sz="3800" b="1" dirty="0" smtClean="0"/>
              <a:t>cuestionarios:</a:t>
            </a:r>
            <a:endParaRPr lang="es-US" sz="3800" b="1" dirty="0" smtClean="0"/>
          </a:p>
          <a:p>
            <a:pPr marL="0" indent="0" algn="just">
              <a:buNone/>
            </a:pPr>
            <a:r>
              <a:rPr lang="es-US" dirty="0" smtClean="0"/>
              <a:t>Es </a:t>
            </a:r>
            <a:r>
              <a:rPr lang="es-US" dirty="0" smtClean="0"/>
              <a:t>importante el formato y contenido de las preguntas en la recopilación de hechos significativos.</a:t>
            </a:r>
          </a:p>
          <a:p>
            <a:pPr marL="0" indent="0" algn="just">
              <a:buNone/>
            </a:pPr>
            <a:r>
              <a:rPr lang="es-US" dirty="0" smtClean="0"/>
              <a:t>Existen </a:t>
            </a:r>
            <a:r>
              <a:rPr lang="es-US" dirty="0" smtClean="0"/>
              <a:t>dos formas de cuestionarios para recabar datos: cuestionarios abiertos y cerrados, y se aplican dependiendo de si los analistas conocen de antemano todas las posibles respuestas de las preguntas y pueden incluirlas. </a:t>
            </a:r>
            <a:endParaRPr lang="es-US" dirty="0" smtClean="0"/>
          </a:p>
          <a:p>
            <a:pPr marL="0" indent="0" algn="just">
              <a:buNone/>
            </a:pPr>
            <a:r>
              <a:rPr lang="es-US" dirty="0" smtClean="0"/>
              <a:t>Con </a:t>
            </a:r>
            <a:r>
              <a:rPr lang="es-US" dirty="0" smtClean="0"/>
              <a:t>frecuencia se utilizan ambas formas en los estudios de sistemas.</a:t>
            </a:r>
            <a:endParaRPr lang="es-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CUESTIONARIO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dirty="0" smtClean="0"/>
              <a:t>Cuestionario Abierto:</a:t>
            </a:r>
            <a:endParaRPr lang="es-US" dirty="0" smtClean="0"/>
          </a:p>
          <a:p>
            <a:pPr marL="0" indent="0" algn="just">
              <a:buNone/>
            </a:pPr>
            <a:endParaRPr lang="es-US" dirty="0" smtClean="0"/>
          </a:p>
          <a:p>
            <a:pPr marL="0" indent="0" algn="just">
              <a:buNone/>
            </a:pPr>
            <a:r>
              <a:rPr lang="es-US" dirty="0" smtClean="0"/>
              <a:t>Se </a:t>
            </a:r>
            <a:r>
              <a:rPr lang="es-US" dirty="0" smtClean="0"/>
              <a:t>aplican cuando se quieren conocer los sentimientos, opiniones y experiencias generales; también son útiles al explorar el problema </a:t>
            </a:r>
            <a:r>
              <a:rPr lang="es-US" dirty="0" smtClean="0"/>
              <a:t>básico.</a:t>
            </a:r>
            <a:endParaRPr lang="es-US" dirty="0" smtClean="0"/>
          </a:p>
          <a:p>
            <a:pPr marL="0" indent="0" algn="just">
              <a:buNone/>
            </a:pPr>
            <a:r>
              <a:rPr lang="es-US" dirty="0" smtClean="0"/>
              <a:t>El </a:t>
            </a:r>
            <a:r>
              <a:rPr lang="es-US" dirty="0" smtClean="0"/>
              <a:t>formato abierto proporciona una amplia oportunidad para quienes </a:t>
            </a:r>
            <a:r>
              <a:rPr lang="es-US" dirty="0" smtClean="0"/>
              <a:t>responden las </a:t>
            </a:r>
            <a:r>
              <a:rPr lang="es-US" dirty="0" smtClean="0"/>
              <a:t>razones de sus ideas. Algunas personas sin embargo, encuentran más fácil escoger una de un conjunto de respuestas preparadas que pensar por sí mismas</a:t>
            </a:r>
            <a:r>
              <a:rPr lang="es-US" dirty="0" smtClean="0"/>
              <a:t>.</a:t>
            </a:r>
            <a:endParaRPr lang="es-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CUESTIONARIO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dirty="0" smtClean="0"/>
              <a:t>Cuestionario Cerrado:</a:t>
            </a:r>
            <a:endParaRPr lang="es-US" dirty="0" smtClean="0"/>
          </a:p>
          <a:p>
            <a:pPr marL="0" indent="0" algn="just">
              <a:buNone/>
            </a:pPr>
            <a:endParaRPr lang="es-US" dirty="0" smtClean="0"/>
          </a:p>
          <a:p>
            <a:pPr marL="0" indent="0" algn="just">
              <a:buNone/>
            </a:pPr>
            <a:r>
              <a:rPr lang="es-US" dirty="0" smtClean="0"/>
              <a:t>El cuestionario cerrado limita las respuestas posibles del interrogado. Por medio de un cuidadoso estilo en la pregunta, el analista puede controlar el marco de referencia. Este formato es el método para obtener información sobre los hechos. También fuerza a los individuos para que tomen una posición y forma su opinión sobre los aspectos importantes.</a:t>
            </a:r>
            <a:endParaRPr lang="es-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28596" y="285736"/>
            <a:ext cx="4000528" cy="714372"/>
          </a:xfrm>
        </p:spPr>
        <p:txBody>
          <a:bodyPr>
            <a:normAutofit fontScale="90000"/>
          </a:bodyPr>
          <a:lstStyle/>
          <a:p>
            <a:r>
              <a:rPr lang="es-US" dirty="0" smtClean="0"/>
              <a:t>LA OBSERVACIÓN</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endParaRPr lang="es-US" dirty="0" smtClean="0"/>
          </a:p>
          <a:p>
            <a:pPr marL="0" indent="0" algn="just">
              <a:buNone/>
            </a:pPr>
            <a:endParaRPr lang="es-US" dirty="0" smtClean="0"/>
          </a:p>
          <a:p>
            <a:pPr marL="0" indent="0" algn="just">
              <a:buNone/>
            </a:pPr>
            <a:r>
              <a:rPr lang="es-US" dirty="0" smtClean="0"/>
              <a:t>Otra </a:t>
            </a:r>
            <a:r>
              <a:rPr lang="es-US" dirty="0" smtClean="0"/>
              <a:t>técnica útil para el analista en su progreso de investigación, consiste en observar a las personas cuando efectúan su trabajo. </a:t>
            </a:r>
            <a:endParaRPr lang="es-US" dirty="0" smtClean="0"/>
          </a:p>
          <a:p>
            <a:pPr marL="0" indent="0" algn="just">
              <a:buNone/>
            </a:pPr>
            <a:r>
              <a:rPr lang="es-US" dirty="0" smtClean="0"/>
              <a:t>Permite </a:t>
            </a:r>
            <a:r>
              <a:rPr lang="es-US" dirty="0" smtClean="0"/>
              <a:t>al analista determinar que se está haciendo, como se está haciendo, quien lo hace, cuando se lleva a cabo, cuanto tiempo toma, dónde se hace y por que se hace.</a:t>
            </a:r>
            <a:endParaRPr lang="es-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28596" y="285736"/>
            <a:ext cx="4000528" cy="714372"/>
          </a:xfrm>
        </p:spPr>
        <p:txBody>
          <a:bodyPr>
            <a:normAutofit fontScale="90000"/>
          </a:bodyPr>
          <a:lstStyle/>
          <a:p>
            <a:r>
              <a:rPr lang="es-US" dirty="0" smtClean="0"/>
              <a:t>LA OBSERVACIÓN</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dirty="0" smtClean="0"/>
              <a:t>Tipos </a:t>
            </a:r>
            <a:r>
              <a:rPr lang="es-US" dirty="0" smtClean="0"/>
              <a:t>de </a:t>
            </a:r>
            <a:r>
              <a:rPr lang="es-US" dirty="0" smtClean="0"/>
              <a:t>Observación:</a:t>
            </a:r>
            <a:endParaRPr lang="es-US" dirty="0" smtClean="0"/>
          </a:p>
          <a:p>
            <a:pPr marL="0" indent="0" algn="just">
              <a:buNone/>
            </a:pPr>
            <a:r>
              <a:rPr lang="es-US" sz="2600" dirty="0" smtClean="0"/>
              <a:t>El </a:t>
            </a:r>
            <a:r>
              <a:rPr lang="es-US" sz="2600" dirty="0" smtClean="0"/>
              <a:t>analista de sistemas puede observar de tres maneras básicas. </a:t>
            </a:r>
            <a:endParaRPr lang="es-US" sz="2600" dirty="0" smtClean="0"/>
          </a:p>
          <a:p>
            <a:pPr marL="0" indent="0" algn="just">
              <a:buNone/>
            </a:pPr>
            <a:r>
              <a:rPr lang="es-US" sz="2600" dirty="0" smtClean="0"/>
              <a:t>Primero</a:t>
            </a:r>
            <a:r>
              <a:rPr lang="es-US" sz="2600" dirty="0" smtClean="0"/>
              <a:t>, puede observar a una persona o actitud sin que el observado se dé cuenta y su interacción por aparte del propio analista</a:t>
            </a:r>
            <a:r>
              <a:rPr lang="es-US" sz="2600" dirty="0" smtClean="0"/>
              <a:t>.</a:t>
            </a:r>
          </a:p>
          <a:p>
            <a:pPr marL="0" indent="0" algn="just">
              <a:buNone/>
            </a:pPr>
            <a:r>
              <a:rPr lang="es-US" sz="2600" dirty="0" smtClean="0"/>
              <a:t>Segundo</a:t>
            </a:r>
            <a:r>
              <a:rPr lang="es-US" sz="2600" dirty="0" smtClean="0"/>
              <a:t>, el analista puede observar una operación sin intervenir para nada, pero estando la persona observada enteramente consciente de la observación. </a:t>
            </a:r>
            <a:endParaRPr lang="es-US" sz="2600" dirty="0" smtClean="0"/>
          </a:p>
          <a:p>
            <a:pPr marL="0" indent="0" algn="just">
              <a:buNone/>
            </a:pPr>
            <a:r>
              <a:rPr lang="es-US" sz="2600" dirty="0" smtClean="0"/>
              <a:t>Tercero, </a:t>
            </a:r>
            <a:r>
              <a:rPr lang="es-US" sz="2600" dirty="0" smtClean="0"/>
              <a:t>puede observar y a la vez estar en contacto con las personas </a:t>
            </a:r>
            <a:r>
              <a:rPr lang="es-US" sz="2600" dirty="0" smtClean="0"/>
              <a:t>que observa. </a:t>
            </a:r>
            <a:r>
              <a:rPr lang="es-US" sz="2600" dirty="0" smtClean="0"/>
              <a:t>La interacción puede consistir simplemente en preguntar respecto a una tarea específica, pedir una explicación, etc.</a:t>
            </a:r>
            <a:endParaRPr lang="es-US" sz="26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28596" y="285736"/>
            <a:ext cx="4000528" cy="714372"/>
          </a:xfrm>
        </p:spPr>
        <p:txBody>
          <a:bodyPr>
            <a:normAutofit fontScale="90000"/>
          </a:bodyPr>
          <a:lstStyle/>
          <a:p>
            <a:r>
              <a:rPr lang="es-US" dirty="0" smtClean="0"/>
              <a:t>LA OBSERVACIÓN</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dirty="0" smtClean="0"/>
              <a:t>Preparación para la </a:t>
            </a:r>
            <a:r>
              <a:rPr lang="es-US" dirty="0" smtClean="0"/>
              <a:t>observación:</a:t>
            </a:r>
          </a:p>
          <a:p>
            <a:pPr marL="0" indent="0" algn="just">
              <a:buNone/>
            </a:pPr>
            <a:endParaRPr lang="es-US" dirty="0" smtClean="0"/>
          </a:p>
          <a:p>
            <a:pPr marL="463550" indent="-463550" algn="just"/>
            <a:r>
              <a:rPr lang="es-US" dirty="0" smtClean="0"/>
              <a:t>Determinar </a:t>
            </a:r>
            <a:r>
              <a:rPr lang="es-US" dirty="0" smtClean="0"/>
              <a:t>y definir </a:t>
            </a:r>
            <a:r>
              <a:rPr lang="es-US" dirty="0" smtClean="0"/>
              <a:t>que </a:t>
            </a:r>
            <a:r>
              <a:rPr lang="es-US" dirty="0" smtClean="0"/>
              <a:t>va a observarse.</a:t>
            </a:r>
          </a:p>
          <a:p>
            <a:pPr marL="463550" indent="-463550" algn="just"/>
            <a:r>
              <a:rPr lang="es-US" dirty="0" smtClean="0"/>
              <a:t>Estimular </a:t>
            </a:r>
            <a:r>
              <a:rPr lang="es-US" dirty="0" smtClean="0"/>
              <a:t>el tiempo necesario de observación.</a:t>
            </a:r>
          </a:p>
          <a:p>
            <a:pPr marL="463550" indent="-463550" algn="just"/>
            <a:r>
              <a:rPr lang="es-US" dirty="0" smtClean="0"/>
              <a:t>Obtener </a:t>
            </a:r>
            <a:r>
              <a:rPr lang="es-US" dirty="0" smtClean="0"/>
              <a:t>la autorización de la gerencia para llevar a cabo la observación.</a:t>
            </a:r>
          </a:p>
          <a:p>
            <a:pPr marL="463550" indent="-463550" algn="just"/>
            <a:r>
              <a:rPr lang="es-US" dirty="0" smtClean="0"/>
              <a:t>Explicar </a:t>
            </a:r>
            <a:r>
              <a:rPr lang="es-US" dirty="0" smtClean="0"/>
              <a:t>a las personas que van a ser observadas lo que se va a hacer y las razones para ello.</a:t>
            </a:r>
            <a:endParaRPr lang="es-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28596" y="285736"/>
            <a:ext cx="4000528" cy="714372"/>
          </a:xfrm>
        </p:spPr>
        <p:txBody>
          <a:bodyPr>
            <a:normAutofit fontScale="90000"/>
          </a:bodyPr>
          <a:lstStyle/>
          <a:p>
            <a:r>
              <a:rPr lang="es-US" dirty="0" smtClean="0"/>
              <a:t>LA OBSERVACIÓN</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dirty="0" smtClean="0"/>
              <a:t>Conducción de la </a:t>
            </a:r>
            <a:r>
              <a:rPr lang="es-US" dirty="0" smtClean="0"/>
              <a:t>observación:</a:t>
            </a:r>
            <a:endParaRPr lang="es-US" dirty="0" smtClean="0"/>
          </a:p>
          <a:p>
            <a:pPr marL="463550" indent="-463550" algn="just"/>
            <a:r>
              <a:rPr lang="es-US" sz="2800" dirty="0" smtClean="0"/>
              <a:t>Familiarizarse </a:t>
            </a:r>
            <a:r>
              <a:rPr lang="es-US" sz="2800" dirty="0" smtClean="0"/>
              <a:t>con los componentes físicos del área inmediata de observación.</a:t>
            </a:r>
          </a:p>
          <a:p>
            <a:pPr marL="463550" indent="-463550" algn="just"/>
            <a:r>
              <a:rPr lang="es-US" sz="2800" dirty="0" smtClean="0"/>
              <a:t>Mientras </a:t>
            </a:r>
            <a:r>
              <a:rPr lang="es-US" sz="2800" dirty="0" smtClean="0"/>
              <a:t>se observa, medir el tiempo en forma periódica.</a:t>
            </a:r>
          </a:p>
          <a:p>
            <a:pPr marL="463550" indent="-463550" algn="just"/>
            <a:r>
              <a:rPr lang="es-US" sz="2800" dirty="0" smtClean="0"/>
              <a:t>Anotar </a:t>
            </a:r>
            <a:r>
              <a:rPr lang="es-US" sz="2800" dirty="0" smtClean="0"/>
              <a:t>lo que se observa lo más específicamente posible, evitando las generalidades y las descripciones vagas.</a:t>
            </a:r>
          </a:p>
          <a:p>
            <a:pPr marL="463550" indent="-463550" algn="just"/>
            <a:r>
              <a:rPr lang="es-US" sz="2800" dirty="0" smtClean="0"/>
              <a:t>Si </a:t>
            </a:r>
            <a:r>
              <a:rPr lang="es-US" sz="2800" dirty="0" smtClean="0"/>
              <a:t>se está en contacto con las personas observadas, es necesario abstenerse de hacer comentarios cualitativos o que impliquen un juicio de valores.</a:t>
            </a:r>
          </a:p>
          <a:p>
            <a:pPr marL="463550" indent="-463550" algn="just"/>
            <a:r>
              <a:rPr lang="es-US" sz="2800" dirty="0" smtClean="0"/>
              <a:t>Observar </a:t>
            </a:r>
            <a:r>
              <a:rPr lang="es-US" sz="2800" dirty="0" smtClean="0"/>
              <a:t>las reglas de cortesía y seguridad.</a:t>
            </a:r>
            <a:endParaRPr lang="es-US" sz="2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428596" y="285736"/>
            <a:ext cx="4000528" cy="714372"/>
          </a:xfrm>
        </p:spPr>
        <p:txBody>
          <a:bodyPr>
            <a:normAutofit fontScale="90000"/>
          </a:bodyPr>
          <a:lstStyle/>
          <a:p>
            <a:r>
              <a:rPr lang="es-US" dirty="0" smtClean="0"/>
              <a:t>LA OBSERVACIÓN</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dirty="0" smtClean="0"/>
              <a:t>Resultado </a:t>
            </a:r>
            <a:r>
              <a:rPr lang="es-US" dirty="0" smtClean="0"/>
              <a:t>de la </a:t>
            </a:r>
            <a:r>
              <a:rPr lang="es-US" dirty="0" smtClean="0"/>
              <a:t>observación:</a:t>
            </a:r>
            <a:endParaRPr lang="es-US" dirty="0" smtClean="0"/>
          </a:p>
          <a:p>
            <a:pPr marL="0" indent="0" algn="just">
              <a:buNone/>
            </a:pPr>
            <a:endParaRPr lang="es-US" dirty="0" smtClean="0"/>
          </a:p>
          <a:p>
            <a:pPr marL="0" indent="0" algn="just">
              <a:buNone/>
            </a:pPr>
            <a:r>
              <a:rPr lang="es-US" dirty="0" smtClean="0"/>
              <a:t>Documentar </a:t>
            </a:r>
            <a:r>
              <a:rPr lang="es-US" dirty="0" smtClean="0"/>
              <a:t>y organizar formalmente las notas, </a:t>
            </a:r>
            <a:r>
              <a:rPr lang="es-US" dirty="0" smtClean="0"/>
              <a:t>impresiones</a:t>
            </a:r>
            <a:r>
              <a:rPr lang="es-US" dirty="0" smtClean="0"/>
              <a:t>, etc.</a:t>
            </a:r>
          </a:p>
          <a:p>
            <a:pPr marL="0" indent="0" algn="just">
              <a:buNone/>
            </a:pPr>
            <a:endParaRPr lang="es-US" dirty="0" smtClean="0"/>
          </a:p>
          <a:p>
            <a:pPr marL="0" indent="0" algn="just">
              <a:buNone/>
            </a:pPr>
            <a:r>
              <a:rPr lang="es-US" dirty="0" smtClean="0"/>
              <a:t>Revisar </a:t>
            </a:r>
            <a:r>
              <a:rPr lang="es-US" dirty="0" smtClean="0"/>
              <a:t>los resultados y conclusiones junto con la persona observada, el </a:t>
            </a:r>
            <a:r>
              <a:rPr lang="es-US" dirty="0" smtClean="0"/>
              <a:t>supervisor </a:t>
            </a:r>
            <a:r>
              <a:rPr lang="es-US" dirty="0" smtClean="0"/>
              <a:t>inmediato y posiblemente otro de sistemas.</a:t>
            </a:r>
            <a:endParaRPr lang="es-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INTRODUCCIÓN</a:t>
            </a:r>
            <a:endParaRPr lang="es-CO" dirty="0"/>
          </a:p>
        </p:txBody>
      </p:sp>
      <p:sp>
        <p:nvSpPr>
          <p:cNvPr id="4" name="3 Marcador de contenido"/>
          <p:cNvSpPr>
            <a:spLocks noGrp="1"/>
          </p:cNvSpPr>
          <p:nvPr>
            <p:ph idx="1"/>
          </p:nvPr>
        </p:nvSpPr>
        <p:spPr>
          <a:xfrm>
            <a:off x="0" y="1857364"/>
            <a:ext cx="9001156" cy="4268799"/>
          </a:xfrm>
        </p:spPr>
        <p:txBody>
          <a:bodyPr>
            <a:normAutofit fontScale="85000" lnSpcReduction="20000"/>
          </a:bodyPr>
          <a:lstStyle/>
          <a:p>
            <a:endParaRPr lang="es-US" dirty="0" smtClean="0"/>
          </a:p>
          <a:p>
            <a:pPr algn="just"/>
            <a:r>
              <a:rPr lang="es-US" dirty="0" smtClean="0"/>
              <a:t>La recolección de datos se refiere al uso de una gran diversidad de técnicas y herramientas que pueden ser utilizadas por el analista para desarrollar los sistemas de información, los cuales pueden ser la entrevistas, la encuesta, el cuestionario, la observación, el diagrama de flujo y el diccionario de datos.</a:t>
            </a:r>
          </a:p>
          <a:p>
            <a:endParaRPr lang="es-US" dirty="0" smtClean="0"/>
          </a:p>
          <a:p>
            <a:pPr algn="just"/>
            <a:r>
              <a:rPr lang="es-US" dirty="0" smtClean="0"/>
              <a:t>Todas estos instrumentos se aplicará en un momento en particular, con la finalidad de buscar información que será útil a una investigación en común.</a:t>
            </a:r>
          </a:p>
          <a:p>
            <a:endParaRPr lang="es-CO"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DIAGRAMA DE FLUJO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sz="2400" dirty="0" smtClean="0"/>
              <a:t>Es una representación </a:t>
            </a:r>
            <a:r>
              <a:rPr lang="es-US" sz="2400" dirty="0" smtClean="0"/>
              <a:t>grafica </a:t>
            </a:r>
            <a:r>
              <a:rPr lang="es-US" sz="2400" dirty="0" smtClean="0"/>
              <a:t>de los pasos en proceso. </a:t>
            </a:r>
            <a:endParaRPr lang="es-US" sz="2400" dirty="0" smtClean="0"/>
          </a:p>
          <a:p>
            <a:pPr marL="0" indent="0" algn="just">
              <a:buNone/>
            </a:pPr>
            <a:r>
              <a:rPr lang="es-US" sz="2400" dirty="0" smtClean="0"/>
              <a:t>Útil </a:t>
            </a:r>
            <a:r>
              <a:rPr lang="es-US" sz="2400" dirty="0" smtClean="0"/>
              <a:t>para determinar cómo funciona realmente el proceso para producir un resultado. </a:t>
            </a:r>
            <a:endParaRPr lang="es-US" sz="2400" dirty="0" smtClean="0"/>
          </a:p>
          <a:p>
            <a:pPr marL="0" indent="0" algn="just">
              <a:buNone/>
            </a:pPr>
            <a:r>
              <a:rPr lang="es-US" sz="2400" dirty="0" smtClean="0"/>
              <a:t>El </a:t>
            </a:r>
            <a:r>
              <a:rPr lang="es-US" sz="2400" dirty="0" smtClean="0"/>
              <a:t>resultado puede ser un producto, un servicio, información o una combinación de los tres. </a:t>
            </a:r>
            <a:endParaRPr lang="es-US" sz="2400" dirty="0" smtClean="0"/>
          </a:p>
          <a:p>
            <a:pPr marL="0" indent="0" algn="just">
              <a:buNone/>
            </a:pPr>
            <a:r>
              <a:rPr lang="es-US" sz="2400" dirty="0" smtClean="0"/>
              <a:t>Al </a:t>
            </a:r>
            <a:r>
              <a:rPr lang="es-US" sz="2400" dirty="0" smtClean="0"/>
              <a:t>examinar cómo los </a:t>
            </a:r>
            <a:r>
              <a:rPr lang="es-US" sz="2400" dirty="0" smtClean="0"/>
              <a:t>pasos de </a:t>
            </a:r>
            <a:r>
              <a:rPr lang="es-US" sz="2400" dirty="0" smtClean="0"/>
              <a:t>un proceso se relacionan entre sí, se puede descubrir con frecuencia las fuentes de problemas potenciales. </a:t>
            </a:r>
            <a:endParaRPr lang="es-US" sz="2400" dirty="0" smtClean="0"/>
          </a:p>
          <a:p>
            <a:pPr marL="0" indent="0" algn="just">
              <a:buNone/>
            </a:pPr>
            <a:r>
              <a:rPr lang="es-US" sz="2400" dirty="0" smtClean="0"/>
              <a:t>Los </a:t>
            </a:r>
            <a:r>
              <a:rPr lang="es-US" sz="2400" dirty="0" smtClean="0"/>
              <a:t>diagramas de flujo se pueden aplicar a cualquier aspecto del proceso desde el flujo de materiales </a:t>
            </a:r>
            <a:r>
              <a:rPr lang="es-US" sz="2400" dirty="0" smtClean="0"/>
              <a:t>hasta </a:t>
            </a:r>
            <a:r>
              <a:rPr lang="es-US" sz="2400" dirty="0" smtClean="0"/>
              <a:t>la venta </a:t>
            </a:r>
            <a:r>
              <a:rPr lang="es-US" sz="2400" dirty="0" smtClean="0"/>
              <a:t>de </a:t>
            </a:r>
            <a:r>
              <a:rPr lang="es-US" sz="2400" dirty="0" smtClean="0"/>
              <a:t>un producto. </a:t>
            </a:r>
            <a:endParaRPr lang="es-US" sz="2400" dirty="0" smtClean="0"/>
          </a:p>
          <a:p>
            <a:pPr marL="0" indent="0" algn="just">
              <a:buNone/>
            </a:pPr>
            <a:r>
              <a:rPr lang="es-US" sz="2400" dirty="0" smtClean="0"/>
              <a:t>Con </a:t>
            </a:r>
            <a:r>
              <a:rPr lang="es-US" sz="2400" dirty="0" smtClean="0"/>
              <a:t>frecuencia este nivel de detalle no es necesario, pero cuando se necesita, el equipo </a:t>
            </a:r>
            <a:r>
              <a:rPr lang="es-US" sz="2400" dirty="0" smtClean="0"/>
              <a:t>puede </a:t>
            </a:r>
            <a:r>
              <a:rPr lang="es-US" sz="2400" dirty="0" smtClean="0"/>
              <a:t>agregar niveles según sea necesario durante el proyecto.</a:t>
            </a:r>
            <a:endParaRPr lang="es-US" sz="24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DIAGRAMA DE FLUJO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sz="3600" dirty="0" smtClean="0"/>
              <a:t>¿Cuándo se utiliza un Diagrama De Flujo</a:t>
            </a:r>
            <a:r>
              <a:rPr lang="es-US" sz="3600" dirty="0" smtClean="0"/>
              <a:t>?:</a:t>
            </a:r>
            <a:endParaRPr lang="es-US" sz="3600" dirty="0" smtClean="0"/>
          </a:p>
          <a:p>
            <a:pPr marL="0" indent="0" algn="just">
              <a:buNone/>
            </a:pPr>
            <a:endParaRPr lang="es-US" sz="3600" dirty="0" smtClean="0"/>
          </a:p>
          <a:p>
            <a:pPr marL="0" indent="0" algn="just">
              <a:buNone/>
            </a:pPr>
            <a:r>
              <a:rPr lang="es-US" sz="3600" dirty="0" smtClean="0"/>
              <a:t>Cuando </a:t>
            </a:r>
            <a:r>
              <a:rPr lang="es-US" sz="3600" dirty="0" smtClean="0"/>
              <a:t>un equipo necesita ver cómo funciona realmente un proceso completo. </a:t>
            </a:r>
            <a:endParaRPr lang="es-US" sz="3600" dirty="0" smtClean="0"/>
          </a:p>
          <a:p>
            <a:pPr marL="0" indent="0" algn="just">
              <a:buNone/>
            </a:pPr>
            <a:r>
              <a:rPr lang="es-US" sz="3600" dirty="0" smtClean="0"/>
              <a:t>Este </a:t>
            </a:r>
            <a:r>
              <a:rPr lang="es-US" sz="3600" dirty="0" smtClean="0"/>
              <a:t>esfuerzo con frecuencia revela problemas potenciales tales como cuellos de botella en el sistema, pasos innecesarios y círculos de duplicación de trabajo.</a:t>
            </a:r>
            <a:endParaRPr lang="es-US" sz="36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DIAGRAMA DE FLUJO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sz="3600" dirty="0" smtClean="0"/>
              <a:t>Definición de Proyectos:</a:t>
            </a:r>
          </a:p>
          <a:p>
            <a:pPr marL="231775" indent="-231775" algn="just"/>
            <a:r>
              <a:rPr lang="es-US" sz="3100" dirty="0" smtClean="0"/>
              <a:t>Identificar </a:t>
            </a:r>
            <a:r>
              <a:rPr lang="es-US" sz="3100" dirty="0" smtClean="0"/>
              <a:t>oportunidades de cambios en el proceso.</a:t>
            </a:r>
          </a:p>
          <a:p>
            <a:pPr marL="231775" indent="-231775" algn="just"/>
            <a:r>
              <a:rPr lang="es-US" sz="3100" dirty="0" smtClean="0"/>
              <a:t>Desarrollar </a:t>
            </a:r>
            <a:r>
              <a:rPr lang="es-US" sz="3100" dirty="0" smtClean="0"/>
              <a:t>estimados de costos de mala calidad.</a:t>
            </a:r>
          </a:p>
          <a:p>
            <a:pPr marL="231775" indent="-231775" algn="just"/>
            <a:r>
              <a:rPr lang="es-US" sz="3100" dirty="0" smtClean="0"/>
              <a:t>Identificar </a:t>
            </a:r>
            <a:r>
              <a:rPr lang="es-US" sz="3100" dirty="0" smtClean="0"/>
              <a:t>organizaciones que deben estar representadas en el equipo.</a:t>
            </a:r>
          </a:p>
          <a:p>
            <a:pPr marL="231775" indent="-231775" algn="just"/>
            <a:r>
              <a:rPr lang="es-US" sz="3100" dirty="0" smtClean="0"/>
              <a:t>Desarrollar </a:t>
            </a:r>
            <a:r>
              <a:rPr lang="es-US" sz="3100" dirty="0" smtClean="0"/>
              <a:t>una base común de conocimiento para los nuevos miembros del equipo.</a:t>
            </a:r>
          </a:p>
          <a:p>
            <a:pPr marL="231775" indent="-231775" algn="just"/>
            <a:r>
              <a:rPr lang="es-US" sz="3100" dirty="0" smtClean="0"/>
              <a:t>Involucrar </a:t>
            </a:r>
            <a:r>
              <a:rPr lang="es-US" sz="3100" dirty="0" smtClean="0"/>
              <a:t>a trabajadores en los esfuerzos de resolución de problemas para reducir las resistencias </a:t>
            </a:r>
            <a:r>
              <a:rPr lang="es-US" sz="3100" dirty="0" smtClean="0"/>
              <a:t>futuras </a:t>
            </a:r>
            <a:r>
              <a:rPr lang="es-US" sz="3100" dirty="0" smtClean="0"/>
              <a:t>al cambio.</a:t>
            </a:r>
            <a:endParaRPr lang="es-US" sz="31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DIAGRAMA DE FLUJO</a:t>
            </a:r>
            <a:endParaRPr lang="es-CO" dirty="0"/>
          </a:p>
        </p:txBody>
      </p:sp>
      <p:sp>
        <p:nvSpPr>
          <p:cNvPr id="4" name="3 Marcador de contenido"/>
          <p:cNvSpPr>
            <a:spLocks noGrp="1"/>
          </p:cNvSpPr>
          <p:nvPr>
            <p:ph idx="1"/>
          </p:nvPr>
        </p:nvSpPr>
        <p:spPr>
          <a:xfrm>
            <a:off x="71438" y="1500174"/>
            <a:ext cx="9001156" cy="5286388"/>
          </a:xfrm>
        </p:spPr>
        <p:txBody>
          <a:bodyPr>
            <a:noAutofit/>
          </a:bodyPr>
          <a:lstStyle/>
          <a:p>
            <a:pPr marL="0" indent="0" algn="just">
              <a:buNone/>
            </a:pPr>
            <a:r>
              <a:rPr lang="es-US" sz="3600" dirty="0" smtClean="0"/>
              <a:t>Identificación de las causas principales:</a:t>
            </a:r>
          </a:p>
          <a:p>
            <a:pPr marL="231775" indent="-231775" algn="just"/>
            <a:r>
              <a:rPr lang="es-US" sz="3600" dirty="0" smtClean="0"/>
              <a:t>Desarrollar </a:t>
            </a:r>
            <a:r>
              <a:rPr lang="es-US" sz="3600" dirty="0" smtClean="0"/>
              <a:t>planes para reunir datos.</a:t>
            </a:r>
          </a:p>
          <a:p>
            <a:pPr marL="231775" indent="-231775" algn="just"/>
            <a:r>
              <a:rPr lang="es-US" sz="3600" dirty="0" smtClean="0"/>
              <a:t>Generar </a:t>
            </a:r>
            <a:r>
              <a:rPr lang="es-US" sz="3600" dirty="0" smtClean="0"/>
              <a:t>teorías sobre las causas principales.</a:t>
            </a:r>
          </a:p>
          <a:p>
            <a:pPr marL="231775" indent="-231775" algn="just"/>
            <a:r>
              <a:rPr lang="es-US" sz="3600" dirty="0" smtClean="0"/>
              <a:t>Discutir </a:t>
            </a:r>
            <a:r>
              <a:rPr lang="es-US" sz="3600" dirty="0" smtClean="0"/>
              <a:t>las formas de estratificar los datos para el análisis </a:t>
            </a:r>
            <a:r>
              <a:rPr lang="es-US" sz="3600" dirty="0" smtClean="0"/>
              <a:t>e identificar </a:t>
            </a:r>
            <a:r>
              <a:rPr lang="es-US" sz="3600" dirty="0" smtClean="0"/>
              <a:t>las causas principales.</a:t>
            </a:r>
          </a:p>
          <a:p>
            <a:pPr marL="231775" indent="-231775" algn="just"/>
            <a:r>
              <a:rPr lang="es-US" sz="3600" dirty="0" smtClean="0"/>
              <a:t>Examinar </a:t>
            </a:r>
            <a:r>
              <a:rPr lang="es-US" sz="3600" dirty="0" smtClean="0"/>
              <a:t>el tiempo requerido para las diferentes vías del proceso.</a:t>
            </a:r>
            <a:endParaRPr lang="es-US" sz="36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DIAGRAMA DE FLUJO</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r>
              <a:rPr lang="es-US" sz="3600" b="1" dirty="0" smtClean="0"/>
              <a:t>Diseño de soluciones</a:t>
            </a:r>
          </a:p>
          <a:p>
            <a:pPr marL="519113" indent="-519113" algn="just"/>
            <a:r>
              <a:rPr lang="es-US" sz="2200" dirty="0" smtClean="0"/>
              <a:t>Describir los cambios en el proceso y sus efectos potenciales.</a:t>
            </a:r>
          </a:p>
          <a:p>
            <a:pPr marL="519113" indent="-519113" algn="just"/>
            <a:r>
              <a:rPr lang="es-US" sz="2200" dirty="0" smtClean="0"/>
              <a:t>Identificar las organizaciones que serán afectadas por los cambios propuesto.</a:t>
            </a:r>
          </a:p>
          <a:p>
            <a:pPr marL="0" indent="0" algn="just">
              <a:buNone/>
            </a:pPr>
            <a:r>
              <a:rPr lang="es-US" sz="2600" b="1" dirty="0" smtClean="0"/>
              <a:t>Aplicaciones de soluciones:</a:t>
            </a:r>
          </a:p>
          <a:p>
            <a:pPr marL="463550" indent="-463550" algn="just"/>
            <a:r>
              <a:rPr lang="es-US" sz="2200" dirty="0" smtClean="0"/>
              <a:t>Explicar a otros el proceso actual y la solución propuesta.</a:t>
            </a:r>
          </a:p>
          <a:p>
            <a:pPr marL="463550" indent="-463550" algn="just"/>
            <a:r>
              <a:rPr lang="es-US" sz="2200" dirty="0" smtClean="0"/>
              <a:t>Superar la resistencia al cambio demostrando cómo los cambios propuestos simplificarán el proceso.</a:t>
            </a:r>
          </a:p>
          <a:p>
            <a:pPr marL="0" indent="0" algn="just">
              <a:buNone/>
            </a:pPr>
            <a:r>
              <a:rPr lang="es-US" sz="2600" b="1" dirty="0" smtClean="0"/>
              <a:t>Control (retener las Ganancias):</a:t>
            </a:r>
          </a:p>
          <a:p>
            <a:pPr marL="463550" indent="-463550" algn="just"/>
            <a:r>
              <a:rPr lang="es-US" sz="2200" dirty="0" smtClean="0"/>
              <a:t>Revisar y establecer controles y </a:t>
            </a:r>
            <a:r>
              <a:rPr lang="es-US" sz="2200" dirty="0" err="1" smtClean="0"/>
              <a:t>monotorías</a:t>
            </a:r>
            <a:r>
              <a:rPr lang="es-US" sz="2200" dirty="0" smtClean="0"/>
              <a:t> al proceso.</a:t>
            </a:r>
          </a:p>
          <a:p>
            <a:pPr marL="463550" indent="-463550" algn="just"/>
            <a:r>
              <a:rPr lang="es-US" sz="2200" dirty="0" smtClean="0"/>
              <a:t>Auditar el proceso periódicamente para asegurar que están siguiendo los nuevos procedimientos.</a:t>
            </a:r>
          </a:p>
          <a:p>
            <a:pPr marL="463550" indent="-463550" algn="just"/>
            <a:r>
              <a:rPr lang="es-US" sz="2200" dirty="0" smtClean="0"/>
              <a:t>Entrenar a nuevos empleados.</a:t>
            </a:r>
            <a:endParaRPr lang="es-US" sz="22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DIAGRAMA DE FLUJO</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r>
              <a:rPr lang="es-US" b="1" dirty="0" smtClean="0"/>
              <a:t>Metodología </a:t>
            </a:r>
            <a:r>
              <a:rPr lang="es-US" b="1" dirty="0" smtClean="0"/>
              <a:t>para </a:t>
            </a:r>
            <a:r>
              <a:rPr lang="es-US" b="1" dirty="0" smtClean="0"/>
              <a:t>preparar </a:t>
            </a:r>
            <a:r>
              <a:rPr lang="es-US" b="1" dirty="0" smtClean="0"/>
              <a:t>un Diagrama de </a:t>
            </a:r>
            <a:r>
              <a:rPr lang="es-US" b="1" dirty="0" smtClean="0"/>
              <a:t>Flujo:</a:t>
            </a:r>
          </a:p>
          <a:p>
            <a:pPr marL="0" indent="0" algn="just">
              <a:buNone/>
            </a:pPr>
            <a:endParaRPr lang="es-US" sz="1700" dirty="0" smtClean="0"/>
          </a:p>
          <a:p>
            <a:pPr marL="0" indent="0" algn="just">
              <a:buNone/>
            </a:pPr>
            <a:r>
              <a:rPr lang="es-US" sz="1700" dirty="0" smtClean="0"/>
              <a:t>PROPÓSITO</a:t>
            </a:r>
            <a:r>
              <a:rPr lang="es-US" sz="1700" dirty="0" smtClean="0"/>
              <a:t>: analizar como se pretende utilizar el Diagrama de Flujo. </a:t>
            </a:r>
          </a:p>
          <a:p>
            <a:pPr marL="0" indent="0" algn="just">
              <a:buNone/>
            </a:pPr>
            <a:r>
              <a:rPr lang="es-US" sz="1700" dirty="0" smtClean="0"/>
              <a:t>DETERMINAR </a:t>
            </a:r>
            <a:r>
              <a:rPr lang="es-US" sz="1700" dirty="0" smtClean="0"/>
              <a:t>EL NIVEL DE DETALLE REQUERIDO.</a:t>
            </a:r>
          </a:p>
          <a:p>
            <a:pPr marL="0" indent="0" algn="just">
              <a:buNone/>
            </a:pPr>
            <a:r>
              <a:rPr lang="es-US" sz="1700" dirty="0" smtClean="0"/>
              <a:t>DEFINIR </a:t>
            </a:r>
            <a:r>
              <a:rPr lang="es-US" sz="1700" dirty="0" smtClean="0"/>
              <a:t>LOS LIMITES: </a:t>
            </a:r>
            <a:endParaRPr lang="es-US" sz="1700" dirty="0" smtClean="0"/>
          </a:p>
          <a:p>
            <a:pPr marL="0" indent="0" algn="just">
              <a:buNone/>
            </a:pPr>
            <a:r>
              <a:rPr lang="es-US" sz="1700" dirty="0" smtClean="0"/>
              <a:t>UTILIZAR </a:t>
            </a:r>
            <a:r>
              <a:rPr lang="es-US" sz="1700" dirty="0" smtClean="0"/>
              <a:t>SÍMBOLOS APROPIADOS: utilizando los símbolos apropiados para el Diagrama de </a:t>
            </a:r>
            <a:r>
              <a:rPr lang="es-US" sz="1700" dirty="0" smtClean="0"/>
              <a:t>Flujo.</a:t>
            </a:r>
            <a:endParaRPr lang="es-US" sz="1700" dirty="0" smtClean="0"/>
          </a:p>
          <a:p>
            <a:pPr marL="0" indent="0" algn="just">
              <a:buNone/>
            </a:pPr>
            <a:r>
              <a:rPr lang="es-US" sz="1700" dirty="0" smtClean="0"/>
              <a:t>HACER </a:t>
            </a:r>
            <a:r>
              <a:rPr lang="es-US" sz="1700" dirty="0" smtClean="0"/>
              <a:t>PREGUNTAS: para cada input, haga preguntas como:</a:t>
            </a:r>
          </a:p>
          <a:p>
            <a:pPr marL="0" indent="0" algn="just">
              <a:buNone/>
            </a:pPr>
            <a:r>
              <a:rPr lang="es-US" sz="1700" dirty="0" smtClean="0"/>
              <a:t>        </a:t>
            </a:r>
            <a:r>
              <a:rPr lang="es-US" sz="1700" dirty="0" smtClean="0"/>
              <a:t>¿Quién recibe el input</a:t>
            </a:r>
            <a:r>
              <a:rPr lang="es-US" sz="1700" dirty="0" smtClean="0"/>
              <a:t>?  </a:t>
            </a:r>
            <a:r>
              <a:rPr lang="es-US" sz="1700" dirty="0" smtClean="0"/>
              <a:t>¿Qué es lo primero que se hace con el input?</a:t>
            </a:r>
          </a:p>
          <a:p>
            <a:pPr marL="0" indent="0" algn="just">
              <a:buNone/>
            </a:pPr>
            <a:r>
              <a:rPr lang="es-US" sz="1700" dirty="0" smtClean="0"/>
              <a:t>DOCUMENTAR</a:t>
            </a:r>
            <a:r>
              <a:rPr lang="es-US" sz="1700" dirty="0" smtClean="0"/>
              <a:t>: cada paso en la </a:t>
            </a:r>
            <a:r>
              <a:rPr lang="es-US" sz="1700" dirty="0" smtClean="0"/>
              <a:t>secuencia y </a:t>
            </a:r>
            <a:r>
              <a:rPr lang="es-US" sz="1700" dirty="0" smtClean="0"/>
              <a:t>hacer preguntas como:</a:t>
            </a:r>
          </a:p>
          <a:p>
            <a:pPr marL="0" indent="0" algn="just">
              <a:buNone/>
            </a:pPr>
            <a:r>
              <a:rPr lang="es-US" sz="1700" dirty="0" smtClean="0"/>
              <a:t>       </a:t>
            </a:r>
            <a:r>
              <a:rPr lang="es-US" sz="1700" dirty="0" smtClean="0"/>
              <a:t>¿Qué produce este paso</a:t>
            </a:r>
            <a:r>
              <a:rPr lang="es-US" sz="1700" dirty="0" smtClean="0"/>
              <a:t>? ¿</a:t>
            </a:r>
            <a:r>
              <a:rPr lang="es-US" sz="1700" dirty="0" smtClean="0"/>
              <a:t>Quién recibe este resultado</a:t>
            </a:r>
            <a:r>
              <a:rPr lang="es-US" sz="1700" dirty="0" smtClean="0"/>
              <a:t>? ¿</a:t>
            </a:r>
            <a:r>
              <a:rPr lang="es-US" sz="1700" dirty="0" smtClean="0"/>
              <a:t>Qué pasa después?</a:t>
            </a:r>
          </a:p>
          <a:p>
            <a:pPr marL="0" indent="0" algn="just">
              <a:buNone/>
            </a:pPr>
            <a:r>
              <a:rPr lang="es-US" sz="1700" dirty="0" smtClean="0"/>
              <a:t>        </a:t>
            </a:r>
            <a:r>
              <a:rPr lang="es-US" sz="1700" dirty="0" smtClean="0"/>
              <a:t>¿Alguno de los pasos requiere de inputs que actualmente no se muestran?</a:t>
            </a:r>
          </a:p>
          <a:p>
            <a:pPr marL="0" indent="0" algn="just">
              <a:buNone/>
            </a:pPr>
            <a:r>
              <a:rPr lang="es-US" sz="1700" dirty="0" smtClean="0"/>
              <a:t>COMPLETAR</a:t>
            </a:r>
            <a:r>
              <a:rPr lang="es-US" sz="1700" dirty="0" smtClean="0"/>
              <a:t>: continuar la construcción del Diagrama de Flujo hasta que se </a:t>
            </a:r>
            <a:r>
              <a:rPr lang="es-US" sz="1700" dirty="0" smtClean="0"/>
              <a:t>conecten </a:t>
            </a:r>
            <a:r>
              <a:rPr lang="es-US" sz="1700" dirty="0" smtClean="0"/>
              <a:t>todos los resultados (outputs</a:t>
            </a:r>
            <a:r>
              <a:rPr lang="es-US" sz="1700" dirty="0" smtClean="0"/>
              <a:t>).</a:t>
            </a:r>
          </a:p>
          <a:p>
            <a:pPr marL="0" indent="0" algn="just">
              <a:buNone/>
            </a:pPr>
            <a:r>
              <a:rPr lang="es-US" sz="1700" dirty="0" smtClean="0"/>
              <a:t>REVISIÓN</a:t>
            </a:r>
            <a:r>
              <a:rPr lang="es-US" sz="1700" dirty="0" smtClean="0"/>
              <a:t>: Preguntar:</a:t>
            </a:r>
          </a:p>
          <a:p>
            <a:pPr marL="0" indent="0" algn="just">
              <a:buNone/>
            </a:pPr>
            <a:r>
              <a:rPr lang="es-US" sz="1700" dirty="0" smtClean="0"/>
              <a:t>DETERMINAR </a:t>
            </a:r>
            <a:r>
              <a:rPr lang="es-US" sz="1700" dirty="0" smtClean="0"/>
              <a:t>OPORTUNIDADES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r>
              <a:rPr lang="es-US" sz="2600" dirty="0" smtClean="0"/>
              <a:t>Los </a:t>
            </a:r>
            <a:r>
              <a:rPr lang="es-US" sz="2600" dirty="0" smtClean="0"/>
              <a:t>DD son </a:t>
            </a:r>
            <a:r>
              <a:rPr lang="es-US" sz="2600" dirty="0" smtClean="0"/>
              <a:t>el segundo componente del análisis del flujo de datos. </a:t>
            </a:r>
            <a:endParaRPr lang="es-US" sz="2600" dirty="0" smtClean="0"/>
          </a:p>
          <a:p>
            <a:pPr marL="0" indent="0" algn="just">
              <a:buNone/>
            </a:pPr>
            <a:endParaRPr lang="es-US" sz="2600" dirty="0" smtClean="0"/>
          </a:p>
          <a:p>
            <a:pPr marL="0" indent="0" algn="just">
              <a:buNone/>
            </a:pPr>
            <a:r>
              <a:rPr lang="es-US" sz="2600" dirty="0" smtClean="0"/>
              <a:t>El DD </a:t>
            </a:r>
            <a:r>
              <a:rPr lang="es-US" sz="2600" dirty="0" smtClean="0"/>
              <a:t>proporciona información adicional sobre el sistema. </a:t>
            </a:r>
            <a:endParaRPr lang="es-US" sz="2600" dirty="0" smtClean="0"/>
          </a:p>
          <a:p>
            <a:pPr marL="0" indent="0" algn="just">
              <a:buNone/>
            </a:pPr>
            <a:r>
              <a:rPr lang="es-US" sz="2600" dirty="0" smtClean="0"/>
              <a:t>Un </a:t>
            </a:r>
            <a:r>
              <a:rPr lang="es-US" sz="2600" dirty="0" smtClean="0"/>
              <a:t>diccionario de datos es una lista de todos los elementos </a:t>
            </a:r>
            <a:r>
              <a:rPr lang="es-US" sz="2600" dirty="0" smtClean="0"/>
              <a:t>incluidos </a:t>
            </a:r>
            <a:r>
              <a:rPr lang="es-US" sz="2600" dirty="0" smtClean="0"/>
              <a:t>en el </a:t>
            </a:r>
            <a:r>
              <a:rPr lang="es-US" sz="2600" dirty="0" smtClean="0"/>
              <a:t>diagrama </a:t>
            </a:r>
            <a:r>
              <a:rPr lang="es-US" sz="2600" dirty="0" smtClean="0"/>
              <a:t>de flujo de datos que describen un sistema. </a:t>
            </a:r>
            <a:endParaRPr lang="es-US" sz="2600" dirty="0" smtClean="0"/>
          </a:p>
          <a:p>
            <a:pPr marL="0" indent="0" algn="just">
              <a:buNone/>
            </a:pPr>
            <a:r>
              <a:rPr lang="es-US" sz="2600" dirty="0" smtClean="0"/>
              <a:t>Los </a:t>
            </a:r>
            <a:r>
              <a:rPr lang="es-US" sz="2600" dirty="0" smtClean="0"/>
              <a:t>elementos principales en un </a:t>
            </a:r>
            <a:r>
              <a:rPr lang="es-US" sz="2600" dirty="0" smtClean="0"/>
              <a:t>sistema son </a:t>
            </a:r>
            <a:r>
              <a:rPr lang="es-US" sz="2600" dirty="0" smtClean="0"/>
              <a:t>el flujo de datos, el almacenamiento de datos y los procesos. </a:t>
            </a:r>
            <a:r>
              <a:rPr lang="es-US" sz="2600" dirty="0" smtClean="0"/>
              <a:t>El </a:t>
            </a:r>
            <a:r>
              <a:rPr lang="es-US" sz="2600" dirty="0" smtClean="0"/>
              <a:t>diccionario de datos almacena detalles y descripciones de estos elementos.</a:t>
            </a:r>
          </a:p>
          <a:p>
            <a:pPr marL="0" indent="0" algn="just">
              <a:buNone/>
            </a:pPr>
            <a:r>
              <a:rPr lang="es-US" sz="2600" dirty="0" smtClean="0"/>
              <a:t>El </a:t>
            </a:r>
            <a:r>
              <a:rPr lang="es-US" sz="2600" dirty="0" smtClean="0"/>
              <a:t>diccionario de </a:t>
            </a:r>
            <a:r>
              <a:rPr lang="es-US" sz="2600" dirty="0" smtClean="0"/>
              <a:t>datos </a:t>
            </a:r>
            <a:r>
              <a:rPr lang="es-US" sz="2600" dirty="0" smtClean="0"/>
              <a:t>se desarrolla durante el análisis de flujo de datos y ayuda el </a:t>
            </a:r>
            <a:r>
              <a:rPr lang="es-US" sz="2600" dirty="0" smtClean="0"/>
              <a:t>analista </a:t>
            </a:r>
            <a:r>
              <a:rPr lang="es-US" sz="2600" dirty="0" smtClean="0"/>
              <a:t>en la determinación de los requerimientos </a:t>
            </a:r>
            <a:r>
              <a:rPr lang="es-US" sz="2600" dirty="0" smtClean="0"/>
              <a:t>del sistema. </a:t>
            </a:r>
            <a:endParaRPr lang="es-US" sz="26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endParaRPr lang="es-US" sz="2600" dirty="0" smtClean="0"/>
          </a:p>
          <a:p>
            <a:pPr marL="0" indent="0" algn="just">
              <a:buNone/>
            </a:pPr>
            <a:endParaRPr lang="es-US" sz="2600" dirty="0" smtClean="0"/>
          </a:p>
          <a:p>
            <a:pPr marL="0" indent="0" algn="just">
              <a:buNone/>
            </a:pPr>
            <a:r>
              <a:rPr lang="es-US" sz="2600" dirty="0" smtClean="0"/>
              <a:t>Para </a:t>
            </a:r>
            <a:r>
              <a:rPr lang="es-US" sz="2600" dirty="0" smtClean="0"/>
              <a:t>comprender mejor el significado de un diccionario de datos, puede considerarse su contenido como "datos acerca de los datos"; es decir, descripciones de todos los demás objetos (archivos, programas, informes, sinónimos...) existentes en el sistema. </a:t>
            </a:r>
          </a:p>
          <a:p>
            <a:pPr marL="0" indent="0" algn="just">
              <a:buNone/>
            </a:pPr>
            <a:r>
              <a:rPr lang="es-US" sz="2600" dirty="0" smtClean="0"/>
              <a:t>Un diccionario de datos almacena la totalidad de los diversos esquemas y especificaciones de archivos, así como sus ubicaciones. </a:t>
            </a:r>
          </a:p>
          <a:p>
            <a:pPr marL="0" indent="0" algn="just">
              <a:buNone/>
            </a:pPr>
            <a:r>
              <a:rPr lang="es-US" sz="2600" dirty="0" smtClean="0"/>
              <a:t>Por lo general, el diccionario de datos está integrado en el sistema de información que describe.</a:t>
            </a:r>
            <a:endParaRPr lang="es-US" sz="26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r>
              <a:rPr lang="es-US" sz="2600" dirty="0" smtClean="0"/>
              <a:t>Descripción </a:t>
            </a:r>
            <a:r>
              <a:rPr lang="es-US" sz="2600" dirty="0" smtClean="0"/>
              <a:t>de los Datos en el </a:t>
            </a:r>
            <a:r>
              <a:rPr lang="es-US" sz="2600" dirty="0" smtClean="0"/>
              <a:t>Diccionario:</a:t>
            </a:r>
          </a:p>
          <a:p>
            <a:pPr marL="0" indent="0" algn="just">
              <a:buNone/>
            </a:pPr>
            <a:endParaRPr lang="es-US" sz="2600" dirty="0" smtClean="0"/>
          </a:p>
          <a:p>
            <a:pPr marL="0" indent="0" algn="just">
              <a:buNone/>
            </a:pPr>
            <a:r>
              <a:rPr lang="es-US" sz="2600" dirty="0" smtClean="0"/>
              <a:t>Cada entrada en el diccionario de dato consiste en un conjunto de detalles que describen los datos utilizados o producidos en el sistema. </a:t>
            </a:r>
            <a:endParaRPr lang="es-US" sz="2600" dirty="0" smtClean="0"/>
          </a:p>
          <a:p>
            <a:pPr marL="0" indent="0" algn="just">
              <a:buNone/>
            </a:pPr>
            <a:r>
              <a:rPr lang="es-US" sz="2600" dirty="0" smtClean="0"/>
              <a:t>Cada </a:t>
            </a:r>
            <a:r>
              <a:rPr lang="es-US" sz="2600" dirty="0" smtClean="0"/>
              <a:t>articulo se identifica por un nombre de dato, descripción, sinónimo y longitud de campo y tiene valores específicos que se permiten para éste en el sistema estudiado.</a:t>
            </a:r>
          </a:p>
          <a:p>
            <a:pPr marL="0" indent="0" algn="just">
              <a:buNone/>
            </a:pPr>
            <a:endParaRPr lang="es-US" sz="26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r>
              <a:rPr lang="es-US" sz="2600" dirty="0" smtClean="0"/>
              <a:t>Nombre de los </a:t>
            </a:r>
            <a:r>
              <a:rPr lang="es-US" sz="2600" dirty="0" smtClean="0"/>
              <a:t>Datos:</a:t>
            </a:r>
            <a:endParaRPr lang="es-US" sz="2600" dirty="0" smtClean="0"/>
          </a:p>
          <a:p>
            <a:pPr marL="0" indent="0" algn="just">
              <a:buNone/>
            </a:pPr>
            <a:endParaRPr lang="es-US" sz="2600" dirty="0" smtClean="0"/>
          </a:p>
          <a:p>
            <a:pPr marL="0" indent="0" algn="just">
              <a:buNone/>
            </a:pPr>
            <a:r>
              <a:rPr lang="es-US" sz="2600" dirty="0" smtClean="0"/>
              <a:t>Para distinguir un dato de otro, los </a:t>
            </a:r>
            <a:r>
              <a:rPr lang="es-US" sz="2600" dirty="0" smtClean="0"/>
              <a:t>analistas </a:t>
            </a:r>
            <a:r>
              <a:rPr lang="es-US" sz="2600" dirty="0" smtClean="0"/>
              <a:t>les </a:t>
            </a:r>
            <a:r>
              <a:rPr lang="es-US" sz="2600" dirty="0" smtClean="0"/>
              <a:t>asignan nombres </a:t>
            </a:r>
            <a:r>
              <a:rPr lang="es-US" sz="2600" dirty="0" smtClean="0"/>
              <a:t>significativos que se utilizan para tener una referencia de cada elemento a través del proceso total de desarrollo de sistemas. </a:t>
            </a:r>
            <a:endParaRPr lang="es-US" sz="2600" dirty="0" smtClean="0"/>
          </a:p>
          <a:p>
            <a:pPr marL="0" indent="0" algn="just">
              <a:buNone/>
            </a:pPr>
            <a:r>
              <a:rPr lang="es-US" sz="2600" dirty="0" smtClean="0"/>
              <a:t>Por </a:t>
            </a:r>
            <a:r>
              <a:rPr lang="es-US" sz="2600" dirty="0" smtClean="0"/>
              <a:t>lo tanto, debe tenerse cuidado para seleccionar, en forma significativa y entendible, los nombres de los </a:t>
            </a:r>
            <a:r>
              <a:rPr lang="es-US" sz="2600" dirty="0" smtClean="0"/>
              <a:t>datos.</a:t>
            </a:r>
          </a:p>
          <a:p>
            <a:pPr marL="0" indent="0" algn="just">
              <a:buNone/>
            </a:pPr>
            <a:r>
              <a:rPr lang="es-US" sz="2600" dirty="0" smtClean="0"/>
              <a:t>Por </a:t>
            </a:r>
            <a:r>
              <a:rPr lang="es-US" sz="2600" dirty="0" smtClean="0"/>
              <a:t>ejemplo la fecha de factura es más significativa si se llama FECHA FACTURA que si se le conoce como ABCXXX.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857364"/>
            <a:ext cx="9001156" cy="4786346"/>
          </a:xfrm>
        </p:spPr>
        <p:txBody>
          <a:bodyPr>
            <a:normAutofit fontScale="85000" lnSpcReduction="10000"/>
          </a:bodyPr>
          <a:lstStyle/>
          <a:p>
            <a:endParaRPr lang="es-US" dirty="0" smtClean="0"/>
          </a:p>
          <a:p>
            <a:pPr algn="just"/>
            <a:r>
              <a:rPr lang="es-US" dirty="0" smtClean="0"/>
              <a:t>Las entrevistas se utilizan para recabar información en forma verbal, a través de preguntas que propone el analista. Quienes responden pueden ser gerentes o empleados, los cuales son usuarios actuales del sistema existente, usuarios potenciales del sistema propuesto o aquellos que proporcionarán datos o serán afectados por la aplicación propuesta. El analista puede entrevistar al personal en forma individual o en grupos. </a:t>
            </a:r>
          </a:p>
          <a:p>
            <a:pPr algn="just"/>
            <a:r>
              <a:rPr lang="es-US" dirty="0" smtClean="0"/>
              <a:t>Algunos analistas prefieren este método. Sin embargo, las entrevistas no siempre son la mejor fuente de recolección datos.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71438" y="1500174"/>
            <a:ext cx="9001156" cy="5143536"/>
          </a:xfrm>
        </p:spPr>
        <p:txBody>
          <a:bodyPr>
            <a:noAutofit/>
          </a:bodyPr>
          <a:lstStyle/>
          <a:p>
            <a:pPr marL="0" indent="0" algn="just">
              <a:buNone/>
            </a:pPr>
            <a:r>
              <a:rPr lang="es-US" sz="2600" dirty="0" smtClean="0"/>
              <a:t>Descripción de los </a:t>
            </a:r>
            <a:r>
              <a:rPr lang="es-US" sz="2600" dirty="0" smtClean="0"/>
              <a:t>Datos:</a:t>
            </a:r>
            <a:endParaRPr lang="es-US" sz="2600" dirty="0" smtClean="0"/>
          </a:p>
          <a:p>
            <a:pPr marL="0" indent="0" algn="just">
              <a:buNone/>
            </a:pPr>
            <a:endParaRPr lang="es-US" sz="2600" dirty="0" smtClean="0"/>
          </a:p>
          <a:p>
            <a:pPr marL="0" indent="0" algn="just">
              <a:buNone/>
            </a:pPr>
            <a:r>
              <a:rPr lang="es-US" sz="2600" dirty="0" smtClean="0"/>
              <a:t>Establece brevemente lo que representa el dato en el sistema; por ejemplo, la descripción para FECHA-DE-FACTURA indica que es la fecha en la cual se está preparando la </a:t>
            </a:r>
            <a:r>
              <a:rPr lang="es-US" sz="2600" dirty="0" smtClean="0"/>
              <a:t>misma. (</a:t>
            </a:r>
            <a:r>
              <a:rPr lang="es-US" sz="2600" dirty="0" smtClean="0"/>
              <a:t>para distinguirla de la fecha en la que se envió por correo o se recibió</a:t>
            </a:r>
            <a:r>
              <a:rPr lang="es-US" sz="2600" dirty="0" smtClean="0"/>
              <a:t>.</a:t>
            </a:r>
          </a:p>
          <a:p>
            <a:pPr marL="0" indent="0" algn="just">
              <a:buNone/>
            </a:pPr>
            <a:r>
              <a:rPr lang="es-US" sz="2600" dirty="0" smtClean="0"/>
              <a:t>Las descripciones de datos se deben escribir suponiendo que a gente que los lea </a:t>
            </a:r>
            <a:r>
              <a:rPr lang="es-US" sz="2600" dirty="0" smtClean="0"/>
              <a:t>y no </a:t>
            </a:r>
            <a:r>
              <a:rPr lang="es-US" sz="2600" dirty="0" smtClean="0"/>
              <a:t>conoce nada </a:t>
            </a:r>
            <a:r>
              <a:rPr lang="es-US" sz="2600" dirty="0" smtClean="0"/>
              <a:t>del sistema lo comprenda. </a:t>
            </a:r>
            <a:r>
              <a:rPr lang="es-US" sz="2600" dirty="0" smtClean="0"/>
              <a:t>Deben evitarse </a:t>
            </a:r>
            <a:r>
              <a:rPr lang="es-US" sz="2600" dirty="0" smtClean="0"/>
              <a:t>términos </a:t>
            </a:r>
            <a:r>
              <a:rPr lang="es-US" sz="2600" dirty="0" smtClean="0"/>
              <a:t>especiales </a:t>
            </a:r>
            <a:r>
              <a:rPr lang="es-US" sz="2600" dirty="0" smtClean="0"/>
              <a:t>para que </a:t>
            </a:r>
            <a:r>
              <a:rPr lang="es-US" sz="2600" dirty="0" smtClean="0"/>
              <a:t>todas las palabras </a:t>
            </a:r>
            <a:r>
              <a:rPr lang="es-US" sz="2600" dirty="0" smtClean="0"/>
              <a:t>sean entendibles </a:t>
            </a:r>
            <a:r>
              <a:rPr lang="es-US" sz="2600" dirty="0" smtClean="0"/>
              <a:t>para el </a:t>
            </a:r>
            <a:r>
              <a:rPr lang="es-US" sz="2600" dirty="0" smtClean="0"/>
              <a:t>lector.</a:t>
            </a:r>
            <a:endParaRPr lang="es-US" sz="26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142844" y="1428736"/>
            <a:ext cx="9001156" cy="5143536"/>
          </a:xfrm>
        </p:spPr>
        <p:txBody>
          <a:bodyPr>
            <a:noAutofit/>
          </a:bodyPr>
          <a:lstStyle/>
          <a:p>
            <a:pPr marL="0" indent="0" algn="just">
              <a:buNone/>
            </a:pPr>
            <a:r>
              <a:rPr lang="es-US" sz="2600" dirty="0" smtClean="0"/>
              <a:t>Alias</a:t>
            </a:r>
          </a:p>
          <a:p>
            <a:pPr marL="0" indent="0" algn="just">
              <a:buNone/>
            </a:pPr>
            <a:endParaRPr lang="es-US" sz="2600" dirty="0" smtClean="0"/>
          </a:p>
          <a:p>
            <a:pPr marL="0" indent="0" algn="just">
              <a:buNone/>
            </a:pPr>
            <a:r>
              <a:rPr lang="es-US" sz="2200" dirty="0" smtClean="0"/>
              <a:t>Con frecuencia el mismo dato puede conocerse con diferentes nombres, dependiendo de quien lo utilice. </a:t>
            </a:r>
            <a:r>
              <a:rPr lang="es-US" sz="2200" dirty="0" smtClean="0"/>
              <a:t> El </a:t>
            </a:r>
            <a:r>
              <a:rPr lang="es-US" sz="2200" dirty="0" smtClean="0"/>
              <a:t>uso de los alias deben evitar confusión. </a:t>
            </a:r>
            <a:r>
              <a:rPr lang="es-US" sz="2200" dirty="0" smtClean="0"/>
              <a:t> Un </a:t>
            </a:r>
            <a:r>
              <a:rPr lang="es-US" sz="2200" dirty="0" smtClean="0"/>
              <a:t>diccionario de </a:t>
            </a:r>
            <a:r>
              <a:rPr lang="es-US" sz="2200" dirty="0" smtClean="0"/>
              <a:t>datos </a:t>
            </a:r>
            <a:r>
              <a:rPr lang="es-US" sz="2200" dirty="0" smtClean="0"/>
              <a:t>significativo incluirá todos los alias</a:t>
            </a:r>
            <a:r>
              <a:rPr lang="es-US" sz="2200" dirty="0" smtClean="0"/>
              <a:t>.</a:t>
            </a:r>
          </a:p>
          <a:p>
            <a:pPr marL="0" indent="0" algn="just">
              <a:buNone/>
            </a:pPr>
            <a:r>
              <a:rPr lang="es-US" sz="2600" dirty="0" smtClean="0"/>
              <a:t>Longitud de campo</a:t>
            </a:r>
          </a:p>
          <a:p>
            <a:pPr marL="0" indent="0" algn="just">
              <a:buNone/>
            </a:pPr>
            <a:r>
              <a:rPr lang="es-US" sz="2200" dirty="0" smtClean="0"/>
              <a:t>Es importante </a:t>
            </a:r>
            <a:r>
              <a:rPr lang="es-US" sz="2200" dirty="0" smtClean="0"/>
              <a:t>conocer la cantidad de espacio que necesita para cada dato.</a:t>
            </a:r>
          </a:p>
          <a:p>
            <a:pPr marL="0" indent="0" algn="just">
              <a:buNone/>
            </a:pPr>
            <a:r>
              <a:rPr lang="es-US" sz="2600" dirty="0" smtClean="0"/>
              <a:t>Valores </a:t>
            </a:r>
            <a:r>
              <a:rPr lang="es-US" sz="2600" dirty="0" smtClean="0"/>
              <a:t>de los datos</a:t>
            </a:r>
          </a:p>
          <a:p>
            <a:pPr marL="0" indent="0" algn="just">
              <a:buNone/>
            </a:pPr>
            <a:r>
              <a:rPr lang="es-US" sz="2200" dirty="0" smtClean="0"/>
              <a:t>En </a:t>
            </a:r>
            <a:r>
              <a:rPr lang="es-US" sz="2200" dirty="0" smtClean="0"/>
              <a:t>algunos </a:t>
            </a:r>
            <a:r>
              <a:rPr lang="es-US" sz="2200" dirty="0" smtClean="0"/>
              <a:t>procesos </a:t>
            </a:r>
            <a:r>
              <a:rPr lang="es-US" sz="2200" dirty="0" smtClean="0"/>
              <a:t>solo se permiten valores de datos específicos. </a:t>
            </a:r>
            <a:endParaRPr lang="es-US" sz="2200" dirty="0" smtClean="0"/>
          </a:p>
          <a:p>
            <a:pPr marL="0" indent="0" algn="just">
              <a:buNone/>
            </a:pPr>
            <a:r>
              <a:rPr lang="es-US" sz="2600" dirty="0" smtClean="0"/>
              <a:t>Registro </a:t>
            </a:r>
            <a:r>
              <a:rPr lang="es-US" sz="2600" dirty="0" smtClean="0"/>
              <a:t>de las descripciones de datos</a:t>
            </a:r>
          </a:p>
          <a:p>
            <a:pPr marL="0" indent="0" algn="just">
              <a:buNone/>
            </a:pPr>
            <a:r>
              <a:rPr lang="es-US" sz="2200" dirty="0" smtClean="0"/>
              <a:t>Las </a:t>
            </a:r>
            <a:r>
              <a:rPr lang="es-US" sz="2200" dirty="0" smtClean="0"/>
              <a:t>descripciones se utilizarán en forma repetitiva a través de una información y después, durante el diseño, se sugiere un formato fácil </a:t>
            </a:r>
            <a:r>
              <a:rPr lang="es-US" sz="2200" dirty="0" smtClean="0"/>
              <a:t>que </a:t>
            </a:r>
            <a:r>
              <a:rPr lang="es-US" sz="2200" dirty="0" smtClean="0"/>
              <a:t>simplifique el registro y los detalles de consulta cuando se necesiten. </a:t>
            </a:r>
            <a:endParaRPr lang="es-US" sz="22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357158" y="357174"/>
            <a:ext cx="3857652" cy="714372"/>
          </a:xfrm>
        </p:spPr>
        <p:txBody>
          <a:bodyPr>
            <a:normAutofit fontScale="90000"/>
          </a:bodyPr>
          <a:lstStyle/>
          <a:p>
            <a:r>
              <a:rPr lang="es-US" dirty="0" smtClean="0"/>
              <a:t>Diccionario de datos</a:t>
            </a:r>
            <a:endParaRPr lang="es-CO" dirty="0"/>
          </a:p>
        </p:txBody>
      </p:sp>
      <p:sp>
        <p:nvSpPr>
          <p:cNvPr id="4" name="3 Marcador de contenido"/>
          <p:cNvSpPr>
            <a:spLocks noGrp="1"/>
          </p:cNvSpPr>
          <p:nvPr>
            <p:ph idx="1"/>
          </p:nvPr>
        </p:nvSpPr>
        <p:spPr>
          <a:xfrm>
            <a:off x="142844" y="1428736"/>
            <a:ext cx="9001156" cy="5143536"/>
          </a:xfrm>
        </p:spPr>
        <p:txBody>
          <a:bodyPr>
            <a:noAutofit/>
          </a:bodyPr>
          <a:lstStyle/>
          <a:p>
            <a:pPr marL="0" indent="0" algn="just">
              <a:buNone/>
            </a:pPr>
            <a:endParaRPr lang="es-US" sz="2200" dirty="0" smtClean="0"/>
          </a:p>
          <a:p>
            <a:pPr marL="0" indent="0" algn="just">
              <a:buNone/>
            </a:pPr>
            <a:endParaRPr lang="es-US" sz="2200" dirty="0" smtClean="0"/>
          </a:p>
          <a:p>
            <a:pPr marL="0" indent="0" algn="just">
              <a:buNone/>
            </a:pPr>
            <a:endParaRPr lang="es-US" sz="2200" dirty="0" smtClean="0"/>
          </a:p>
          <a:p>
            <a:pPr marL="0" indent="0" algn="ctr">
              <a:buNone/>
            </a:pPr>
            <a:r>
              <a:rPr lang="es-US" sz="2200" b="1" dirty="0" smtClean="0"/>
              <a:t>CASOS DE USO</a:t>
            </a:r>
            <a:endParaRPr lang="es-US" sz="2200" b="1"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p:cNvSpPr>
            <a:spLocks noGrp="1"/>
          </p:cNvSpPr>
          <p:nvPr>
            <p:ph type="ctrTitle"/>
          </p:nvPr>
        </p:nvSpPr>
        <p:spPr>
          <a:xfrm>
            <a:off x="2500298" y="2130425"/>
            <a:ext cx="5957902" cy="1470025"/>
          </a:xfrm>
        </p:spPr>
        <p:txBody>
          <a:bodyPr/>
          <a:lstStyle/>
          <a:p>
            <a:pPr algn="l"/>
            <a:r>
              <a:rPr lang="es-CO" dirty="0" smtClean="0"/>
              <a:t>Diapositiva de Procesos</a:t>
            </a:r>
            <a:endParaRPr lang="es-CO" dirty="0"/>
          </a:p>
        </p:txBody>
      </p:sp>
      <p:sp>
        <p:nvSpPr>
          <p:cNvPr id="5" name="4 Subtítulo"/>
          <p:cNvSpPr>
            <a:spLocks noGrp="1"/>
          </p:cNvSpPr>
          <p:nvPr>
            <p:ph type="subTitle" idx="1"/>
          </p:nvPr>
        </p:nvSpPr>
        <p:spPr/>
        <p:txBody>
          <a:bodyPr/>
          <a:lstStyle/>
          <a:p>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857364"/>
            <a:ext cx="9001156" cy="4786345"/>
          </a:xfrm>
        </p:spPr>
        <p:txBody>
          <a:bodyPr>
            <a:normAutofit fontScale="77500" lnSpcReduction="20000"/>
          </a:bodyPr>
          <a:lstStyle/>
          <a:p>
            <a:pPr algn="just"/>
            <a:endParaRPr lang="es-US" dirty="0" smtClean="0"/>
          </a:p>
          <a:p>
            <a:pPr algn="just"/>
            <a:r>
              <a:rPr lang="es-US" dirty="0" smtClean="0"/>
              <a:t>Dentro de una organización, la entrevista es la técnica más significativa y productiva de que dispone el analista para recabar datos. </a:t>
            </a:r>
          </a:p>
          <a:p>
            <a:pPr algn="just"/>
            <a:r>
              <a:rPr lang="es-US" dirty="0" smtClean="0"/>
              <a:t>La entrevista es un intercambio de información que se efectúa cara a cara. </a:t>
            </a:r>
          </a:p>
          <a:p>
            <a:pPr algn="just"/>
            <a:r>
              <a:rPr lang="es-US" dirty="0" smtClean="0"/>
              <a:t>Es un canal de comunicación entre el analista y la organización; sirve para obtener información acerca de las necesidades y la manera de satisfacerlas, así como concejo y comprensión por parte del usuario para toda idea o método nuevo. </a:t>
            </a:r>
          </a:p>
          <a:p>
            <a:pPr algn="just"/>
            <a:r>
              <a:rPr lang="es-US" dirty="0" smtClean="0"/>
              <a:t>Por otra parte, la entrevista ofrece al analista una excelente oportunidad para establecer una corriente de simpatía con el personal usuario, lo cual es fundamental en transcurso de la investigación. </a:t>
            </a:r>
            <a:endParaRPr lang="es-C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500174"/>
            <a:ext cx="9001156" cy="5357826"/>
          </a:xfrm>
        </p:spPr>
        <p:txBody>
          <a:bodyPr>
            <a:normAutofit fontScale="77500" lnSpcReduction="20000"/>
          </a:bodyPr>
          <a:lstStyle/>
          <a:p>
            <a:pPr algn="just"/>
            <a:r>
              <a:rPr lang="es-US" sz="6900" b="1" dirty="0" smtClean="0"/>
              <a:t>Preparación de la Entrevista</a:t>
            </a:r>
          </a:p>
          <a:p>
            <a:pPr algn="just"/>
            <a:endParaRPr lang="es-US" dirty="0" smtClean="0"/>
          </a:p>
          <a:p>
            <a:pPr marL="514350" indent="-514350" algn="just">
              <a:buFont typeface="+mj-lt"/>
              <a:buAutoNum type="arabicPeriod"/>
            </a:pPr>
            <a:r>
              <a:rPr lang="es-US" dirty="0" smtClean="0"/>
              <a:t>Determinar la posición que ocupa dentro de la organización el futuro entrevistado, sus responsabilidades básicas, actividades, etc. (Investigación).</a:t>
            </a:r>
          </a:p>
          <a:p>
            <a:pPr marL="514350" indent="-514350" algn="just">
              <a:buFont typeface="+mj-lt"/>
              <a:buAutoNum type="arabicPeriod"/>
            </a:pPr>
            <a:r>
              <a:rPr lang="es-US" dirty="0" smtClean="0"/>
              <a:t>Preparar las preguntas que van a plantearse, y los documentos necesarios (Organización).</a:t>
            </a:r>
          </a:p>
          <a:p>
            <a:pPr marL="514350" indent="-514350" algn="just">
              <a:buFont typeface="+mj-lt"/>
              <a:buAutoNum type="arabicPeriod"/>
            </a:pPr>
            <a:r>
              <a:rPr lang="es-US" dirty="0" smtClean="0"/>
              <a:t>Fijar un límite de tiempo y preparar la agenda para la entrevista. (Sicología).</a:t>
            </a:r>
          </a:p>
          <a:p>
            <a:pPr marL="514350" indent="-514350" algn="just">
              <a:buFont typeface="+mj-lt"/>
              <a:buAutoNum type="arabicPeriod"/>
            </a:pPr>
            <a:r>
              <a:rPr lang="es-US" dirty="0" smtClean="0"/>
              <a:t>Elegir un lugar donde se puede conducir la entrevista con la mayor comodidad (Sicología).</a:t>
            </a:r>
          </a:p>
          <a:p>
            <a:pPr marL="514350" indent="-514350" algn="just">
              <a:buFont typeface="+mj-lt"/>
              <a:buAutoNum type="arabicPeriod"/>
            </a:pPr>
            <a:r>
              <a:rPr lang="es-US" dirty="0" smtClean="0"/>
              <a:t>Hacer la cita con la debida anticipación (Planeación).</a:t>
            </a:r>
            <a:endParaRPr lang="es-C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500174"/>
            <a:ext cx="9001156" cy="5357826"/>
          </a:xfrm>
        </p:spPr>
        <p:txBody>
          <a:bodyPr>
            <a:normAutofit fontScale="25000" lnSpcReduction="20000"/>
          </a:bodyPr>
          <a:lstStyle/>
          <a:p>
            <a:pPr algn="just"/>
            <a:r>
              <a:rPr lang="es-US" sz="16000" b="1" dirty="0" smtClean="0"/>
              <a:t>Conducción de la Entrevista</a:t>
            </a:r>
          </a:p>
          <a:p>
            <a:pPr algn="just"/>
            <a:endParaRPr lang="es-US" sz="6900" dirty="0" smtClean="0"/>
          </a:p>
          <a:p>
            <a:pPr marL="395288" indent="-395288" algn="just">
              <a:buFont typeface="+mj-lt"/>
              <a:buAutoNum type="arabicPeriod"/>
            </a:pPr>
            <a:r>
              <a:rPr lang="es-US" sz="8800" dirty="0" smtClean="0"/>
              <a:t>Explicar con toda amplitud el propósito y alcance del estudio (Honestidad).</a:t>
            </a:r>
          </a:p>
          <a:p>
            <a:pPr marL="395288" indent="-395288" algn="just">
              <a:buFont typeface="+mj-lt"/>
              <a:buAutoNum type="arabicPeriod"/>
            </a:pPr>
            <a:r>
              <a:rPr lang="es-US" sz="8800" dirty="0" smtClean="0"/>
              <a:t>Explicar la función propietaria como analista y la función que se espera conferir al entrevistado. (Imparcialidad).</a:t>
            </a:r>
          </a:p>
          <a:p>
            <a:pPr marL="395288" indent="-395288" algn="just">
              <a:buFont typeface="+mj-lt"/>
              <a:buAutoNum type="arabicPeriod"/>
            </a:pPr>
            <a:r>
              <a:rPr lang="es-US" sz="8800" dirty="0" smtClean="0"/>
              <a:t>Hacer preguntas específicas para obtener respuestas cuantitativas (Hechos).</a:t>
            </a:r>
          </a:p>
          <a:p>
            <a:pPr marL="395288" indent="-395288" algn="just">
              <a:buFont typeface="+mj-lt"/>
              <a:buAutoNum type="arabicPeriod"/>
            </a:pPr>
            <a:r>
              <a:rPr lang="es-US" sz="8800" dirty="0" smtClean="0"/>
              <a:t>Evitar las preguntas que exijan opiniones interesadas, subjetividad y actitudes similares (habilidad).</a:t>
            </a:r>
          </a:p>
          <a:p>
            <a:pPr marL="395288" indent="-395288" algn="just">
              <a:buFont typeface="+mj-lt"/>
              <a:buAutoNum type="arabicPeriod"/>
            </a:pPr>
            <a:r>
              <a:rPr lang="es-US" sz="8800" dirty="0" smtClean="0"/>
              <a:t>Evitar el cuchicheo y las frases carentes de sentido (Claridad).</a:t>
            </a:r>
          </a:p>
          <a:p>
            <a:pPr marL="395288" indent="-395288" algn="just">
              <a:buFont typeface="+mj-lt"/>
              <a:buAutoNum type="arabicPeriod"/>
            </a:pPr>
            <a:r>
              <a:rPr lang="es-US" sz="8800" dirty="0" smtClean="0"/>
              <a:t>Ser cortés y comedido, absteniéndose de emitir juicios de valores. (Objetividad).</a:t>
            </a:r>
          </a:p>
          <a:p>
            <a:pPr marL="395288" indent="-395288" algn="just">
              <a:buFont typeface="+mj-lt"/>
              <a:buAutoNum type="arabicPeriod"/>
            </a:pPr>
            <a:r>
              <a:rPr lang="es-US" sz="8800" dirty="0" smtClean="0"/>
              <a:t>Conservar el control de la entrevista, evitando las divagaciones y los comentarios al margen de la cuestión.</a:t>
            </a:r>
          </a:p>
          <a:p>
            <a:pPr marL="395288" indent="-395288" algn="just">
              <a:buFont typeface="+mj-lt"/>
              <a:buAutoNum type="arabicPeriod"/>
            </a:pPr>
            <a:r>
              <a:rPr lang="es-US" sz="8800" dirty="0" smtClean="0"/>
              <a:t>Escuchar atentamente lo que se dice, guardándose de anticiparse a las respuestas (Comunicación).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500174"/>
            <a:ext cx="9001156" cy="5357826"/>
          </a:xfrm>
        </p:spPr>
        <p:txBody>
          <a:bodyPr>
            <a:normAutofit fontScale="40000" lnSpcReduction="20000"/>
          </a:bodyPr>
          <a:lstStyle/>
          <a:p>
            <a:pPr algn="just"/>
            <a:r>
              <a:rPr lang="es-US" sz="12000" b="1" dirty="0" smtClean="0"/>
              <a:t>Secuela de la Entrevista </a:t>
            </a:r>
          </a:p>
          <a:p>
            <a:pPr algn="just"/>
            <a:endParaRPr lang="es-US" sz="6900" dirty="0" smtClean="0"/>
          </a:p>
          <a:p>
            <a:pPr marL="395288" indent="-395288" algn="just">
              <a:buFont typeface="+mj-lt"/>
              <a:buAutoNum type="arabicPeriod"/>
            </a:pPr>
            <a:r>
              <a:rPr lang="es-US" sz="8800" dirty="0" smtClean="0"/>
              <a:t>Escribir los resultados (Documentación).</a:t>
            </a:r>
          </a:p>
          <a:p>
            <a:pPr marL="395288" indent="-395288" algn="just">
              <a:buFont typeface="+mj-lt"/>
              <a:buAutoNum type="arabicPeriod"/>
            </a:pPr>
            <a:r>
              <a:rPr lang="es-US" sz="8800" dirty="0" smtClean="0"/>
              <a:t>Entregar una copia al entrevistado, solicitando su conformación, correcciones o adiciones. (Profesionalismo).</a:t>
            </a:r>
          </a:p>
          <a:p>
            <a:pPr marL="395288" indent="-395288" algn="just">
              <a:buFont typeface="+mj-lt"/>
              <a:buAutoNum type="arabicPeriod"/>
            </a:pPr>
            <a:r>
              <a:rPr lang="es-US" sz="8800" dirty="0" smtClean="0"/>
              <a:t>Archivar los resultados de la entrevista para referencia y análisis posteriores (Documentación).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Título"/>
          <p:cNvSpPr>
            <a:spLocks noGrp="1"/>
          </p:cNvSpPr>
          <p:nvPr>
            <p:ph type="title"/>
          </p:nvPr>
        </p:nvSpPr>
        <p:spPr>
          <a:xfrm>
            <a:off x="571472" y="285736"/>
            <a:ext cx="3786214" cy="714372"/>
          </a:xfrm>
        </p:spPr>
        <p:txBody>
          <a:bodyPr>
            <a:normAutofit fontScale="90000"/>
          </a:bodyPr>
          <a:lstStyle/>
          <a:p>
            <a:r>
              <a:rPr lang="es-US" dirty="0" smtClean="0"/>
              <a:t>LA ENTREVISTA</a:t>
            </a:r>
            <a:endParaRPr lang="es-CO" dirty="0"/>
          </a:p>
        </p:txBody>
      </p:sp>
      <p:sp>
        <p:nvSpPr>
          <p:cNvPr id="4" name="3 Marcador de contenido"/>
          <p:cNvSpPr>
            <a:spLocks noGrp="1"/>
          </p:cNvSpPr>
          <p:nvPr>
            <p:ph idx="1"/>
          </p:nvPr>
        </p:nvSpPr>
        <p:spPr>
          <a:xfrm>
            <a:off x="0" y="1500174"/>
            <a:ext cx="9001156" cy="5357826"/>
          </a:xfrm>
        </p:spPr>
        <p:txBody>
          <a:bodyPr>
            <a:normAutofit fontScale="25000" lnSpcReduction="20000"/>
          </a:bodyPr>
          <a:lstStyle/>
          <a:p>
            <a:pPr algn="just">
              <a:buNone/>
            </a:pPr>
            <a:r>
              <a:rPr lang="es-US" sz="12000" b="1" dirty="0" smtClean="0"/>
              <a:t>Recabar datos mediante la Entrevista</a:t>
            </a:r>
          </a:p>
          <a:p>
            <a:pPr marL="0" indent="0" algn="just">
              <a:buNone/>
            </a:pPr>
            <a:endParaRPr lang="es-US" sz="8000" dirty="0" smtClean="0"/>
          </a:p>
          <a:p>
            <a:pPr marL="0" indent="0" algn="just">
              <a:buNone/>
            </a:pPr>
            <a:r>
              <a:rPr lang="es-US" sz="7600" dirty="0" smtClean="0"/>
              <a:t>La entrevista es una forma de conversación, no de interrogación, al analizar las características de los sistemas con personal seleccionado cuidadosamente por sus conocimientos sobre el sistema, los analistas pueden conocer datos que no están disponibles en ningún otra forma.</a:t>
            </a:r>
          </a:p>
          <a:p>
            <a:pPr marL="0" indent="0" algn="just">
              <a:buNone/>
            </a:pPr>
            <a:endParaRPr lang="es-US" sz="7600" dirty="0" smtClean="0"/>
          </a:p>
          <a:p>
            <a:pPr marL="0" indent="0" algn="just">
              <a:buNone/>
            </a:pPr>
            <a:r>
              <a:rPr lang="es-US" sz="7600" dirty="0" smtClean="0"/>
              <a:t>En las investigaciones de sistema, las formas cualitativas y cuantitativas de la información son importantes. La información cualitativa está relacionada con opinión, política y descripciones narrativas de actividades o problemas, mientras que las descripciones cuantitativas tratan con números frecuencia, o cantidades. </a:t>
            </a:r>
          </a:p>
          <a:p>
            <a:pPr marL="0" indent="0" algn="just">
              <a:buNone/>
            </a:pPr>
            <a:r>
              <a:rPr lang="es-US" sz="7600" dirty="0" smtClean="0"/>
              <a:t>A menudo las entrevistas pueden ser la mejor fuente de información cualitativas, los otros métodos tiende a ser más útiles en la </a:t>
            </a:r>
            <a:r>
              <a:rPr lang="es-US" sz="7600" dirty="0" err="1" smtClean="0"/>
              <a:t>recabación</a:t>
            </a:r>
            <a:r>
              <a:rPr lang="es-US" sz="7600" dirty="0" smtClean="0"/>
              <a:t> de datos cuantitativos.</a:t>
            </a:r>
          </a:p>
          <a:p>
            <a:pPr marL="0" indent="0" algn="just">
              <a:buNone/>
            </a:pPr>
            <a:endParaRPr lang="es-US" sz="7600" dirty="0" smtClean="0"/>
          </a:p>
          <a:p>
            <a:pPr marL="0" indent="0" algn="just">
              <a:buNone/>
            </a:pPr>
            <a:r>
              <a:rPr lang="es-US" sz="7600" dirty="0" smtClean="0"/>
              <a:t>Son valiosas las opiniones, comentarios, ideas o sugerencias en relación a como se podría hacer el trabajo; las entrevistas a veces es la mejor forma para conocer las actividades de las empresas. La entrevista pueden descubrir rápidamente malos entendidos, falsa expectativa o incluso resistencia potencial para las aplicaciones de desarrollo; más aún, a menudo es más fácil calendarizar una entrevista con los gerentes de alto nivel, que pedirle que llenen cuestionario.</a:t>
            </a:r>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3608</Words>
  <PresentationFormat>Presentación en pantalla (4:3)</PresentationFormat>
  <Paragraphs>306</Paragraphs>
  <Slides>43</Slides>
  <Notes>0</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Tema de Office</vt:lpstr>
      <vt:lpstr>Técnicas  Recolección de Datos</vt:lpstr>
      <vt:lpstr>- La entrevista  - La encuesta - Cuestionario - La observación - Diagrama de flujo - Diccionario de datos - Casos de Uso</vt:lpstr>
      <vt:lpstr>INTRODUCCIÓN</vt:lpstr>
      <vt:lpstr>LA ENTREVISTA</vt:lpstr>
      <vt:lpstr>LA ENTREVISTA</vt:lpstr>
      <vt:lpstr>LA ENTREVISTA</vt:lpstr>
      <vt:lpstr>LA ENTREVISTA</vt:lpstr>
      <vt:lpstr>LA ENTREVISTA</vt:lpstr>
      <vt:lpstr>LA ENTREVISTA</vt:lpstr>
      <vt:lpstr>LA ENTREVISTA</vt:lpstr>
      <vt:lpstr>LA ENTREVISTA</vt:lpstr>
      <vt:lpstr>LA ENTREVISTA</vt:lpstr>
      <vt:lpstr>LA ENTREVISTA</vt:lpstr>
      <vt:lpstr>LA ENTREVISTA</vt:lpstr>
      <vt:lpstr>LA ENTREVISTA</vt:lpstr>
      <vt:lpstr>LA ENTREVISTA</vt:lpstr>
      <vt:lpstr>LA ENCUESTA</vt:lpstr>
      <vt:lpstr>LA ENCUESTA</vt:lpstr>
      <vt:lpstr>LA ENCUESTA</vt:lpstr>
      <vt:lpstr>CUESTIONARIO</vt:lpstr>
      <vt:lpstr>CUESTIONARIO</vt:lpstr>
      <vt:lpstr>CUESTIONARIO</vt:lpstr>
      <vt:lpstr>CUESTIONARIO</vt:lpstr>
      <vt:lpstr>CUESTIONARIO</vt:lpstr>
      <vt:lpstr>LA OBSERVACIÓN</vt:lpstr>
      <vt:lpstr>LA OBSERVACIÓN</vt:lpstr>
      <vt:lpstr>LA OBSERVACIÓN</vt:lpstr>
      <vt:lpstr>LA OBSERVACIÓN</vt:lpstr>
      <vt:lpstr>LA OBSERVACIÓN</vt:lpstr>
      <vt:lpstr>DIAGRAMA DE FLUJO</vt:lpstr>
      <vt:lpstr>DIAGRAMA DE FLUJO</vt:lpstr>
      <vt:lpstr>DIAGRAMA DE FLUJO</vt:lpstr>
      <vt:lpstr>DIAGRAMA DE FLUJO</vt:lpstr>
      <vt:lpstr>DIAGRAMA DE FLUJO</vt:lpstr>
      <vt:lpstr>DIAGRAMA DE FLUJO</vt:lpstr>
      <vt:lpstr>Diccionario de datos</vt:lpstr>
      <vt:lpstr>Diccionario de datos</vt:lpstr>
      <vt:lpstr>Diccionario de datos</vt:lpstr>
      <vt:lpstr>Diccionario de datos</vt:lpstr>
      <vt:lpstr>Diccionario de datos</vt:lpstr>
      <vt:lpstr>Diccionario de datos</vt:lpstr>
      <vt:lpstr>Diccionario de datos</vt:lpstr>
      <vt:lpstr>Diapositiva de Procesos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sistemas</dc:creator>
  <cp:lastModifiedBy>sistemas</cp:lastModifiedBy>
  <cp:revision>43</cp:revision>
  <dcterms:created xsi:type="dcterms:W3CDTF">2012-05-28T00:02:54Z</dcterms:created>
  <dcterms:modified xsi:type="dcterms:W3CDTF">2012-05-28T03:32:17Z</dcterms:modified>
</cp:coreProperties>
</file>