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FD7C18-7731-466C-BDB1-F37A981804D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835416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1337265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2213165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94D72C5-6E58-42F7-A80A-3B8A31ABCC6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84890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305396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D7C18-7731-466C-BDB1-F37A981804D9}"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263082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D7C18-7731-466C-BDB1-F37A981804D9}"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1558045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D7C18-7731-466C-BDB1-F37A981804D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2040807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FD7C18-7731-466C-BDB1-F37A981804D9}" type="datetimeFigureOut">
              <a:rPr lang="en-US" smtClean="0"/>
              <a:t>5/5/2024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94D72C5-6E58-42F7-A80A-3B8A31ABCC61}" type="slidenum">
              <a:rPr lang="en-US" smtClean="0"/>
              <a:t>‹#›</a:t>
            </a:fld>
            <a:endParaRPr lang="en-US"/>
          </a:p>
        </p:txBody>
      </p:sp>
    </p:spTree>
    <p:extLst>
      <p:ext uri="{BB962C8B-B14F-4D97-AF65-F5344CB8AC3E}">
        <p14:creationId xmlns:p14="http://schemas.microsoft.com/office/powerpoint/2010/main" val="4067894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D7C18-7731-466C-BDB1-F37A981804D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3205832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D7C18-7731-466C-BDB1-F37A981804D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2724513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1966319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D7C18-7731-466C-BDB1-F37A981804D9}"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797111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D7C18-7731-466C-BDB1-F37A981804D9}"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3659079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FD7C18-7731-466C-BDB1-F37A981804D9}"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3825085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2657835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D7C18-7731-466C-BDB1-F37A981804D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2C5-6E58-42F7-A80A-3B8A31ABCC61}" type="slidenum">
              <a:rPr lang="en-US" smtClean="0"/>
              <a:t>‹#›</a:t>
            </a:fld>
            <a:endParaRPr lang="en-US"/>
          </a:p>
        </p:txBody>
      </p:sp>
    </p:spTree>
    <p:extLst>
      <p:ext uri="{BB962C8B-B14F-4D97-AF65-F5344CB8AC3E}">
        <p14:creationId xmlns:p14="http://schemas.microsoft.com/office/powerpoint/2010/main" val="3375637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D7C18-7731-466C-BDB1-F37A981804D9}" type="datetimeFigureOut">
              <a:rPr lang="en-US" smtClean="0"/>
              <a:t>5/5/2024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94D72C5-6E58-42F7-A80A-3B8A31ABCC61}" type="slidenum">
              <a:rPr lang="en-US" smtClean="0"/>
              <a:t>‹#›</a:t>
            </a:fld>
            <a:endParaRPr lang="en-US"/>
          </a:p>
        </p:txBody>
      </p:sp>
    </p:spTree>
    <p:extLst>
      <p:ext uri="{BB962C8B-B14F-4D97-AF65-F5344CB8AC3E}">
        <p14:creationId xmlns:p14="http://schemas.microsoft.com/office/powerpoint/2010/main" val="142105160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mmaranadeem04" TargetMode="External"/><Relationship Id="rId2" Type="http://schemas.openxmlformats.org/officeDocument/2006/relationships/hyperlink" Target="https://github.com/Marwa135" TargetMode="External"/><Relationship Id="rId1" Type="http://schemas.openxmlformats.org/officeDocument/2006/relationships/slideLayout" Target="../slideLayouts/slideLayout6.xml"/><Relationship Id="rId4" Type="http://schemas.openxmlformats.org/officeDocument/2006/relationships/hyperlink" Target="https://github.com/Kiran79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6A2D-A12E-417D-B799-39CC272A6C96}"/>
              </a:ext>
            </a:extLst>
          </p:cNvPr>
          <p:cNvSpPr>
            <a:spLocks noGrp="1"/>
          </p:cNvSpPr>
          <p:nvPr>
            <p:ph type="ctrTitle"/>
          </p:nvPr>
        </p:nvSpPr>
        <p:spPr>
          <a:xfrm>
            <a:off x="957262" y="2122812"/>
            <a:ext cx="8991600" cy="1645920"/>
          </a:xfrm>
        </p:spPr>
        <p:txBody>
          <a:bodyPr/>
          <a:lstStyle/>
          <a:p>
            <a:pPr algn="l"/>
            <a:r>
              <a:rPr lang="en-US" sz="4000" b="1" dirty="0"/>
              <a:t>CS-412 Visual </a:t>
            </a:r>
            <a:r>
              <a:rPr lang="en-US" sz="4000" b="1" dirty="0">
                <a:solidFill>
                  <a:schemeClr val="tx1">
                    <a:lumMod val="95000"/>
                  </a:schemeClr>
                </a:solidFill>
              </a:rPr>
              <a:t>Programming</a:t>
            </a:r>
          </a:p>
        </p:txBody>
      </p:sp>
      <p:sp>
        <p:nvSpPr>
          <p:cNvPr id="3" name="Subtitle 2">
            <a:extLst>
              <a:ext uri="{FF2B5EF4-FFF2-40B4-BE49-F238E27FC236}">
                <a16:creationId xmlns:a16="http://schemas.microsoft.com/office/drawing/2014/main" id="{33030612-67E9-4D13-8AEE-53A780647FEE}"/>
              </a:ext>
            </a:extLst>
          </p:cNvPr>
          <p:cNvSpPr>
            <a:spLocks noGrp="1"/>
          </p:cNvSpPr>
          <p:nvPr>
            <p:ph type="subTitle" idx="1"/>
          </p:nvPr>
        </p:nvSpPr>
        <p:spPr>
          <a:xfrm>
            <a:off x="957262" y="4590669"/>
            <a:ext cx="9305925" cy="1743456"/>
          </a:xfrm>
        </p:spPr>
        <p:txBody>
          <a:bodyPr>
            <a:normAutofit/>
          </a:bodyPr>
          <a:lstStyle/>
          <a:p>
            <a:pPr algn="l"/>
            <a:r>
              <a:rPr lang="en-US" sz="3200" b="1" u="sng" dirty="0">
                <a:solidFill>
                  <a:schemeClr val="tx1">
                    <a:lumMod val="95000"/>
                  </a:schemeClr>
                </a:solidFill>
                <a:latin typeface="Century Gothic" panose="020B0502020202020204" pitchFamily="34" charset="0"/>
              </a:rPr>
              <a:t>Project  Title</a:t>
            </a:r>
            <a:r>
              <a:rPr lang="en-US" sz="3200" b="1" dirty="0">
                <a:solidFill>
                  <a:schemeClr val="tx1">
                    <a:lumMod val="95000"/>
                  </a:schemeClr>
                </a:solidFill>
                <a:latin typeface="Century Gothic" panose="020B0502020202020204" pitchFamily="34" charset="0"/>
              </a:rPr>
              <a:t>: </a:t>
            </a:r>
          </a:p>
          <a:p>
            <a:pPr algn="l"/>
            <a:r>
              <a:rPr lang="en-US" sz="3200" b="1" dirty="0">
                <a:solidFill>
                  <a:schemeClr val="tx1">
                    <a:lumMod val="95000"/>
                  </a:schemeClr>
                </a:solidFill>
              </a:rPr>
              <a:t>                     </a:t>
            </a:r>
            <a:r>
              <a:rPr lang="en-US" sz="3200" b="1" dirty="0">
                <a:solidFill>
                  <a:schemeClr val="tx1">
                    <a:lumMod val="95000"/>
                  </a:schemeClr>
                </a:solidFill>
                <a:latin typeface="Century Gothic" panose="020B0502020202020204" pitchFamily="34" charset="0"/>
              </a:rPr>
              <a:t>ALUMNI MANAGEMENT SYSTEM</a:t>
            </a:r>
          </a:p>
        </p:txBody>
      </p:sp>
    </p:spTree>
    <p:extLst>
      <p:ext uri="{BB962C8B-B14F-4D97-AF65-F5344CB8AC3E}">
        <p14:creationId xmlns:p14="http://schemas.microsoft.com/office/powerpoint/2010/main" val="465251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20E9-741A-444A-897D-B61D0D23E6B7}"/>
              </a:ext>
            </a:extLst>
          </p:cNvPr>
          <p:cNvSpPr>
            <a:spLocks noGrp="1"/>
          </p:cNvSpPr>
          <p:nvPr>
            <p:ph type="title"/>
          </p:nvPr>
        </p:nvSpPr>
        <p:spPr/>
        <p:txBody>
          <a:bodyPr/>
          <a:lstStyle/>
          <a:p>
            <a:r>
              <a:rPr lang="en-US" u="sng" dirty="0"/>
              <a:t>Presented By:</a:t>
            </a:r>
          </a:p>
        </p:txBody>
      </p:sp>
      <p:sp>
        <p:nvSpPr>
          <p:cNvPr id="6" name="TextBox 5">
            <a:extLst>
              <a:ext uri="{FF2B5EF4-FFF2-40B4-BE49-F238E27FC236}">
                <a16:creationId xmlns:a16="http://schemas.microsoft.com/office/drawing/2014/main" id="{80AE5F7B-10A1-4833-91F5-FA1F68D46FFA}"/>
              </a:ext>
            </a:extLst>
          </p:cNvPr>
          <p:cNvSpPr txBox="1"/>
          <p:nvPr/>
        </p:nvSpPr>
        <p:spPr>
          <a:xfrm>
            <a:off x="680321" y="2218306"/>
            <a:ext cx="10787779" cy="2369880"/>
          </a:xfrm>
          <a:prstGeom prst="rect">
            <a:avLst/>
          </a:prstGeom>
          <a:noFill/>
        </p:spPr>
        <p:txBody>
          <a:bodyPr wrap="square">
            <a:spAutoFit/>
          </a:bodyPr>
          <a:lstStyle/>
          <a:p>
            <a:pPr marL="457200" indent="-457200" algn="l">
              <a:buFont typeface="Arial" panose="020B0604020202020204" pitchFamily="34" charset="0"/>
              <a:buChar char="•"/>
            </a:pPr>
            <a:r>
              <a:rPr lang="en-US" sz="2800" dirty="0">
                <a:solidFill>
                  <a:schemeClr val="tx1">
                    <a:lumMod val="95000"/>
                  </a:schemeClr>
                </a:solidFill>
                <a:latin typeface="+mj-lt"/>
              </a:rPr>
              <a:t>Marwa Afzal (2022-ag-8578) </a:t>
            </a:r>
          </a:p>
          <a:p>
            <a:pPr marL="457200" indent="-457200" algn="l">
              <a:buFont typeface="Arial" panose="020B0604020202020204" pitchFamily="34" charset="0"/>
              <a:buChar char="•"/>
            </a:pPr>
            <a:r>
              <a:rPr lang="en-US" sz="2800" dirty="0" err="1">
                <a:solidFill>
                  <a:schemeClr val="tx1">
                    <a:lumMod val="95000"/>
                  </a:schemeClr>
                </a:solidFill>
                <a:latin typeface="+mj-lt"/>
              </a:rPr>
              <a:t>Ammara</a:t>
            </a:r>
            <a:r>
              <a:rPr lang="en-US" sz="2800" dirty="0">
                <a:solidFill>
                  <a:schemeClr val="tx1">
                    <a:lumMod val="95000"/>
                  </a:schemeClr>
                </a:solidFill>
                <a:latin typeface="+mj-lt"/>
              </a:rPr>
              <a:t> Nadeem (2022-ag-8589)</a:t>
            </a:r>
          </a:p>
          <a:p>
            <a:pPr marL="457200" indent="-457200" algn="l">
              <a:buFont typeface="Arial" panose="020B0604020202020204" pitchFamily="34" charset="0"/>
              <a:buChar char="•"/>
            </a:pPr>
            <a:r>
              <a:rPr lang="en-US" sz="2800" dirty="0">
                <a:solidFill>
                  <a:schemeClr val="tx1">
                    <a:lumMod val="95000"/>
                  </a:schemeClr>
                </a:solidFill>
                <a:latin typeface="+mj-lt"/>
              </a:rPr>
              <a:t>Kiran Batool (2022-ag-8642) </a:t>
            </a:r>
          </a:p>
          <a:p>
            <a:pPr algn="l"/>
            <a:endParaRPr lang="en-US" sz="3200" dirty="0">
              <a:solidFill>
                <a:schemeClr val="tx1">
                  <a:lumMod val="95000"/>
                </a:schemeClr>
              </a:solidFill>
              <a:latin typeface="+mj-lt"/>
            </a:endParaRPr>
          </a:p>
          <a:p>
            <a:pPr algn="l"/>
            <a:endParaRPr lang="en-US" sz="3200" dirty="0">
              <a:solidFill>
                <a:schemeClr val="tx1">
                  <a:lumMod val="95000"/>
                </a:schemeClr>
              </a:solidFill>
              <a:latin typeface="+mj-lt"/>
            </a:endParaRPr>
          </a:p>
        </p:txBody>
      </p:sp>
      <p:sp>
        <p:nvSpPr>
          <p:cNvPr id="5" name="TextBox 4">
            <a:extLst>
              <a:ext uri="{FF2B5EF4-FFF2-40B4-BE49-F238E27FC236}">
                <a16:creationId xmlns:a16="http://schemas.microsoft.com/office/drawing/2014/main" id="{6C1F0A72-835A-42F2-9E74-167C4BB1FCAB}"/>
              </a:ext>
            </a:extLst>
          </p:cNvPr>
          <p:cNvSpPr txBox="1"/>
          <p:nvPr/>
        </p:nvSpPr>
        <p:spPr>
          <a:xfrm>
            <a:off x="723900" y="4082534"/>
            <a:ext cx="6096000" cy="461665"/>
          </a:xfrm>
          <a:prstGeom prst="rect">
            <a:avLst/>
          </a:prstGeom>
          <a:noFill/>
        </p:spPr>
        <p:txBody>
          <a:bodyPr wrap="square">
            <a:spAutoFit/>
          </a:bodyPr>
          <a:lstStyle/>
          <a:p>
            <a:r>
              <a:rPr lang="en-US" sz="2400" b="1" u="sng" dirty="0"/>
              <a:t>GITHUB:</a:t>
            </a:r>
            <a:endParaRPr lang="en-US" sz="2400" b="1" dirty="0"/>
          </a:p>
        </p:txBody>
      </p:sp>
      <p:sp>
        <p:nvSpPr>
          <p:cNvPr id="7" name="TextBox 6">
            <a:extLst>
              <a:ext uri="{FF2B5EF4-FFF2-40B4-BE49-F238E27FC236}">
                <a16:creationId xmlns:a16="http://schemas.microsoft.com/office/drawing/2014/main" id="{EDDA6E07-40CD-4F5E-AA84-6FF1D18A95BB}"/>
              </a:ext>
            </a:extLst>
          </p:cNvPr>
          <p:cNvSpPr txBox="1"/>
          <p:nvPr/>
        </p:nvSpPr>
        <p:spPr>
          <a:xfrm>
            <a:off x="680321" y="4639694"/>
            <a:ext cx="7067550" cy="1200329"/>
          </a:xfrm>
          <a:prstGeom prst="rect">
            <a:avLst/>
          </a:prstGeom>
          <a:noFill/>
        </p:spPr>
        <p:txBody>
          <a:bodyPr wrap="square">
            <a:spAutoFit/>
          </a:bodyPr>
          <a:lstStyle/>
          <a:p>
            <a:pPr marL="342900" indent="-342900">
              <a:buFont typeface="Arial" panose="020B0604020202020204" pitchFamily="34" charset="0"/>
              <a:buChar char="•"/>
            </a:pPr>
            <a:r>
              <a:rPr lang="en-US" sz="2400" dirty="0">
                <a:hlinkClick r:id="rId2"/>
              </a:rPr>
              <a:t>https://github.com/Marwa135</a:t>
            </a:r>
            <a:endParaRPr lang="en-US" sz="2400" dirty="0"/>
          </a:p>
          <a:p>
            <a:pPr marL="342900" indent="-342900">
              <a:buFont typeface="Arial" panose="020B0604020202020204" pitchFamily="34" charset="0"/>
              <a:buChar char="•"/>
            </a:pPr>
            <a:r>
              <a:rPr lang="en-US" sz="2400" dirty="0">
                <a:hlinkClick r:id="rId3"/>
              </a:rPr>
              <a:t>https://github.com/ammaranadeem04</a:t>
            </a:r>
            <a:endParaRPr lang="en-US" sz="2400" dirty="0"/>
          </a:p>
          <a:p>
            <a:pPr marL="342900" indent="-342900">
              <a:buFont typeface="Arial" panose="020B0604020202020204" pitchFamily="34" charset="0"/>
              <a:buChar char="•"/>
            </a:pPr>
            <a:r>
              <a:rPr lang="en-US" sz="2400" dirty="0">
                <a:hlinkClick r:id="rId4"/>
              </a:rPr>
              <a:t>https://github.com/Kiran7918</a:t>
            </a:r>
            <a:r>
              <a:rPr lang="en-US" sz="2400" dirty="0"/>
              <a:t> </a:t>
            </a:r>
          </a:p>
        </p:txBody>
      </p:sp>
    </p:spTree>
    <p:extLst>
      <p:ext uri="{BB962C8B-B14F-4D97-AF65-F5344CB8AC3E}">
        <p14:creationId xmlns:p14="http://schemas.microsoft.com/office/powerpoint/2010/main" val="2224540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65B63B-A4F6-43AE-B1BE-565B60F078BD}"/>
              </a:ext>
            </a:extLst>
          </p:cNvPr>
          <p:cNvSpPr>
            <a:spLocks noGrp="1"/>
          </p:cNvSpPr>
          <p:nvPr>
            <p:ph type="title"/>
          </p:nvPr>
        </p:nvSpPr>
        <p:spPr/>
        <p:txBody>
          <a:bodyPr/>
          <a:lstStyle/>
          <a:p>
            <a:r>
              <a:rPr lang="en-US" u="sng" dirty="0"/>
              <a:t>ALUMNI MANAGEMENT SYSTEM:</a:t>
            </a:r>
          </a:p>
        </p:txBody>
      </p:sp>
      <p:sp>
        <p:nvSpPr>
          <p:cNvPr id="5" name="TextBox 4">
            <a:extLst>
              <a:ext uri="{FF2B5EF4-FFF2-40B4-BE49-F238E27FC236}">
                <a16:creationId xmlns:a16="http://schemas.microsoft.com/office/drawing/2014/main" id="{ED8B2AF3-C4A6-4BDA-BBC6-456CB3124507}"/>
              </a:ext>
            </a:extLst>
          </p:cNvPr>
          <p:cNvSpPr txBox="1"/>
          <p:nvPr/>
        </p:nvSpPr>
        <p:spPr>
          <a:xfrm>
            <a:off x="680321" y="2472035"/>
            <a:ext cx="9844804" cy="3046988"/>
          </a:xfrm>
          <a:prstGeom prst="rect">
            <a:avLst/>
          </a:prstGeom>
          <a:noFill/>
        </p:spPr>
        <p:txBody>
          <a:bodyPr wrap="square">
            <a:spAutoFit/>
          </a:bodyPr>
          <a:lstStyle/>
          <a:p>
            <a:r>
              <a:rPr lang="en-US" sz="3200" b="0" i="0" dirty="0">
                <a:solidFill>
                  <a:schemeClr val="tx1">
                    <a:lumMod val="95000"/>
                  </a:schemeClr>
                </a:solidFill>
                <a:effectLst/>
                <a:latin typeface="Söhne"/>
              </a:rPr>
              <a:t>The Alumni Management System is a software application designed to facilitate the management of alumni data for educational institutions. The system aims to streamline communication between alumni and the institution, provide job opportunities, and maintain an updated database of alumni information.</a:t>
            </a:r>
            <a:endParaRPr lang="en-US" sz="3200" dirty="0">
              <a:solidFill>
                <a:schemeClr val="tx1">
                  <a:lumMod val="95000"/>
                </a:schemeClr>
              </a:solidFill>
            </a:endParaRPr>
          </a:p>
        </p:txBody>
      </p:sp>
    </p:spTree>
    <p:extLst>
      <p:ext uri="{BB962C8B-B14F-4D97-AF65-F5344CB8AC3E}">
        <p14:creationId xmlns:p14="http://schemas.microsoft.com/office/powerpoint/2010/main" val="1738828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0648-F95B-4385-9CE2-3C5D281680DC}"/>
              </a:ext>
            </a:extLst>
          </p:cNvPr>
          <p:cNvSpPr>
            <a:spLocks noGrp="1"/>
          </p:cNvSpPr>
          <p:nvPr>
            <p:ph type="title"/>
          </p:nvPr>
        </p:nvSpPr>
        <p:spPr/>
        <p:txBody>
          <a:bodyPr/>
          <a:lstStyle/>
          <a:p>
            <a:r>
              <a:rPr lang="en-US" u="sng" dirty="0"/>
              <a:t>Features of Alumni Management System:</a:t>
            </a:r>
          </a:p>
        </p:txBody>
      </p:sp>
      <p:sp>
        <p:nvSpPr>
          <p:cNvPr id="4" name="TextBox 3">
            <a:extLst>
              <a:ext uri="{FF2B5EF4-FFF2-40B4-BE49-F238E27FC236}">
                <a16:creationId xmlns:a16="http://schemas.microsoft.com/office/drawing/2014/main" id="{87BF2B76-9C52-4095-A3F0-E8952AB030F8}"/>
              </a:ext>
            </a:extLst>
          </p:cNvPr>
          <p:cNvSpPr txBox="1"/>
          <p:nvPr/>
        </p:nvSpPr>
        <p:spPr>
          <a:xfrm>
            <a:off x="771525" y="2315260"/>
            <a:ext cx="9906000" cy="3539430"/>
          </a:xfrm>
          <a:prstGeom prst="rect">
            <a:avLst/>
          </a:prstGeom>
          <a:noFill/>
        </p:spPr>
        <p:txBody>
          <a:bodyPr wrap="square">
            <a:spAutoFit/>
          </a:bodyPr>
          <a:lstStyle/>
          <a:p>
            <a:pPr marL="457200" indent="-457200" algn="l">
              <a:buFont typeface="Wingdings" panose="05000000000000000000" pitchFamily="2" charset="2"/>
              <a:buChar char="§"/>
            </a:pPr>
            <a:r>
              <a:rPr lang="en-US" sz="3200" b="1" i="0" dirty="0">
                <a:solidFill>
                  <a:schemeClr val="tx1">
                    <a:lumMod val="95000"/>
                  </a:schemeClr>
                </a:solidFill>
                <a:effectLst/>
                <a:latin typeface="Söhne"/>
              </a:rPr>
              <a:t> </a:t>
            </a:r>
            <a:r>
              <a:rPr lang="en-US" sz="3200" b="1" i="0" u="sng" dirty="0">
                <a:solidFill>
                  <a:schemeClr val="tx1">
                    <a:lumMod val="95000"/>
                  </a:schemeClr>
                </a:solidFill>
                <a:effectLst/>
                <a:latin typeface="Söhne"/>
              </a:rPr>
              <a:t>Username and Password Fields</a:t>
            </a:r>
            <a:r>
              <a:rPr lang="en-US" sz="3200" b="0" i="0" u="sng" dirty="0">
                <a:solidFill>
                  <a:schemeClr val="tx1">
                    <a:lumMod val="95000"/>
                  </a:schemeClr>
                </a:solidFill>
                <a:effectLst/>
                <a:latin typeface="Söhne"/>
              </a:rPr>
              <a:t>: </a:t>
            </a:r>
            <a:r>
              <a:rPr lang="en-US" sz="3200" b="0" i="0" dirty="0">
                <a:solidFill>
                  <a:schemeClr val="tx1">
                    <a:lumMod val="95000"/>
                  </a:schemeClr>
                </a:solidFill>
                <a:effectLst/>
                <a:latin typeface="Söhne"/>
              </a:rPr>
              <a:t>Users are required to enter their username and password to authenticate themselves.</a:t>
            </a:r>
          </a:p>
          <a:p>
            <a:pPr marL="457200" indent="-457200">
              <a:buFont typeface="Wingdings" panose="05000000000000000000" pitchFamily="2" charset="2"/>
              <a:buChar char="§"/>
            </a:pPr>
            <a:r>
              <a:rPr lang="en-US" sz="3200" b="1" i="0" dirty="0">
                <a:solidFill>
                  <a:schemeClr val="tx1">
                    <a:lumMod val="95000"/>
                  </a:schemeClr>
                </a:solidFill>
                <a:effectLst/>
                <a:latin typeface="Söhne"/>
              </a:rPr>
              <a:t> </a:t>
            </a:r>
            <a:r>
              <a:rPr lang="en-US" sz="3200" b="1" i="0" u="sng" dirty="0">
                <a:solidFill>
                  <a:schemeClr val="tx1">
                    <a:lumMod val="95000"/>
                  </a:schemeClr>
                </a:solidFill>
                <a:effectLst/>
                <a:latin typeface="Söhne"/>
              </a:rPr>
              <a:t>Editable Fields</a:t>
            </a:r>
            <a:r>
              <a:rPr lang="en-US" sz="3200" b="0" i="0" u="sng" dirty="0">
                <a:solidFill>
                  <a:schemeClr val="tx1">
                    <a:lumMod val="95000"/>
                  </a:schemeClr>
                </a:solidFill>
                <a:effectLst/>
                <a:latin typeface="Söhne"/>
              </a:rPr>
              <a:t>:</a:t>
            </a:r>
            <a:r>
              <a:rPr lang="en-US" sz="3200" b="0" i="0" dirty="0">
                <a:solidFill>
                  <a:schemeClr val="tx1">
                    <a:lumMod val="95000"/>
                  </a:schemeClr>
                </a:solidFill>
                <a:effectLst/>
                <a:latin typeface="Söhne"/>
              </a:rPr>
              <a:t> Allow administrators to modify basic information such as contact details, employment status, and educational history.</a:t>
            </a:r>
          </a:p>
          <a:p>
            <a:pPr algn="l">
              <a:buFont typeface="+mj-lt"/>
              <a:buAutoNum type="arabicPeriod"/>
            </a:pPr>
            <a:endParaRPr lang="en-US" sz="3200" b="0" i="0" dirty="0">
              <a:solidFill>
                <a:schemeClr val="tx1">
                  <a:lumMod val="95000"/>
                </a:schemeClr>
              </a:solidFill>
              <a:effectLst/>
              <a:latin typeface="Söhne"/>
            </a:endParaRPr>
          </a:p>
        </p:txBody>
      </p:sp>
    </p:spTree>
    <p:extLst>
      <p:ext uri="{BB962C8B-B14F-4D97-AF65-F5344CB8AC3E}">
        <p14:creationId xmlns:p14="http://schemas.microsoft.com/office/powerpoint/2010/main" val="2326081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C1DB-F159-4D62-980B-3A29FE3A2B80}"/>
              </a:ext>
            </a:extLst>
          </p:cNvPr>
          <p:cNvSpPr>
            <a:spLocks noGrp="1"/>
          </p:cNvSpPr>
          <p:nvPr>
            <p:ph type="title"/>
          </p:nvPr>
        </p:nvSpPr>
        <p:spPr/>
        <p:txBody>
          <a:bodyPr/>
          <a:lstStyle/>
          <a:p>
            <a:r>
              <a:rPr lang="en-US" u="sng" dirty="0"/>
              <a:t>Features of Alumni Management System:</a:t>
            </a:r>
          </a:p>
        </p:txBody>
      </p:sp>
      <p:sp>
        <p:nvSpPr>
          <p:cNvPr id="11" name="TextBox 10">
            <a:extLst>
              <a:ext uri="{FF2B5EF4-FFF2-40B4-BE49-F238E27FC236}">
                <a16:creationId xmlns:a16="http://schemas.microsoft.com/office/drawing/2014/main" id="{39D98985-C2FB-420D-8B38-49367798841C}"/>
              </a:ext>
            </a:extLst>
          </p:cNvPr>
          <p:cNvSpPr txBox="1"/>
          <p:nvPr/>
        </p:nvSpPr>
        <p:spPr>
          <a:xfrm>
            <a:off x="781900" y="2319635"/>
            <a:ext cx="9613861" cy="3539430"/>
          </a:xfrm>
          <a:prstGeom prst="rect">
            <a:avLst/>
          </a:prstGeom>
          <a:noFill/>
        </p:spPr>
        <p:txBody>
          <a:bodyPr wrap="square">
            <a:spAutoFit/>
          </a:bodyPr>
          <a:lstStyle/>
          <a:p>
            <a:pPr marL="457200" indent="-457200">
              <a:buFont typeface="Wingdings" panose="05000000000000000000" pitchFamily="2" charset="2"/>
              <a:buChar char="§"/>
            </a:pPr>
            <a:r>
              <a:rPr lang="en-US" sz="3200" b="1" i="0" u="sng" dirty="0">
                <a:solidFill>
                  <a:schemeClr val="tx1">
                    <a:lumMod val="95000"/>
                  </a:schemeClr>
                </a:solidFill>
                <a:effectLst/>
                <a:latin typeface="Söhne"/>
              </a:rPr>
              <a:t>Data Privacy</a:t>
            </a:r>
            <a:r>
              <a:rPr lang="en-US" sz="3200" b="0" i="0" u="sng" dirty="0">
                <a:solidFill>
                  <a:schemeClr val="tx1">
                    <a:lumMod val="95000"/>
                  </a:schemeClr>
                </a:solidFill>
                <a:effectLst/>
                <a:latin typeface="Söhne"/>
              </a:rPr>
              <a:t>:</a:t>
            </a:r>
            <a:r>
              <a:rPr lang="en-US" sz="3200" b="0" i="0" dirty="0">
                <a:solidFill>
                  <a:schemeClr val="tx1">
                    <a:lumMod val="95000"/>
                  </a:schemeClr>
                </a:solidFill>
                <a:effectLst/>
                <a:latin typeface="Söhne"/>
              </a:rPr>
              <a:t> Implement security measures to protect alumni data, including access controls, to comply with data protection regulations.</a:t>
            </a:r>
          </a:p>
          <a:p>
            <a:pPr marL="457200" indent="-457200">
              <a:buFont typeface="Wingdings" panose="05000000000000000000" pitchFamily="2" charset="2"/>
              <a:buChar char="§"/>
            </a:pPr>
            <a:r>
              <a:rPr lang="en-US" sz="3200" b="1" i="0" u="sng" dirty="0">
                <a:solidFill>
                  <a:schemeClr val="tx1">
                    <a:lumMod val="95000"/>
                  </a:schemeClr>
                </a:solidFill>
                <a:effectLst/>
                <a:latin typeface="Söhne"/>
              </a:rPr>
              <a:t>Search Functionality:</a:t>
            </a:r>
            <a:r>
              <a:rPr lang="en-US" sz="3200" b="0" i="0" dirty="0">
                <a:solidFill>
                  <a:schemeClr val="tx1">
                    <a:lumMod val="95000"/>
                  </a:schemeClr>
                </a:solidFill>
                <a:effectLst/>
                <a:latin typeface="Söhne"/>
              </a:rPr>
              <a:t> Users can search for other alumni based on criteria such as name, graduation year, location, or field of study.</a:t>
            </a:r>
          </a:p>
          <a:p>
            <a:pPr marL="457200" indent="-457200">
              <a:buFont typeface="Wingdings" panose="05000000000000000000" pitchFamily="2" charset="2"/>
              <a:buChar char="§"/>
            </a:pPr>
            <a:endParaRPr lang="en-US" sz="3200" dirty="0">
              <a:solidFill>
                <a:schemeClr val="tx1">
                  <a:lumMod val="95000"/>
                </a:schemeClr>
              </a:solidFill>
            </a:endParaRPr>
          </a:p>
        </p:txBody>
      </p:sp>
    </p:spTree>
    <p:extLst>
      <p:ext uri="{BB962C8B-B14F-4D97-AF65-F5344CB8AC3E}">
        <p14:creationId xmlns:p14="http://schemas.microsoft.com/office/powerpoint/2010/main" val="1951239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599-8485-41F4-8C9E-A8761E776596}"/>
              </a:ext>
            </a:extLst>
          </p:cNvPr>
          <p:cNvSpPr>
            <a:spLocks noGrp="1"/>
          </p:cNvSpPr>
          <p:nvPr>
            <p:ph type="title"/>
          </p:nvPr>
        </p:nvSpPr>
        <p:spPr/>
        <p:txBody>
          <a:bodyPr/>
          <a:lstStyle/>
          <a:p>
            <a:r>
              <a:rPr lang="en-US" u="sng" dirty="0"/>
              <a:t>Features of Alumni Management System:</a:t>
            </a:r>
            <a:endParaRPr lang="en-US" dirty="0"/>
          </a:p>
        </p:txBody>
      </p:sp>
      <p:sp>
        <p:nvSpPr>
          <p:cNvPr id="4" name="TextBox 3">
            <a:extLst>
              <a:ext uri="{FF2B5EF4-FFF2-40B4-BE49-F238E27FC236}">
                <a16:creationId xmlns:a16="http://schemas.microsoft.com/office/drawing/2014/main" id="{3C475FB4-E6EA-42F3-BFC7-2DE7A40B34D3}"/>
              </a:ext>
            </a:extLst>
          </p:cNvPr>
          <p:cNvSpPr txBox="1"/>
          <p:nvPr/>
        </p:nvSpPr>
        <p:spPr>
          <a:xfrm>
            <a:off x="757237" y="2312223"/>
            <a:ext cx="10677525" cy="3539430"/>
          </a:xfrm>
          <a:prstGeom prst="rect">
            <a:avLst/>
          </a:prstGeom>
          <a:noFill/>
        </p:spPr>
        <p:txBody>
          <a:bodyPr wrap="square">
            <a:spAutoFit/>
          </a:bodyPr>
          <a:lstStyle/>
          <a:p>
            <a:pPr marL="457200" indent="-457200">
              <a:buFont typeface="Wingdings" panose="05000000000000000000" pitchFamily="2" charset="2"/>
              <a:buChar char="§"/>
            </a:pPr>
            <a:r>
              <a:rPr lang="en-US" sz="3200" b="1" u="sng" dirty="0">
                <a:latin typeface="Söhne"/>
              </a:rPr>
              <a:t>Job Postings for Alumni:</a:t>
            </a:r>
            <a:r>
              <a:rPr lang="en-US" sz="3200" b="1" dirty="0">
                <a:latin typeface="Söhne"/>
              </a:rPr>
              <a:t> </a:t>
            </a:r>
            <a:r>
              <a:rPr lang="en-US" sz="3200" dirty="0">
                <a:latin typeface="Söhne"/>
              </a:rPr>
              <a:t>Allow employers to post job vacancies specifically targeted towards alumni. Provide alumni with a platform to search and apply for job opportunities posted by employers.</a:t>
            </a:r>
          </a:p>
          <a:p>
            <a:pPr marL="457200" indent="-457200">
              <a:buFont typeface="Wingdings" panose="05000000000000000000" pitchFamily="2" charset="2"/>
              <a:buChar char="§"/>
            </a:pPr>
            <a:r>
              <a:rPr lang="en-US" sz="3200" b="1" i="0" u="sng" dirty="0">
                <a:solidFill>
                  <a:schemeClr val="tx1">
                    <a:lumMod val="95000"/>
                  </a:schemeClr>
                </a:solidFill>
                <a:effectLst/>
                <a:latin typeface="Söhne"/>
              </a:rPr>
              <a:t>Alumni Database:</a:t>
            </a:r>
            <a:r>
              <a:rPr lang="en-US" sz="3200" b="0" i="0" dirty="0">
                <a:solidFill>
                  <a:schemeClr val="tx1">
                    <a:lumMod val="95000"/>
                  </a:schemeClr>
                </a:solidFill>
                <a:effectLst/>
                <a:latin typeface="Söhne"/>
              </a:rPr>
              <a:t> A central database to store information about alumni, including contact details, educational history, and current employment information.</a:t>
            </a:r>
            <a:endParaRPr lang="en-US" sz="3200" dirty="0">
              <a:solidFill>
                <a:schemeClr val="tx1">
                  <a:lumMod val="95000"/>
                </a:schemeClr>
              </a:solidFill>
              <a:latin typeface="Söhne"/>
            </a:endParaRPr>
          </a:p>
        </p:txBody>
      </p:sp>
    </p:spTree>
    <p:extLst>
      <p:ext uri="{BB962C8B-B14F-4D97-AF65-F5344CB8AC3E}">
        <p14:creationId xmlns:p14="http://schemas.microsoft.com/office/powerpoint/2010/main" val="1212032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B287-9959-4E99-B763-36EF86785B14}"/>
              </a:ext>
            </a:extLst>
          </p:cNvPr>
          <p:cNvSpPr>
            <a:spLocks noGrp="1"/>
          </p:cNvSpPr>
          <p:nvPr>
            <p:ph type="title"/>
          </p:nvPr>
        </p:nvSpPr>
        <p:spPr/>
        <p:txBody>
          <a:bodyPr/>
          <a:lstStyle/>
          <a:p>
            <a:r>
              <a:rPr lang="en-US" u="sng" dirty="0"/>
              <a:t>Advantages of Alumni Management System:</a:t>
            </a:r>
            <a:endParaRPr lang="en-US" dirty="0"/>
          </a:p>
        </p:txBody>
      </p:sp>
      <p:sp>
        <p:nvSpPr>
          <p:cNvPr id="4" name="TextBox 3">
            <a:extLst>
              <a:ext uri="{FF2B5EF4-FFF2-40B4-BE49-F238E27FC236}">
                <a16:creationId xmlns:a16="http://schemas.microsoft.com/office/drawing/2014/main" id="{83FAA813-4A9F-4A62-914C-230B2C2B7654}"/>
              </a:ext>
            </a:extLst>
          </p:cNvPr>
          <p:cNvSpPr txBox="1"/>
          <p:nvPr/>
        </p:nvSpPr>
        <p:spPr>
          <a:xfrm>
            <a:off x="769181" y="2280761"/>
            <a:ext cx="9794043" cy="4031873"/>
          </a:xfrm>
          <a:prstGeom prst="rect">
            <a:avLst/>
          </a:prstGeom>
          <a:noFill/>
        </p:spPr>
        <p:txBody>
          <a:bodyPr wrap="square">
            <a:spAutoFit/>
          </a:bodyPr>
          <a:lstStyle/>
          <a:p>
            <a:pPr marL="457200" indent="-457200">
              <a:buFont typeface="Wingdings" panose="05000000000000000000" pitchFamily="2" charset="2"/>
              <a:buChar char="§"/>
            </a:pPr>
            <a:r>
              <a:rPr lang="en-US" sz="3200" b="1" u="sng" dirty="0">
                <a:latin typeface="Söhne"/>
              </a:rPr>
              <a:t>Cost-effective:</a:t>
            </a:r>
            <a:r>
              <a:rPr lang="en-US" sz="3200" b="1" dirty="0">
                <a:latin typeface="Söhne"/>
              </a:rPr>
              <a:t> </a:t>
            </a:r>
            <a:r>
              <a:rPr lang="en-US" sz="3200" dirty="0">
                <a:latin typeface="Söhne"/>
              </a:rPr>
              <a:t>MS Access is a cost-effective database solution compared to other relational databases.</a:t>
            </a:r>
          </a:p>
          <a:p>
            <a:pPr marL="457200" indent="-457200">
              <a:buFont typeface="Wingdings" panose="05000000000000000000" pitchFamily="2" charset="2"/>
              <a:buChar char="§"/>
            </a:pPr>
            <a:r>
              <a:rPr lang="en-US" sz="3200" b="1" u="sng" dirty="0">
                <a:latin typeface="Söhne"/>
              </a:rPr>
              <a:t>Quick deployment:</a:t>
            </a:r>
            <a:r>
              <a:rPr lang="en-US" sz="3200" b="1" dirty="0">
                <a:latin typeface="Söhne"/>
              </a:rPr>
              <a:t> </a:t>
            </a:r>
            <a:r>
              <a:rPr lang="en-US" sz="3200" dirty="0">
                <a:latin typeface="Söhne"/>
              </a:rPr>
              <a:t>The system can be developed and deployed quickly, making it ideal for small to medium-sized institutions.</a:t>
            </a:r>
          </a:p>
          <a:p>
            <a:pPr marL="457200" indent="-457200">
              <a:buFont typeface="Wingdings" panose="05000000000000000000" pitchFamily="2" charset="2"/>
              <a:buChar char="§"/>
            </a:pPr>
            <a:r>
              <a:rPr lang="en-US" sz="3200" b="1" u="sng" dirty="0">
                <a:latin typeface="Söhne"/>
              </a:rPr>
              <a:t>Easy data management:</a:t>
            </a:r>
            <a:r>
              <a:rPr lang="en-US" sz="3200" b="1" dirty="0">
                <a:latin typeface="Söhne"/>
              </a:rPr>
              <a:t> </a:t>
            </a:r>
            <a:r>
              <a:rPr lang="en-US" sz="3200" dirty="0">
                <a:latin typeface="Söhne"/>
              </a:rPr>
              <a:t>The system allows for easy data management, including data entry, editing, and deletion.</a:t>
            </a:r>
          </a:p>
        </p:txBody>
      </p:sp>
    </p:spTree>
    <p:extLst>
      <p:ext uri="{BB962C8B-B14F-4D97-AF65-F5344CB8AC3E}">
        <p14:creationId xmlns:p14="http://schemas.microsoft.com/office/powerpoint/2010/main" val="567781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03CC-EBEB-4AD8-957E-EAD9C2C1B6F9}"/>
              </a:ext>
            </a:extLst>
          </p:cNvPr>
          <p:cNvSpPr>
            <a:spLocks noGrp="1"/>
          </p:cNvSpPr>
          <p:nvPr>
            <p:ph type="title"/>
          </p:nvPr>
        </p:nvSpPr>
        <p:spPr>
          <a:xfrm>
            <a:off x="680321" y="753228"/>
            <a:ext cx="10159129" cy="1080938"/>
          </a:xfrm>
        </p:spPr>
        <p:txBody>
          <a:bodyPr/>
          <a:lstStyle/>
          <a:p>
            <a:r>
              <a:rPr lang="en-US" u="sng" dirty="0"/>
              <a:t>Disadvantages of Alumni Management System:</a:t>
            </a:r>
            <a:endParaRPr lang="en-US" dirty="0"/>
          </a:p>
        </p:txBody>
      </p:sp>
      <p:sp>
        <p:nvSpPr>
          <p:cNvPr id="4" name="TextBox 3">
            <a:extLst>
              <a:ext uri="{FF2B5EF4-FFF2-40B4-BE49-F238E27FC236}">
                <a16:creationId xmlns:a16="http://schemas.microsoft.com/office/drawing/2014/main" id="{4A6C5A71-B9BE-431B-9EA8-942E04CF0F10}"/>
              </a:ext>
            </a:extLst>
          </p:cNvPr>
          <p:cNvSpPr txBox="1"/>
          <p:nvPr/>
        </p:nvSpPr>
        <p:spPr>
          <a:xfrm>
            <a:off x="746996" y="1834166"/>
            <a:ext cx="9667875" cy="4524315"/>
          </a:xfrm>
          <a:prstGeom prst="rect">
            <a:avLst/>
          </a:prstGeom>
          <a:noFill/>
        </p:spPr>
        <p:txBody>
          <a:bodyPr wrap="square">
            <a:spAutoFit/>
          </a:bodyPr>
          <a:lstStyle/>
          <a:p>
            <a:endParaRPr lang="en-US" sz="3200" dirty="0">
              <a:latin typeface="Söhne"/>
            </a:endParaRPr>
          </a:p>
          <a:p>
            <a:pPr marL="457200" indent="-457200">
              <a:buFont typeface="Wingdings" panose="05000000000000000000" pitchFamily="2" charset="2"/>
              <a:buChar char="§"/>
            </a:pPr>
            <a:r>
              <a:rPr lang="en-US" sz="3200" b="1" u="sng" dirty="0">
                <a:latin typeface="Söhne"/>
              </a:rPr>
              <a:t>Limited scalability:</a:t>
            </a:r>
            <a:r>
              <a:rPr lang="en-US" sz="3200" b="1" dirty="0">
                <a:latin typeface="Söhne"/>
              </a:rPr>
              <a:t> </a:t>
            </a:r>
            <a:r>
              <a:rPr lang="en-US" sz="3200" dirty="0">
                <a:latin typeface="Söhne"/>
              </a:rPr>
              <a:t>MS Access has limitations when handling large amounts of data, making it less suitable for large institutions.</a:t>
            </a:r>
          </a:p>
          <a:p>
            <a:pPr marL="457200" indent="-457200">
              <a:buFont typeface="Wingdings" panose="05000000000000000000" pitchFamily="2" charset="2"/>
              <a:buChar char="§"/>
            </a:pPr>
            <a:r>
              <a:rPr lang="en-US" sz="3200" b="1" u="sng" dirty="0">
                <a:latin typeface="Söhne"/>
              </a:rPr>
              <a:t>Dependence on MS Access:</a:t>
            </a:r>
            <a:r>
              <a:rPr lang="en-US" sz="3200" b="1" dirty="0">
                <a:latin typeface="Söhne"/>
              </a:rPr>
              <a:t> </a:t>
            </a:r>
            <a:r>
              <a:rPr lang="en-US" sz="3200" dirty="0">
                <a:latin typeface="Söhne"/>
              </a:rPr>
              <a:t>The system is heavily dependent on MS Access, which may become outdated or discontinued.</a:t>
            </a:r>
          </a:p>
          <a:p>
            <a:pPr marL="457200" indent="-457200">
              <a:buFont typeface="Wingdings" panose="05000000000000000000" pitchFamily="2" charset="2"/>
              <a:buChar char="§"/>
            </a:pPr>
            <a:r>
              <a:rPr lang="en-US" sz="3200" b="1" u="sng" dirty="0">
                <a:latin typeface="Söhne"/>
              </a:rPr>
              <a:t>Performance issues:</a:t>
            </a:r>
            <a:r>
              <a:rPr lang="en-US" sz="3200" b="1" dirty="0">
                <a:latin typeface="Söhne"/>
              </a:rPr>
              <a:t> </a:t>
            </a:r>
            <a:r>
              <a:rPr lang="en-US" sz="3200" dirty="0">
                <a:latin typeface="Söhne"/>
              </a:rPr>
              <a:t>The system may experience performance issues with large datasets</a:t>
            </a:r>
          </a:p>
        </p:txBody>
      </p:sp>
    </p:spTree>
    <p:extLst>
      <p:ext uri="{BB962C8B-B14F-4D97-AF65-F5344CB8AC3E}">
        <p14:creationId xmlns:p14="http://schemas.microsoft.com/office/powerpoint/2010/main" val="2145380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4EFF7-DFEA-4CCD-8FDD-B324B32977D5}"/>
              </a:ext>
            </a:extLst>
          </p:cNvPr>
          <p:cNvSpPr txBox="1"/>
          <p:nvPr/>
        </p:nvSpPr>
        <p:spPr>
          <a:xfrm>
            <a:off x="2705099" y="2974688"/>
            <a:ext cx="7038975" cy="646331"/>
          </a:xfrm>
          <a:prstGeom prst="rect">
            <a:avLst/>
          </a:prstGeom>
          <a:noFill/>
        </p:spPr>
        <p:txBody>
          <a:bodyPr wrap="square">
            <a:spAutoFit/>
          </a:bodyPr>
          <a:lstStyle/>
          <a:p>
            <a:pPr marR="0" lvl="0" algn="ctr" defTabSz="457200" rtl="0" eaLnBrk="1" fontAlgn="auto" latinLnBrk="0" hangingPunct="1">
              <a:lnSpc>
                <a:spcPct val="100000"/>
              </a:lnSpc>
              <a:spcBef>
                <a:spcPts val="0"/>
              </a:spcBef>
              <a:spcAft>
                <a:spcPts val="0"/>
              </a:spcAft>
              <a:buClrTx/>
              <a:buSzTx/>
              <a:tabLst/>
              <a:defRPr/>
            </a:pPr>
            <a:r>
              <a:rPr lang="en-US" sz="3600" b="1" dirty="0">
                <a:solidFill>
                  <a:prstClr val="white"/>
                </a:solidFill>
                <a:latin typeface="Söhne"/>
              </a:rPr>
              <a:t>THANKS FOR YOUR ATTENTION!</a:t>
            </a:r>
            <a:endParaRPr kumimoji="0" lang="en-US" sz="3600" b="1" i="0" u="none" strike="noStrike" kern="1200" cap="none" spc="0" normalizeH="0" baseline="0" noProof="0" dirty="0">
              <a:ln>
                <a:noFill/>
              </a:ln>
              <a:solidFill>
                <a:prstClr val="white"/>
              </a:solidFill>
              <a:effectLst/>
              <a:uLnTx/>
              <a:uFillTx/>
              <a:latin typeface="Söhne"/>
              <a:ea typeface="+mn-ea"/>
              <a:cs typeface="+mn-cs"/>
            </a:endParaRPr>
          </a:p>
        </p:txBody>
      </p:sp>
    </p:spTree>
    <p:extLst>
      <p:ext uri="{BB962C8B-B14F-4D97-AF65-F5344CB8AC3E}">
        <p14:creationId xmlns:p14="http://schemas.microsoft.com/office/powerpoint/2010/main" val="629431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244</TotalTime>
  <Words>392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Söhne</vt:lpstr>
      <vt:lpstr>Trebuchet MS</vt:lpstr>
      <vt:lpstr>Wingdings</vt:lpstr>
      <vt:lpstr>Berlin</vt:lpstr>
      <vt:lpstr>CS-412 Visual Programming</vt:lpstr>
      <vt:lpstr>Presented By:</vt:lpstr>
      <vt:lpstr>ALUMNI MANAGEMENT SYSTEM:</vt:lpstr>
      <vt:lpstr>Features of Alumni Management System:</vt:lpstr>
      <vt:lpstr>Features of Alumni Management System:</vt:lpstr>
      <vt:lpstr>Features of Alumni Management System:</vt:lpstr>
      <vt:lpstr>Advantages of Alumni Management System:</vt:lpstr>
      <vt:lpstr>Disadvantages of Alumni Management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 Visual Programming</dc:title>
  <dc:creator>ismail - [2010]</dc:creator>
  <cp:lastModifiedBy>ismail - [2010]</cp:lastModifiedBy>
  <cp:revision>2</cp:revision>
  <dcterms:created xsi:type="dcterms:W3CDTF">2024-05-04T13:49:29Z</dcterms:created>
  <dcterms:modified xsi:type="dcterms:W3CDTF">2024-05-05T09:31:00Z</dcterms:modified>
</cp:coreProperties>
</file>