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4"/>
  </p:notesMasterIdLst>
  <p:sldIdLst>
    <p:sldId id="269" r:id="rId2"/>
    <p:sldId id="270" r:id="rId3"/>
    <p:sldId id="259" r:id="rId4"/>
    <p:sldId id="258" r:id="rId5"/>
    <p:sldId id="263" r:id="rId6"/>
    <p:sldId id="266" r:id="rId7"/>
    <p:sldId id="265" r:id="rId8"/>
    <p:sldId id="272" r:id="rId9"/>
    <p:sldId id="268" r:id="rId10"/>
    <p:sldId id="264" r:id="rId11"/>
    <p:sldId id="257" r:id="rId12"/>
    <p:sldId id="273" r:id="rId13"/>
    <p:sldId id="274" r:id="rId14"/>
    <p:sldId id="275" r:id="rId15"/>
    <p:sldId id="276" r:id="rId16"/>
    <p:sldId id="277" r:id="rId17"/>
    <p:sldId id="278" r:id="rId18"/>
    <p:sldId id="280" r:id="rId19"/>
    <p:sldId id="284" r:id="rId20"/>
    <p:sldId id="281" r:id="rId21"/>
    <p:sldId id="282"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6" autoAdjust="0"/>
    <p:restoredTop sz="84615" autoAdjust="0"/>
  </p:normalViewPr>
  <p:slideViewPr>
    <p:cSldViewPr snapToGrid="0">
      <p:cViewPr varScale="1">
        <p:scale>
          <a:sx n="73" d="100"/>
          <a:sy n="73" d="100"/>
        </p:scale>
        <p:origin x="11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55F3A74-32C4-46A7-8C45-98233BD6B92D}" type="datetimeFigureOut">
              <a:rPr lang="ar-SA" smtClean="0"/>
              <a:t>19/03/40</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8A7102A3-C9D8-4AA3-AD80-74EACBD3BAF8}" type="slidenum">
              <a:rPr lang="ar-SA" smtClean="0"/>
              <a:t>‹#›</a:t>
            </a:fld>
            <a:endParaRPr lang="ar-SA"/>
          </a:p>
        </p:txBody>
      </p:sp>
    </p:spTree>
    <p:extLst>
      <p:ext uri="{BB962C8B-B14F-4D97-AF65-F5344CB8AC3E}">
        <p14:creationId xmlns:p14="http://schemas.microsoft.com/office/powerpoint/2010/main" val="392004411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نتائج ال </a:t>
            </a:r>
            <a:r>
              <a:rPr lang="en-US" dirty="0"/>
              <a:t>2 trees</a:t>
            </a:r>
            <a:r>
              <a:rPr lang="ar-SA" dirty="0"/>
              <a:t> متشابهة جدا.. بالتالي الأفضل أدمجهم</a:t>
            </a:r>
            <a:r>
              <a:rPr lang="en-US" dirty="0"/>
              <a:t> </a:t>
            </a:r>
            <a:r>
              <a:rPr lang="ar-SA" dirty="0"/>
              <a:t> و اجمعهم للحصول على نتائج أفضل</a:t>
            </a:r>
          </a:p>
        </p:txBody>
      </p:sp>
      <p:sp>
        <p:nvSpPr>
          <p:cNvPr id="4" name="عنصر نائب لرقم الشريحة 3"/>
          <p:cNvSpPr>
            <a:spLocks noGrp="1"/>
          </p:cNvSpPr>
          <p:nvPr>
            <p:ph type="sldNum" sz="quarter" idx="10"/>
          </p:nvPr>
        </p:nvSpPr>
        <p:spPr/>
        <p:txBody>
          <a:bodyPr/>
          <a:lstStyle/>
          <a:p>
            <a:fld id="{8A7102A3-C9D8-4AA3-AD80-74EACBD3BAF8}" type="slidenum">
              <a:rPr lang="ar-SA" smtClean="0"/>
              <a:t>7</a:t>
            </a:fld>
            <a:endParaRPr lang="ar-SA"/>
          </a:p>
        </p:txBody>
      </p:sp>
    </p:spTree>
    <p:extLst>
      <p:ext uri="{BB962C8B-B14F-4D97-AF65-F5344CB8AC3E}">
        <p14:creationId xmlns:p14="http://schemas.microsoft.com/office/powerpoint/2010/main" val="1437759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l" rtl="0"/>
            <a:r>
              <a:rPr lang="ar-SA" dirty="0" err="1"/>
              <a:t>import</a:t>
            </a:r>
            <a:r>
              <a:rPr lang="ar-SA" dirty="0"/>
              <a:t> </a:t>
            </a:r>
            <a:r>
              <a:rPr lang="ar-SA" dirty="0" err="1"/>
              <a:t>load_digits</a:t>
            </a:r>
            <a:r>
              <a:rPr lang="en-US" dirty="0"/>
              <a:t>: </a:t>
            </a:r>
            <a:r>
              <a:rPr lang="en-US" sz="1200" b="0" i="0" kern="1200" dirty="0">
                <a:solidFill>
                  <a:schemeClr val="tx1"/>
                </a:solidFill>
                <a:effectLst/>
                <a:latin typeface="+mn-lt"/>
                <a:ea typeface="+mn-ea"/>
                <a:cs typeface="+mn-cs"/>
              </a:rPr>
              <a:t>Load and return the digits dataset (classification).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ar-SA" dirty="0" err="1"/>
              <a:t>load_digits</a:t>
            </a:r>
            <a:r>
              <a:rPr lang="ar-SA" dirty="0"/>
              <a:t>()</a:t>
            </a:r>
          </a:p>
          <a:p>
            <a:pPr algn="l" rtl="0"/>
            <a:endParaRPr lang="en-US" sz="1200" b="0" i="0" kern="1200" dirty="0">
              <a:solidFill>
                <a:schemeClr val="tx1"/>
              </a:solidFill>
              <a:effectLst/>
              <a:latin typeface="+mn-lt"/>
              <a:ea typeface="+mn-ea"/>
              <a:cs typeface="+mn-cs"/>
            </a:endParaRPr>
          </a:p>
          <a:p>
            <a:pPr algn="l" rtl="0"/>
            <a:br>
              <a:rPr lang="en-US" dirty="0"/>
            </a:br>
            <a:endParaRPr lang="ar-SA" dirty="0"/>
          </a:p>
        </p:txBody>
      </p:sp>
      <p:sp>
        <p:nvSpPr>
          <p:cNvPr id="4" name="عنصر نائب لرقم الشريحة 3"/>
          <p:cNvSpPr>
            <a:spLocks noGrp="1"/>
          </p:cNvSpPr>
          <p:nvPr>
            <p:ph type="sldNum" sz="quarter" idx="10"/>
          </p:nvPr>
        </p:nvSpPr>
        <p:spPr/>
        <p:txBody>
          <a:bodyPr/>
          <a:lstStyle/>
          <a:p>
            <a:fld id="{8A7102A3-C9D8-4AA3-AD80-74EACBD3BAF8}" type="slidenum">
              <a:rPr lang="ar-SA" smtClean="0"/>
              <a:t>18</a:t>
            </a:fld>
            <a:endParaRPr lang="ar-SA"/>
          </a:p>
        </p:txBody>
      </p:sp>
    </p:spTree>
    <p:extLst>
      <p:ext uri="{BB962C8B-B14F-4D97-AF65-F5344CB8AC3E}">
        <p14:creationId xmlns:p14="http://schemas.microsoft.com/office/powerpoint/2010/main" val="3292509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10"/>
          </p:nvPr>
        </p:nvSpPr>
        <p:spPr/>
        <p:txBody>
          <a:bodyPr/>
          <a:lstStyle/>
          <a:p>
            <a:fld id="{8A7102A3-C9D8-4AA3-AD80-74EACBD3BAF8}" type="slidenum">
              <a:rPr lang="ar-SA" smtClean="0"/>
              <a:t>19</a:t>
            </a:fld>
            <a:endParaRPr lang="ar-SA"/>
          </a:p>
        </p:txBody>
      </p:sp>
    </p:spTree>
    <p:extLst>
      <p:ext uri="{BB962C8B-B14F-4D97-AF65-F5344CB8AC3E}">
        <p14:creationId xmlns:p14="http://schemas.microsoft.com/office/powerpoint/2010/main" val="3117553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l"/>
            <a:r>
              <a:rPr lang="en-US" sz="1200" b="0" i="0" kern="1200" dirty="0">
                <a:solidFill>
                  <a:schemeClr val="tx1"/>
                </a:solidFill>
                <a:effectLst/>
                <a:latin typeface="+mn-lt"/>
                <a:ea typeface="+mn-ea"/>
                <a:cs typeface="+mn-cs"/>
              </a:rPr>
              <a:t>Compute precision, recall, F-measure and support for each class</a:t>
            </a:r>
          </a:p>
          <a:p>
            <a:pPr algn="l"/>
            <a:r>
              <a:rPr lang="en-US" sz="1200" b="0" i="0" kern="1200" dirty="0">
                <a:solidFill>
                  <a:schemeClr val="tx1"/>
                </a:solidFill>
                <a:effectLst/>
                <a:latin typeface="+mn-lt"/>
                <a:ea typeface="+mn-ea"/>
                <a:cs typeface="+mn-cs"/>
              </a:rPr>
              <a:t>The precision is the ratio </a:t>
            </a:r>
            <a:r>
              <a:rPr lang="en-US" sz="1200" b="0" i="0" kern="1200" dirty="0" err="1">
                <a:solidFill>
                  <a:schemeClr val="tx1"/>
                </a:solidFill>
                <a:effectLst/>
                <a:latin typeface="+mn-lt"/>
                <a:ea typeface="+mn-ea"/>
                <a:cs typeface="+mn-cs"/>
              </a:rPr>
              <a:t>tp</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tp</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fp</a:t>
            </a:r>
            <a:r>
              <a:rPr lang="en-US" sz="1200" b="0" i="0" kern="1200" dirty="0">
                <a:solidFill>
                  <a:schemeClr val="tx1"/>
                </a:solidFill>
                <a:effectLst/>
                <a:latin typeface="+mn-lt"/>
                <a:ea typeface="+mn-ea"/>
                <a:cs typeface="+mn-cs"/>
              </a:rPr>
              <a:t>) where </a:t>
            </a:r>
            <a:r>
              <a:rPr lang="en-US" sz="1200" b="0" i="0" kern="1200" dirty="0" err="1">
                <a:solidFill>
                  <a:schemeClr val="tx1"/>
                </a:solidFill>
                <a:effectLst/>
                <a:latin typeface="+mn-lt"/>
                <a:ea typeface="+mn-ea"/>
                <a:cs typeface="+mn-cs"/>
              </a:rPr>
              <a:t>tp</a:t>
            </a:r>
            <a:r>
              <a:rPr lang="en-US" sz="1200" b="0" i="0" kern="1200" dirty="0">
                <a:solidFill>
                  <a:schemeClr val="tx1"/>
                </a:solidFill>
                <a:effectLst/>
                <a:latin typeface="+mn-lt"/>
                <a:ea typeface="+mn-ea"/>
                <a:cs typeface="+mn-cs"/>
              </a:rPr>
              <a:t> is the number of true positives and </a:t>
            </a:r>
            <a:r>
              <a:rPr lang="en-US" sz="1200" b="0" i="0" kern="1200" dirty="0" err="1">
                <a:solidFill>
                  <a:schemeClr val="tx1"/>
                </a:solidFill>
                <a:effectLst/>
                <a:latin typeface="+mn-lt"/>
                <a:ea typeface="+mn-ea"/>
                <a:cs typeface="+mn-cs"/>
              </a:rPr>
              <a:t>fp</a:t>
            </a:r>
            <a:r>
              <a:rPr lang="en-US" sz="1200" b="0" i="0" kern="1200" dirty="0">
                <a:solidFill>
                  <a:schemeClr val="tx1"/>
                </a:solidFill>
                <a:effectLst/>
                <a:latin typeface="+mn-lt"/>
                <a:ea typeface="+mn-ea"/>
                <a:cs typeface="+mn-cs"/>
              </a:rPr>
              <a:t> the number of false positives. The precision is intuitively the ability of the classifier not to label as positive a sample that is negative.</a:t>
            </a:r>
          </a:p>
          <a:p>
            <a:pPr algn="l"/>
            <a:r>
              <a:rPr lang="en-US" sz="1200" b="0" i="0" kern="1200" dirty="0">
                <a:solidFill>
                  <a:schemeClr val="tx1"/>
                </a:solidFill>
                <a:effectLst/>
                <a:latin typeface="+mn-lt"/>
                <a:ea typeface="+mn-ea"/>
                <a:cs typeface="+mn-cs"/>
              </a:rPr>
              <a:t>The recall is the ratio </a:t>
            </a:r>
            <a:r>
              <a:rPr lang="en-US" sz="1200" b="0" i="0" kern="1200" dirty="0" err="1">
                <a:solidFill>
                  <a:schemeClr val="tx1"/>
                </a:solidFill>
                <a:effectLst/>
                <a:latin typeface="+mn-lt"/>
                <a:ea typeface="+mn-ea"/>
                <a:cs typeface="+mn-cs"/>
              </a:rPr>
              <a:t>tp</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tp</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fn</a:t>
            </a:r>
            <a:r>
              <a:rPr lang="en-US" sz="1200" b="0" i="0" kern="1200" dirty="0">
                <a:solidFill>
                  <a:schemeClr val="tx1"/>
                </a:solidFill>
                <a:effectLst/>
                <a:latin typeface="+mn-lt"/>
                <a:ea typeface="+mn-ea"/>
                <a:cs typeface="+mn-cs"/>
              </a:rPr>
              <a:t>) where </a:t>
            </a:r>
            <a:r>
              <a:rPr lang="en-US" sz="1200" b="0" i="0" kern="1200" dirty="0" err="1">
                <a:solidFill>
                  <a:schemeClr val="tx1"/>
                </a:solidFill>
                <a:effectLst/>
                <a:latin typeface="+mn-lt"/>
                <a:ea typeface="+mn-ea"/>
                <a:cs typeface="+mn-cs"/>
              </a:rPr>
              <a:t>tp</a:t>
            </a:r>
            <a:r>
              <a:rPr lang="en-US" sz="1200" b="0" i="0" kern="1200" dirty="0">
                <a:solidFill>
                  <a:schemeClr val="tx1"/>
                </a:solidFill>
                <a:effectLst/>
                <a:latin typeface="+mn-lt"/>
                <a:ea typeface="+mn-ea"/>
                <a:cs typeface="+mn-cs"/>
              </a:rPr>
              <a:t> is the number of true positives and </a:t>
            </a:r>
            <a:r>
              <a:rPr lang="en-US" sz="1200" b="0" i="0" kern="1200" dirty="0" err="1">
                <a:solidFill>
                  <a:schemeClr val="tx1"/>
                </a:solidFill>
                <a:effectLst/>
                <a:latin typeface="+mn-lt"/>
                <a:ea typeface="+mn-ea"/>
                <a:cs typeface="+mn-cs"/>
              </a:rPr>
              <a:t>fn</a:t>
            </a:r>
            <a:r>
              <a:rPr lang="en-US" sz="1200" b="0" i="0" kern="1200" dirty="0">
                <a:solidFill>
                  <a:schemeClr val="tx1"/>
                </a:solidFill>
                <a:effectLst/>
                <a:latin typeface="+mn-lt"/>
                <a:ea typeface="+mn-ea"/>
                <a:cs typeface="+mn-cs"/>
              </a:rPr>
              <a:t> the number of false negatives. The recall is intuitively the ability of the classifier to find all the positive samples.</a:t>
            </a:r>
          </a:p>
          <a:p>
            <a:pPr algn="l"/>
            <a:r>
              <a:rPr lang="en-US" sz="1200" b="0" i="0" kern="1200" dirty="0">
                <a:solidFill>
                  <a:schemeClr val="tx1"/>
                </a:solidFill>
                <a:effectLst/>
                <a:latin typeface="+mn-lt"/>
                <a:ea typeface="+mn-ea"/>
                <a:cs typeface="+mn-cs"/>
              </a:rPr>
              <a:t>The F-beta score can be interpreted as a weighted harmonic mean of the precision and recall, where an F-beta score reaches its best value at 1 and worst score at 0.</a:t>
            </a:r>
          </a:p>
          <a:p>
            <a:pPr algn="l"/>
            <a:r>
              <a:rPr lang="en-US" sz="1200" b="0" i="0" kern="1200" dirty="0">
                <a:solidFill>
                  <a:schemeClr val="tx1"/>
                </a:solidFill>
                <a:effectLst/>
                <a:latin typeface="+mn-lt"/>
                <a:ea typeface="+mn-ea"/>
                <a:cs typeface="+mn-cs"/>
              </a:rPr>
              <a:t>The F-beta score weights recall more than precision by a factor of beta. beta == 1.0 means recall and precision are equally important.</a:t>
            </a:r>
          </a:p>
          <a:p>
            <a:pPr algn="l"/>
            <a:r>
              <a:rPr lang="en-US" sz="1200" b="0" i="0" kern="1200" dirty="0">
                <a:solidFill>
                  <a:schemeClr val="tx1"/>
                </a:solidFill>
                <a:effectLst/>
                <a:latin typeface="+mn-lt"/>
                <a:ea typeface="+mn-ea"/>
                <a:cs typeface="+mn-cs"/>
              </a:rPr>
              <a:t>The support is the number of occurrences of each class in </a:t>
            </a:r>
            <a:r>
              <a:rPr lang="en-US" sz="1200" b="0" i="0" kern="1200" dirty="0" err="1">
                <a:solidFill>
                  <a:schemeClr val="tx1"/>
                </a:solidFill>
                <a:effectLst/>
                <a:latin typeface="+mn-lt"/>
                <a:ea typeface="+mn-ea"/>
                <a:cs typeface="+mn-cs"/>
              </a:rPr>
              <a:t>y_true</a:t>
            </a:r>
            <a:r>
              <a:rPr lang="en-US" sz="1200" b="0" i="0" kern="1200" dirty="0">
                <a:solidFill>
                  <a:schemeClr val="tx1"/>
                </a:solidFill>
                <a:effectLst/>
                <a:latin typeface="+mn-lt"/>
                <a:ea typeface="+mn-ea"/>
                <a:cs typeface="+mn-cs"/>
              </a:rPr>
              <a:t>.</a:t>
            </a:r>
          </a:p>
        </p:txBody>
      </p:sp>
      <p:sp>
        <p:nvSpPr>
          <p:cNvPr id="4" name="عنصر نائب لرقم الشريحة 3"/>
          <p:cNvSpPr>
            <a:spLocks noGrp="1"/>
          </p:cNvSpPr>
          <p:nvPr>
            <p:ph type="sldNum" sz="quarter" idx="10"/>
          </p:nvPr>
        </p:nvSpPr>
        <p:spPr/>
        <p:txBody>
          <a:bodyPr/>
          <a:lstStyle/>
          <a:p>
            <a:fld id="{8A7102A3-C9D8-4AA3-AD80-74EACBD3BAF8}" type="slidenum">
              <a:rPr lang="ar-SA" smtClean="0"/>
              <a:t>20</a:t>
            </a:fld>
            <a:endParaRPr lang="ar-SA"/>
          </a:p>
        </p:txBody>
      </p:sp>
    </p:spTree>
    <p:extLst>
      <p:ext uri="{BB962C8B-B14F-4D97-AF65-F5344CB8AC3E}">
        <p14:creationId xmlns:p14="http://schemas.microsoft.com/office/powerpoint/2010/main" val="1872405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10"/>
          </p:nvPr>
        </p:nvSpPr>
        <p:spPr/>
        <p:txBody>
          <a:bodyPr/>
          <a:lstStyle/>
          <a:p>
            <a:fld id="{8A7102A3-C9D8-4AA3-AD80-74EACBD3BAF8}" type="slidenum">
              <a:rPr lang="ar-SA" smtClean="0"/>
              <a:t>21</a:t>
            </a:fld>
            <a:endParaRPr lang="ar-SA"/>
          </a:p>
        </p:txBody>
      </p:sp>
    </p:spTree>
    <p:extLst>
      <p:ext uri="{BB962C8B-B14F-4D97-AF65-F5344CB8AC3E}">
        <p14:creationId xmlns:p14="http://schemas.microsoft.com/office/powerpoint/2010/main" val="4221481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نتائج ال </a:t>
            </a:r>
            <a:r>
              <a:rPr lang="en-US" dirty="0"/>
              <a:t>2 trees</a:t>
            </a:r>
            <a:r>
              <a:rPr lang="ar-SA" dirty="0"/>
              <a:t> متشابهة جدا.. بالتالي الأفضل أدمجهم</a:t>
            </a:r>
            <a:r>
              <a:rPr lang="en-US" dirty="0"/>
              <a:t> </a:t>
            </a:r>
            <a:r>
              <a:rPr lang="ar-SA" dirty="0"/>
              <a:t> و اجمعهم للحصول على نتائج أفضل</a:t>
            </a:r>
          </a:p>
        </p:txBody>
      </p:sp>
      <p:sp>
        <p:nvSpPr>
          <p:cNvPr id="4" name="عنصر نائب لرقم الشريحة 3"/>
          <p:cNvSpPr>
            <a:spLocks noGrp="1"/>
          </p:cNvSpPr>
          <p:nvPr>
            <p:ph type="sldNum" sz="quarter" idx="10"/>
          </p:nvPr>
        </p:nvSpPr>
        <p:spPr/>
        <p:txBody>
          <a:bodyPr/>
          <a:lstStyle/>
          <a:p>
            <a:fld id="{8A7102A3-C9D8-4AA3-AD80-74EACBD3BAF8}" type="slidenum">
              <a:rPr lang="ar-SA" smtClean="0"/>
              <a:t>8</a:t>
            </a:fld>
            <a:endParaRPr lang="ar-SA"/>
          </a:p>
        </p:txBody>
      </p:sp>
    </p:spTree>
    <p:extLst>
      <p:ext uri="{BB962C8B-B14F-4D97-AF65-F5344CB8AC3E}">
        <p14:creationId xmlns:p14="http://schemas.microsoft.com/office/powerpoint/2010/main" val="2133101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جمعت ال </a:t>
            </a:r>
            <a:r>
              <a:rPr lang="en-US" dirty="0"/>
              <a:t>2 trees</a:t>
            </a:r>
            <a:r>
              <a:rPr lang="ar-SA" dirty="0"/>
              <a:t> .. هذه الحركة اسمها </a:t>
            </a:r>
            <a:r>
              <a:rPr lang="en-US" dirty="0"/>
              <a:t>ensemble</a:t>
            </a:r>
            <a:endParaRPr lang="ar-SA" dirty="0"/>
          </a:p>
        </p:txBody>
      </p:sp>
      <p:sp>
        <p:nvSpPr>
          <p:cNvPr id="4" name="عنصر نائب لرقم الشريحة 3"/>
          <p:cNvSpPr>
            <a:spLocks noGrp="1"/>
          </p:cNvSpPr>
          <p:nvPr>
            <p:ph type="sldNum" sz="quarter" idx="10"/>
          </p:nvPr>
        </p:nvSpPr>
        <p:spPr/>
        <p:txBody>
          <a:bodyPr/>
          <a:lstStyle/>
          <a:p>
            <a:fld id="{8A7102A3-C9D8-4AA3-AD80-74EACBD3BAF8}" type="slidenum">
              <a:rPr lang="ar-SA" smtClean="0"/>
              <a:t>9</a:t>
            </a:fld>
            <a:endParaRPr lang="ar-SA"/>
          </a:p>
        </p:txBody>
      </p:sp>
    </p:spTree>
    <p:extLst>
      <p:ext uri="{BB962C8B-B14F-4D97-AF65-F5344CB8AC3E}">
        <p14:creationId xmlns:p14="http://schemas.microsoft.com/office/powerpoint/2010/main" val="332839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10"/>
          </p:nvPr>
        </p:nvSpPr>
        <p:spPr/>
        <p:txBody>
          <a:bodyPr/>
          <a:lstStyle/>
          <a:p>
            <a:fld id="{8A7102A3-C9D8-4AA3-AD80-74EACBD3BAF8}" type="slidenum">
              <a:rPr lang="ar-SA" smtClean="0"/>
              <a:t>11</a:t>
            </a:fld>
            <a:endParaRPr lang="ar-SA"/>
          </a:p>
        </p:txBody>
      </p:sp>
    </p:spTree>
    <p:extLst>
      <p:ext uri="{BB962C8B-B14F-4D97-AF65-F5344CB8AC3E}">
        <p14:creationId xmlns:p14="http://schemas.microsoft.com/office/powerpoint/2010/main" val="2535658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10"/>
          </p:nvPr>
        </p:nvSpPr>
        <p:spPr/>
        <p:txBody>
          <a:bodyPr/>
          <a:lstStyle/>
          <a:p>
            <a:fld id="{8A7102A3-C9D8-4AA3-AD80-74EACBD3BAF8}" type="slidenum">
              <a:rPr lang="ar-SA" smtClean="0"/>
              <a:t>13</a:t>
            </a:fld>
            <a:endParaRPr lang="ar-SA"/>
          </a:p>
        </p:txBody>
      </p:sp>
    </p:spTree>
    <p:extLst>
      <p:ext uri="{BB962C8B-B14F-4D97-AF65-F5344CB8AC3E}">
        <p14:creationId xmlns:p14="http://schemas.microsoft.com/office/powerpoint/2010/main" val="3297924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l" rtl="0"/>
            <a:r>
              <a:rPr lang="en-US" dirty="0"/>
              <a:t>They are similar</a:t>
            </a:r>
          </a:p>
          <a:p>
            <a:pPr algn="l" rtl="0"/>
            <a:endParaRPr lang="en-US" dirty="0"/>
          </a:p>
          <a:p>
            <a:pPr algn="l" rtl="0"/>
            <a:r>
              <a:rPr lang="en-US" sz="1200" b="1" i="0" kern="1200" dirty="0" err="1">
                <a:solidFill>
                  <a:schemeClr val="tx1"/>
                </a:solidFill>
                <a:effectLst/>
                <a:latin typeface="+mn-lt"/>
                <a:ea typeface="+mn-ea"/>
                <a:cs typeface="+mn-cs"/>
              </a:rPr>
              <a:t>n_estimators</a:t>
            </a:r>
            <a:r>
              <a:rPr lang="en-US" sz="1200" b="1" i="0" kern="1200" dirty="0">
                <a:solidFill>
                  <a:schemeClr val="tx1"/>
                </a:solidFill>
                <a:effectLst/>
                <a:latin typeface="+mn-lt"/>
                <a:ea typeface="+mn-ea"/>
                <a:cs typeface="+mn-cs"/>
              </a:rPr>
              <a:t> = number of trees.</a:t>
            </a:r>
            <a:endParaRPr lang="ar-SA" dirty="0"/>
          </a:p>
        </p:txBody>
      </p:sp>
      <p:sp>
        <p:nvSpPr>
          <p:cNvPr id="4" name="عنصر نائب لرقم الشريحة 3"/>
          <p:cNvSpPr>
            <a:spLocks noGrp="1"/>
          </p:cNvSpPr>
          <p:nvPr>
            <p:ph type="sldNum" sz="quarter" idx="10"/>
          </p:nvPr>
        </p:nvSpPr>
        <p:spPr/>
        <p:txBody>
          <a:bodyPr/>
          <a:lstStyle/>
          <a:p>
            <a:fld id="{8A7102A3-C9D8-4AA3-AD80-74EACBD3BAF8}" type="slidenum">
              <a:rPr lang="ar-SA" smtClean="0"/>
              <a:t>14</a:t>
            </a:fld>
            <a:endParaRPr lang="ar-SA"/>
          </a:p>
        </p:txBody>
      </p:sp>
    </p:spTree>
    <p:extLst>
      <p:ext uri="{BB962C8B-B14F-4D97-AF65-F5344CB8AC3E}">
        <p14:creationId xmlns:p14="http://schemas.microsoft.com/office/powerpoint/2010/main" val="3281973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هنا </a:t>
            </a:r>
            <a:r>
              <a:rPr lang="en-US" dirty="0" err="1"/>
              <a:t>randomstate</a:t>
            </a:r>
            <a:r>
              <a:rPr lang="en-US" dirty="0"/>
              <a:t>=42</a:t>
            </a:r>
            <a:r>
              <a:rPr lang="ar-SA" dirty="0"/>
              <a:t> يعني كل مرة في التنبؤ </a:t>
            </a:r>
            <a:r>
              <a:rPr lang="ar-SA" dirty="0" err="1"/>
              <a:t>ياخذ</a:t>
            </a:r>
            <a:r>
              <a:rPr lang="ar-SA" dirty="0"/>
              <a:t> </a:t>
            </a:r>
            <a:r>
              <a:rPr lang="ar-SA" dirty="0" err="1"/>
              <a:t>نتايج</a:t>
            </a:r>
            <a:r>
              <a:rPr lang="ar-SA" dirty="0"/>
              <a:t> مختلفة، كذلك عندما يكون </a:t>
            </a:r>
            <a:r>
              <a:rPr lang="en-US" dirty="0" err="1"/>
              <a:t>randomstate</a:t>
            </a:r>
            <a:r>
              <a:rPr lang="en-US" dirty="0"/>
              <a:t>=0</a:t>
            </a:r>
            <a:r>
              <a:rPr lang="ar-SA" dirty="0"/>
              <a:t> راح يثبت النتائج، بحيث تطلع كل مرة نفس نتيجة التنبؤ.</a:t>
            </a:r>
          </a:p>
        </p:txBody>
      </p:sp>
      <p:sp>
        <p:nvSpPr>
          <p:cNvPr id="4" name="عنصر نائب لرقم الشريحة 3"/>
          <p:cNvSpPr>
            <a:spLocks noGrp="1"/>
          </p:cNvSpPr>
          <p:nvPr>
            <p:ph type="sldNum" sz="quarter" idx="10"/>
          </p:nvPr>
        </p:nvSpPr>
        <p:spPr/>
        <p:txBody>
          <a:bodyPr/>
          <a:lstStyle/>
          <a:p>
            <a:fld id="{8A7102A3-C9D8-4AA3-AD80-74EACBD3BAF8}" type="slidenum">
              <a:rPr lang="ar-SA" smtClean="0"/>
              <a:t>15</a:t>
            </a:fld>
            <a:endParaRPr lang="ar-SA"/>
          </a:p>
        </p:txBody>
      </p:sp>
    </p:spTree>
    <p:extLst>
      <p:ext uri="{BB962C8B-B14F-4D97-AF65-F5344CB8AC3E}">
        <p14:creationId xmlns:p14="http://schemas.microsoft.com/office/powerpoint/2010/main" val="1838138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l" rtl="0"/>
            <a:r>
              <a:rPr lang="en-US" dirty="0" err="1"/>
              <a:t>rng</a:t>
            </a:r>
            <a:r>
              <a:rPr lang="en-US" dirty="0"/>
              <a:t> = </a:t>
            </a:r>
            <a:r>
              <a:rPr lang="en-US" dirty="0" err="1"/>
              <a:t>np.random.RandomState</a:t>
            </a:r>
            <a:r>
              <a:rPr lang="en-US" dirty="0"/>
              <a:t>(42) is </a:t>
            </a:r>
            <a:r>
              <a:rPr lang="en-US" sz="1200" b="0" i="1" kern="1200" dirty="0">
                <a:solidFill>
                  <a:schemeClr val="tx1"/>
                </a:solidFill>
                <a:effectLst/>
                <a:latin typeface="+mn-lt"/>
                <a:ea typeface="+mn-ea"/>
                <a:cs typeface="+mn-cs"/>
              </a:rPr>
              <a:t>Class </a:t>
            </a:r>
            <a:r>
              <a:rPr lang="en-US" sz="1200" b="0" i="0" kern="1200" dirty="0">
                <a:solidFill>
                  <a:schemeClr val="tx1"/>
                </a:solidFill>
                <a:effectLst/>
                <a:latin typeface="+mn-lt"/>
                <a:ea typeface="+mn-ea"/>
                <a:cs typeface="+mn-cs"/>
              </a:rPr>
              <a:t>Container for the random number generator</a:t>
            </a:r>
            <a:endParaRPr lang="ar-S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X independent</a:t>
            </a:r>
            <a:r>
              <a:rPr lang="ar-SA"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 </a:t>
            </a:r>
            <a:r>
              <a:rPr lang="en-US" sz="1200" b="0" i="0" kern="1200" dirty="0" err="1">
                <a:solidFill>
                  <a:schemeClr val="tx1"/>
                </a:solidFill>
                <a:effectLst/>
                <a:latin typeface="+mn-lt"/>
                <a:ea typeface="+mn-ea"/>
                <a:cs typeface="+mn-cs"/>
              </a:rPr>
              <a:t>dependant</a:t>
            </a:r>
            <a:r>
              <a:rPr lang="en-US" sz="1200" b="0" i="0" kern="1200" dirty="0">
                <a:solidFill>
                  <a:schemeClr val="tx1"/>
                </a:solidFill>
                <a:effectLst/>
                <a:latin typeface="+mn-lt"/>
                <a:ea typeface="+mn-ea"/>
                <a:cs typeface="+mn-cs"/>
              </a:rPr>
              <a:t>,</a:t>
            </a:r>
            <a:endParaRPr lang="ar-SA" sz="1200" b="0" i="0" kern="1200" dirty="0">
              <a:solidFill>
                <a:schemeClr val="tx1"/>
              </a:solidFill>
              <a:effectLst/>
              <a:latin typeface="+mn-lt"/>
              <a:ea typeface="+mn-ea"/>
              <a:cs typeface="+mn-cs"/>
            </a:endParaRPr>
          </a:p>
          <a:p>
            <a:pPr algn="l" rtl="0"/>
            <a:r>
              <a:rPr lang="en-US" dirty="0"/>
              <a:t>Rand(200) = </a:t>
            </a:r>
            <a:r>
              <a:rPr lang="en-US" dirty="0">
                <a:effectLst/>
              </a:rPr>
              <a:t>Random values in a given shape.</a:t>
            </a:r>
            <a:endParaRPr lang="ar-SA"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sine</a:t>
            </a:r>
            <a:r>
              <a:rPr lang="en-US" sz="1200" b="0" i="0" kern="1200" dirty="0">
                <a:solidFill>
                  <a:schemeClr val="tx1"/>
                </a:solidFill>
                <a:effectLst/>
                <a:latin typeface="+mn-lt"/>
                <a:ea typeface="+mn-ea"/>
                <a:cs typeface="+mn-cs"/>
              </a:rPr>
              <a:t> is one of the fundamental functions of trigonometry (the mathematical study of triangles). </a:t>
            </a:r>
            <a:endParaRPr lang="ar-SA" sz="1200" b="1"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fmt</a:t>
            </a:r>
            <a:r>
              <a:rPr lang="en-US" sz="1200" b="0" i="0" kern="1200" dirty="0">
                <a:solidFill>
                  <a:schemeClr val="tx1"/>
                </a:solidFill>
                <a:effectLst/>
                <a:latin typeface="+mn-lt"/>
                <a:ea typeface="+mn-ea"/>
                <a:cs typeface="+mn-cs"/>
              </a:rPr>
              <a:t> : plot format string, </a:t>
            </a:r>
            <a:r>
              <a:rPr lang="en-US" sz="1200" b="1" i="0" kern="1200" dirty="0">
                <a:solidFill>
                  <a:schemeClr val="tx1"/>
                </a:solidFill>
                <a:effectLst/>
                <a:latin typeface="+mn-lt"/>
                <a:ea typeface="+mn-ea"/>
                <a:cs typeface="+mn-cs"/>
              </a:rPr>
              <a:t>optional</a:t>
            </a:r>
            <a:r>
              <a:rPr lang="en-US" sz="1200" b="0" i="0" kern="1200" dirty="0">
                <a:solidFill>
                  <a:schemeClr val="tx1"/>
                </a:solidFill>
                <a:effectLst/>
                <a:latin typeface="+mn-lt"/>
                <a:ea typeface="+mn-ea"/>
                <a:cs typeface="+mn-cs"/>
              </a:rPr>
              <a:t>, default: ‘’</a:t>
            </a:r>
            <a:endParaRPr lang="ar-SA" sz="1200" b="0" i="0" kern="1200" dirty="0">
              <a:solidFill>
                <a:schemeClr val="tx1"/>
              </a:solidFill>
              <a:effectLst/>
              <a:latin typeface="+mn-lt"/>
              <a:ea typeface="+mn-ea"/>
              <a:cs typeface="+mn-cs"/>
            </a:endParaRPr>
          </a:p>
          <a:p>
            <a:pPr algn="l" rtl="0"/>
            <a:r>
              <a:rPr lang="en-US" dirty="0"/>
              <a:t>noise = sigma * </a:t>
            </a:r>
            <a:r>
              <a:rPr lang="en-US" dirty="0" err="1"/>
              <a:t>rng.</a:t>
            </a:r>
            <a:r>
              <a:rPr lang="en-US" b="1" dirty="0" err="1"/>
              <a:t>randn</a:t>
            </a:r>
            <a:r>
              <a:rPr lang="en-US" dirty="0"/>
              <a:t>(</a:t>
            </a:r>
            <a:r>
              <a:rPr lang="en-US" dirty="0" err="1"/>
              <a:t>len</a:t>
            </a:r>
            <a:r>
              <a:rPr lang="en-US" dirty="0"/>
              <a:t>(x)) : </a:t>
            </a:r>
          </a:p>
          <a:p>
            <a:pPr algn="l" rtl="0"/>
            <a:r>
              <a:rPr lang="en-US" sz="1200" b="1" i="0" kern="1200" dirty="0">
                <a:solidFill>
                  <a:schemeClr val="tx1"/>
                </a:solidFill>
                <a:effectLst/>
                <a:latin typeface="+mn-lt"/>
                <a:ea typeface="+mn-ea"/>
                <a:cs typeface="+mn-cs"/>
              </a:rPr>
              <a:t>Rand</a:t>
            </a:r>
            <a:r>
              <a:rPr lang="en-US" sz="1200" b="0" i="0" kern="1200" dirty="0">
                <a:solidFill>
                  <a:schemeClr val="tx1"/>
                </a:solidFill>
                <a:effectLst/>
                <a:latin typeface="+mn-lt"/>
                <a:ea typeface="+mn-ea"/>
                <a:cs typeface="+mn-cs"/>
              </a:rPr>
              <a:t> is used to Return a sample (or samples) from the “standard normal” distribution, used to set the distance between dots.</a:t>
            </a:r>
          </a:p>
          <a:p>
            <a:pPr algn="l" rtl="0"/>
            <a:r>
              <a:rPr lang="es-ES" sz="1200" b="1" i="0" kern="1200" dirty="0">
                <a:solidFill>
                  <a:schemeClr val="tx1"/>
                </a:solidFill>
                <a:effectLst/>
                <a:latin typeface="+mn-lt"/>
                <a:ea typeface="+mn-ea"/>
                <a:cs typeface="+mn-cs"/>
              </a:rPr>
              <a:t>plt.errorbar(x, y, 0.3, fmt='o’):</a:t>
            </a:r>
          </a:p>
          <a:p>
            <a:pPr algn="l" rtl="0"/>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y</a:t>
            </a:r>
            <a:r>
              <a:rPr lang="en-US" sz="1200" b="0" i="0" kern="1200" dirty="0">
                <a:solidFill>
                  <a:schemeClr val="tx1"/>
                </a:solidFill>
                <a:effectLst/>
                <a:latin typeface="+mn-lt"/>
                <a:ea typeface="+mn-ea"/>
                <a:cs typeface="+mn-cs"/>
              </a:rPr>
              <a:t> define the data locations</a:t>
            </a:r>
          </a:p>
          <a:p>
            <a:pPr algn="l" rtl="0"/>
            <a:r>
              <a:rPr lang="es-ES" sz="1200" b="0" i="0" kern="1200" dirty="0">
                <a:solidFill>
                  <a:schemeClr val="tx1"/>
                </a:solidFill>
                <a:effectLst/>
                <a:latin typeface="+mn-lt"/>
                <a:ea typeface="+mn-ea"/>
                <a:cs typeface="+mn-cs"/>
              </a:rPr>
              <a:t> with size of 0.3 for the error bar </a:t>
            </a:r>
            <a:r>
              <a:rPr lang="en-US" sz="1200" b="0" i="0" kern="1200" dirty="0">
                <a:solidFill>
                  <a:schemeClr val="tx1"/>
                </a:solidFill>
                <a:effectLst/>
                <a:latin typeface="+mn-lt"/>
                <a:ea typeface="+mn-ea"/>
                <a:cs typeface="+mn-cs"/>
              </a:rPr>
              <a:t>for every point</a:t>
            </a:r>
          </a:p>
        </p:txBody>
      </p:sp>
      <p:sp>
        <p:nvSpPr>
          <p:cNvPr id="4" name="عنصر نائب لرقم الشريحة 3"/>
          <p:cNvSpPr>
            <a:spLocks noGrp="1"/>
          </p:cNvSpPr>
          <p:nvPr>
            <p:ph type="sldNum" sz="quarter" idx="10"/>
          </p:nvPr>
        </p:nvSpPr>
        <p:spPr/>
        <p:txBody>
          <a:bodyPr/>
          <a:lstStyle/>
          <a:p>
            <a:fld id="{8A7102A3-C9D8-4AA3-AD80-74EACBD3BAF8}" type="slidenum">
              <a:rPr lang="ar-SA" smtClean="0"/>
              <a:t>16</a:t>
            </a:fld>
            <a:endParaRPr lang="ar-SA"/>
          </a:p>
        </p:txBody>
      </p:sp>
    </p:spTree>
    <p:extLst>
      <p:ext uri="{BB962C8B-B14F-4D97-AF65-F5344CB8AC3E}">
        <p14:creationId xmlns:p14="http://schemas.microsoft.com/office/powerpoint/2010/main" val="1815096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l" rtl="0"/>
            <a:r>
              <a:rPr lang="en-US" dirty="0"/>
              <a:t>alpha=0.5  alpha is the major if transparency .</a:t>
            </a:r>
          </a:p>
          <a:p>
            <a:pPr algn="l" rtl="0"/>
            <a:r>
              <a:rPr lang="en-US" dirty="0" err="1"/>
              <a:t>xfit</a:t>
            </a:r>
            <a:r>
              <a:rPr lang="en-US" dirty="0"/>
              <a:t> = </a:t>
            </a:r>
            <a:r>
              <a:rPr lang="en-US" dirty="0" err="1"/>
              <a:t>np.linspace</a:t>
            </a:r>
            <a:r>
              <a:rPr lang="en-US" dirty="0"/>
              <a:t>(0, 10) : start with 0 and end 1ith 10. in x axes.</a:t>
            </a:r>
          </a:p>
          <a:p>
            <a:pPr algn="l" rtl="0"/>
            <a:r>
              <a:rPr lang="en-US" sz="1200" b="0" i="0" kern="1200" dirty="0" err="1">
                <a:solidFill>
                  <a:schemeClr val="tx1"/>
                </a:solidFill>
                <a:effectLst/>
                <a:latin typeface="+mn-lt"/>
                <a:ea typeface="+mn-ea"/>
                <a:cs typeface="+mn-cs"/>
              </a:rPr>
              <a:t>forest.fit</a:t>
            </a:r>
            <a:r>
              <a:rPr lang="en-US" sz="1200" b="0" i="0" kern="1200" dirty="0">
                <a:solidFill>
                  <a:schemeClr val="tx1"/>
                </a:solidFill>
                <a:effectLst/>
                <a:latin typeface="+mn-lt"/>
                <a:ea typeface="+mn-ea"/>
                <a:cs typeface="+mn-cs"/>
              </a:rPr>
              <a:t>(x[:, None], y): Build a forest of trees from the training set (X, y)</a:t>
            </a:r>
          </a:p>
          <a:p>
            <a:pPr algn="l" rtl="0"/>
            <a:r>
              <a:rPr lang="ar-SA" dirty="0" err="1"/>
              <a:t>forest.predict</a:t>
            </a:r>
            <a:r>
              <a:rPr lang="en-US" sz="1200" b="0" i="0" kern="1200" dirty="0">
                <a:solidFill>
                  <a:schemeClr val="tx1"/>
                </a:solidFill>
                <a:effectLst/>
                <a:latin typeface="+mn-lt"/>
                <a:ea typeface="+mn-ea"/>
                <a:cs typeface="+mn-cs"/>
              </a:rPr>
              <a:t>: </a:t>
            </a:r>
            <a:r>
              <a:rPr lang="en-US" dirty="0">
                <a:effectLst/>
              </a:rPr>
              <a:t>Predict regression target for X.</a:t>
            </a:r>
          </a:p>
          <a:p>
            <a:pPr algn="l" rtl="0"/>
            <a:r>
              <a:rPr lang="en-US" sz="1200" b="1" i="0" kern="1200" dirty="0" err="1">
                <a:solidFill>
                  <a:schemeClr val="tx1"/>
                </a:solidFill>
                <a:effectLst/>
                <a:latin typeface="+mn-lt"/>
                <a:ea typeface="+mn-ea"/>
                <a:cs typeface="+mn-cs"/>
              </a:rPr>
              <a:t>Segma</a:t>
            </a:r>
            <a:r>
              <a:rPr lang="en-US" sz="1200" b="1" i="0" kern="1200" dirty="0">
                <a:solidFill>
                  <a:schemeClr val="tx1"/>
                </a:solidFill>
                <a:effectLst/>
                <a:latin typeface="+mn-lt"/>
                <a:ea typeface="+mn-ea"/>
                <a:cs typeface="+mn-cs"/>
              </a:rPr>
              <a:t>: to define the space between the points. Connect the points together exactly.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a:solidFill>
                  <a:schemeClr val="tx1"/>
                </a:solidFill>
                <a:effectLst/>
                <a:latin typeface="+mn-lt"/>
                <a:ea typeface="+mn-ea"/>
                <a:cs typeface="+mn-cs"/>
              </a:rPr>
              <a:t>fmt</a:t>
            </a:r>
            <a:r>
              <a:rPr lang="en-US" sz="1200" b="0" i="0" kern="1200" dirty="0">
                <a:solidFill>
                  <a:schemeClr val="tx1"/>
                </a:solidFill>
                <a:effectLst/>
                <a:latin typeface="+mn-lt"/>
                <a:ea typeface="+mn-ea"/>
                <a:cs typeface="+mn-cs"/>
              </a:rPr>
              <a:t> : plot format string, </a:t>
            </a:r>
            <a:r>
              <a:rPr lang="en-US" sz="1200" b="1" i="0" kern="1200" dirty="0">
                <a:solidFill>
                  <a:schemeClr val="tx1"/>
                </a:solidFill>
                <a:effectLst/>
                <a:latin typeface="+mn-lt"/>
                <a:ea typeface="+mn-ea"/>
                <a:cs typeface="+mn-cs"/>
              </a:rPr>
              <a:t>optional</a:t>
            </a:r>
            <a:r>
              <a:rPr lang="en-US" sz="1200" b="0" i="0" kern="1200" dirty="0">
                <a:solidFill>
                  <a:schemeClr val="tx1"/>
                </a:solidFill>
                <a:effectLst/>
                <a:latin typeface="+mn-lt"/>
                <a:ea typeface="+mn-ea"/>
                <a:cs typeface="+mn-cs"/>
              </a:rPr>
              <a:t>, default: ‘’</a:t>
            </a:r>
            <a:endParaRPr lang="ar-SA" sz="1200" b="0" i="0" kern="1200" dirty="0">
              <a:solidFill>
                <a:schemeClr val="tx1"/>
              </a:solidFill>
              <a:effectLst/>
              <a:latin typeface="+mn-lt"/>
              <a:ea typeface="+mn-ea"/>
              <a:cs typeface="+mn-cs"/>
            </a:endParaRPr>
          </a:p>
          <a:p>
            <a:pPr algn="l" rtl="0"/>
            <a:r>
              <a:rPr lang="en-US" dirty="0">
                <a:effectLst/>
              </a:rPr>
              <a:t>-r : red color</a:t>
            </a:r>
          </a:p>
          <a:p>
            <a:pPr algn="l" rtl="0"/>
            <a:r>
              <a:rPr lang="en-US" dirty="0">
                <a:effectLst/>
              </a:rPr>
              <a:t>-k : black color.</a:t>
            </a:r>
          </a:p>
          <a:p>
            <a:pPr algn="l" rtl="0"/>
            <a:endParaRPr lang="ar-SA" dirty="0">
              <a:effectLst/>
            </a:endParaRPr>
          </a:p>
          <a:p>
            <a:pPr algn="l" rtl="0"/>
            <a:br>
              <a:rPr lang="en-US" dirty="0"/>
            </a:br>
            <a:endParaRPr lang="ar-SA" dirty="0"/>
          </a:p>
        </p:txBody>
      </p:sp>
      <p:sp>
        <p:nvSpPr>
          <p:cNvPr id="4" name="عنصر نائب لرقم الشريحة 3"/>
          <p:cNvSpPr>
            <a:spLocks noGrp="1"/>
          </p:cNvSpPr>
          <p:nvPr>
            <p:ph type="sldNum" sz="quarter" idx="10"/>
          </p:nvPr>
        </p:nvSpPr>
        <p:spPr/>
        <p:txBody>
          <a:bodyPr/>
          <a:lstStyle/>
          <a:p>
            <a:fld id="{8A7102A3-C9D8-4AA3-AD80-74EACBD3BAF8}" type="slidenum">
              <a:rPr lang="ar-SA" smtClean="0"/>
              <a:t>17</a:t>
            </a:fld>
            <a:endParaRPr lang="ar-SA"/>
          </a:p>
        </p:txBody>
      </p:sp>
    </p:spTree>
    <p:extLst>
      <p:ext uri="{BB962C8B-B14F-4D97-AF65-F5344CB8AC3E}">
        <p14:creationId xmlns:p14="http://schemas.microsoft.com/office/powerpoint/2010/main" val="421443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86EAE202-784F-4542-9F93-5A65564D53B2}" type="datetimeFigureOut">
              <a:rPr lang="ar-SA" smtClean="0"/>
              <a:t>19/03/40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AAAD79C-E0FD-49D6-8A2B-C135E8C2F118}" type="slidenum">
              <a:rPr lang="ar-SA" smtClean="0"/>
              <a:t>‹#›</a:t>
            </a:fld>
            <a:endParaRPr lang="ar-SA"/>
          </a:p>
        </p:txBody>
      </p:sp>
    </p:spTree>
    <p:extLst>
      <p:ext uri="{BB962C8B-B14F-4D97-AF65-F5344CB8AC3E}">
        <p14:creationId xmlns:p14="http://schemas.microsoft.com/office/powerpoint/2010/main" val="491457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حرر أنماط نص الشكل الرئيسي</a:t>
            </a:r>
          </a:p>
        </p:txBody>
      </p:sp>
      <p:sp>
        <p:nvSpPr>
          <p:cNvPr id="4" name="Date Placeholder 3"/>
          <p:cNvSpPr>
            <a:spLocks noGrp="1"/>
          </p:cNvSpPr>
          <p:nvPr>
            <p:ph type="dt" sz="half" idx="10"/>
          </p:nvPr>
        </p:nvSpPr>
        <p:spPr/>
        <p:txBody>
          <a:bodyPr/>
          <a:lstStyle/>
          <a:p>
            <a:fld id="{86EAE202-784F-4542-9F93-5A65564D53B2}" type="datetimeFigureOut">
              <a:rPr lang="ar-SA" smtClean="0"/>
              <a:t>19/03/40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AAAD79C-E0FD-49D6-8A2B-C135E8C2F118}" type="slidenum">
              <a:rPr lang="ar-SA" smtClean="0"/>
              <a:t>‹#›</a:t>
            </a:fld>
            <a:endParaRPr lang="ar-SA"/>
          </a:p>
        </p:txBody>
      </p:sp>
    </p:spTree>
    <p:extLst>
      <p:ext uri="{BB962C8B-B14F-4D97-AF65-F5344CB8AC3E}">
        <p14:creationId xmlns:p14="http://schemas.microsoft.com/office/powerpoint/2010/main" val="2510613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حرر أنماط نص الشكل الرئيسي</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حرر أنماط نص الشكل الرئيسي</a:t>
            </a:r>
          </a:p>
        </p:txBody>
      </p:sp>
      <p:sp>
        <p:nvSpPr>
          <p:cNvPr id="4" name="Date Placeholder 3"/>
          <p:cNvSpPr>
            <a:spLocks noGrp="1"/>
          </p:cNvSpPr>
          <p:nvPr>
            <p:ph type="dt" sz="half" idx="10"/>
          </p:nvPr>
        </p:nvSpPr>
        <p:spPr/>
        <p:txBody>
          <a:bodyPr/>
          <a:lstStyle/>
          <a:p>
            <a:fld id="{86EAE202-784F-4542-9F93-5A65564D53B2}" type="datetimeFigureOut">
              <a:rPr lang="ar-SA" smtClean="0"/>
              <a:t>19/03/40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AAAD79C-E0FD-49D6-8A2B-C135E8C2F118}" type="slidenum">
              <a:rPr lang="ar-SA" smtClean="0"/>
              <a:t>‹#›</a:t>
            </a:fld>
            <a:endParaRPr lang="ar-S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31029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حرر أنماط نص الشكل الرئيسي</a:t>
            </a:r>
          </a:p>
        </p:txBody>
      </p:sp>
      <p:sp>
        <p:nvSpPr>
          <p:cNvPr id="4" name="Date Placeholder 3"/>
          <p:cNvSpPr>
            <a:spLocks noGrp="1"/>
          </p:cNvSpPr>
          <p:nvPr>
            <p:ph type="dt" sz="half" idx="10"/>
          </p:nvPr>
        </p:nvSpPr>
        <p:spPr/>
        <p:txBody>
          <a:bodyPr/>
          <a:lstStyle/>
          <a:p>
            <a:fld id="{86EAE202-784F-4542-9F93-5A65564D53B2}" type="datetimeFigureOut">
              <a:rPr lang="ar-SA" smtClean="0"/>
              <a:t>19/03/40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AAAD79C-E0FD-49D6-8A2B-C135E8C2F118}" type="slidenum">
              <a:rPr lang="ar-SA" smtClean="0"/>
              <a:t>‹#›</a:t>
            </a:fld>
            <a:endParaRPr lang="ar-SA"/>
          </a:p>
        </p:txBody>
      </p:sp>
    </p:spTree>
    <p:extLst>
      <p:ext uri="{BB962C8B-B14F-4D97-AF65-F5344CB8AC3E}">
        <p14:creationId xmlns:p14="http://schemas.microsoft.com/office/powerpoint/2010/main" val="1711607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حرر أنماط نص الشكل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حرر أنماط نص الشكل الرئيسي</a:t>
            </a:r>
          </a:p>
        </p:txBody>
      </p:sp>
      <p:sp>
        <p:nvSpPr>
          <p:cNvPr id="4" name="Date Placeholder 3"/>
          <p:cNvSpPr>
            <a:spLocks noGrp="1"/>
          </p:cNvSpPr>
          <p:nvPr>
            <p:ph type="dt" sz="half" idx="10"/>
          </p:nvPr>
        </p:nvSpPr>
        <p:spPr/>
        <p:txBody>
          <a:bodyPr/>
          <a:lstStyle/>
          <a:p>
            <a:fld id="{86EAE202-784F-4542-9F93-5A65564D53B2}" type="datetimeFigureOut">
              <a:rPr lang="ar-SA" smtClean="0"/>
              <a:t>19/03/40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AAAD79C-E0FD-49D6-8A2B-C135E8C2F118}" type="slidenum">
              <a:rPr lang="ar-SA" smtClean="0"/>
              <a:t>‹#›</a:t>
            </a:fld>
            <a:endParaRPr lang="ar-S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97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حرر أنماط نص الشكل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حرر أنماط نص الشكل الرئيسي</a:t>
            </a:r>
          </a:p>
        </p:txBody>
      </p:sp>
      <p:sp>
        <p:nvSpPr>
          <p:cNvPr id="4" name="Date Placeholder 3"/>
          <p:cNvSpPr>
            <a:spLocks noGrp="1"/>
          </p:cNvSpPr>
          <p:nvPr>
            <p:ph type="dt" sz="half" idx="10"/>
          </p:nvPr>
        </p:nvSpPr>
        <p:spPr/>
        <p:txBody>
          <a:bodyPr/>
          <a:lstStyle/>
          <a:p>
            <a:fld id="{86EAE202-784F-4542-9F93-5A65564D53B2}" type="datetimeFigureOut">
              <a:rPr lang="ar-SA" smtClean="0"/>
              <a:t>19/03/40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AAAD79C-E0FD-49D6-8A2B-C135E8C2F118}" type="slidenum">
              <a:rPr lang="ar-SA" smtClean="0"/>
              <a:t>‹#›</a:t>
            </a:fld>
            <a:endParaRPr lang="ar-SA"/>
          </a:p>
        </p:txBody>
      </p:sp>
    </p:spTree>
    <p:extLst>
      <p:ext uri="{BB962C8B-B14F-4D97-AF65-F5344CB8AC3E}">
        <p14:creationId xmlns:p14="http://schemas.microsoft.com/office/powerpoint/2010/main" val="3572746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86EAE202-784F-4542-9F93-5A65564D53B2}" type="datetimeFigureOut">
              <a:rPr lang="ar-SA" smtClean="0"/>
              <a:t>19/03/40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AAAD79C-E0FD-49D6-8A2B-C135E8C2F118}" type="slidenum">
              <a:rPr lang="ar-SA" smtClean="0"/>
              <a:t>‹#›</a:t>
            </a:fld>
            <a:endParaRPr lang="ar-SA"/>
          </a:p>
        </p:txBody>
      </p:sp>
    </p:spTree>
    <p:extLst>
      <p:ext uri="{BB962C8B-B14F-4D97-AF65-F5344CB8AC3E}">
        <p14:creationId xmlns:p14="http://schemas.microsoft.com/office/powerpoint/2010/main" val="624644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86EAE202-784F-4542-9F93-5A65564D53B2}" type="datetimeFigureOut">
              <a:rPr lang="ar-SA" smtClean="0"/>
              <a:t>19/03/40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AAAD79C-E0FD-49D6-8A2B-C135E8C2F118}" type="slidenum">
              <a:rPr lang="ar-SA" smtClean="0"/>
              <a:t>‹#›</a:t>
            </a:fld>
            <a:endParaRPr lang="ar-SA"/>
          </a:p>
        </p:txBody>
      </p:sp>
    </p:spTree>
    <p:extLst>
      <p:ext uri="{BB962C8B-B14F-4D97-AF65-F5344CB8AC3E}">
        <p14:creationId xmlns:p14="http://schemas.microsoft.com/office/powerpoint/2010/main" val="78129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86EAE202-784F-4542-9F93-5A65564D53B2}" type="datetimeFigureOut">
              <a:rPr lang="ar-SA" smtClean="0"/>
              <a:t>19/03/40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AAAD79C-E0FD-49D6-8A2B-C135E8C2F118}" type="slidenum">
              <a:rPr lang="ar-SA" smtClean="0"/>
              <a:t>‹#›</a:t>
            </a:fld>
            <a:endParaRPr lang="ar-SA"/>
          </a:p>
        </p:txBody>
      </p:sp>
    </p:spTree>
    <p:extLst>
      <p:ext uri="{BB962C8B-B14F-4D97-AF65-F5344CB8AC3E}">
        <p14:creationId xmlns:p14="http://schemas.microsoft.com/office/powerpoint/2010/main" val="58477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حرر أنماط نص الشكل الرئيسي</a:t>
            </a:r>
          </a:p>
        </p:txBody>
      </p:sp>
      <p:sp>
        <p:nvSpPr>
          <p:cNvPr id="4" name="Date Placeholder 3"/>
          <p:cNvSpPr>
            <a:spLocks noGrp="1"/>
          </p:cNvSpPr>
          <p:nvPr>
            <p:ph type="dt" sz="half" idx="10"/>
          </p:nvPr>
        </p:nvSpPr>
        <p:spPr/>
        <p:txBody>
          <a:bodyPr/>
          <a:lstStyle/>
          <a:p>
            <a:fld id="{86EAE202-784F-4542-9F93-5A65564D53B2}" type="datetimeFigureOut">
              <a:rPr lang="ar-SA" smtClean="0"/>
              <a:t>19/03/40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AAAD79C-E0FD-49D6-8A2B-C135E8C2F118}" type="slidenum">
              <a:rPr lang="ar-SA" smtClean="0"/>
              <a:t>‹#›</a:t>
            </a:fld>
            <a:endParaRPr lang="ar-SA"/>
          </a:p>
        </p:txBody>
      </p:sp>
    </p:spTree>
    <p:extLst>
      <p:ext uri="{BB962C8B-B14F-4D97-AF65-F5344CB8AC3E}">
        <p14:creationId xmlns:p14="http://schemas.microsoft.com/office/powerpoint/2010/main" val="3175082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86EAE202-784F-4542-9F93-5A65564D53B2}" type="datetimeFigureOut">
              <a:rPr lang="ar-SA" smtClean="0"/>
              <a:t>19/03/40</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AAAD79C-E0FD-49D6-8A2B-C135E8C2F118}" type="slidenum">
              <a:rPr lang="ar-SA" smtClean="0"/>
              <a:t>‹#›</a:t>
            </a:fld>
            <a:endParaRPr lang="ar-SA"/>
          </a:p>
        </p:txBody>
      </p:sp>
    </p:spTree>
    <p:extLst>
      <p:ext uri="{BB962C8B-B14F-4D97-AF65-F5344CB8AC3E}">
        <p14:creationId xmlns:p14="http://schemas.microsoft.com/office/powerpoint/2010/main" val="1928140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حرر أنماط نص الشكل الرئيسي</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حرر أنماط نص الشكل الرئيسي</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86EAE202-784F-4542-9F93-5A65564D53B2}" type="datetimeFigureOut">
              <a:rPr lang="ar-SA" smtClean="0"/>
              <a:t>19/03/40</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EAAAD79C-E0FD-49D6-8A2B-C135E8C2F118}" type="slidenum">
              <a:rPr lang="ar-SA" smtClean="0"/>
              <a:t>‹#›</a:t>
            </a:fld>
            <a:endParaRPr lang="ar-SA"/>
          </a:p>
        </p:txBody>
      </p:sp>
    </p:spTree>
    <p:extLst>
      <p:ext uri="{BB962C8B-B14F-4D97-AF65-F5344CB8AC3E}">
        <p14:creationId xmlns:p14="http://schemas.microsoft.com/office/powerpoint/2010/main" val="201531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86EAE202-784F-4542-9F93-5A65564D53B2}" type="datetimeFigureOut">
              <a:rPr lang="ar-SA" smtClean="0"/>
              <a:t>19/03/40</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EAAAD79C-E0FD-49D6-8A2B-C135E8C2F118}" type="slidenum">
              <a:rPr lang="ar-SA" smtClean="0"/>
              <a:t>‹#›</a:t>
            </a:fld>
            <a:endParaRPr lang="ar-SA"/>
          </a:p>
        </p:txBody>
      </p:sp>
    </p:spTree>
    <p:extLst>
      <p:ext uri="{BB962C8B-B14F-4D97-AF65-F5344CB8AC3E}">
        <p14:creationId xmlns:p14="http://schemas.microsoft.com/office/powerpoint/2010/main" val="290840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AE202-784F-4542-9F93-5A65564D53B2}" type="datetimeFigureOut">
              <a:rPr lang="ar-SA" smtClean="0"/>
              <a:t>19/03/40</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EAAAD79C-E0FD-49D6-8A2B-C135E8C2F118}" type="slidenum">
              <a:rPr lang="ar-SA" smtClean="0"/>
              <a:t>‹#›</a:t>
            </a:fld>
            <a:endParaRPr lang="ar-SA"/>
          </a:p>
        </p:txBody>
      </p:sp>
    </p:spTree>
    <p:extLst>
      <p:ext uri="{BB962C8B-B14F-4D97-AF65-F5344CB8AC3E}">
        <p14:creationId xmlns:p14="http://schemas.microsoft.com/office/powerpoint/2010/main" val="519551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حرر أنماط نص الشكل الرئيسي</a:t>
            </a:r>
          </a:p>
        </p:txBody>
      </p:sp>
      <p:sp>
        <p:nvSpPr>
          <p:cNvPr id="5" name="Date Placeholder 4"/>
          <p:cNvSpPr>
            <a:spLocks noGrp="1"/>
          </p:cNvSpPr>
          <p:nvPr>
            <p:ph type="dt" sz="half" idx="10"/>
          </p:nvPr>
        </p:nvSpPr>
        <p:spPr/>
        <p:txBody>
          <a:bodyPr/>
          <a:lstStyle/>
          <a:p>
            <a:fld id="{86EAE202-784F-4542-9F93-5A65564D53B2}" type="datetimeFigureOut">
              <a:rPr lang="ar-SA" smtClean="0"/>
              <a:t>19/03/40</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AAAD79C-E0FD-49D6-8A2B-C135E8C2F118}" type="slidenum">
              <a:rPr lang="ar-SA" smtClean="0"/>
              <a:t>‹#›</a:t>
            </a:fld>
            <a:endParaRPr lang="ar-SA"/>
          </a:p>
        </p:txBody>
      </p:sp>
    </p:spTree>
    <p:extLst>
      <p:ext uri="{BB962C8B-B14F-4D97-AF65-F5344CB8AC3E}">
        <p14:creationId xmlns:p14="http://schemas.microsoft.com/office/powerpoint/2010/main" val="398946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حرر أنماط نص الشكل الرئيسي</a:t>
            </a:r>
          </a:p>
        </p:txBody>
      </p:sp>
      <p:sp>
        <p:nvSpPr>
          <p:cNvPr id="5" name="Date Placeholder 4"/>
          <p:cNvSpPr>
            <a:spLocks noGrp="1"/>
          </p:cNvSpPr>
          <p:nvPr>
            <p:ph type="dt" sz="half" idx="10"/>
          </p:nvPr>
        </p:nvSpPr>
        <p:spPr/>
        <p:txBody>
          <a:bodyPr/>
          <a:lstStyle/>
          <a:p>
            <a:fld id="{86EAE202-784F-4542-9F93-5A65564D53B2}" type="datetimeFigureOut">
              <a:rPr lang="ar-SA" smtClean="0"/>
              <a:t>19/03/40</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AAAD79C-E0FD-49D6-8A2B-C135E8C2F118}" type="slidenum">
              <a:rPr lang="ar-SA" smtClean="0"/>
              <a:t>‹#›</a:t>
            </a:fld>
            <a:endParaRPr lang="ar-SA"/>
          </a:p>
        </p:txBody>
      </p:sp>
    </p:spTree>
    <p:extLst>
      <p:ext uri="{BB962C8B-B14F-4D97-AF65-F5344CB8AC3E}">
        <p14:creationId xmlns:p14="http://schemas.microsoft.com/office/powerpoint/2010/main" val="3984084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EAE202-784F-4542-9F93-5A65564D53B2}" type="datetimeFigureOut">
              <a:rPr lang="ar-SA" smtClean="0"/>
              <a:t>19/03/40</a:t>
            </a:fld>
            <a:endParaRPr lang="ar-S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AAD79C-E0FD-49D6-8A2B-C135E8C2F118}" type="slidenum">
              <a:rPr lang="ar-SA" smtClean="0"/>
              <a:t>‹#›</a:t>
            </a:fld>
            <a:endParaRPr lang="ar-SA"/>
          </a:p>
        </p:txBody>
      </p:sp>
    </p:spTree>
    <p:extLst>
      <p:ext uri="{BB962C8B-B14F-4D97-AF65-F5344CB8AC3E}">
        <p14:creationId xmlns:p14="http://schemas.microsoft.com/office/powerpoint/2010/main" val="2584927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hyperlink" Target="http://scikit-learn.org/stable/modules/ensemble.html#fore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A855F92-A7D8-4934-8D6C-6F135A65A454}"/>
              </a:ext>
            </a:extLst>
          </p:cNvPr>
          <p:cNvSpPr>
            <a:spLocks noGrp="1"/>
          </p:cNvSpPr>
          <p:nvPr>
            <p:ph type="title"/>
          </p:nvPr>
        </p:nvSpPr>
        <p:spPr>
          <a:xfrm>
            <a:off x="571828" y="1602419"/>
            <a:ext cx="8596668" cy="1826581"/>
          </a:xfrm>
        </p:spPr>
        <p:txBody>
          <a:bodyPr>
            <a:normAutofit/>
          </a:bodyPr>
          <a:lstStyle/>
          <a:p>
            <a:pPr algn="ctr"/>
            <a:r>
              <a:rPr lang="en-US" sz="5400" dirty="0"/>
              <a:t>Random Forest</a:t>
            </a:r>
            <a:endParaRPr lang="ar-SA" sz="5400" dirty="0"/>
          </a:p>
        </p:txBody>
      </p:sp>
      <p:sp>
        <p:nvSpPr>
          <p:cNvPr id="3" name="عنصر نائب للنص 2">
            <a:extLst>
              <a:ext uri="{FF2B5EF4-FFF2-40B4-BE49-F238E27FC236}">
                <a16:creationId xmlns:a16="http://schemas.microsoft.com/office/drawing/2014/main" id="{E6DBC12C-5C2B-4BF7-8416-BEEFE4731616}"/>
              </a:ext>
            </a:extLst>
          </p:cNvPr>
          <p:cNvSpPr>
            <a:spLocks noGrp="1"/>
          </p:cNvSpPr>
          <p:nvPr>
            <p:ph type="body" idx="1"/>
          </p:nvPr>
        </p:nvSpPr>
        <p:spPr>
          <a:xfrm>
            <a:off x="466320" y="5997600"/>
            <a:ext cx="8596668" cy="860400"/>
          </a:xfrm>
        </p:spPr>
        <p:txBody>
          <a:bodyPr/>
          <a:lstStyle/>
          <a:p>
            <a:r>
              <a:rPr lang="en-US" dirty="0"/>
              <a:t>Marwa Sonbul</a:t>
            </a:r>
            <a:endParaRPr lang="ar-SA" dirty="0"/>
          </a:p>
        </p:txBody>
      </p:sp>
    </p:spTree>
    <p:extLst>
      <p:ext uri="{BB962C8B-B14F-4D97-AF65-F5344CB8AC3E}">
        <p14:creationId xmlns:p14="http://schemas.microsoft.com/office/powerpoint/2010/main" val="2254382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B5E9612-D61C-4FF3-ADE1-19EB5EA0856C}"/>
              </a:ext>
            </a:extLst>
          </p:cNvPr>
          <p:cNvSpPr>
            <a:spLocks noGrp="1"/>
          </p:cNvSpPr>
          <p:nvPr>
            <p:ph type="title"/>
          </p:nvPr>
        </p:nvSpPr>
        <p:spPr/>
        <p:txBody>
          <a:bodyPr>
            <a:normAutofit/>
          </a:bodyPr>
          <a:lstStyle/>
          <a:p>
            <a:r>
              <a:rPr lang="en-US" dirty="0"/>
              <a:t>Ensembles of Estimators</a:t>
            </a:r>
            <a:br>
              <a:rPr lang="en-US" dirty="0"/>
            </a:br>
            <a:r>
              <a:rPr lang="en-US" dirty="0"/>
              <a:t> (To solve the overfitting)</a:t>
            </a:r>
            <a:endParaRPr lang="ar-SA" dirty="0"/>
          </a:p>
        </p:txBody>
      </p:sp>
      <p:sp>
        <p:nvSpPr>
          <p:cNvPr id="3" name="عنصر نائب للمحتوى 2">
            <a:extLst>
              <a:ext uri="{FF2B5EF4-FFF2-40B4-BE49-F238E27FC236}">
                <a16:creationId xmlns:a16="http://schemas.microsoft.com/office/drawing/2014/main" id="{7CC46C03-7EF3-4F13-B553-FE760D8FC496}"/>
              </a:ext>
            </a:extLst>
          </p:cNvPr>
          <p:cNvSpPr>
            <a:spLocks noGrp="1"/>
          </p:cNvSpPr>
          <p:nvPr>
            <p:ph idx="1"/>
          </p:nvPr>
        </p:nvSpPr>
        <p:spPr>
          <a:xfrm>
            <a:off x="257909" y="2160589"/>
            <a:ext cx="10070122" cy="4228488"/>
          </a:xfrm>
        </p:spPr>
        <p:txBody>
          <a:bodyPr>
            <a:normAutofit/>
          </a:bodyPr>
          <a:lstStyle/>
          <a:p>
            <a:pPr algn="l" rtl="0"/>
            <a:r>
              <a:rPr lang="en-US" sz="2000" dirty="0"/>
              <a:t>This notion—that multiple overfitting estimators can be combined to reduce the effect of this overfitting—is what underlies an ensemble method called *</a:t>
            </a:r>
            <a:r>
              <a:rPr lang="en-US" sz="2000" u="sng" dirty="0"/>
              <a:t>bagging</a:t>
            </a:r>
            <a:r>
              <a:rPr lang="en-US" sz="2000" dirty="0"/>
              <a:t>*.</a:t>
            </a:r>
          </a:p>
          <a:p>
            <a:pPr algn="l" rtl="0"/>
            <a:r>
              <a:rPr lang="en-US" sz="2000" dirty="0"/>
              <a:t>Bagging makes use of an ensemble (a grab bag, perhaps) of </a:t>
            </a:r>
            <a:r>
              <a:rPr lang="en-US" sz="2000" u="sng" dirty="0"/>
              <a:t>parallel estimators</a:t>
            </a:r>
            <a:r>
              <a:rPr lang="en-US" sz="2000" dirty="0"/>
              <a:t>, each of which over-fits the data, and </a:t>
            </a:r>
            <a:r>
              <a:rPr lang="en-US" sz="3200" dirty="0">
                <a:solidFill>
                  <a:schemeClr val="accent1"/>
                </a:solidFill>
                <a:latin typeface="+mj-lt"/>
                <a:ea typeface="+mj-ea"/>
                <a:cs typeface="+mj-cs"/>
              </a:rPr>
              <a:t>averages the results to find a better classification.</a:t>
            </a:r>
          </a:p>
          <a:p>
            <a:pPr algn="l" rtl="0"/>
            <a:r>
              <a:rPr lang="en-US" sz="2000" dirty="0"/>
              <a:t>An ensemble of randomized decision trees is known as a </a:t>
            </a:r>
            <a:r>
              <a:rPr lang="en-US" sz="3200" dirty="0">
                <a:solidFill>
                  <a:schemeClr val="accent1"/>
                </a:solidFill>
                <a:latin typeface="+mj-lt"/>
                <a:ea typeface="+mj-ea"/>
                <a:cs typeface="+mj-cs"/>
              </a:rPr>
              <a:t>random forest</a:t>
            </a:r>
            <a:endParaRPr lang="en-US" sz="4000" dirty="0">
              <a:solidFill>
                <a:schemeClr val="accent1"/>
              </a:solidFill>
              <a:latin typeface="+mj-lt"/>
              <a:ea typeface="+mj-ea"/>
              <a:cs typeface="+mj-cs"/>
            </a:endParaRPr>
          </a:p>
          <a:p>
            <a:pPr algn="l" rtl="0"/>
            <a:endParaRPr lang="en-US" sz="2000" dirty="0"/>
          </a:p>
          <a:p>
            <a:pPr algn="l" rtl="0"/>
            <a:r>
              <a:rPr lang="en-US" sz="2000" dirty="0"/>
              <a:t>This type of bagging classification can be done manually using </a:t>
            </a:r>
            <a:r>
              <a:rPr lang="en-US" sz="2000" dirty="0" err="1"/>
              <a:t>Scikit-Learn's</a:t>
            </a:r>
            <a:r>
              <a:rPr lang="en-US" sz="2000" dirty="0"/>
              <a:t> ``</a:t>
            </a:r>
            <a:r>
              <a:rPr lang="en-US" sz="2000" dirty="0" err="1"/>
              <a:t>BaggingClassifier</a:t>
            </a:r>
            <a:r>
              <a:rPr lang="en-US" sz="2000" dirty="0"/>
              <a:t>`` and  automatically``</a:t>
            </a:r>
            <a:r>
              <a:rPr lang="en-US" sz="2000" dirty="0" err="1"/>
              <a:t>RandomForestClassifier</a:t>
            </a:r>
            <a:r>
              <a:rPr lang="en-US" sz="2000" dirty="0"/>
              <a:t>`` estimator.</a:t>
            </a:r>
            <a:endParaRPr lang="ar-SA" sz="2000" dirty="0"/>
          </a:p>
        </p:txBody>
      </p:sp>
    </p:spTree>
    <p:extLst>
      <p:ext uri="{BB962C8B-B14F-4D97-AF65-F5344CB8AC3E}">
        <p14:creationId xmlns:p14="http://schemas.microsoft.com/office/powerpoint/2010/main" val="171469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a:extLst>
              <a:ext uri="{FF2B5EF4-FFF2-40B4-BE49-F238E27FC236}">
                <a16:creationId xmlns:a16="http://schemas.microsoft.com/office/drawing/2014/main" id="{0E041158-4DCC-4768-9B40-08A8EB640F70}"/>
              </a:ext>
            </a:extLst>
          </p:cNvPr>
          <p:cNvPicPr>
            <a:picLocks noGrp="1" noChangeAspect="1"/>
          </p:cNvPicPr>
          <p:nvPr>
            <p:ph idx="1"/>
          </p:nvPr>
        </p:nvPicPr>
        <p:blipFill rotWithShape="1">
          <a:blip r:embed="rId3"/>
          <a:srcRect l="49893" t="39792" r="16100" b="19708"/>
          <a:stretch/>
        </p:blipFill>
        <p:spPr>
          <a:xfrm>
            <a:off x="4501663" y="3763108"/>
            <a:ext cx="4772340" cy="3061656"/>
          </a:xfrm>
          <a:prstGeom prst="rect">
            <a:avLst/>
          </a:prstGeom>
        </p:spPr>
      </p:pic>
      <p:pic>
        <p:nvPicPr>
          <p:cNvPr id="5" name="صورة 4">
            <a:extLst>
              <a:ext uri="{FF2B5EF4-FFF2-40B4-BE49-F238E27FC236}">
                <a16:creationId xmlns:a16="http://schemas.microsoft.com/office/drawing/2014/main" id="{ADCC16DA-1D9E-4CAE-B192-6A5B7752AC80}"/>
              </a:ext>
            </a:extLst>
          </p:cNvPr>
          <p:cNvPicPr>
            <a:picLocks noChangeAspect="1"/>
          </p:cNvPicPr>
          <p:nvPr/>
        </p:nvPicPr>
        <p:blipFill rotWithShape="1">
          <a:blip r:embed="rId4"/>
          <a:srcRect l="34929" t="38667" r="30357" b="40762"/>
          <a:stretch/>
        </p:blipFill>
        <p:spPr>
          <a:xfrm>
            <a:off x="117566" y="33236"/>
            <a:ext cx="10071463" cy="3061656"/>
          </a:xfrm>
          <a:prstGeom prst="rect">
            <a:avLst/>
          </a:prstGeom>
        </p:spPr>
      </p:pic>
    </p:spTree>
    <p:extLst>
      <p:ext uri="{BB962C8B-B14F-4D97-AF65-F5344CB8AC3E}">
        <p14:creationId xmlns:p14="http://schemas.microsoft.com/office/powerpoint/2010/main" val="198643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210B643D-3303-45E2-BE27-36FA6D1614BD}"/>
              </a:ext>
            </a:extLst>
          </p:cNvPr>
          <p:cNvSpPr>
            <a:spLocks noGrp="1"/>
          </p:cNvSpPr>
          <p:nvPr>
            <p:ph idx="1"/>
          </p:nvPr>
        </p:nvSpPr>
        <p:spPr>
          <a:xfrm>
            <a:off x="222738" y="1383323"/>
            <a:ext cx="9401908" cy="4658039"/>
          </a:xfrm>
        </p:spPr>
        <p:txBody>
          <a:bodyPr>
            <a:normAutofit/>
          </a:bodyPr>
          <a:lstStyle/>
          <a:p>
            <a:pPr algn="l" rtl="0"/>
            <a:r>
              <a:rPr lang="en-US" sz="2400" dirty="0"/>
              <a:t>In this example, we have randomized the data by fitting each estimator with a random subset of 80% of the training points. In practice, decision trees are more effectively randomized by injecting some stochasticity in how the splits are chosen: this way all the data contributes to the fit each time, but the results of the fit still have the desired randomness. For example, when determining which feature to split on, </a:t>
            </a:r>
            <a:r>
              <a:rPr lang="en-US" sz="3200" dirty="0">
                <a:solidFill>
                  <a:schemeClr val="accent1">
                    <a:lumMod val="60000"/>
                    <a:lumOff val="40000"/>
                  </a:schemeClr>
                </a:solidFill>
              </a:rPr>
              <a:t>the randomized tree might select from among the top several features.</a:t>
            </a:r>
            <a:r>
              <a:rPr lang="en-US" sz="2400" dirty="0"/>
              <a:t> You can read more technical details about these randomization strategies in the </a:t>
            </a:r>
            <a:r>
              <a:rPr lang="en-US" sz="2400" u="sng" dirty="0" err="1">
                <a:hlinkClick r:id="rId2"/>
              </a:rPr>
              <a:t>Scikit</a:t>
            </a:r>
            <a:r>
              <a:rPr lang="en-US" sz="2400" u="sng" dirty="0">
                <a:hlinkClick r:id="rId2"/>
              </a:rPr>
              <a:t>-Learn documentation</a:t>
            </a:r>
            <a:r>
              <a:rPr lang="en-US" sz="2400" dirty="0"/>
              <a:t> and references within.</a:t>
            </a:r>
          </a:p>
          <a:p>
            <a:pPr algn="l" rtl="0"/>
            <a:endParaRPr lang="ar-SA" sz="2400" dirty="0"/>
          </a:p>
        </p:txBody>
      </p:sp>
    </p:spTree>
    <p:extLst>
      <p:ext uri="{BB962C8B-B14F-4D97-AF65-F5344CB8AC3E}">
        <p14:creationId xmlns:p14="http://schemas.microsoft.com/office/powerpoint/2010/main" val="1799903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A842F08A-5D2C-4C7E-AD47-7C1A1F1D4F85}"/>
              </a:ext>
            </a:extLst>
          </p:cNvPr>
          <p:cNvSpPr>
            <a:spLocks noGrp="1"/>
          </p:cNvSpPr>
          <p:nvPr>
            <p:ph idx="1"/>
          </p:nvPr>
        </p:nvSpPr>
        <p:spPr>
          <a:xfrm>
            <a:off x="618719" y="214560"/>
            <a:ext cx="8596668" cy="2767012"/>
          </a:xfrm>
        </p:spPr>
        <p:txBody>
          <a:bodyPr>
            <a:normAutofit lnSpcReduction="10000"/>
          </a:bodyPr>
          <a:lstStyle/>
          <a:p>
            <a:pPr algn="l" rtl="0"/>
            <a:r>
              <a:rPr lang="en-US" sz="2400" dirty="0"/>
              <a:t>In </a:t>
            </a:r>
            <a:r>
              <a:rPr lang="en-US" sz="2400" dirty="0" err="1"/>
              <a:t>Scikit</a:t>
            </a:r>
            <a:r>
              <a:rPr lang="en-US" sz="2400" dirty="0"/>
              <a:t>-Learn, such an optimized ensemble of randomized decision trees is implemented in the ``</a:t>
            </a:r>
            <a:r>
              <a:rPr lang="en-US" sz="2400" dirty="0" err="1"/>
              <a:t>RandomForestClassifier</a:t>
            </a:r>
            <a:r>
              <a:rPr lang="en-US" sz="2400" dirty="0"/>
              <a:t>`` estimator, which takes care of all the randomization automatically.</a:t>
            </a:r>
          </a:p>
          <a:p>
            <a:pPr algn="l" rtl="0"/>
            <a:r>
              <a:rPr lang="en-US" sz="2400" dirty="0"/>
              <a:t>All you need to do is select a number of estimators, and it will very quickly (in parallel, if desired) fit the ensemble of trees:</a:t>
            </a:r>
            <a:endParaRPr lang="ar-SA" sz="2400" dirty="0"/>
          </a:p>
        </p:txBody>
      </p:sp>
      <p:sp>
        <p:nvSpPr>
          <p:cNvPr id="10" name="عنصر نائب للمحتوى 2">
            <a:extLst>
              <a:ext uri="{FF2B5EF4-FFF2-40B4-BE49-F238E27FC236}">
                <a16:creationId xmlns:a16="http://schemas.microsoft.com/office/drawing/2014/main" id="{C954045C-CCF9-4696-9289-77974DA949B4}"/>
              </a:ext>
            </a:extLst>
          </p:cNvPr>
          <p:cNvSpPr txBox="1">
            <a:spLocks/>
          </p:cNvSpPr>
          <p:nvPr/>
        </p:nvSpPr>
        <p:spPr>
          <a:xfrm>
            <a:off x="337367" y="4771285"/>
            <a:ext cx="6939927" cy="1746745"/>
          </a:xfrm>
          <a:prstGeom prst="rect">
            <a:avLst/>
          </a:prstGeom>
        </p:spPr>
        <p:txBody>
          <a:bodyPr vert="horz" lIns="91440" tIns="45720" rIns="91440" bIns="45720" rtlCol="0">
            <a:normAutofit lnSpcReduction="10000"/>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rtl="0"/>
            <a:r>
              <a:rPr lang="en-US" dirty="0"/>
              <a:t>We see that by averaging over 100 randomly perturbed models, we end up with an overall model that is much closer to our intuition about how the parameter space should be split.</a:t>
            </a:r>
          </a:p>
          <a:p>
            <a:pPr algn="l" rtl="0"/>
            <a:r>
              <a:rPr lang="en-US" dirty="0"/>
              <a:t>From 100 trees, here are the best results of best splits (relies on best optimal features)</a:t>
            </a:r>
            <a:endParaRPr lang="ar-SA" dirty="0"/>
          </a:p>
        </p:txBody>
      </p:sp>
      <p:pic>
        <p:nvPicPr>
          <p:cNvPr id="11" name="صورة 10">
            <a:extLst>
              <a:ext uri="{FF2B5EF4-FFF2-40B4-BE49-F238E27FC236}">
                <a16:creationId xmlns:a16="http://schemas.microsoft.com/office/drawing/2014/main" id="{CFF85A78-D5CB-4C90-AF71-61021A7E413A}"/>
              </a:ext>
            </a:extLst>
          </p:cNvPr>
          <p:cNvPicPr>
            <a:picLocks noChangeAspect="1"/>
          </p:cNvPicPr>
          <p:nvPr/>
        </p:nvPicPr>
        <p:blipFill rotWithShape="1">
          <a:blip r:embed="rId3"/>
          <a:srcRect l="35357" t="40571" r="33143" b="49601"/>
          <a:stretch/>
        </p:blipFill>
        <p:spPr>
          <a:xfrm>
            <a:off x="0" y="2853132"/>
            <a:ext cx="7839982" cy="1679278"/>
          </a:xfrm>
          <a:prstGeom prst="rect">
            <a:avLst/>
          </a:prstGeom>
        </p:spPr>
      </p:pic>
      <p:pic>
        <p:nvPicPr>
          <p:cNvPr id="7" name="عنصر نائب للمحتوى 3">
            <a:extLst>
              <a:ext uri="{FF2B5EF4-FFF2-40B4-BE49-F238E27FC236}">
                <a16:creationId xmlns:a16="http://schemas.microsoft.com/office/drawing/2014/main" id="{73BA64E3-EC7D-4357-B9C1-1D7CD82429D7}"/>
              </a:ext>
            </a:extLst>
          </p:cNvPr>
          <p:cNvPicPr>
            <a:picLocks noChangeAspect="1"/>
          </p:cNvPicPr>
          <p:nvPr/>
        </p:nvPicPr>
        <p:blipFill rotWithShape="1">
          <a:blip r:embed="rId4"/>
          <a:srcRect l="49893" t="39792" r="16100" b="19708"/>
          <a:stretch/>
        </p:blipFill>
        <p:spPr>
          <a:xfrm>
            <a:off x="7277295" y="3692771"/>
            <a:ext cx="4772340" cy="3061656"/>
          </a:xfrm>
          <a:prstGeom prst="rect">
            <a:avLst/>
          </a:prstGeom>
        </p:spPr>
      </p:pic>
    </p:spTree>
    <p:extLst>
      <p:ext uri="{BB962C8B-B14F-4D97-AF65-F5344CB8AC3E}">
        <p14:creationId xmlns:p14="http://schemas.microsoft.com/office/powerpoint/2010/main" val="74966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صورة 11">
            <a:extLst>
              <a:ext uri="{FF2B5EF4-FFF2-40B4-BE49-F238E27FC236}">
                <a16:creationId xmlns:a16="http://schemas.microsoft.com/office/drawing/2014/main" id="{BCE59BC2-22F5-4455-A27B-F7D6D3CAEA87}"/>
              </a:ext>
            </a:extLst>
          </p:cNvPr>
          <p:cNvPicPr>
            <a:picLocks noChangeAspect="1"/>
          </p:cNvPicPr>
          <p:nvPr/>
        </p:nvPicPr>
        <p:blipFill rotWithShape="1">
          <a:blip r:embed="rId3"/>
          <a:srcRect l="34929" t="38667" r="30357" b="40762"/>
          <a:stretch/>
        </p:blipFill>
        <p:spPr>
          <a:xfrm>
            <a:off x="-83255" y="390635"/>
            <a:ext cx="10071463" cy="3061656"/>
          </a:xfrm>
          <a:prstGeom prst="rect">
            <a:avLst/>
          </a:prstGeom>
        </p:spPr>
      </p:pic>
      <p:pic>
        <p:nvPicPr>
          <p:cNvPr id="9" name="عنصر نائب للمحتوى 3">
            <a:extLst>
              <a:ext uri="{FF2B5EF4-FFF2-40B4-BE49-F238E27FC236}">
                <a16:creationId xmlns:a16="http://schemas.microsoft.com/office/drawing/2014/main" id="{810F5C07-05AA-4C15-8FA9-02F23AFF9D4F}"/>
              </a:ext>
            </a:extLst>
          </p:cNvPr>
          <p:cNvPicPr>
            <a:picLocks noChangeAspect="1"/>
          </p:cNvPicPr>
          <p:nvPr/>
        </p:nvPicPr>
        <p:blipFill rotWithShape="1">
          <a:blip r:embed="rId4"/>
          <a:srcRect l="49893" t="39792" r="16100" b="19708"/>
          <a:stretch/>
        </p:blipFill>
        <p:spPr>
          <a:xfrm>
            <a:off x="7239524" y="464913"/>
            <a:ext cx="4772340" cy="3061656"/>
          </a:xfrm>
          <a:prstGeom prst="rect">
            <a:avLst/>
          </a:prstGeom>
        </p:spPr>
      </p:pic>
      <p:sp>
        <p:nvSpPr>
          <p:cNvPr id="10" name="مربع نص 9">
            <a:extLst>
              <a:ext uri="{FF2B5EF4-FFF2-40B4-BE49-F238E27FC236}">
                <a16:creationId xmlns:a16="http://schemas.microsoft.com/office/drawing/2014/main" id="{A731B3FA-DBE2-440B-8A86-A668936ED489}"/>
              </a:ext>
            </a:extLst>
          </p:cNvPr>
          <p:cNvSpPr txBox="1"/>
          <p:nvPr/>
        </p:nvSpPr>
        <p:spPr>
          <a:xfrm>
            <a:off x="4923692" y="31162"/>
            <a:ext cx="2520242" cy="369332"/>
          </a:xfrm>
          <a:prstGeom prst="rect">
            <a:avLst/>
          </a:prstGeom>
          <a:noFill/>
        </p:spPr>
        <p:txBody>
          <a:bodyPr wrap="square" rtlCol="1">
            <a:spAutoFit/>
          </a:bodyPr>
          <a:lstStyle/>
          <a:p>
            <a:r>
              <a:rPr lang="en-US" dirty="0">
                <a:solidFill>
                  <a:schemeClr val="accent1">
                    <a:lumMod val="75000"/>
                  </a:schemeClr>
                </a:solidFill>
              </a:rPr>
              <a:t>Random decision trees</a:t>
            </a:r>
            <a:endParaRPr lang="ar-SA" dirty="0">
              <a:solidFill>
                <a:schemeClr val="accent1">
                  <a:lumMod val="75000"/>
                </a:schemeClr>
              </a:solidFill>
            </a:endParaRPr>
          </a:p>
        </p:txBody>
      </p:sp>
      <p:sp>
        <p:nvSpPr>
          <p:cNvPr id="11" name="مربع نص 10">
            <a:extLst>
              <a:ext uri="{FF2B5EF4-FFF2-40B4-BE49-F238E27FC236}">
                <a16:creationId xmlns:a16="http://schemas.microsoft.com/office/drawing/2014/main" id="{C15DB2AD-D06B-400C-B56D-984932117AE4}"/>
              </a:ext>
            </a:extLst>
          </p:cNvPr>
          <p:cNvSpPr txBox="1"/>
          <p:nvPr/>
        </p:nvSpPr>
        <p:spPr>
          <a:xfrm>
            <a:off x="4853355" y="3606699"/>
            <a:ext cx="3106941" cy="369332"/>
          </a:xfrm>
          <a:prstGeom prst="rect">
            <a:avLst/>
          </a:prstGeom>
          <a:noFill/>
        </p:spPr>
        <p:txBody>
          <a:bodyPr wrap="none" rtlCol="1">
            <a:spAutoFit/>
          </a:bodyPr>
          <a:lstStyle/>
          <a:p>
            <a:r>
              <a:rPr lang="en-US" dirty="0">
                <a:solidFill>
                  <a:schemeClr val="accent1">
                    <a:lumMod val="75000"/>
                  </a:schemeClr>
                </a:solidFill>
              </a:rPr>
              <a:t>Random forest classification</a:t>
            </a:r>
            <a:endParaRPr lang="ar-SA" dirty="0">
              <a:solidFill>
                <a:schemeClr val="accent1">
                  <a:lumMod val="75000"/>
                </a:schemeClr>
              </a:solidFill>
            </a:endParaRPr>
          </a:p>
        </p:txBody>
      </p:sp>
      <p:pic>
        <p:nvPicPr>
          <p:cNvPr id="13" name="صورة 12">
            <a:extLst>
              <a:ext uri="{FF2B5EF4-FFF2-40B4-BE49-F238E27FC236}">
                <a16:creationId xmlns:a16="http://schemas.microsoft.com/office/drawing/2014/main" id="{C84E387E-98E4-44BB-8E56-32FAB156CCC5}"/>
              </a:ext>
            </a:extLst>
          </p:cNvPr>
          <p:cNvPicPr>
            <a:picLocks noChangeAspect="1"/>
          </p:cNvPicPr>
          <p:nvPr/>
        </p:nvPicPr>
        <p:blipFill rotWithShape="1">
          <a:blip r:embed="rId5"/>
          <a:srcRect l="35357" t="40571" r="33143" b="49601"/>
          <a:stretch/>
        </p:blipFill>
        <p:spPr>
          <a:xfrm>
            <a:off x="0" y="4493623"/>
            <a:ext cx="7839982" cy="1899464"/>
          </a:xfrm>
          <a:prstGeom prst="rect">
            <a:avLst/>
          </a:prstGeom>
        </p:spPr>
      </p:pic>
      <p:pic>
        <p:nvPicPr>
          <p:cNvPr id="5" name="عنصر نائب للمحتوى 3">
            <a:extLst>
              <a:ext uri="{FF2B5EF4-FFF2-40B4-BE49-F238E27FC236}">
                <a16:creationId xmlns:a16="http://schemas.microsoft.com/office/drawing/2014/main" id="{35342083-702A-4190-9A6C-26EB97E5E5F2}"/>
              </a:ext>
            </a:extLst>
          </p:cNvPr>
          <p:cNvPicPr>
            <a:picLocks noChangeAspect="1"/>
          </p:cNvPicPr>
          <p:nvPr/>
        </p:nvPicPr>
        <p:blipFill rotWithShape="1">
          <a:blip r:embed="rId4"/>
          <a:srcRect l="49893" t="39792" r="16100" b="19708"/>
          <a:stretch/>
        </p:blipFill>
        <p:spPr>
          <a:xfrm>
            <a:off x="7277295" y="3915515"/>
            <a:ext cx="4772340" cy="3061656"/>
          </a:xfrm>
          <a:prstGeom prst="rect">
            <a:avLst/>
          </a:prstGeom>
        </p:spPr>
      </p:pic>
    </p:spTree>
    <p:extLst>
      <p:ext uri="{BB962C8B-B14F-4D97-AF65-F5344CB8AC3E}">
        <p14:creationId xmlns:p14="http://schemas.microsoft.com/office/powerpoint/2010/main" val="3961121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B59EAA0-265B-490D-97F9-585D03F0A8C9}"/>
              </a:ext>
            </a:extLst>
          </p:cNvPr>
          <p:cNvSpPr>
            <a:spLocks noGrp="1"/>
          </p:cNvSpPr>
          <p:nvPr>
            <p:ph type="title"/>
          </p:nvPr>
        </p:nvSpPr>
        <p:spPr/>
        <p:txBody>
          <a:bodyPr>
            <a:normAutofit fontScale="90000"/>
          </a:bodyPr>
          <a:lstStyle/>
          <a:p>
            <a:pPr rtl="0"/>
            <a:r>
              <a:rPr lang="en-US" dirty="0"/>
              <a:t>Random Forest Regression</a:t>
            </a:r>
            <a:br>
              <a:rPr lang="en-US" dirty="0"/>
            </a:br>
            <a:br>
              <a:rPr lang="en-US" dirty="0"/>
            </a:br>
            <a:endParaRPr lang="ar-SA" dirty="0"/>
          </a:p>
        </p:txBody>
      </p:sp>
      <p:sp>
        <p:nvSpPr>
          <p:cNvPr id="3" name="عنصر نائب للمحتوى 2">
            <a:extLst>
              <a:ext uri="{FF2B5EF4-FFF2-40B4-BE49-F238E27FC236}">
                <a16:creationId xmlns:a16="http://schemas.microsoft.com/office/drawing/2014/main" id="{FD71A226-7102-41C1-B69D-2AC2F77AE216}"/>
              </a:ext>
            </a:extLst>
          </p:cNvPr>
          <p:cNvSpPr>
            <a:spLocks noGrp="1"/>
          </p:cNvSpPr>
          <p:nvPr>
            <p:ph idx="1"/>
          </p:nvPr>
        </p:nvSpPr>
        <p:spPr>
          <a:xfrm>
            <a:off x="513211" y="1270001"/>
            <a:ext cx="8596668" cy="2012462"/>
          </a:xfrm>
        </p:spPr>
        <p:txBody>
          <a:bodyPr>
            <a:normAutofit/>
          </a:bodyPr>
          <a:lstStyle/>
          <a:p>
            <a:pPr algn="l" rtl="0"/>
            <a:r>
              <a:rPr lang="en-US" sz="2000" dirty="0"/>
              <a:t>Random forests can also be made to work in the case of regression (that is, </a:t>
            </a:r>
            <a:r>
              <a:rPr lang="en-US" sz="2000" b="1" u="sng" dirty="0"/>
              <a:t>continuous</a:t>
            </a:r>
            <a:r>
              <a:rPr lang="en-US" sz="2000" dirty="0"/>
              <a:t> rather than categorical variables). The estimator to use for this is the </a:t>
            </a:r>
            <a:r>
              <a:rPr lang="en-US" sz="2000" dirty="0">
                <a:solidFill>
                  <a:schemeClr val="accent1">
                    <a:lumMod val="75000"/>
                  </a:schemeClr>
                </a:solidFill>
              </a:rPr>
              <a:t>``</a:t>
            </a:r>
            <a:r>
              <a:rPr lang="en-US" sz="2000" dirty="0" err="1">
                <a:solidFill>
                  <a:schemeClr val="accent1">
                    <a:lumMod val="75000"/>
                  </a:schemeClr>
                </a:solidFill>
              </a:rPr>
              <a:t>RandomForestRegressor</a:t>
            </a:r>
            <a:r>
              <a:rPr lang="en-US" sz="2000" dirty="0"/>
              <a:t>``, and the syntax is very similar to what we saw earlier.</a:t>
            </a:r>
          </a:p>
        </p:txBody>
      </p:sp>
    </p:spTree>
    <p:extLst>
      <p:ext uri="{BB962C8B-B14F-4D97-AF65-F5344CB8AC3E}">
        <p14:creationId xmlns:p14="http://schemas.microsoft.com/office/powerpoint/2010/main" val="1256181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CA4E405-DC5F-4998-99AE-87D21B4856A0}"/>
              </a:ext>
            </a:extLst>
          </p:cNvPr>
          <p:cNvSpPr>
            <a:spLocks noGrp="1"/>
          </p:cNvSpPr>
          <p:nvPr>
            <p:ph type="title"/>
          </p:nvPr>
        </p:nvSpPr>
        <p:spPr/>
        <p:txBody>
          <a:bodyPr>
            <a:normAutofit fontScale="90000"/>
          </a:bodyPr>
          <a:lstStyle/>
          <a:p>
            <a:r>
              <a:rPr lang="en-US" dirty="0"/>
              <a:t>Consider the following data, drawn from the combination of a fast and slow oscillation:</a:t>
            </a:r>
            <a:br>
              <a:rPr lang="ar-SA" dirty="0"/>
            </a:br>
            <a:endParaRPr lang="ar-SA" dirty="0"/>
          </a:p>
        </p:txBody>
      </p:sp>
      <p:pic>
        <p:nvPicPr>
          <p:cNvPr id="8" name="صورة 7">
            <a:extLst>
              <a:ext uri="{FF2B5EF4-FFF2-40B4-BE49-F238E27FC236}">
                <a16:creationId xmlns:a16="http://schemas.microsoft.com/office/drawing/2014/main" id="{F573709E-6BF8-4B0B-8D3B-5B2E100269F2}"/>
              </a:ext>
            </a:extLst>
          </p:cNvPr>
          <p:cNvPicPr>
            <a:picLocks noChangeAspect="1"/>
          </p:cNvPicPr>
          <p:nvPr/>
        </p:nvPicPr>
        <p:blipFill rotWithShape="1">
          <a:blip r:embed="rId3"/>
          <a:srcRect l="35464" t="18796" r="31321" b="56381"/>
          <a:stretch/>
        </p:blipFill>
        <p:spPr>
          <a:xfrm>
            <a:off x="0" y="1930400"/>
            <a:ext cx="8334104" cy="3987074"/>
          </a:xfrm>
          <a:prstGeom prst="rect">
            <a:avLst/>
          </a:prstGeom>
        </p:spPr>
      </p:pic>
      <p:pic>
        <p:nvPicPr>
          <p:cNvPr id="7" name="صورة 6">
            <a:extLst>
              <a:ext uri="{FF2B5EF4-FFF2-40B4-BE49-F238E27FC236}">
                <a16:creationId xmlns:a16="http://schemas.microsoft.com/office/drawing/2014/main" id="{F05068C8-6E54-4D20-AF6B-DFB1A2621745}"/>
              </a:ext>
            </a:extLst>
          </p:cNvPr>
          <p:cNvPicPr>
            <a:picLocks noChangeAspect="1"/>
          </p:cNvPicPr>
          <p:nvPr/>
        </p:nvPicPr>
        <p:blipFill rotWithShape="1">
          <a:blip r:embed="rId4"/>
          <a:srcRect l="34616" t="28148" r="32692" b="32422"/>
          <a:stretch/>
        </p:blipFill>
        <p:spPr>
          <a:xfrm>
            <a:off x="6413864" y="1930400"/>
            <a:ext cx="5615552" cy="3987074"/>
          </a:xfrm>
          <a:prstGeom prst="rect">
            <a:avLst/>
          </a:prstGeom>
        </p:spPr>
      </p:pic>
    </p:spTree>
    <p:extLst>
      <p:ext uri="{BB962C8B-B14F-4D97-AF65-F5344CB8AC3E}">
        <p14:creationId xmlns:p14="http://schemas.microsoft.com/office/powerpoint/2010/main" val="4000759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52BD387-5A4D-4FA7-B84E-4FA721CFF12B}"/>
              </a:ext>
            </a:extLst>
          </p:cNvPr>
          <p:cNvSpPr>
            <a:spLocks noGrp="1"/>
          </p:cNvSpPr>
          <p:nvPr>
            <p:ph type="title"/>
          </p:nvPr>
        </p:nvSpPr>
        <p:spPr>
          <a:xfrm>
            <a:off x="128693" y="74022"/>
            <a:ext cx="9498632" cy="1320800"/>
          </a:xfrm>
        </p:spPr>
        <p:txBody>
          <a:bodyPr>
            <a:normAutofit/>
          </a:bodyPr>
          <a:lstStyle/>
          <a:p>
            <a:r>
              <a:rPr lang="en-US" sz="2800" dirty="0"/>
              <a:t>Using the random forest regressor, we can find the best fit curve as follows:</a:t>
            </a:r>
            <a:endParaRPr lang="ar-SA" sz="2800" dirty="0"/>
          </a:p>
        </p:txBody>
      </p:sp>
      <p:sp>
        <p:nvSpPr>
          <p:cNvPr id="6" name="مستطيل 5">
            <a:extLst>
              <a:ext uri="{FF2B5EF4-FFF2-40B4-BE49-F238E27FC236}">
                <a16:creationId xmlns:a16="http://schemas.microsoft.com/office/drawing/2014/main" id="{4F21D8A3-0070-40ED-9FCD-D832ACA750A7}"/>
              </a:ext>
            </a:extLst>
          </p:cNvPr>
          <p:cNvSpPr/>
          <p:nvPr/>
        </p:nvSpPr>
        <p:spPr>
          <a:xfrm>
            <a:off x="246260" y="5439457"/>
            <a:ext cx="11934614" cy="984885"/>
          </a:xfrm>
          <a:prstGeom prst="rect">
            <a:avLst/>
          </a:prstGeom>
        </p:spPr>
        <p:txBody>
          <a:bodyPr wrap="square">
            <a:spAutoFit/>
          </a:bodyPr>
          <a:lstStyle/>
          <a:p>
            <a:r>
              <a:rPr lang="ar-SA" dirty="0"/>
              <a:t>Here the </a:t>
            </a:r>
            <a:r>
              <a:rPr lang="ar-SA" dirty="0" err="1"/>
              <a:t>true</a:t>
            </a:r>
            <a:r>
              <a:rPr lang="ar-SA" dirty="0"/>
              <a:t> </a:t>
            </a:r>
            <a:r>
              <a:rPr lang="ar-SA" dirty="0" err="1"/>
              <a:t>model</a:t>
            </a:r>
            <a:r>
              <a:rPr lang="ar-SA" dirty="0"/>
              <a:t> </a:t>
            </a:r>
            <a:r>
              <a:rPr lang="ar-SA" dirty="0" err="1"/>
              <a:t>is</a:t>
            </a:r>
            <a:r>
              <a:rPr lang="ar-SA" dirty="0"/>
              <a:t> </a:t>
            </a:r>
            <a:r>
              <a:rPr lang="ar-SA" dirty="0" err="1"/>
              <a:t>shown</a:t>
            </a:r>
            <a:r>
              <a:rPr lang="ar-SA" dirty="0"/>
              <a:t> in the smooth </a:t>
            </a:r>
            <a:r>
              <a:rPr lang="ar-SA" dirty="0" err="1"/>
              <a:t>gray</a:t>
            </a:r>
            <a:r>
              <a:rPr lang="ar-SA" dirty="0"/>
              <a:t> curve, while the random forest </a:t>
            </a:r>
            <a:r>
              <a:rPr lang="ar-SA" dirty="0" err="1"/>
              <a:t>model</a:t>
            </a:r>
            <a:r>
              <a:rPr lang="ar-SA" dirty="0"/>
              <a:t> </a:t>
            </a:r>
            <a:r>
              <a:rPr lang="ar-SA" dirty="0" err="1"/>
              <a:t>is</a:t>
            </a:r>
            <a:r>
              <a:rPr lang="ar-SA" dirty="0"/>
              <a:t> </a:t>
            </a:r>
            <a:r>
              <a:rPr lang="ar-SA" dirty="0" err="1"/>
              <a:t>shown</a:t>
            </a:r>
            <a:r>
              <a:rPr lang="ar-SA" dirty="0"/>
              <a:t> </a:t>
            </a:r>
            <a:r>
              <a:rPr lang="ar-SA" dirty="0" err="1"/>
              <a:t>by</a:t>
            </a:r>
            <a:r>
              <a:rPr lang="ar-SA" dirty="0"/>
              <a:t> the </a:t>
            </a:r>
            <a:r>
              <a:rPr lang="ar-SA" dirty="0" err="1"/>
              <a:t>jagged</a:t>
            </a:r>
            <a:r>
              <a:rPr lang="ar-SA" dirty="0"/>
              <a:t> </a:t>
            </a:r>
            <a:r>
              <a:rPr lang="ar-SA" dirty="0" err="1"/>
              <a:t>red</a:t>
            </a:r>
            <a:r>
              <a:rPr lang="ar-SA" dirty="0"/>
              <a:t> curve.</a:t>
            </a:r>
            <a:r>
              <a:rPr lang="en-US" dirty="0"/>
              <a:t> </a:t>
            </a:r>
            <a:r>
              <a:rPr lang="ar-SA" dirty="0" err="1"/>
              <a:t>As</a:t>
            </a:r>
            <a:r>
              <a:rPr lang="ar-SA" dirty="0"/>
              <a:t> </a:t>
            </a:r>
            <a:r>
              <a:rPr lang="ar-SA" dirty="0" err="1"/>
              <a:t>you</a:t>
            </a:r>
            <a:r>
              <a:rPr lang="ar-SA" dirty="0"/>
              <a:t> </a:t>
            </a:r>
            <a:r>
              <a:rPr lang="ar-SA" dirty="0" err="1"/>
              <a:t>can</a:t>
            </a:r>
            <a:r>
              <a:rPr lang="ar-SA" dirty="0"/>
              <a:t> </a:t>
            </a:r>
            <a:r>
              <a:rPr lang="ar-SA" dirty="0" err="1"/>
              <a:t>see</a:t>
            </a:r>
            <a:r>
              <a:rPr lang="ar-SA" dirty="0"/>
              <a:t>, the </a:t>
            </a:r>
            <a:r>
              <a:rPr lang="ar-SA" dirty="0" err="1"/>
              <a:t>non-parametric</a:t>
            </a:r>
            <a:r>
              <a:rPr lang="ar-SA" dirty="0"/>
              <a:t> </a:t>
            </a:r>
            <a:r>
              <a:rPr lang="ar-SA" dirty="0">
                <a:solidFill>
                  <a:srgbClr val="C00000"/>
                </a:solidFill>
              </a:rPr>
              <a:t>random forest </a:t>
            </a:r>
            <a:r>
              <a:rPr lang="ar-SA" dirty="0" err="1">
                <a:solidFill>
                  <a:srgbClr val="C00000"/>
                </a:solidFill>
              </a:rPr>
              <a:t>model</a:t>
            </a:r>
            <a:r>
              <a:rPr lang="ar-SA" dirty="0">
                <a:solidFill>
                  <a:srgbClr val="C00000"/>
                </a:solidFill>
              </a:rPr>
              <a:t> </a:t>
            </a:r>
            <a:r>
              <a:rPr lang="ar-SA" sz="2000" dirty="0" err="1">
                <a:solidFill>
                  <a:srgbClr val="C00000"/>
                </a:solidFill>
              </a:rPr>
              <a:t>is</a:t>
            </a:r>
            <a:r>
              <a:rPr lang="ar-SA" sz="2000" dirty="0">
                <a:solidFill>
                  <a:srgbClr val="C00000"/>
                </a:solidFill>
              </a:rPr>
              <a:t> flexible enough </a:t>
            </a:r>
            <a:r>
              <a:rPr lang="ar-SA" sz="2000" dirty="0" err="1">
                <a:solidFill>
                  <a:srgbClr val="C00000"/>
                </a:solidFill>
              </a:rPr>
              <a:t>to</a:t>
            </a:r>
            <a:r>
              <a:rPr lang="ar-SA" sz="2000" dirty="0">
                <a:solidFill>
                  <a:srgbClr val="C00000"/>
                </a:solidFill>
              </a:rPr>
              <a:t> </a:t>
            </a:r>
            <a:r>
              <a:rPr lang="ar-SA" sz="2000" dirty="0" err="1">
                <a:solidFill>
                  <a:srgbClr val="C00000"/>
                </a:solidFill>
              </a:rPr>
              <a:t>fit</a:t>
            </a:r>
            <a:r>
              <a:rPr lang="ar-SA" sz="2000" dirty="0">
                <a:solidFill>
                  <a:srgbClr val="C00000"/>
                </a:solidFill>
              </a:rPr>
              <a:t> the </a:t>
            </a:r>
            <a:r>
              <a:rPr lang="ar-SA" sz="2000" dirty="0" err="1">
                <a:solidFill>
                  <a:srgbClr val="C00000"/>
                </a:solidFill>
              </a:rPr>
              <a:t>multi-period</a:t>
            </a:r>
            <a:r>
              <a:rPr lang="ar-SA" sz="2000" dirty="0">
                <a:solidFill>
                  <a:srgbClr val="C00000"/>
                </a:solidFill>
              </a:rPr>
              <a:t> data, </a:t>
            </a:r>
            <a:r>
              <a:rPr lang="ar-SA" sz="2000" dirty="0" err="1">
                <a:solidFill>
                  <a:srgbClr val="C00000"/>
                </a:solidFill>
              </a:rPr>
              <a:t>without</a:t>
            </a:r>
            <a:r>
              <a:rPr lang="ar-SA" sz="2000" dirty="0">
                <a:solidFill>
                  <a:srgbClr val="C00000"/>
                </a:solidFill>
              </a:rPr>
              <a:t> </a:t>
            </a:r>
            <a:r>
              <a:rPr lang="ar-SA" sz="2000" dirty="0" err="1">
                <a:solidFill>
                  <a:srgbClr val="C00000"/>
                </a:solidFill>
              </a:rPr>
              <a:t>us</a:t>
            </a:r>
            <a:r>
              <a:rPr lang="ar-SA" sz="2000" dirty="0">
                <a:solidFill>
                  <a:srgbClr val="C00000"/>
                </a:solidFill>
              </a:rPr>
              <a:t> </a:t>
            </a:r>
            <a:r>
              <a:rPr lang="ar-SA" sz="2000" dirty="0" err="1">
                <a:solidFill>
                  <a:srgbClr val="C00000"/>
                </a:solidFill>
              </a:rPr>
              <a:t>needing</a:t>
            </a:r>
            <a:r>
              <a:rPr lang="ar-SA" sz="2000" dirty="0">
                <a:solidFill>
                  <a:srgbClr val="C00000"/>
                </a:solidFill>
              </a:rPr>
              <a:t> </a:t>
            </a:r>
            <a:r>
              <a:rPr lang="ar-SA" sz="2000" dirty="0" err="1">
                <a:solidFill>
                  <a:srgbClr val="C00000"/>
                </a:solidFill>
              </a:rPr>
              <a:t>to</a:t>
            </a:r>
            <a:r>
              <a:rPr lang="ar-SA" sz="2000" dirty="0">
                <a:solidFill>
                  <a:srgbClr val="C00000"/>
                </a:solidFill>
              </a:rPr>
              <a:t> </a:t>
            </a:r>
            <a:r>
              <a:rPr lang="ar-SA" sz="2000" dirty="0" err="1">
                <a:solidFill>
                  <a:srgbClr val="C00000"/>
                </a:solidFill>
              </a:rPr>
              <a:t>specifying</a:t>
            </a:r>
            <a:r>
              <a:rPr lang="ar-SA" sz="2000" dirty="0">
                <a:solidFill>
                  <a:srgbClr val="C00000"/>
                </a:solidFill>
              </a:rPr>
              <a:t> a </a:t>
            </a:r>
            <a:r>
              <a:rPr lang="ar-SA" sz="2000" dirty="0" err="1">
                <a:solidFill>
                  <a:srgbClr val="C00000"/>
                </a:solidFill>
              </a:rPr>
              <a:t>multi-period</a:t>
            </a:r>
            <a:r>
              <a:rPr lang="ar-SA" sz="2000" dirty="0">
                <a:solidFill>
                  <a:srgbClr val="C00000"/>
                </a:solidFill>
              </a:rPr>
              <a:t> </a:t>
            </a:r>
            <a:r>
              <a:rPr lang="ar-SA" sz="2000" dirty="0" err="1">
                <a:solidFill>
                  <a:srgbClr val="C00000"/>
                </a:solidFill>
              </a:rPr>
              <a:t>model</a:t>
            </a:r>
            <a:r>
              <a:rPr lang="ar-SA" sz="2000" dirty="0">
                <a:solidFill>
                  <a:srgbClr val="C00000"/>
                </a:solidFill>
              </a:rPr>
              <a:t>!</a:t>
            </a:r>
            <a:endParaRPr lang="ar-SA" dirty="0">
              <a:solidFill>
                <a:srgbClr val="C00000"/>
              </a:solidFill>
            </a:endParaRPr>
          </a:p>
        </p:txBody>
      </p:sp>
      <p:pic>
        <p:nvPicPr>
          <p:cNvPr id="7" name="صورة 6">
            <a:extLst>
              <a:ext uri="{FF2B5EF4-FFF2-40B4-BE49-F238E27FC236}">
                <a16:creationId xmlns:a16="http://schemas.microsoft.com/office/drawing/2014/main" id="{23859112-3DEB-41E2-B658-333431266DD6}"/>
              </a:ext>
            </a:extLst>
          </p:cNvPr>
          <p:cNvPicPr>
            <a:picLocks noChangeAspect="1"/>
          </p:cNvPicPr>
          <p:nvPr/>
        </p:nvPicPr>
        <p:blipFill rotWithShape="1">
          <a:blip r:embed="rId3"/>
          <a:srcRect l="34821" t="33883" r="29500" b="40762"/>
          <a:stretch/>
        </p:blipFill>
        <p:spPr>
          <a:xfrm>
            <a:off x="-12664" y="1002936"/>
            <a:ext cx="8111638" cy="4300583"/>
          </a:xfrm>
          <a:prstGeom prst="rect">
            <a:avLst/>
          </a:prstGeom>
        </p:spPr>
      </p:pic>
      <p:pic>
        <p:nvPicPr>
          <p:cNvPr id="5" name="صورة 4">
            <a:extLst>
              <a:ext uri="{FF2B5EF4-FFF2-40B4-BE49-F238E27FC236}">
                <a16:creationId xmlns:a16="http://schemas.microsoft.com/office/drawing/2014/main" id="{1B9189A8-1281-4165-AF96-37F70DBA6A0E}"/>
              </a:ext>
            </a:extLst>
          </p:cNvPr>
          <p:cNvPicPr>
            <a:picLocks noChangeAspect="1"/>
          </p:cNvPicPr>
          <p:nvPr/>
        </p:nvPicPr>
        <p:blipFill rotWithShape="1">
          <a:blip r:embed="rId4"/>
          <a:srcRect l="55596" t="50000" r="21733" b="22857"/>
          <a:stretch/>
        </p:blipFill>
        <p:spPr>
          <a:xfrm>
            <a:off x="6096000" y="1002937"/>
            <a:ext cx="5967307" cy="4470400"/>
          </a:xfrm>
          <a:prstGeom prst="rect">
            <a:avLst/>
          </a:prstGeom>
        </p:spPr>
      </p:pic>
    </p:spTree>
    <p:extLst>
      <p:ext uri="{BB962C8B-B14F-4D97-AF65-F5344CB8AC3E}">
        <p14:creationId xmlns:p14="http://schemas.microsoft.com/office/powerpoint/2010/main" val="2972508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EF1A9EA-2DD2-44AE-AD6D-63BFD00A8E1E}"/>
              </a:ext>
            </a:extLst>
          </p:cNvPr>
          <p:cNvSpPr>
            <a:spLocks noGrp="1"/>
          </p:cNvSpPr>
          <p:nvPr>
            <p:ph type="title"/>
          </p:nvPr>
        </p:nvSpPr>
        <p:spPr>
          <a:xfrm>
            <a:off x="115630" y="104608"/>
            <a:ext cx="11222929" cy="706859"/>
          </a:xfrm>
        </p:spPr>
        <p:txBody>
          <a:bodyPr/>
          <a:lstStyle/>
          <a:p>
            <a:r>
              <a:rPr lang="en-US" dirty="0"/>
              <a:t>Example: Random Forest for Classifying Digits</a:t>
            </a:r>
            <a:endParaRPr lang="ar-SA" dirty="0"/>
          </a:p>
        </p:txBody>
      </p:sp>
      <p:sp>
        <p:nvSpPr>
          <p:cNvPr id="3" name="عنصر نائب للمحتوى 2">
            <a:extLst>
              <a:ext uri="{FF2B5EF4-FFF2-40B4-BE49-F238E27FC236}">
                <a16:creationId xmlns:a16="http://schemas.microsoft.com/office/drawing/2014/main" id="{76DFD095-3FA6-4A10-9486-8777EE871E43}"/>
              </a:ext>
            </a:extLst>
          </p:cNvPr>
          <p:cNvSpPr>
            <a:spLocks noGrp="1"/>
          </p:cNvSpPr>
          <p:nvPr>
            <p:ph idx="1"/>
          </p:nvPr>
        </p:nvSpPr>
        <p:spPr>
          <a:xfrm>
            <a:off x="115630" y="947272"/>
            <a:ext cx="10556724" cy="539450"/>
          </a:xfrm>
        </p:spPr>
        <p:txBody>
          <a:bodyPr/>
          <a:lstStyle/>
          <a:p>
            <a:pPr algn="l" rtl="0"/>
            <a:r>
              <a:rPr lang="en-US" dirty="0"/>
              <a:t>to see how the random forest classifier can be used in the hand-written digits data </a:t>
            </a:r>
          </a:p>
        </p:txBody>
      </p:sp>
      <p:sp>
        <p:nvSpPr>
          <p:cNvPr id="5" name="Rectangle 1">
            <a:extLst>
              <a:ext uri="{FF2B5EF4-FFF2-40B4-BE49-F238E27FC236}">
                <a16:creationId xmlns:a16="http://schemas.microsoft.com/office/drawing/2014/main" id="{3E468BAF-5778-4FF5-8759-99880B5B7B08}"/>
              </a:ext>
            </a:extLst>
          </p:cNvPr>
          <p:cNvSpPr>
            <a:spLocks noChangeArrowheads="1"/>
          </p:cNvSpPr>
          <p:nvPr/>
        </p:nvSpPr>
        <p:spPr bwMode="auto">
          <a:xfrm>
            <a:off x="0" y="2505951"/>
            <a:ext cx="821591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ar-S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ar-SA" altLang="ar-S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ar-SA" altLang="ar-S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images</a:t>
            </a:r>
            <a:r>
              <a:rPr kumimoji="0" lang="ar-SA" altLang="ar-S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ar-SA" altLang="ar-S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a:t>
            </a:r>
            <a:r>
              <a:rPr kumimoji="0" lang="ar-SA" altLang="ar-S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ar-SA" altLang="ar-S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target_names</a:t>
            </a:r>
            <a:r>
              <a:rPr kumimoji="0" lang="ar-SA" altLang="ar-S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'DESCR', '</a:t>
            </a:r>
            <a:r>
              <a:rPr kumimoji="0" lang="ar-SA" altLang="ar-S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target</a:t>
            </a:r>
            <a:r>
              <a:rPr kumimoji="0" lang="ar-SA" altLang="ar-S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ar-S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ar-SA" altLang="ar-SA" sz="4000" b="0" i="0" u="none" strike="noStrike" cap="none" normalizeH="0" baseline="0" dirty="0">
              <a:ln>
                <a:noFill/>
              </a:ln>
              <a:solidFill>
                <a:schemeClr val="tx1"/>
              </a:solidFill>
              <a:effectLst/>
              <a:latin typeface="Arial" panose="020B0604020202020204" pitchFamily="34" charset="0"/>
            </a:endParaRPr>
          </a:p>
        </p:txBody>
      </p:sp>
      <p:sp>
        <p:nvSpPr>
          <p:cNvPr id="7" name="عنصر نائب للمحتوى 2">
            <a:extLst>
              <a:ext uri="{FF2B5EF4-FFF2-40B4-BE49-F238E27FC236}">
                <a16:creationId xmlns:a16="http://schemas.microsoft.com/office/drawing/2014/main" id="{D6EA6BA4-8C04-41CA-A44B-D7B6A44FC1C1}"/>
              </a:ext>
            </a:extLst>
          </p:cNvPr>
          <p:cNvSpPr txBox="1">
            <a:spLocks/>
          </p:cNvSpPr>
          <p:nvPr/>
        </p:nvSpPr>
        <p:spPr>
          <a:xfrm>
            <a:off x="0" y="2859440"/>
            <a:ext cx="8596668" cy="510112"/>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rtl="0"/>
            <a:r>
              <a:rPr lang="en-US" dirty="0">
                <a:solidFill>
                  <a:srgbClr val="000000"/>
                </a:solidFill>
              </a:rPr>
              <a:t>we'll visualize the first few data points:</a:t>
            </a:r>
          </a:p>
          <a:p>
            <a:pPr algn="l" rtl="0"/>
            <a:endParaRPr lang="en-US" dirty="0"/>
          </a:p>
          <a:p>
            <a:pPr algn="l" rtl="0"/>
            <a:endParaRPr lang="ar-SA" dirty="0"/>
          </a:p>
        </p:txBody>
      </p:sp>
      <p:pic>
        <p:nvPicPr>
          <p:cNvPr id="10" name="صورة 9">
            <a:extLst>
              <a:ext uri="{FF2B5EF4-FFF2-40B4-BE49-F238E27FC236}">
                <a16:creationId xmlns:a16="http://schemas.microsoft.com/office/drawing/2014/main" id="{BA55466F-C5D7-4A74-AB69-A2D1F49AEDEC}"/>
              </a:ext>
            </a:extLst>
          </p:cNvPr>
          <p:cNvPicPr>
            <a:picLocks noChangeAspect="1"/>
          </p:cNvPicPr>
          <p:nvPr/>
        </p:nvPicPr>
        <p:blipFill rotWithShape="1">
          <a:blip r:embed="rId3"/>
          <a:srcRect l="35463" t="27508" r="30302" b="49133"/>
          <a:stretch/>
        </p:blipFill>
        <p:spPr>
          <a:xfrm>
            <a:off x="115630" y="3369553"/>
            <a:ext cx="6624804" cy="3496960"/>
          </a:xfrm>
          <a:prstGeom prst="rect">
            <a:avLst/>
          </a:prstGeom>
        </p:spPr>
      </p:pic>
      <p:pic>
        <p:nvPicPr>
          <p:cNvPr id="11" name="صورة 10">
            <a:extLst>
              <a:ext uri="{FF2B5EF4-FFF2-40B4-BE49-F238E27FC236}">
                <a16:creationId xmlns:a16="http://schemas.microsoft.com/office/drawing/2014/main" id="{2C5546C9-0484-4E12-A867-3A9CBECEEB5E}"/>
              </a:ext>
            </a:extLst>
          </p:cNvPr>
          <p:cNvPicPr>
            <a:picLocks noChangeAspect="1"/>
          </p:cNvPicPr>
          <p:nvPr/>
        </p:nvPicPr>
        <p:blipFill rotWithShape="1">
          <a:blip r:embed="rId4"/>
          <a:srcRect l="35143" t="25206" r="31428" b="66928"/>
          <a:stretch/>
        </p:blipFill>
        <p:spPr>
          <a:xfrm>
            <a:off x="90003" y="1456885"/>
            <a:ext cx="7159883" cy="987751"/>
          </a:xfrm>
          <a:prstGeom prst="rect">
            <a:avLst/>
          </a:prstGeom>
        </p:spPr>
      </p:pic>
      <p:pic>
        <p:nvPicPr>
          <p:cNvPr id="9" name="صورة 8">
            <a:extLst>
              <a:ext uri="{FF2B5EF4-FFF2-40B4-BE49-F238E27FC236}">
                <a16:creationId xmlns:a16="http://schemas.microsoft.com/office/drawing/2014/main" id="{5428A7DA-636D-40A9-AFC9-051EEC6FDE4B}"/>
              </a:ext>
            </a:extLst>
          </p:cNvPr>
          <p:cNvPicPr>
            <a:picLocks noChangeAspect="1"/>
          </p:cNvPicPr>
          <p:nvPr/>
        </p:nvPicPr>
        <p:blipFill rotWithShape="1">
          <a:blip r:embed="rId5"/>
          <a:srcRect l="50000" t="30286" r="19964" b="18666"/>
          <a:stretch/>
        </p:blipFill>
        <p:spPr>
          <a:xfrm>
            <a:off x="6493324" y="1486722"/>
            <a:ext cx="5485316" cy="5243986"/>
          </a:xfrm>
          <a:prstGeom prst="rect">
            <a:avLst/>
          </a:prstGeom>
        </p:spPr>
      </p:pic>
    </p:spTree>
    <p:extLst>
      <p:ext uri="{BB962C8B-B14F-4D97-AF65-F5344CB8AC3E}">
        <p14:creationId xmlns:p14="http://schemas.microsoft.com/office/powerpoint/2010/main" val="167044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3">
            <a:extLst>
              <a:ext uri="{FF2B5EF4-FFF2-40B4-BE49-F238E27FC236}">
                <a16:creationId xmlns:a16="http://schemas.microsoft.com/office/drawing/2014/main" id="{37128D90-92DF-4586-83BB-0398393BB2E0}"/>
              </a:ext>
            </a:extLst>
          </p:cNvPr>
          <p:cNvSpPr>
            <a:spLocks noGrp="1"/>
          </p:cNvSpPr>
          <p:nvPr>
            <p:ph idx="1"/>
          </p:nvPr>
        </p:nvSpPr>
        <p:spPr>
          <a:xfrm>
            <a:off x="677334" y="3571378"/>
            <a:ext cx="8596668" cy="1569660"/>
          </a:xfrm>
          <a:prstGeom prst="rect">
            <a:avLst/>
          </a:prstGeom>
        </p:spPr>
        <p:txBody>
          <a:bodyPr>
            <a:spAutoFit/>
          </a:bodyPr>
          <a:lstStyle/>
          <a:p>
            <a:pPr algn="l" rtl="0"/>
            <a:r>
              <a:rPr lang="en-US" sz="2400" dirty="0">
                <a:solidFill>
                  <a:srgbClr val="1D1F22"/>
                </a:solidFill>
                <a:latin typeface="Helvetica" panose="020B0604020202020204" pitchFamily="34" charset="0"/>
              </a:rPr>
              <a:t>A random forest is a meta estimator that fits a number of decision tree classifiers on various sub-samples of the dataset and uses averaging to improve the predictive accuracy and control over-fitting. </a:t>
            </a:r>
            <a:endParaRPr lang="ar-SA" sz="2400" dirty="0"/>
          </a:p>
        </p:txBody>
      </p:sp>
      <p:pic>
        <p:nvPicPr>
          <p:cNvPr id="5" name="صورة 4">
            <a:extLst>
              <a:ext uri="{FF2B5EF4-FFF2-40B4-BE49-F238E27FC236}">
                <a16:creationId xmlns:a16="http://schemas.microsoft.com/office/drawing/2014/main" id="{B24C08A7-6498-4004-8E4C-B9CF8A07DC77}"/>
              </a:ext>
            </a:extLst>
          </p:cNvPr>
          <p:cNvPicPr>
            <a:picLocks noChangeAspect="1"/>
          </p:cNvPicPr>
          <p:nvPr/>
        </p:nvPicPr>
        <p:blipFill rotWithShape="1">
          <a:blip r:embed="rId3"/>
          <a:srcRect l="34821" t="36572" r="29179" b="45904"/>
          <a:stretch/>
        </p:blipFill>
        <p:spPr>
          <a:xfrm>
            <a:off x="464234" y="735953"/>
            <a:ext cx="8809768" cy="2412198"/>
          </a:xfrm>
          <a:prstGeom prst="rect">
            <a:avLst/>
          </a:prstGeom>
        </p:spPr>
      </p:pic>
    </p:spTree>
    <p:extLst>
      <p:ext uri="{BB962C8B-B14F-4D97-AF65-F5344CB8AC3E}">
        <p14:creationId xmlns:p14="http://schemas.microsoft.com/office/powerpoint/2010/main" val="147178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318F9B7-EBF2-4F62-90E6-2DAD0D7E60B3}"/>
              </a:ext>
            </a:extLst>
          </p:cNvPr>
          <p:cNvSpPr>
            <a:spLocks noGrp="1"/>
          </p:cNvSpPr>
          <p:nvPr>
            <p:ph type="title"/>
          </p:nvPr>
        </p:nvSpPr>
        <p:spPr/>
        <p:txBody>
          <a:bodyPr>
            <a:normAutofit fontScale="90000"/>
          </a:bodyPr>
          <a:lstStyle/>
          <a:p>
            <a:r>
              <a:rPr lang="en-US" dirty="0"/>
              <a:t>Motivating Random Forests: Decision Trees</a:t>
            </a:r>
            <a:br>
              <a:rPr lang="en-US" dirty="0"/>
            </a:br>
            <a:endParaRPr lang="ar-SA" dirty="0"/>
          </a:p>
        </p:txBody>
      </p:sp>
      <p:sp>
        <p:nvSpPr>
          <p:cNvPr id="3" name="عنصر نائب للمحتوى 2">
            <a:extLst>
              <a:ext uri="{FF2B5EF4-FFF2-40B4-BE49-F238E27FC236}">
                <a16:creationId xmlns:a16="http://schemas.microsoft.com/office/drawing/2014/main" id="{F57CDD96-E8C4-4CD5-9D63-7965406B3C89}"/>
              </a:ext>
            </a:extLst>
          </p:cNvPr>
          <p:cNvSpPr>
            <a:spLocks noGrp="1"/>
          </p:cNvSpPr>
          <p:nvPr>
            <p:ph idx="1"/>
          </p:nvPr>
        </p:nvSpPr>
        <p:spPr>
          <a:xfrm>
            <a:off x="677333" y="2160589"/>
            <a:ext cx="9041097" cy="2059719"/>
          </a:xfrm>
        </p:spPr>
        <p:txBody>
          <a:bodyPr>
            <a:normAutofit/>
          </a:bodyPr>
          <a:lstStyle/>
          <a:p>
            <a:pPr algn="l" rtl="0"/>
            <a:endParaRPr lang="en-US" sz="2000" dirty="0"/>
          </a:p>
          <a:p>
            <a:pPr algn="l" rtl="0"/>
            <a:r>
              <a:rPr lang="en-US" sz="2000" dirty="0"/>
              <a:t>Random forests are an example of an </a:t>
            </a:r>
            <a:r>
              <a:rPr lang="en-US" sz="2400" u="sng" dirty="0"/>
              <a:t>ensemble learner </a:t>
            </a:r>
            <a:r>
              <a:rPr lang="en-US" sz="2000" dirty="0"/>
              <a:t>built on decision trees.</a:t>
            </a:r>
          </a:p>
          <a:p>
            <a:pPr algn="l" rtl="0"/>
            <a:r>
              <a:rPr lang="en-US" sz="2000" dirty="0"/>
              <a:t>For this reason we'll start by discussing decision trees briefly.</a:t>
            </a:r>
          </a:p>
        </p:txBody>
      </p:sp>
    </p:spTree>
    <p:extLst>
      <p:ext uri="{BB962C8B-B14F-4D97-AF65-F5344CB8AC3E}">
        <p14:creationId xmlns:p14="http://schemas.microsoft.com/office/powerpoint/2010/main" val="777187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900ADCB3-27DA-4996-A90B-A9D32FE44B9F}"/>
              </a:ext>
            </a:extLst>
          </p:cNvPr>
          <p:cNvSpPr>
            <a:spLocks noGrp="1"/>
          </p:cNvSpPr>
          <p:nvPr>
            <p:ph idx="1"/>
          </p:nvPr>
        </p:nvSpPr>
        <p:spPr>
          <a:xfrm>
            <a:off x="416077" y="1011058"/>
            <a:ext cx="8596668" cy="739364"/>
          </a:xfrm>
        </p:spPr>
        <p:txBody>
          <a:bodyPr/>
          <a:lstStyle/>
          <a:p>
            <a:pPr algn="l" rtl="0"/>
            <a:r>
              <a:rPr lang="en-US" dirty="0"/>
              <a:t>In this example we use random forest to improve the predictive accuracy and control over-fitting. </a:t>
            </a:r>
          </a:p>
          <a:p>
            <a:pPr marL="0" indent="0" algn="l" rtl="0">
              <a:buNone/>
            </a:pPr>
            <a:endParaRPr lang="ar-SA" dirty="0"/>
          </a:p>
        </p:txBody>
      </p:sp>
      <p:pic>
        <p:nvPicPr>
          <p:cNvPr id="4" name="صورة 3">
            <a:extLst>
              <a:ext uri="{FF2B5EF4-FFF2-40B4-BE49-F238E27FC236}">
                <a16:creationId xmlns:a16="http://schemas.microsoft.com/office/drawing/2014/main" id="{79911545-8C1F-42EC-BACA-61268FC14655}"/>
              </a:ext>
            </a:extLst>
          </p:cNvPr>
          <p:cNvPicPr>
            <a:picLocks noChangeAspect="1"/>
          </p:cNvPicPr>
          <p:nvPr/>
        </p:nvPicPr>
        <p:blipFill rotWithShape="1">
          <a:blip r:embed="rId3"/>
          <a:srcRect l="15643" t="34857" r="55214" b="30667"/>
          <a:stretch/>
        </p:blipFill>
        <p:spPr>
          <a:xfrm>
            <a:off x="416077" y="1613119"/>
            <a:ext cx="6871064" cy="4578676"/>
          </a:xfrm>
          <a:prstGeom prst="rect">
            <a:avLst/>
          </a:prstGeom>
        </p:spPr>
      </p:pic>
      <p:sp>
        <p:nvSpPr>
          <p:cNvPr id="5" name="مربع نص 4">
            <a:extLst>
              <a:ext uri="{FF2B5EF4-FFF2-40B4-BE49-F238E27FC236}">
                <a16:creationId xmlns:a16="http://schemas.microsoft.com/office/drawing/2014/main" id="{986D0509-D542-40C6-8894-3145F3694515}"/>
              </a:ext>
            </a:extLst>
          </p:cNvPr>
          <p:cNvSpPr txBox="1"/>
          <p:nvPr/>
        </p:nvSpPr>
        <p:spPr>
          <a:xfrm>
            <a:off x="718457" y="6191795"/>
            <a:ext cx="3469219" cy="369332"/>
          </a:xfrm>
          <a:prstGeom prst="rect">
            <a:avLst/>
          </a:prstGeom>
          <a:noFill/>
        </p:spPr>
        <p:txBody>
          <a:bodyPr wrap="none" rtlCol="1">
            <a:spAutoFit/>
          </a:bodyPr>
          <a:lstStyle/>
          <a:p>
            <a:r>
              <a:rPr lang="en-US" dirty="0"/>
              <a:t>F1-score is high = high accuracy</a:t>
            </a:r>
            <a:endParaRPr lang="ar-SA" dirty="0"/>
          </a:p>
        </p:txBody>
      </p:sp>
    </p:spTree>
    <p:extLst>
      <p:ext uri="{BB962C8B-B14F-4D97-AF65-F5344CB8AC3E}">
        <p14:creationId xmlns:p14="http://schemas.microsoft.com/office/powerpoint/2010/main" val="228315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A5CCD03-6502-4B49-A89A-3D9F6709E357}"/>
              </a:ext>
            </a:extLst>
          </p:cNvPr>
          <p:cNvSpPr>
            <a:spLocks noGrp="1"/>
          </p:cNvSpPr>
          <p:nvPr>
            <p:ph type="title"/>
          </p:nvPr>
        </p:nvSpPr>
        <p:spPr/>
        <p:txBody>
          <a:bodyPr>
            <a:normAutofit/>
          </a:bodyPr>
          <a:lstStyle/>
          <a:p>
            <a:r>
              <a:rPr lang="en-US" dirty="0"/>
              <a:t>And for good measure, plot the confusion matrix:</a:t>
            </a:r>
            <a:endParaRPr lang="ar-SA" dirty="0"/>
          </a:p>
        </p:txBody>
      </p:sp>
      <p:pic>
        <p:nvPicPr>
          <p:cNvPr id="4" name="عنصر نائب للمحتوى 3">
            <a:extLst>
              <a:ext uri="{FF2B5EF4-FFF2-40B4-BE49-F238E27FC236}">
                <a16:creationId xmlns:a16="http://schemas.microsoft.com/office/drawing/2014/main" id="{4FB1F10C-4926-4AEB-875C-2C3164099EC6}"/>
              </a:ext>
            </a:extLst>
          </p:cNvPr>
          <p:cNvPicPr>
            <a:picLocks noGrp="1" noChangeAspect="1"/>
          </p:cNvPicPr>
          <p:nvPr>
            <p:ph idx="1"/>
          </p:nvPr>
        </p:nvPicPr>
        <p:blipFill rotWithShape="1">
          <a:blip r:embed="rId3"/>
          <a:srcRect l="16127" t="49338" r="40143" b="39220"/>
          <a:stretch/>
        </p:blipFill>
        <p:spPr>
          <a:xfrm>
            <a:off x="117566" y="2962365"/>
            <a:ext cx="9274628" cy="1965236"/>
          </a:xfrm>
          <a:prstGeom prst="rect">
            <a:avLst/>
          </a:prstGeom>
        </p:spPr>
      </p:pic>
      <p:pic>
        <p:nvPicPr>
          <p:cNvPr id="5" name="صورة 4">
            <a:extLst>
              <a:ext uri="{FF2B5EF4-FFF2-40B4-BE49-F238E27FC236}">
                <a16:creationId xmlns:a16="http://schemas.microsoft.com/office/drawing/2014/main" id="{82D9148E-2BF0-4D60-832E-FA3D5644BE10}"/>
              </a:ext>
            </a:extLst>
          </p:cNvPr>
          <p:cNvPicPr>
            <a:picLocks noChangeAspect="1"/>
          </p:cNvPicPr>
          <p:nvPr/>
        </p:nvPicPr>
        <p:blipFill rotWithShape="1">
          <a:blip r:embed="rId4"/>
          <a:srcRect l="60964" t="61333" r="19452" b="8889"/>
          <a:stretch/>
        </p:blipFill>
        <p:spPr>
          <a:xfrm>
            <a:off x="6675982" y="1804125"/>
            <a:ext cx="5542216" cy="5053875"/>
          </a:xfrm>
          <a:prstGeom prst="rect">
            <a:avLst/>
          </a:prstGeom>
        </p:spPr>
      </p:pic>
      <p:sp>
        <p:nvSpPr>
          <p:cNvPr id="6" name="مستطيل 5">
            <a:extLst>
              <a:ext uri="{FF2B5EF4-FFF2-40B4-BE49-F238E27FC236}">
                <a16:creationId xmlns:a16="http://schemas.microsoft.com/office/drawing/2014/main" id="{C9E8E341-9138-4921-8A4D-45A4203E5C10}"/>
              </a:ext>
            </a:extLst>
          </p:cNvPr>
          <p:cNvSpPr/>
          <p:nvPr/>
        </p:nvSpPr>
        <p:spPr>
          <a:xfrm>
            <a:off x="425364" y="5313235"/>
            <a:ext cx="6502589" cy="646331"/>
          </a:xfrm>
          <a:prstGeom prst="rect">
            <a:avLst/>
          </a:prstGeom>
        </p:spPr>
        <p:txBody>
          <a:bodyPr wrap="square">
            <a:spAutoFit/>
          </a:bodyPr>
          <a:lstStyle/>
          <a:p>
            <a:r>
              <a:rPr lang="ar-SA" dirty="0"/>
              <a:t>We find that a simple, untuned random forest results in a very accurate classification of the digits data.</a:t>
            </a:r>
          </a:p>
        </p:txBody>
      </p:sp>
    </p:spTree>
    <p:extLst>
      <p:ext uri="{BB962C8B-B14F-4D97-AF65-F5344CB8AC3E}">
        <p14:creationId xmlns:p14="http://schemas.microsoft.com/office/powerpoint/2010/main" val="2329382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3098F5D-53F9-40F7-9196-06132D5C5121}"/>
              </a:ext>
            </a:extLst>
          </p:cNvPr>
          <p:cNvSpPr>
            <a:spLocks noGrp="1"/>
          </p:cNvSpPr>
          <p:nvPr>
            <p:ph type="title"/>
          </p:nvPr>
        </p:nvSpPr>
        <p:spPr>
          <a:xfrm>
            <a:off x="677334" y="609600"/>
            <a:ext cx="8596668" cy="814251"/>
          </a:xfrm>
        </p:spPr>
        <p:txBody>
          <a:bodyPr/>
          <a:lstStyle/>
          <a:p>
            <a:r>
              <a:rPr lang="en-US" dirty="0"/>
              <a:t>Summary of Random Forests</a:t>
            </a:r>
            <a:endParaRPr lang="ar-SA" dirty="0"/>
          </a:p>
        </p:txBody>
      </p:sp>
      <p:sp>
        <p:nvSpPr>
          <p:cNvPr id="3" name="عنصر نائب للمحتوى 2">
            <a:extLst>
              <a:ext uri="{FF2B5EF4-FFF2-40B4-BE49-F238E27FC236}">
                <a16:creationId xmlns:a16="http://schemas.microsoft.com/office/drawing/2014/main" id="{EF4B0A2A-7DBC-4ADF-A06D-B466B42972C1}"/>
              </a:ext>
            </a:extLst>
          </p:cNvPr>
          <p:cNvSpPr>
            <a:spLocks noGrp="1"/>
          </p:cNvSpPr>
          <p:nvPr>
            <p:ph idx="1"/>
          </p:nvPr>
        </p:nvSpPr>
        <p:spPr>
          <a:xfrm>
            <a:off x="209007" y="1606731"/>
            <a:ext cx="10293530" cy="4976949"/>
          </a:xfrm>
        </p:spPr>
        <p:txBody>
          <a:bodyPr>
            <a:normAutofit lnSpcReduction="10000"/>
          </a:bodyPr>
          <a:lstStyle/>
          <a:p>
            <a:pPr algn="l" rtl="0"/>
            <a:r>
              <a:rPr lang="en-US" dirty="0"/>
              <a:t>This section contained a brief introduction to the concept of *ensemble estimators*, and in particular the random forest – an ensemble of randomized decision trees.</a:t>
            </a:r>
          </a:p>
          <a:p>
            <a:pPr algn="l" rtl="0"/>
            <a:r>
              <a:rPr lang="en-US" dirty="0"/>
              <a:t>Random forests are a powerful method with several advantages:</a:t>
            </a:r>
          </a:p>
          <a:p>
            <a:pPr algn="l" rtl="0"/>
            <a:endParaRPr lang="en-US" dirty="0"/>
          </a:p>
          <a:p>
            <a:pPr algn="l" rtl="0"/>
            <a:r>
              <a:rPr lang="en-US" dirty="0"/>
              <a:t>Both training and prediction are very fast, because of the simplicity of the underlying decision trees. In addition, both tasks can be straightforwardly parallelized, because the individual trees are entirely independent entities.</a:t>
            </a:r>
          </a:p>
          <a:p>
            <a:pPr algn="l" rtl="0"/>
            <a:r>
              <a:rPr lang="en-US" dirty="0"/>
              <a:t>The multiple trees allow for a probabilistic classification: a majority vote among estimators gives an estimate of the probability (accessed in </a:t>
            </a:r>
            <a:r>
              <a:rPr lang="en-US" dirty="0" err="1"/>
              <a:t>Scikit</a:t>
            </a:r>
            <a:r>
              <a:rPr lang="en-US" dirty="0"/>
              <a:t>-Learn with the ``</a:t>
            </a:r>
            <a:r>
              <a:rPr lang="en-US" dirty="0" err="1"/>
              <a:t>predict_proba</a:t>
            </a:r>
            <a:r>
              <a:rPr lang="en-US" dirty="0"/>
              <a:t>()`` method).</a:t>
            </a:r>
          </a:p>
          <a:p>
            <a:pPr algn="l" rtl="0"/>
            <a:r>
              <a:rPr lang="en-US" dirty="0"/>
              <a:t>The nonparametric model is extremely flexible, and can thus perform well on tasks that are under-fit by other estimators.</a:t>
            </a:r>
          </a:p>
          <a:p>
            <a:pPr algn="l" rtl="0"/>
            <a:endParaRPr lang="en-US" dirty="0"/>
          </a:p>
          <a:p>
            <a:pPr algn="l" rtl="0"/>
            <a:r>
              <a:rPr lang="en-US" dirty="0"/>
              <a:t>A primary disadvantage of random forests is that the results are not easily interpretable: that is, if you would like to draw conclusions about the *meaning* of the classification model, random forests may not be the best choice.</a:t>
            </a:r>
            <a:endParaRPr lang="ar-SA" dirty="0"/>
          </a:p>
        </p:txBody>
      </p:sp>
    </p:spTree>
    <p:extLst>
      <p:ext uri="{BB962C8B-B14F-4D97-AF65-F5344CB8AC3E}">
        <p14:creationId xmlns:p14="http://schemas.microsoft.com/office/powerpoint/2010/main" val="1217744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8373BB6-84A5-4AE9-9C2D-78186512CDE9}"/>
              </a:ext>
            </a:extLst>
          </p:cNvPr>
          <p:cNvSpPr>
            <a:spLocks noGrp="1"/>
          </p:cNvSpPr>
          <p:nvPr>
            <p:ph type="title"/>
          </p:nvPr>
        </p:nvSpPr>
        <p:spPr>
          <a:xfrm>
            <a:off x="266405" y="682468"/>
            <a:ext cx="5829595" cy="4345771"/>
          </a:xfrm>
        </p:spPr>
        <p:txBody>
          <a:bodyPr>
            <a:noAutofit/>
          </a:bodyPr>
          <a:lstStyle/>
          <a:p>
            <a:pPr>
              <a:lnSpc>
                <a:spcPct val="150000"/>
              </a:lnSpc>
            </a:pPr>
            <a:r>
              <a:rPr lang="en-US" sz="2800" dirty="0"/>
              <a:t>Decision Trees:</a:t>
            </a:r>
            <a:br>
              <a:rPr lang="en-US" sz="2800" dirty="0"/>
            </a:br>
            <a:r>
              <a:rPr lang="en-US" sz="2800" dirty="0"/>
              <a:t>- </a:t>
            </a:r>
            <a:r>
              <a:rPr lang="en-US" sz="2000" dirty="0">
                <a:solidFill>
                  <a:schemeClr val="tx1"/>
                </a:solidFill>
              </a:rPr>
              <a:t>It is a tree-like graph, a sequential diagram illustrating all of the possible decision alternatives and the corresponding outcomes. </a:t>
            </a:r>
            <a:br>
              <a:rPr lang="en-US" sz="2000" dirty="0">
                <a:solidFill>
                  <a:schemeClr val="tx1"/>
                </a:solidFill>
              </a:rPr>
            </a:br>
            <a:r>
              <a:rPr lang="en-US" sz="2000" dirty="0">
                <a:solidFill>
                  <a:schemeClr val="tx1"/>
                </a:solidFill>
              </a:rPr>
              <a:t>- Starting from the root of a tree,</a:t>
            </a:r>
            <a:br>
              <a:rPr lang="en-US" sz="2000" dirty="0">
                <a:solidFill>
                  <a:schemeClr val="tx1"/>
                </a:solidFill>
              </a:rPr>
            </a:br>
            <a:r>
              <a:rPr lang="en-US" sz="2000" dirty="0">
                <a:solidFill>
                  <a:schemeClr val="tx1"/>
                </a:solidFill>
              </a:rPr>
              <a:t>- every internal node represents what a decision is made based on; each branch of a node represents how a choice may lead to the next nodes; and finally, each terminal node, the leaf, represents an outcome yielded.</a:t>
            </a:r>
            <a:br>
              <a:rPr lang="en-US" sz="2000" dirty="0">
                <a:solidFill>
                  <a:schemeClr val="tx1"/>
                </a:solidFill>
              </a:rPr>
            </a:br>
            <a:r>
              <a:rPr lang="en-US" sz="2000" dirty="0">
                <a:solidFill>
                  <a:schemeClr val="accent1">
                    <a:lumMod val="75000"/>
                  </a:schemeClr>
                </a:solidFill>
              </a:rPr>
              <a:t>Type of Trees </a:t>
            </a:r>
            <a:r>
              <a:rPr lang="en-US" sz="2000" dirty="0">
                <a:solidFill>
                  <a:schemeClr val="tx1"/>
                </a:solidFill>
              </a:rPr>
              <a:t>: classification, regression</a:t>
            </a:r>
            <a:br>
              <a:rPr lang="en-US" sz="2000" dirty="0">
                <a:solidFill>
                  <a:schemeClr val="tx1"/>
                </a:solidFill>
              </a:rPr>
            </a:br>
            <a:endParaRPr lang="ar-SA" sz="2800" dirty="0">
              <a:solidFill>
                <a:schemeClr val="tx1"/>
              </a:solidFill>
            </a:endParaRPr>
          </a:p>
        </p:txBody>
      </p:sp>
      <p:pic>
        <p:nvPicPr>
          <p:cNvPr id="9" name="عنصر نائب للمحتوى 4">
            <a:extLst>
              <a:ext uri="{FF2B5EF4-FFF2-40B4-BE49-F238E27FC236}">
                <a16:creationId xmlns:a16="http://schemas.microsoft.com/office/drawing/2014/main" id="{8E9BD9B4-62A1-40C2-B08F-7AABC978284F}"/>
              </a:ext>
            </a:extLst>
          </p:cNvPr>
          <p:cNvPicPr>
            <a:picLocks noGrp="1" noChangeAspect="1"/>
          </p:cNvPicPr>
          <p:nvPr>
            <p:ph idx="1"/>
          </p:nvPr>
        </p:nvPicPr>
        <p:blipFill rotWithShape="1">
          <a:blip r:embed="rId2"/>
          <a:srcRect l="17482" t="41653" r="29832" b="18327"/>
          <a:stretch/>
        </p:blipFill>
        <p:spPr>
          <a:xfrm>
            <a:off x="6096000" y="821481"/>
            <a:ext cx="5955997" cy="2996589"/>
          </a:xfrm>
          <a:prstGeom prst="rect">
            <a:avLst/>
          </a:prstGeom>
        </p:spPr>
      </p:pic>
      <p:sp>
        <p:nvSpPr>
          <p:cNvPr id="10" name="عنصر نائب للمحتوى 2">
            <a:extLst>
              <a:ext uri="{FF2B5EF4-FFF2-40B4-BE49-F238E27FC236}">
                <a16:creationId xmlns:a16="http://schemas.microsoft.com/office/drawing/2014/main" id="{8ACC5DF9-9EB0-452D-B310-38AEB0B38740}"/>
              </a:ext>
            </a:extLst>
          </p:cNvPr>
          <p:cNvSpPr txBox="1">
            <a:spLocks/>
          </p:cNvSpPr>
          <p:nvPr/>
        </p:nvSpPr>
        <p:spPr>
          <a:xfrm>
            <a:off x="7009394" y="4084699"/>
            <a:ext cx="3880339" cy="1145319"/>
          </a:xfrm>
          <a:prstGeom prst="rect">
            <a:avLst/>
          </a:prstGeom>
        </p:spPr>
        <p:txBody>
          <a:bodyPr vert="horz" lIns="91440" tIns="45720" rIns="91440" bIns="45720" rtlCol="0">
            <a:normAutofit lnSpcReduction="10000"/>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rtl="0"/>
            <a:r>
              <a:rPr lang="en-US" dirty="0"/>
              <a:t>Best depth is 3</a:t>
            </a:r>
          </a:p>
          <a:p>
            <a:pPr algn="l" rtl="0"/>
            <a:r>
              <a:rPr lang="en-US" dirty="0"/>
              <a:t>At depth 5 , over fitting occurs </a:t>
            </a:r>
            <a:endParaRPr lang="ar-SA" dirty="0"/>
          </a:p>
          <a:p>
            <a:pPr marL="0" indent="0" algn="l" rtl="0">
              <a:buFont typeface="Wingdings 3" charset="2"/>
              <a:buNone/>
            </a:pPr>
            <a:r>
              <a:rPr lang="en-US" dirty="0"/>
              <a:t> </a:t>
            </a:r>
          </a:p>
          <a:p>
            <a:pPr algn="l" rtl="0"/>
            <a:endParaRPr lang="ar-SA" dirty="0"/>
          </a:p>
        </p:txBody>
      </p:sp>
    </p:spTree>
    <p:extLst>
      <p:ext uri="{BB962C8B-B14F-4D97-AF65-F5344CB8AC3E}">
        <p14:creationId xmlns:p14="http://schemas.microsoft.com/office/powerpoint/2010/main" val="37662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1EE9119-24DD-4F42-A843-D545A70F68F0}"/>
              </a:ext>
            </a:extLst>
          </p:cNvPr>
          <p:cNvSpPr>
            <a:spLocks noGrp="1"/>
          </p:cNvSpPr>
          <p:nvPr>
            <p:ph type="title"/>
          </p:nvPr>
        </p:nvSpPr>
        <p:spPr>
          <a:xfrm>
            <a:off x="677334" y="609600"/>
            <a:ext cx="8596668" cy="2819400"/>
          </a:xfrm>
        </p:spPr>
        <p:txBody>
          <a:bodyPr>
            <a:noAutofit/>
          </a:bodyPr>
          <a:lstStyle/>
          <a:p>
            <a:pPr rtl="0"/>
            <a:r>
              <a:rPr lang="en-US" sz="2000" dirty="0"/>
              <a:t>Notice that as the depth increases, we tend to get very strangely shaped classification regions; for example, at a depth of five, there is a tall and skinny purple region between the yellow and blue regions.</a:t>
            </a:r>
            <a:br>
              <a:rPr lang="en-US" sz="2000" dirty="0"/>
            </a:br>
            <a:br>
              <a:rPr lang="en-US" sz="2000" dirty="0"/>
            </a:br>
            <a:r>
              <a:rPr lang="en-US" sz="2000" dirty="0"/>
              <a:t>It's clear that this is less a result of the true, intrinsic data distribution, and more a result of the particular sampling or noise properties of the data. That is, this decision tree, even at only five levels deep, is clearly over-fitting our data.</a:t>
            </a:r>
            <a:endParaRPr lang="ar-SA" sz="2000" dirty="0"/>
          </a:p>
        </p:txBody>
      </p:sp>
      <p:pic>
        <p:nvPicPr>
          <p:cNvPr id="4" name="عنصر نائب للمحتوى 3">
            <a:extLst>
              <a:ext uri="{FF2B5EF4-FFF2-40B4-BE49-F238E27FC236}">
                <a16:creationId xmlns:a16="http://schemas.microsoft.com/office/drawing/2014/main" id="{B9932141-7704-4BD9-BB28-8F4FAFAE1DE1}"/>
              </a:ext>
            </a:extLst>
          </p:cNvPr>
          <p:cNvPicPr>
            <a:picLocks noGrp="1" noChangeAspect="1"/>
          </p:cNvPicPr>
          <p:nvPr>
            <p:ph idx="1"/>
          </p:nvPr>
        </p:nvPicPr>
        <p:blipFill rotWithShape="1">
          <a:blip r:embed="rId2"/>
          <a:srcRect l="49094" t="40871" r="16260" b="18289"/>
          <a:stretch/>
        </p:blipFill>
        <p:spPr>
          <a:xfrm>
            <a:off x="314012" y="3640160"/>
            <a:ext cx="4852898" cy="3217840"/>
          </a:xfrm>
          <a:prstGeom prst="rect">
            <a:avLst/>
          </a:prstGeom>
        </p:spPr>
      </p:pic>
      <p:sp>
        <p:nvSpPr>
          <p:cNvPr id="5" name="مربع نص 4">
            <a:extLst>
              <a:ext uri="{FF2B5EF4-FFF2-40B4-BE49-F238E27FC236}">
                <a16:creationId xmlns:a16="http://schemas.microsoft.com/office/drawing/2014/main" id="{7629A9A3-F427-40B0-BA79-59F67FA0CC67}"/>
              </a:ext>
            </a:extLst>
          </p:cNvPr>
          <p:cNvSpPr txBox="1"/>
          <p:nvPr/>
        </p:nvSpPr>
        <p:spPr>
          <a:xfrm>
            <a:off x="1928625" y="3352668"/>
            <a:ext cx="976549" cy="369332"/>
          </a:xfrm>
          <a:prstGeom prst="rect">
            <a:avLst/>
          </a:prstGeom>
          <a:noFill/>
        </p:spPr>
        <p:txBody>
          <a:bodyPr wrap="none" rtlCol="1">
            <a:spAutoFit/>
          </a:bodyPr>
          <a:lstStyle/>
          <a:p>
            <a:r>
              <a:rPr lang="en-US" dirty="0"/>
              <a:t>depth 5</a:t>
            </a:r>
            <a:endParaRPr lang="ar-SA" dirty="0"/>
          </a:p>
        </p:txBody>
      </p:sp>
    </p:spTree>
    <p:extLst>
      <p:ext uri="{BB962C8B-B14F-4D97-AF65-F5344CB8AC3E}">
        <p14:creationId xmlns:p14="http://schemas.microsoft.com/office/powerpoint/2010/main" val="22033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3F5058F-0962-4CF3-B6C9-04E6599278FA}"/>
              </a:ext>
            </a:extLst>
          </p:cNvPr>
          <p:cNvSpPr>
            <a:spLocks noGrp="1"/>
          </p:cNvSpPr>
          <p:nvPr>
            <p:ph type="title"/>
          </p:nvPr>
        </p:nvSpPr>
        <p:spPr/>
        <p:txBody>
          <a:bodyPr/>
          <a:lstStyle/>
          <a:p>
            <a:r>
              <a:rPr lang="en-US" dirty="0"/>
              <a:t>Disadvantages of Decision Trees</a:t>
            </a:r>
            <a:endParaRPr lang="ar-SA" dirty="0"/>
          </a:p>
        </p:txBody>
      </p:sp>
      <p:sp>
        <p:nvSpPr>
          <p:cNvPr id="3" name="عنصر نائب للمحتوى 2">
            <a:extLst>
              <a:ext uri="{FF2B5EF4-FFF2-40B4-BE49-F238E27FC236}">
                <a16:creationId xmlns:a16="http://schemas.microsoft.com/office/drawing/2014/main" id="{EC2E828C-C29D-490C-93DC-9ED1BDA92680}"/>
              </a:ext>
            </a:extLst>
          </p:cNvPr>
          <p:cNvSpPr>
            <a:spLocks noGrp="1"/>
          </p:cNvSpPr>
          <p:nvPr>
            <p:ph idx="1"/>
          </p:nvPr>
        </p:nvSpPr>
        <p:spPr>
          <a:xfrm>
            <a:off x="677334" y="2160589"/>
            <a:ext cx="8596668" cy="1907319"/>
          </a:xfrm>
        </p:spPr>
        <p:txBody>
          <a:bodyPr>
            <a:normAutofit/>
          </a:bodyPr>
          <a:lstStyle/>
          <a:p>
            <a:pPr algn="l" rtl="0"/>
            <a:r>
              <a:rPr lang="en-US" sz="2000" dirty="0"/>
              <a:t>Can easily overfit the training data (tuning is required)</a:t>
            </a:r>
          </a:p>
          <a:p>
            <a:pPr algn="l" rtl="0"/>
            <a:r>
              <a:rPr lang="en-US" sz="2000" dirty="0"/>
              <a:t>Decision trees can be unstable because small variations in the data might result in a completely different tree being generated. This problem is mitigated by using decision trees within an ensemble (Random Forest).</a:t>
            </a:r>
            <a:endParaRPr lang="ar-SA" sz="2000" dirty="0"/>
          </a:p>
        </p:txBody>
      </p:sp>
    </p:spTree>
    <p:extLst>
      <p:ext uri="{BB962C8B-B14F-4D97-AF65-F5344CB8AC3E}">
        <p14:creationId xmlns:p14="http://schemas.microsoft.com/office/powerpoint/2010/main" val="309263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FC93D1D5-4569-4F40-B238-22E6ECC1967E}"/>
              </a:ext>
            </a:extLst>
          </p:cNvPr>
          <p:cNvSpPr>
            <a:spLocks noGrp="1"/>
          </p:cNvSpPr>
          <p:nvPr>
            <p:ph idx="1"/>
          </p:nvPr>
        </p:nvSpPr>
        <p:spPr>
          <a:xfrm>
            <a:off x="677334" y="1664830"/>
            <a:ext cx="8596668" cy="3880773"/>
          </a:xfrm>
        </p:spPr>
        <p:txBody>
          <a:bodyPr>
            <a:normAutofit/>
          </a:bodyPr>
          <a:lstStyle/>
          <a:p>
            <a:pPr algn="l" rtl="0"/>
            <a:endParaRPr lang="en-US" dirty="0"/>
          </a:p>
          <a:p>
            <a:pPr algn="l" rtl="0"/>
            <a:r>
              <a:rPr lang="en-US" dirty="0"/>
              <a:t>Such over-fitting turns out to be a general property of decision trees: it is very easy to go too deep in the tree, and thus to fit details of the particular data rather than the overall properties of the distributions they are drawn from.</a:t>
            </a:r>
          </a:p>
          <a:p>
            <a:pPr algn="l" rtl="0"/>
            <a:r>
              <a:rPr lang="en-US" dirty="0"/>
              <a:t>Notice that as the depth increases, we tend to get very strangely shaped classification regions; for example, at a depth of five, there is a tall and skinny purple region between the yellow and blue regions.</a:t>
            </a:r>
          </a:p>
          <a:p>
            <a:pPr algn="l" rtl="0"/>
            <a:r>
              <a:rPr lang="en-US" dirty="0"/>
              <a:t>That is, this decision tree, even at only five levels deep, is clearly over-fitting our data.</a:t>
            </a:r>
            <a:endParaRPr lang="ar-SA" dirty="0"/>
          </a:p>
        </p:txBody>
      </p:sp>
      <p:sp>
        <p:nvSpPr>
          <p:cNvPr id="4" name="عنوان 3">
            <a:extLst>
              <a:ext uri="{FF2B5EF4-FFF2-40B4-BE49-F238E27FC236}">
                <a16:creationId xmlns:a16="http://schemas.microsoft.com/office/drawing/2014/main" id="{B2BB549E-DCDD-4602-8CF6-E1E1561238D2}"/>
              </a:ext>
            </a:extLst>
          </p:cNvPr>
          <p:cNvSpPr>
            <a:spLocks noGrp="1"/>
          </p:cNvSpPr>
          <p:nvPr>
            <p:ph type="title"/>
          </p:nvPr>
        </p:nvSpPr>
        <p:spPr/>
        <p:txBody>
          <a:bodyPr/>
          <a:lstStyle/>
          <a:p>
            <a:r>
              <a:rPr lang="en-US" dirty="0"/>
              <a:t>Decision trees and over-fitting</a:t>
            </a:r>
            <a:br>
              <a:rPr lang="en-US" dirty="0"/>
            </a:br>
            <a:endParaRPr lang="ar-SA" dirty="0"/>
          </a:p>
        </p:txBody>
      </p:sp>
    </p:spTree>
    <p:extLst>
      <p:ext uri="{BB962C8B-B14F-4D97-AF65-F5344CB8AC3E}">
        <p14:creationId xmlns:p14="http://schemas.microsoft.com/office/powerpoint/2010/main" val="2099069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FC567A3-FD20-48E0-9698-97A22A3C0F40}"/>
              </a:ext>
            </a:extLst>
          </p:cNvPr>
          <p:cNvSpPr>
            <a:spLocks noGrp="1"/>
          </p:cNvSpPr>
          <p:nvPr>
            <p:ph type="title"/>
          </p:nvPr>
        </p:nvSpPr>
        <p:spPr>
          <a:xfrm>
            <a:off x="91181" y="50130"/>
            <a:ext cx="8596668" cy="1320800"/>
          </a:xfrm>
        </p:spPr>
        <p:txBody>
          <a:bodyPr/>
          <a:lstStyle/>
          <a:p>
            <a:r>
              <a:rPr lang="en-US" dirty="0"/>
              <a:t>Ensemble Trees:</a:t>
            </a:r>
            <a:endParaRPr lang="ar-SA" dirty="0"/>
          </a:p>
        </p:txBody>
      </p:sp>
      <p:pic>
        <p:nvPicPr>
          <p:cNvPr id="4" name="عنصر نائب للمحتوى 3">
            <a:extLst>
              <a:ext uri="{FF2B5EF4-FFF2-40B4-BE49-F238E27FC236}">
                <a16:creationId xmlns:a16="http://schemas.microsoft.com/office/drawing/2014/main" id="{5DADEEF2-438C-4F6C-82B2-C47073D3A5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3035383"/>
            <a:ext cx="8596312" cy="3223616"/>
          </a:xfrm>
          <a:prstGeom prst="rect">
            <a:avLst/>
          </a:prstGeom>
        </p:spPr>
      </p:pic>
      <p:pic>
        <p:nvPicPr>
          <p:cNvPr id="8" name="صورة 7">
            <a:extLst>
              <a:ext uri="{FF2B5EF4-FFF2-40B4-BE49-F238E27FC236}">
                <a16:creationId xmlns:a16="http://schemas.microsoft.com/office/drawing/2014/main" id="{8C23122D-BD15-4C53-8640-61D20855162E}"/>
              </a:ext>
            </a:extLst>
          </p:cNvPr>
          <p:cNvPicPr>
            <a:picLocks noChangeAspect="1"/>
          </p:cNvPicPr>
          <p:nvPr/>
        </p:nvPicPr>
        <p:blipFill rotWithShape="1">
          <a:blip r:embed="rId4"/>
          <a:srcRect l="35250" t="17333" r="30464" b="68349"/>
          <a:stretch/>
        </p:blipFill>
        <p:spPr>
          <a:xfrm>
            <a:off x="222068" y="964920"/>
            <a:ext cx="9139090" cy="2070463"/>
          </a:xfrm>
          <a:prstGeom prst="rect">
            <a:avLst/>
          </a:prstGeom>
        </p:spPr>
      </p:pic>
    </p:spTree>
    <p:extLst>
      <p:ext uri="{BB962C8B-B14F-4D97-AF65-F5344CB8AC3E}">
        <p14:creationId xmlns:p14="http://schemas.microsoft.com/office/powerpoint/2010/main" val="191920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FC567A3-FD20-48E0-9698-97A22A3C0F40}"/>
              </a:ext>
            </a:extLst>
          </p:cNvPr>
          <p:cNvSpPr>
            <a:spLocks noGrp="1"/>
          </p:cNvSpPr>
          <p:nvPr>
            <p:ph type="title"/>
          </p:nvPr>
        </p:nvSpPr>
        <p:spPr>
          <a:xfrm>
            <a:off x="91181" y="50130"/>
            <a:ext cx="8596668" cy="1320800"/>
          </a:xfrm>
        </p:spPr>
        <p:txBody>
          <a:bodyPr/>
          <a:lstStyle/>
          <a:p>
            <a:r>
              <a:rPr lang="en-US" dirty="0"/>
              <a:t>Ensemble Trees:</a:t>
            </a:r>
            <a:endParaRPr lang="ar-SA" dirty="0"/>
          </a:p>
        </p:txBody>
      </p:sp>
      <p:pic>
        <p:nvPicPr>
          <p:cNvPr id="4" name="عنصر نائب للمحتوى 3">
            <a:extLst>
              <a:ext uri="{FF2B5EF4-FFF2-40B4-BE49-F238E27FC236}">
                <a16:creationId xmlns:a16="http://schemas.microsoft.com/office/drawing/2014/main" id="{5DADEEF2-438C-4F6C-82B2-C47073D3A5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537" y="824741"/>
            <a:ext cx="8596312" cy="3223616"/>
          </a:xfrm>
          <a:prstGeom prst="rect">
            <a:avLst/>
          </a:prstGeom>
        </p:spPr>
      </p:pic>
      <p:sp>
        <p:nvSpPr>
          <p:cNvPr id="5" name="مستطيل 4">
            <a:extLst>
              <a:ext uri="{FF2B5EF4-FFF2-40B4-BE49-F238E27FC236}">
                <a16:creationId xmlns:a16="http://schemas.microsoft.com/office/drawing/2014/main" id="{0BFC0239-3007-4326-850D-07F134D8F14A}"/>
              </a:ext>
            </a:extLst>
          </p:cNvPr>
          <p:cNvSpPr/>
          <p:nvPr/>
        </p:nvSpPr>
        <p:spPr>
          <a:xfrm>
            <a:off x="412643" y="3834794"/>
            <a:ext cx="8453610" cy="3046988"/>
          </a:xfrm>
          <a:prstGeom prst="rect">
            <a:avLst/>
          </a:prstGeom>
        </p:spPr>
        <p:txBody>
          <a:bodyPr wrap="square">
            <a:spAutoFit/>
          </a:bodyPr>
          <a:lstStyle/>
          <a:p>
            <a:r>
              <a:rPr lang="en-US" sz="2400" dirty="0">
                <a:solidFill>
                  <a:srgbClr val="000000"/>
                </a:solidFill>
                <a:latin typeface="Source Sans Pro"/>
              </a:rPr>
              <a:t>It is clear that in some places, the two trees produce consistent results (e.g., in the four corners), while in other places, the two trees give very different classifications (e.g., in the regions between any two clusters). The key observation is that the inconsistencies tend to happen where the classification is less certain, and thus by using information from </a:t>
            </a:r>
            <a:r>
              <a:rPr lang="en-US" sz="2400" i="1" dirty="0">
                <a:solidFill>
                  <a:srgbClr val="000000"/>
                </a:solidFill>
                <a:latin typeface="Source Sans Pro"/>
              </a:rPr>
              <a:t>both</a:t>
            </a:r>
            <a:r>
              <a:rPr lang="en-US" sz="2400" dirty="0">
                <a:solidFill>
                  <a:srgbClr val="000000"/>
                </a:solidFill>
                <a:latin typeface="Source Sans Pro"/>
              </a:rPr>
              <a:t> of these trees, we might come up with a better result!</a:t>
            </a:r>
            <a:endParaRPr lang="ar-SA" sz="2400" dirty="0"/>
          </a:p>
        </p:txBody>
      </p:sp>
    </p:spTree>
    <p:extLst>
      <p:ext uri="{BB962C8B-B14F-4D97-AF65-F5344CB8AC3E}">
        <p14:creationId xmlns:p14="http://schemas.microsoft.com/office/powerpoint/2010/main" val="198643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18392814-8251-49BF-9825-3729321450B7}"/>
              </a:ext>
            </a:extLst>
          </p:cNvPr>
          <p:cNvSpPr>
            <a:spLocks noGrp="1"/>
          </p:cNvSpPr>
          <p:nvPr>
            <p:ph idx="1"/>
          </p:nvPr>
        </p:nvSpPr>
        <p:spPr>
          <a:xfrm>
            <a:off x="583548" y="5107284"/>
            <a:ext cx="9439681" cy="1750716"/>
          </a:xfrm>
        </p:spPr>
        <p:txBody>
          <a:bodyPr/>
          <a:lstStyle/>
          <a:p>
            <a:pPr algn="l" rtl="0"/>
            <a:r>
              <a:rPr lang="en-US" dirty="0"/>
              <a:t>Just as using information from two trees improves our results, we might expect that using information from many trees would </a:t>
            </a:r>
            <a:r>
              <a:rPr lang="en-US" sz="2400" dirty="0"/>
              <a:t>improve our results even further.</a:t>
            </a:r>
            <a:endParaRPr lang="ar-SA" dirty="0"/>
          </a:p>
        </p:txBody>
      </p:sp>
      <p:pic>
        <p:nvPicPr>
          <p:cNvPr id="4" name="صورة 3">
            <a:extLst>
              <a:ext uri="{FF2B5EF4-FFF2-40B4-BE49-F238E27FC236}">
                <a16:creationId xmlns:a16="http://schemas.microsoft.com/office/drawing/2014/main" id="{BF85718F-A18D-403C-9505-6544AE377294}"/>
              </a:ext>
            </a:extLst>
          </p:cNvPr>
          <p:cNvPicPr>
            <a:picLocks noChangeAspect="1"/>
          </p:cNvPicPr>
          <p:nvPr/>
        </p:nvPicPr>
        <p:blipFill rotWithShape="1">
          <a:blip r:embed="rId3"/>
          <a:srcRect l="36154" t="41039" r="33846" b="22222"/>
          <a:stretch/>
        </p:blipFill>
        <p:spPr>
          <a:xfrm>
            <a:off x="7059394" y="1281690"/>
            <a:ext cx="5132606" cy="3535609"/>
          </a:xfrm>
          <a:prstGeom prst="rect">
            <a:avLst/>
          </a:prstGeom>
        </p:spPr>
      </p:pic>
      <p:pic>
        <p:nvPicPr>
          <p:cNvPr id="6" name="صورة 5">
            <a:extLst>
              <a:ext uri="{FF2B5EF4-FFF2-40B4-BE49-F238E27FC236}">
                <a16:creationId xmlns:a16="http://schemas.microsoft.com/office/drawing/2014/main" id="{C912FCA5-1434-4ED1-A8DA-76F3FAF7AEB7}"/>
              </a:ext>
            </a:extLst>
          </p:cNvPr>
          <p:cNvPicPr>
            <a:picLocks noChangeAspect="1"/>
          </p:cNvPicPr>
          <p:nvPr/>
        </p:nvPicPr>
        <p:blipFill rotWithShape="1">
          <a:blip r:embed="rId4"/>
          <a:srcRect l="35250" t="40762" r="33143" b="54286"/>
          <a:stretch/>
        </p:blipFill>
        <p:spPr>
          <a:xfrm>
            <a:off x="248194" y="274642"/>
            <a:ext cx="8530046" cy="940366"/>
          </a:xfrm>
          <a:prstGeom prst="rect">
            <a:avLst/>
          </a:prstGeom>
        </p:spPr>
      </p:pic>
      <p:pic>
        <p:nvPicPr>
          <p:cNvPr id="7" name="صورة 6">
            <a:extLst>
              <a:ext uri="{FF2B5EF4-FFF2-40B4-BE49-F238E27FC236}">
                <a16:creationId xmlns:a16="http://schemas.microsoft.com/office/drawing/2014/main" id="{7F3DA7B1-05DF-47FE-A987-5D62DF30E5A4}"/>
              </a:ext>
            </a:extLst>
          </p:cNvPr>
          <p:cNvPicPr>
            <a:picLocks noChangeAspect="1"/>
          </p:cNvPicPr>
          <p:nvPr/>
        </p:nvPicPr>
        <p:blipFill rotWithShape="1">
          <a:blip r:embed="rId5"/>
          <a:srcRect l="16607" t="62857" r="50000" b="6857"/>
          <a:stretch/>
        </p:blipFill>
        <p:spPr>
          <a:xfrm>
            <a:off x="0" y="1215008"/>
            <a:ext cx="7191801" cy="3668973"/>
          </a:xfrm>
          <a:prstGeom prst="rect">
            <a:avLst/>
          </a:prstGeom>
        </p:spPr>
      </p:pic>
    </p:spTree>
    <p:extLst>
      <p:ext uri="{BB962C8B-B14F-4D97-AF65-F5344CB8AC3E}">
        <p14:creationId xmlns:p14="http://schemas.microsoft.com/office/powerpoint/2010/main" val="2940396330"/>
      </p:ext>
    </p:extLst>
  </p:cSld>
  <p:clrMapOvr>
    <a:masterClrMapping/>
  </p:clrMapOvr>
</p:sld>
</file>

<file path=ppt/theme/theme1.xml><?xml version="1.0" encoding="utf-8"?>
<a:theme xmlns:a="http://schemas.openxmlformats.org/drawingml/2006/main" name="واجهة">
  <a:themeElements>
    <a:clrScheme name="واجهة">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واجهة">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واجهة">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974</TotalTime>
  <Words>1387</Words>
  <Application>Microsoft Office PowerPoint</Application>
  <PresentationFormat>شاشة عريضة</PresentationFormat>
  <Paragraphs>110</Paragraphs>
  <Slides>22</Slides>
  <Notes>13</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22</vt:i4>
      </vt:variant>
    </vt:vector>
  </HeadingPairs>
  <TitlesOfParts>
    <vt:vector size="31" baseType="lpstr">
      <vt:lpstr>Arial</vt:lpstr>
      <vt:lpstr>Calibri</vt:lpstr>
      <vt:lpstr>Courier New</vt:lpstr>
      <vt:lpstr>Helvetica</vt:lpstr>
      <vt:lpstr>Source Sans Pro</vt:lpstr>
      <vt:lpstr>Tahoma</vt:lpstr>
      <vt:lpstr>Trebuchet MS</vt:lpstr>
      <vt:lpstr>Wingdings 3</vt:lpstr>
      <vt:lpstr>واجهة</vt:lpstr>
      <vt:lpstr>Random Forest</vt:lpstr>
      <vt:lpstr>Motivating Random Forests: Decision Trees </vt:lpstr>
      <vt:lpstr>Decision Trees: - It is a tree-like graph, a sequential diagram illustrating all of the possible decision alternatives and the corresponding outcomes.  - Starting from the root of a tree, - every internal node represents what a decision is made based on; each branch of a node represents how a choice may lead to the next nodes; and finally, each terminal node, the leaf, represents an outcome yielded. Type of Trees : classification, regression </vt:lpstr>
      <vt:lpstr>Notice that as the depth increases, we tend to get very strangely shaped classification regions; for example, at a depth of five, there is a tall and skinny purple region between the yellow and blue regions.  It's clear that this is less a result of the true, intrinsic data distribution, and more a result of the particular sampling or noise properties of the data. That is, this decision tree, even at only five levels deep, is clearly over-fitting our data.</vt:lpstr>
      <vt:lpstr>Disadvantages of Decision Trees</vt:lpstr>
      <vt:lpstr>Decision trees and over-fitting </vt:lpstr>
      <vt:lpstr>Ensemble Trees:</vt:lpstr>
      <vt:lpstr>Ensemble Trees:</vt:lpstr>
      <vt:lpstr>عرض تقديمي في PowerPoint</vt:lpstr>
      <vt:lpstr>Ensembles of Estimators  (To solve the overfitting)</vt:lpstr>
      <vt:lpstr>عرض تقديمي في PowerPoint</vt:lpstr>
      <vt:lpstr>عرض تقديمي في PowerPoint</vt:lpstr>
      <vt:lpstr>عرض تقديمي في PowerPoint</vt:lpstr>
      <vt:lpstr>عرض تقديمي في PowerPoint</vt:lpstr>
      <vt:lpstr>Random Forest Regression  </vt:lpstr>
      <vt:lpstr>Consider the following data, drawn from the combination of a fast and slow oscillation: </vt:lpstr>
      <vt:lpstr>Using the random forest regressor, we can find the best fit curve as follows:</vt:lpstr>
      <vt:lpstr>Example: Random Forest for Classifying Digits</vt:lpstr>
      <vt:lpstr>عرض تقديمي في PowerPoint</vt:lpstr>
      <vt:lpstr>عرض تقديمي في PowerPoint</vt:lpstr>
      <vt:lpstr>And for good measure, plot the confusion matrix:</vt:lpstr>
      <vt:lpstr>Summary of Random Forests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owner</dc:creator>
  <cp:lastModifiedBy>owner</cp:lastModifiedBy>
  <cp:revision>111</cp:revision>
  <dcterms:created xsi:type="dcterms:W3CDTF">2018-11-27T15:38:28Z</dcterms:created>
  <dcterms:modified xsi:type="dcterms:W3CDTF">2018-11-28T07:52:34Z</dcterms:modified>
</cp:coreProperties>
</file>