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59" r:id="rId4"/>
    <p:sldId id="257" r:id="rId5"/>
    <p:sldId id="298" r:id="rId6"/>
    <p:sldId id="262" r:id="rId7"/>
    <p:sldId id="296" r:id="rId8"/>
    <p:sldId id="263" r:id="rId9"/>
    <p:sldId id="267" r:id="rId10"/>
    <p:sldId id="260" r:id="rId11"/>
    <p:sldId id="266" r:id="rId12"/>
    <p:sldId id="261" r:id="rId13"/>
    <p:sldId id="265" r:id="rId14"/>
    <p:sldId id="277" r:id="rId15"/>
    <p:sldId id="268" r:id="rId16"/>
    <p:sldId id="264" r:id="rId17"/>
    <p:sldId id="288" r:id="rId18"/>
    <p:sldId id="272" r:id="rId19"/>
    <p:sldId id="271" r:id="rId20"/>
    <p:sldId id="297" r:id="rId21"/>
    <p:sldId id="280" r:id="rId22"/>
  </p:sldIdLst>
  <p:sldSz cx="9144000" cy="5143500" type="screen16x9"/>
  <p:notesSz cx="6858000" cy="9144000"/>
  <p:embeddedFontLst>
    <p:embeddedFont>
      <p:font typeface="Roboto Slab" pitchFamily="2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3227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bf1dbd17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bf1dbd17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43000" y="971550"/>
            <a:ext cx="7315200" cy="3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000" dirty="0"/>
              <a:t> </a:t>
            </a:r>
            <a:r>
              <a:rPr lang="en-US" sz="4000" dirty="0" smtClean="0"/>
              <a:t>RNA</a:t>
            </a:r>
            <a:br>
              <a:rPr lang="en-US" sz="4000" dirty="0" smtClean="0"/>
            </a:br>
            <a:r>
              <a:rPr lang="en-US" sz="4000" dirty="0" err="1" smtClean="0"/>
              <a:t>Seq</a:t>
            </a:r>
            <a:r>
              <a:rPr lang="en-US" sz="4000" dirty="0" smtClean="0"/>
              <a:t>-Differential Expression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             (Bladder Cancer)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4400" b="1" dirty="0"/>
              <a:t>Sources of variability </a:t>
            </a:r>
            <a:endParaRPr lang="en-US" sz="4400" b="1" dirty="0" smtClean="0"/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Phenotypic variability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Measurement error 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Nature biological variations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Normalization</a:t>
            </a:r>
            <a:r>
              <a:rPr lang="en" sz="18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NORMALIZATION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number of mapped reads for each gene is relative to the expression of RNA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'interesting</a:t>
            </a:r>
            <a:r>
              <a:rPr lang="en-US" dirty="0"/>
              <a:t>') in addition to several other factors (</a:t>
            </a:r>
            <a:r>
              <a:rPr lang="en-US" dirty="0">
                <a:solidFill>
                  <a:srgbClr val="C00000"/>
                </a:solidFill>
              </a:rPr>
              <a:t>'uninteresting</a:t>
            </a:r>
            <a:r>
              <a:rPr lang="en-US" dirty="0"/>
              <a:t>'). Normalization is the method of scaling raw count values to take the "uninteresting" variables into account. Through this way the levels of expression between the samples are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more comparable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5715000" y="1715356"/>
            <a:ext cx="1586630" cy="1702871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 Of Normalization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04800" y="1200150"/>
            <a:ext cx="4191000" cy="3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RPKM/FPKM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 (reads/fragments per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kilobase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of exon per million reads/fragments mapped)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CPM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 (counts per million)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TPM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 (transcripts per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kilobase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million)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DESeq2’s 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median of ratios</a:t>
            </a:r>
          </a:p>
          <a:p>
            <a:pPr marL="0" indent="0" algn="just">
              <a:buNone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EdgeR’s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trimmed mean of M values (TMM)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7" name="Google Shape;830;p48"/>
          <p:cNvGrpSpPr/>
          <p:nvPr/>
        </p:nvGrpSpPr>
        <p:grpSpPr>
          <a:xfrm>
            <a:off x="5759355" y="1844715"/>
            <a:ext cx="1497920" cy="1444151"/>
            <a:chOff x="1278900" y="2333250"/>
            <a:chExt cx="381175" cy="381175"/>
          </a:xfrm>
        </p:grpSpPr>
        <p:sp>
          <p:nvSpPr>
            <p:cNvPr id="18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152400" y="-171450"/>
            <a:ext cx="8382000" cy="35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Statistical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hypothesis testing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You </a:t>
            </a:r>
            <a:r>
              <a:rPr lang="en-US" sz="1600" b="1" dirty="0"/>
              <a:t>need to make some assumptions to analyze this data, this assumption is called a hypothesis.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E.g. is there any different between the cases (e.g. control/disease)?</a:t>
            </a:r>
          </a:p>
          <a:p>
            <a:pPr marL="0" indent="0">
              <a:buNone/>
            </a:pPr>
            <a:r>
              <a:rPr lang="en-US" sz="1600" dirty="0"/>
              <a:t>So if there is no difference, we call this the null hypothesis H0: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         H0: 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d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= 0</a:t>
            </a:r>
          </a:p>
          <a:p>
            <a:pPr marL="0" indent="0">
              <a:buNone/>
            </a:pPr>
            <a:r>
              <a:rPr lang="en-US" sz="1600" dirty="0"/>
              <a:t>If there is a difference, we call this the alternative hypothesis H1: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H1: d ≠ 0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="" xmlns:a16="http://schemas.microsoft.com/office/drawing/2014/main" id="{CB9E5A4F-42A1-40A1-84C4-AE1FAD650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5" t="61014" r="20532"/>
          <a:stretch/>
        </p:blipFill>
        <p:spPr>
          <a:xfrm>
            <a:off x="4724400" y="2986777"/>
            <a:ext cx="4038600" cy="1701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Types of hypothesis testing </a:t>
            </a:r>
            <a:endParaRPr dirty="0"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609600" y="2045207"/>
            <a:ext cx="2033253" cy="157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Parametric test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 smtClea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buNone/>
            </a:pPr>
            <a:r>
              <a:rPr lang="en-US" sz="1200" dirty="0"/>
              <a:t>If your data, follow the normal distribution </a:t>
            </a:r>
          </a:p>
          <a:p>
            <a:pPr marL="0" indent="0">
              <a:buNone/>
            </a:pPr>
            <a:r>
              <a:rPr lang="en-US" sz="1200" dirty="0"/>
              <a:t>Examples: T test  ANOVA test </a:t>
            </a:r>
          </a:p>
        </p:txBody>
      </p:sp>
      <p:sp>
        <p:nvSpPr>
          <p:cNvPr id="208" name="Google Shape;208;p24"/>
          <p:cNvSpPr/>
          <p:nvPr/>
        </p:nvSpPr>
        <p:spPr>
          <a:xfrm>
            <a:off x="6172200" y="2045207"/>
            <a:ext cx="2667000" cy="166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Nonparametric test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>
              <a:buNone/>
            </a:pPr>
            <a:r>
              <a:rPr lang="en-US" sz="1200" dirty="0"/>
              <a:t>If your data doesn’t follow the normal distribution </a:t>
            </a:r>
          </a:p>
          <a:p>
            <a:pPr marL="0" indent="0">
              <a:buNone/>
            </a:pPr>
            <a:r>
              <a:rPr lang="en-US" sz="1200" dirty="0"/>
              <a:t>Examples: Wilcoxon test  </a:t>
            </a:r>
            <a:r>
              <a:rPr lang="en-US" sz="1200" dirty="0" err="1"/>
              <a:t>Kruskal</a:t>
            </a:r>
            <a:r>
              <a:rPr lang="en-US" sz="1200" dirty="0"/>
              <a:t>-Wallis Test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BE24B3B-A245-463C-A14F-5FE10676D8AC}"/>
              </a:ext>
            </a:extLst>
          </p:cNvPr>
          <p:cNvSpPr txBox="1"/>
          <p:nvPr/>
        </p:nvSpPr>
        <p:spPr>
          <a:xfrm>
            <a:off x="82505" y="3474180"/>
            <a:ext cx="8915401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The output of both tests is a statistic value and a p value which is correspond to the statistic value, A p-value less than</a:t>
            </a:r>
            <a:r>
              <a:rPr lang="en-US" sz="1800" b="1" dirty="0">
                <a:solidFill>
                  <a:schemeClr val="accent5">
                    <a:lumMod val="10000"/>
                  </a:schemeClr>
                </a:solidFill>
              </a:rPr>
              <a:t> 0.05 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is </a:t>
            </a:r>
            <a:r>
              <a:rPr lang="en-US" sz="1800" b="1" dirty="0">
                <a:solidFill>
                  <a:schemeClr val="accent5">
                    <a:lumMod val="10000"/>
                  </a:schemeClr>
                </a:solidFill>
              </a:rPr>
              <a:t>statistically significant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. It indicates strong evidence against the null hypothesis, as there is less than a 5% probability the null is correct  or the </a:t>
            </a:r>
            <a:r>
              <a:rPr lang="en-US" sz="1800" b="1" dirty="0">
                <a:solidFill>
                  <a:schemeClr val="accent5">
                    <a:lumMod val="10000"/>
                  </a:schemeClr>
                </a:solidFill>
              </a:rPr>
              <a:t>error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</a:rPr>
              <a:t> probability in the </a:t>
            </a:r>
            <a:r>
              <a:rPr lang="en-US" sz="1800" b="1" dirty="0">
                <a:solidFill>
                  <a:schemeClr val="accent5">
                    <a:lumMod val="10000"/>
                  </a:schemeClr>
                </a:solidFill>
              </a:rPr>
              <a:t>alternative hypothesis  is less than 5%.</a:t>
            </a:r>
          </a:p>
          <a:p>
            <a:endParaRPr lang="en-US" sz="1800" dirty="0">
              <a:solidFill>
                <a:schemeClr val="accent5">
                  <a:lumMod val="10000"/>
                </a:schemeClr>
              </a:solidFill>
            </a:endParaRPr>
          </a:p>
          <a:p>
            <a:endParaRPr lang="en-US" sz="18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Probability </a:t>
            </a:r>
            <a:r>
              <a:rPr lang="en-US" dirty="0" smtClean="0"/>
              <a:t>Distributions</a:t>
            </a:r>
            <a:r>
              <a:rPr lang="ar-EG" dirty="0" smtClean="0"/>
              <a:t> 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6200" y="1200150"/>
            <a:ext cx="312975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b="1" dirty="0"/>
              <a:t>Poisson </a:t>
            </a:r>
            <a:r>
              <a:rPr lang="en-US" b="1" dirty="0" smtClean="0"/>
              <a:t>Distribution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2971800" y="1200150"/>
            <a:ext cx="2777992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b="1" dirty="0"/>
              <a:t>N</a:t>
            </a:r>
            <a:r>
              <a:rPr lang="en-US" b="1" dirty="0" smtClean="0"/>
              <a:t>ormal Distribution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76350"/>
            <a:ext cx="2965366" cy="3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b="1" dirty="0"/>
              <a:t>Negative  B</a:t>
            </a:r>
            <a:r>
              <a:rPr lang="en-US" b="1" dirty="0" smtClean="0"/>
              <a:t>inomial </a:t>
            </a:r>
            <a:r>
              <a:rPr lang="en-US" b="1" dirty="0"/>
              <a:t>D</a:t>
            </a:r>
            <a:r>
              <a:rPr lang="en-US" b="1" dirty="0" smtClean="0"/>
              <a:t>istribution</a:t>
            </a:r>
            <a:endParaRPr lang="en-US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" name="Picture 2" descr="Normal Approximation to Poisson Distribution - VrcAcademy">
            <a:extLst>
              <a:ext uri="{FF2B5EF4-FFF2-40B4-BE49-F238E27FC236}">
                <a16:creationId xmlns="" xmlns:a16="http://schemas.microsoft.com/office/drawing/2014/main" id="{CA712461-A19D-419A-BCD0-A4EF4B228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4"/>
          <a:stretch/>
        </p:blipFill>
        <p:spPr bwMode="auto">
          <a:xfrm>
            <a:off x="0" y="1996996"/>
            <a:ext cx="275791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6667DB-08E3-4269-9D07-D2F5BBA2B1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6" b="-1"/>
          <a:stretch/>
        </p:blipFill>
        <p:spPr>
          <a:xfrm>
            <a:off x="2814787" y="2209460"/>
            <a:ext cx="3276600" cy="150529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9430E3-88F0-44EC-9A3D-1BFF4AB967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/>
          <a:stretch/>
        </p:blipFill>
        <p:spPr>
          <a:xfrm>
            <a:off x="6314090" y="1996996"/>
            <a:ext cx="2677510" cy="1885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 txBox="1">
            <a:spLocks noGrp="1"/>
          </p:cNvSpPr>
          <p:nvPr>
            <p:ph type="title"/>
          </p:nvPr>
        </p:nvSpPr>
        <p:spPr>
          <a:xfrm>
            <a:off x="220800" y="348756"/>
            <a:ext cx="477252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DESeq2 tutorial</a:t>
            </a:r>
          </a:p>
        </p:txBody>
      </p:sp>
      <p:sp>
        <p:nvSpPr>
          <p:cNvPr id="574" name="Google Shape;574;p4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575" name="Google Shape;575;p44"/>
          <p:cNvGrpSpPr/>
          <p:nvPr/>
        </p:nvGrpSpPr>
        <p:grpSpPr>
          <a:xfrm>
            <a:off x="76200" y="1103712"/>
            <a:ext cx="3608219" cy="3243853"/>
            <a:chOff x="3778727" y="4460423"/>
            <a:chExt cx="720160" cy="647437"/>
          </a:xfrm>
        </p:grpSpPr>
        <p:sp>
          <p:nvSpPr>
            <p:cNvPr id="576" name="Google Shape;576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5- Fold change 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calculation and Wald test for significance testing </a:t>
              </a: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1- Counts normalization</a:t>
              </a: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3- Shrink gene-wise dispersion estimates</a:t>
              </a: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2- dispersion estimation</a:t>
              </a: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4- fit the negative binomial model</a:t>
              </a: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583" name="Google Shape;583;p44"/>
          <p:cNvCxnSpPr/>
          <p:nvPr/>
        </p:nvCxnSpPr>
        <p:spPr>
          <a:xfrm>
            <a:off x="3666600" y="1809750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85" name="Google Shape;585;p44"/>
          <p:cNvCxnSpPr/>
          <p:nvPr/>
        </p:nvCxnSpPr>
        <p:spPr>
          <a:xfrm>
            <a:off x="3568526" y="2352425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6" name="Google Shape;586;p44"/>
          <p:cNvSpPr txBox="1"/>
          <p:nvPr/>
        </p:nvSpPr>
        <p:spPr>
          <a:xfrm>
            <a:off x="5502050" y="1878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7" name="Google Shape;587;p44"/>
          <p:cNvCxnSpPr/>
          <p:nvPr/>
        </p:nvCxnSpPr>
        <p:spPr>
          <a:xfrm>
            <a:off x="3347426" y="2900570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8" name="Google Shape;588;p44"/>
          <p:cNvSpPr txBox="1"/>
          <p:nvPr/>
        </p:nvSpPr>
        <p:spPr>
          <a:xfrm>
            <a:off x="5502050" y="2360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9" name="Google Shape;589;p44"/>
          <p:cNvCxnSpPr/>
          <p:nvPr/>
        </p:nvCxnSpPr>
        <p:spPr>
          <a:xfrm>
            <a:off x="3159026" y="3331977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0" name="Google Shape;590;p44"/>
          <p:cNvSpPr txBox="1"/>
          <p:nvPr/>
        </p:nvSpPr>
        <p:spPr>
          <a:xfrm>
            <a:off x="4876800" y="2728520"/>
            <a:ext cx="20186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2906507" y="380510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2" name="Google Shape;592;p44"/>
          <p:cNvSpPr txBox="1"/>
          <p:nvPr/>
        </p:nvSpPr>
        <p:spPr>
          <a:xfrm>
            <a:off x="5502050" y="3323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3" name="Google Shape;593;p44"/>
          <p:cNvCxnSpPr/>
          <p:nvPr/>
        </p:nvCxnSpPr>
        <p:spPr>
          <a:xfrm>
            <a:off x="2695309" y="41719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4" name="Google Shape;594;p44"/>
          <p:cNvSpPr txBox="1"/>
          <p:nvPr/>
        </p:nvSpPr>
        <p:spPr>
          <a:xfrm>
            <a:off x="5502050" y="3805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6333" y="2352425"/>
            <a:ext cx="1636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DESeq2 pipeline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4177168F-5175-414C-A188-68DA49E0C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0"/>
          <a:stretch/>
        </p:blipFill>
        <p:spPr>
          <a:xfrm>
            <a:off x="5006396" y="2014929"/>
            <a:ext cx="3778008" cy="14720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D7E01C6-7792-4639-96B1-B81CC88136BE}"/>
              </a:ext>
            </a:extLst>
          </p:cNvPr>
          <p:cNvSpPr/>
          <p:nvPr/>
        </p:nvSpPr>
        <p:spPr>
          <a:xfrm>
            <a:off x="5943600" y="2013976"/>
            <a:ext cx="704500" cy="14505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D7E01C6-7792-4639-96B1-B81CC88136BE}"/>
              </a:ext>
            </a:extLst>
          </p:cNvPr>
          <p:cNvSpPr/>
          <p:nvPr/>
        </p:nvSpPr>
        <p:spPr>
          <a:xfrm>
            <a:off x="8173343" y="2013975"/>
            <a:ext cx="654706" cy="1472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58743" y="1290524"/>
            <a:ext cx="2514600" cy="392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1028333"/>
            <a:ext cx="2786700" cy="547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smtClean="0">
                <a:solidFill>
                  <a:schemeClr val="accent2"/>
                </a:solidFill>
              </a:rPr>
              <a:t>The Output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Application Of RNA </a:t>
            </a:r>
            <a:r>
              <a:rPr lang="en-US" dirty="0" err="1"/>
              <a:t>Seq</a:t>
            </a:r>
            <a:r>
              <a:rPr lang="en-US" dirty="0"/>
              <a:t>-Diff-Expression</a:t>
            </a:r>
            <a:endParaRPr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>
                <a:solidFill>
                  <a:srgbClr val="0091EA"/>
                </a:solidFill>
              </a:rPr>
              <a:t>Application</a:t>
            </a:r>
            <a:endParaRPr lang="en-US" sz="1400" dirty="0">
              <a:solidFill>
                <a:srgbClr val="0091EA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263238"/>
                </a:solidFill>
              </a:rPr>
              <a:t>It has Widespread uses in various fields: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263238"/>
                </a:solidFill>
              </a:rPr>
              <a:t>1-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Disease classification based on transcriptome profiling </a:t>
            </a:r>
            <a:endParaRPr lang="en-US" sz="1400" b="1" dirty="0"/>
          </a:p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263238"/>
                </a:solidFill>
              </a:rPr>
              <a:t>2-</a:t>
            </a:r>
            <a:r>
              <a:rPr lang="en-US" sz="1400" b="1" dirty="0"/>
              <a:t> understanding the mechanisms of diseases and drug resistance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263238"/>
                </a:solidFill>
              </a:rPr>
              <a:t>3-</a:t>
            </a:r>
            <a:r>
              <a:rPr lang="en-US" sz="1400" b="1" dirty="0"/>
              <a:t>Identifying therapeutic target genes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400" b="1" dirty="0"/>
              <a:t>4-understanding the stem cells differentiation abilities 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263238"/>
                </a:solidFill>
              </a:rPr>
              <a:t>……..and others </a:t>
            </a: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/>
              <a:t>Help in Analysis Data</a:t>
            </a:r>
            <a:endParaRPr sz="44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https://david.ncifcrf.gov/tools.jsp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" name="Google Shape;1309;p49"/>
          <p:cNvGrpSpPr/>
          <p:nvPr/>
        </p:nvGrpSpPr>
        <p:grpSpPr>
          <a:xfrm>
            <a:off x="3740634" y="1031701"/>
            <a:ext cx="1066800" cy="990600"/>
            <a:chOff x="7638277" y="937343"/>
            <a:chExt cx="744273" cy="793950"/>
          </a:xfrm>
        </p:grpSpPr>
        <p:sp>
          <p:nvSpPr>
            <p:cNvPr id="6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6896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000" b="1" dirty="0"/>
              <a:t>Bladder Cancer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3600" b="1" dirty="0"/>
              <a:t>Member Of Team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600" dirty="0"/>
              <a:t>1-Dina </a:t>
            </a:r>
            <a:r>
              <a:rPr lang="en-US" sz="2600" dirty="0" err="1"/>
              <a:t>Fakhry</a:t>
            </a:r>
            <a:r>
              <a:rPr lang="en-US" sz="2600" dirty="0"/>
              <a:t> Ali</a:t>
            </a:r>
          </a:p>
          <a:p>
            <a:pPr marL="0" lvl="0" indent="0">
              <a:buNone/>
            </a:pPr>
            <a:r>
              <a:rPr lang="en-US" sz="2600" dirty="0"/>
              <a:t>2-</a:t>
            </a:r>
            <a:r>
              <a:rPr lang="en-US" sz="2800" dirty="0"/>
              <a:t>Nehal </a:t>
            </a:r>
            <a:r>
              <a:rPr lang="en-US" sz="2800" dirty="0" err="1"/>
              <a:t>Hessin</a:t>
            </a:r>
            <a:r>
              <a:rPr lang="en-US" sz="2800" dirty="0"/>
              <a:t> </a:t>
            </a:r>
            <a:r>
              <a:rPr lang="en-US" sz="2800" dirty="0" err="1"/>
              <a:t>Brham</a:t>
            </a:r>
            <a:endParaRPr lang="en-US" sz="2800" dirty="0"/>
          </a:p>
          <a:p>
            <a:pPr marL="0" lvl="0" indent="0">
              <a:buNone/>
            </a:pPr>
            <a:r>
              <a:rPr lang="en-US" sz="2600" dirty="0"/>
              <a:t>3-Marwa Ashraf </a:t>
            </a:r>
            <a:r>
              <a:rPr lang="en-US" sz="2600" dirty="0" smtClean="0"/>
              <a:t>Mohammed</a:t>
            </a:r>
            <a:endParaRPr lang="en-US" sz="2600" dirty="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l="22680" t="9485" r="14803" b="48837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Part</a:t>
            </a:r>
            <a:endParaRPr dirty="0"/>
          </a:p>
        </p:txBody>
      </p:sp>
      <p:sp>
        <p:nvSpPr>
          <p:cNvPr id="275" name="Google Shape;275;p30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46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990600" y="2419350"/>
            <a:ext cx="65937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Google Shape;762;p48"/>
          <p:cNvSpPr/>
          <p:nvPr/>
        </p:nvSpPr>
        <p:spPr>
          <a:xfrm>
            <a:off x="2057400" y="2016784"/>
            <a:ext cx="4343400" cy="1832743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" name="Google Shape;747;p48"/>
          <p:cNvGrpSpPr/>
          <p:nvPr/>
        </p:nvGrpSpPr>
        <p:grpSpPr>
          <a:xfrm>
            <a:off x="1375877" y="3717704"/>
            <a:ext cx="647682" cy="646728"/>
            <a:chOff x="596350" y="929175"/>
            <a:chExt cx="407950" cy="497475"/>
          </a:xfrm>
        </p:grpSpPr>
        <p:sp>
          <p:nvSpPr>
            <p:cNvPr id="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62000" y="308120"/>
            <a:ext cx="4038600" cy="663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Introduction </a:t>
            </a:r>
            <a:endParaRPr sz="3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6529050" cy="285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The goal of differential expression analysis is to identify genes whose expression level differs under different conditions using statistical analysis to discover quantitative changes in the expression levels.</a:t>
            </a:r>
          </a:p>
          <a:p>
            <a:pPr lvl="0"/>
            <a:endParaRPr lang="en-US" sz="2000" dirty="0"/>
          </a:p>
          <a:p>
            <a:r>
              <a:rPr lang="en-US" sz="2000" b="1" dirty="0"/>
              <a:t>DESeq2  is </a:t>
            </a:r>
            <a:r>
              <a:rPr lang="en-US" sz="2000" dirty="0"/>
              <a:t>a R/Bioconductor package for differential gene expression analysis on count based expression datasets using the negative binomial distribution.</a:t>
            </a:r>
          </a:p>
          <a:p>
            <a:pPr lvl="0"/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609600" y="59055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sequence </a:t>
            </a:r>
            <a:r>
              <a:rPr lang="en-US" dirty="0" smtClean="0"/>
              <a:t>RNA?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600" y="1428750"/>
            <a:ext cx="7924800" cy="2743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b="1" dirty="0" smtClean="0"/>
              <a:t>1-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1-</a:t>
            </a:r>
            <a:r>
              <a:rPr lang="en-US" b="1" dirty="0" smtClean="0"/>
              <a:t>- </a:t>
            </a: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Functional studies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– Genome may be constant but an experimental condition has a pronounced effect on gene expression (differential expression)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• e.g. Drug treated vs. untreated cell line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• e.g. Wild type versus knock out mice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2- Predicting transcript sequence from genome sequence is difficult 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3- Some molecular features can only be observed at the RNA level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– Alternative isoforms, fusion transcripts, RNA editing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4- Understand allele specific expression </a:t>
            </a:r>
          </a:p>
        </p:txBody>
      </p:sp>
    </p:spTree>
    <p:extLst>
      <p:ext uri="{BB962C8B-B14F-4D97-AF65-F5344CB8AC3E}">
        <p14:creationId xmlns:p14="http://schemas.microsoft.com/office/powerpoint/2010/main" val="40442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6000" b="1" dirty="0"/>
              <a:t>Problem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5192250" cy="2234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Dataset didn’t follow the normal distribution which make an error in the data distribution 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 rot="13547088"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 rot="10800000">
            <a:off x="6224308" y="1427796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" name="Google Shape;1309;p49"/>
          <p:cNvGrpSpPr/>
          <p:nvPr/>
        </p:nvGrpSpPr>
        <p:grpSpPr>
          <a:xfrm>
            <a:off x="4408489" y="936936"/>
            <a:ext cx="685800" cy="621477"/>
            <a:chOff x="7638277" y="937343"/>
            <a:chExt cx="744273" cy="793950"/>
          </a:xfrm>
        </p:grpSpPr>
        <p:sp>
          <p:nvSpPr>
            <p:cNvPr id="14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9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1150908" y="1070120"/>
            <a:ext cx="2490450" cy="663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Solution</a:t>
            </a:r>
            <a:endParaRPr sz="3600"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685800" y="18895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buNone/>
            </a:pPr>
            <a:r>
              <a:rPr lang="en-US" dirty="0" smtClean="0"/>
              <a:t>Use DeSeq2 package which</a:t>
            </a:r>
          </a:p>
          <a:p>
            <a:pPr marL="0" lvl="0" indent="0" algn="ctr" rtl="1">
              <a:buNone/>
            </a:pPr>
            <a:r>
              <a:rPr lang="en-US" dirty="0" smtClean="0"/>
              <a:t>make the result more accurate 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" name="Google Shape;124;p18"/>
          <p:cNvGrpSpPr/>
          <p:nvPr/>
        </p:nvGrpSpPr>
        <p:grpSpPr>
          <a:xfrm flipH="1">
            <a:off x="5907254" y="2086697"/>
            <a:ext cx="1056351" cy="900624"/>
            <a:chOff x="5972700" y="2330200"/>
            <a:chExt cx="411625" cy="387275"/>
          </a:xfrm>
        </p:grpSpPr>
        <p:sp>
          <p:nvSpPr>
            <p:cNvPr id="11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3" name="Google Shape;123;p18"/>
          <p:cNvSpPr/>
          <p:nvPr/>
        </p:nvSpPr>
        <p:spPr>
          <a:xfrm rot="21380716">
            <a:off x="5637995" y="1830274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7;p18"/>
          <p:cNvSpPr/>
          <p:nvPr/>
        </p:nvSpPr>
        <p:spPr>
          <a:xfrm>
            <a:off x="5458629" y="1682224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249;p49"/>
          <p:cNvGrpSpPr/>
          <p:nvPr/>
        </p:nvGrpSpPr>
        <p:grpSpPr>
          <a:xfrm>
            <a:off x="3657906" y="966343"/>
            <a:ext cx="838200" cy="834903"/>
            <a:chOff x="3554761" y="1011374"/>
            <a:chExt cx="597525" cy="719918"/>
          </a:xfrm>
        </p:grpSpPr>
        <p:sp>
          <p:nvSpPr>
            <p:cNvPr id="16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789;p48"/>
          <p:cNvGrpSpPr/>
          <p:nvPr/>
        </p:nvGrpSpPr>
        <p:grpSpPr>
          <a:xfrm rot="804802" flipH="1">
            <a:off x="1114211" y="952401"/>
            <a:ext cx="437005" cy="399842"/>
            <a:chOff x="2594050" y="1631825"/>
            <a:chExt cx="439625" cy="439625"/>
          </a:xfrm>
        </p:grpSpPr>
        <p:sp>
          <p:nvSpPr>
            <p:cNvPr id="21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2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Low confidence bases, Ns.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Sequence specific bias, GC bias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Adaptors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Sequence contamination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Problem In The Sequence 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58DAA9D-8347-4F25-B34A-23BE6AA8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23950"/>
            <a:ext cx="3803095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228601" y="308120"/>
            <a:ext cx="840968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differential expression workflow 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1295400" y="2190750"/>
            <a:ext cx="1981200" cy="181831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Quality control (</a:t>
            </a:r>
            <a:r>
              <a:rPr lang="en-US" u="sng" dirty="0" err="1"/>
              <a:t>FastQC</a:t>
            </a:r>
            <a:r>
              <a:rPr lang="en-US" u="sng" dirty="0"/>
              <a:t>)</a:t>
            </a:r>
            <a:endParaRPr lang="en-US" dirty="0"/>
          </a:p>
        </p:txBody>
      </p:sp>
      <p:sp>
        <p:nvSpPr>
          <p:cNvPr id="169" name="Google Shape;169;p23"/>
          <p:cNvSpPr/>
          <p:nvPr/>
        </p:nvSpPr>
        <p:spPr>
          <a:xfrm>
            <a:off x="76200" y="1276350"/>
            <a:ext cx="1905000" cy="1747474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RNA-</a:t>
            </a:r>
            <a:r>
              <a:rPr lang="en-US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</a:t>
            </a: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short reads </a:t>
            </a:r>
          </a:p>
        </p:txBody>
      </p:sp>
      <p:sp>
        <p:nvSpPr>
          <p:cNvPr id="170" name="Google Shape;170;p23"/>
          <p:cNvSpPr/>
          <p:nvPr/>
        </p:nvSpPr>
        <p:spPr>
          <a:xfrm>
            <a:off x="4343400" y="2150087"/>
            <a:ext cx="1981201" cy="1894511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Counting reads associated with genes (</a:t>
            </a:r>
            <a:r>
              <a:rPr lang="en-US" dirty="0" err="1"/>
              <a:t>HTSeq</a:t>
            </a:r>
            <a:r>
              <a:rPr lang="en-US" dirty="0"/>
              <a:t>, </a:t>
            </a:r>
            <a:r>
              <a:rPr lang="en-US" dirty="0" err="1"/>
              <a:t>featurecounts</a:t>
            </a:r>
            <a:r>
              <a:rPr lang="en-US" dirty="0"/>
              <a:t>)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69022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70;p23"/>
          <p:cNvSpPr/>
          <p:nvPr/>
        </p:nvSpPr>
        <p:spPr>
          <a:xfrm>
            <a:off x="2743200" y="1353973"/>
            <a:ext cx="1981200" cy="1820993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Reads mapping to the genome</a:t>
            </a:r>
          </a:p>
          <a:p>
            <a:pPr algn="ctr"/>
            <a:r>
              <a:rPr lang="en-US" dirty="0"/>
              <a:t>(STAR, GSNAP, </a:t>
            </a:r>
            <a:r>
              <a:rPr lang="en-US" dirty="0" err="1"/>
              <a:t>TopHat</a:t>
            </a:r>
            <a:r>
              <a:rPr lang="en-US" dirty="0"/>
              <a:t>) </a:t>
            </a:r>
          </a:p>
        </p:txBody>
      </p:sp>
      <p:sp>
        <p:nvSpPr>
          <p:cNvPr id="8" name="Google Shape;169;p23"/>
          <p:cNvSpPr/>
          <p:nvPr/>
        </p:nvSpPr>
        <p:spPr>
          <a:xfrm>
            <a:off x="5943600" y="1161031"/>
            <a:ext cx="2438400" cy="2013935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Statistical analysis to identify the differentially expressed genes (DESeq2, </a:t>
            </a:r>
            <a:r>
              <a:rPr lang="en-US" b="1" dirty="0" err="1"/>
              <a:t>limma</a:t>
            </a:r>
            <a:r>
              <a:rPr lang="en-US" b="1" dirty="0"/>
              <a:t>, </a:t>
            </a:r>
            <a:r>
              <a:rPr lang="en-US" b="1" dirty="0" err="1"/>
              <a:t>edgeR</a:t>
            </a:r>
            <a:r>
              <a:rPr lang="en-US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630</Words>
  <Application>Microsoft Office PowerPoint</Application>
  <PresentationFormat>On-screen Show (16:9)</PresentationFormat>
  <Paragraphs>120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Roboto Slab</vt:lpstr>
      <vt:lpstr>Source Sans Pro</vt:lpstr>
      <vt:lpstr>Calibri</vt:lpstr>
      <vt:lpstr>Cordelia template</vt:lpstr>
      <vt:lpstr> RNA Seq-Differential Expression              (Bladder Cancer)</vt:lpstr>
      <vt:lpstr>Bladder Cancer</vt:lpstr>
      <vt:lpstr>1. Transition headline</vt:lpstr>
      <vt:lpstr>Introduction </vt:lpstr>
      <vt:lpstr>Why sequence RNA?</vt:lpstr>
      <vt:lpstr>Problem</vt:lpstr>
      <vt:lpstr>Solution</vt:lpstr>
      <vt:lpstr>Problem In The Sequence </vt:lpstr>
      <vt:lpstr>RNA-seq differential expression workflow </vt:lpstr>
      <vt:lpstr>PowerPoint Presentation</vt:lpstr>
      <vt:lpstr>PowerPoint Presentation</vt:lpstr>
      <vt:lpstr>NORMALIZATION</vt:lpstr>
      <vt:lpstr>Method Of Normalization</vt:lpstr>
      <vt:lpstr>PowerPoint Presentation</vt:lpstr>
      <vt:lpstr>Types of hypothesis testing </vt:lpstr>
      <vt:lpstr>Probability Distributions </vt:lpstr>
      <vt:lpstr>DESeq2 tutorial</vt:lpstr>
      <vt:lpstr>Application Of RNA Seq-Diff-Expression</vt:lpstr>
      <vt:lpstr>Help in Analysis Data</vt:lpstr>
      <vt:lpstr>Practical Part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Seq-Differential Expression              (Bladder Cancer)</dc:title>
  <dc:creator>MoEriMo</dc:creator>
  <cp:lastModifiedBy>marwa2021</cp:lastModifiedBy>
  <cp:revision>13</cp:revision>
  <dcterms:modified xsi:type="dcterms:W3CDTF">2022-05-10T17:55:27Z</dcterms:modified>
</cp:coreProperties>
</file>