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D8C94-39E7-564B-945D-056C81E799A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A737-CC40-8145-8320-03F7B3B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92C-A662-9B4A-BCFB-66A214AF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C120C-78CB-F445-BCB4-5EA8F899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F14B-2228-244A-89C7-857DF449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342-AB6A-CD47-9392-90EB99F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1DEC-C22C-4342-9AD9-321F0583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B49-8F88-E54B-A200-41141C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F5FF-58DF-4A40-9CC3-407E8920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CC85-3335-5C43-BBB7-291BFA6C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6406-5E62-DE41-96BD-3B6BDF27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73F6-016C-3648-8BFE-377807A8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FB6EE-6CCC-024B-AC80-035BE1BA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1EB8-1FFD-AC47-95E6-EBE1AB0E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BC7-F029-AB4B-8526-BC5F3D00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290D-586A-3443-B192-C99F015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2B9F-1119-7344-823F-D2DE8C15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F191-9E25-5D45-86DB-25A0736F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0EF-20EF-AB4D-A19D-F51F44A5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64CA-1696-C142-AD96-0C329754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5256-8802-9B43-AFE9-CCCDBF90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3336-D68B-B947-B53E-E88AA101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2512-1649-BB4B-888E-42E3B8B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71A2-38BE-6641-BDAC-990EEE71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DCBD-146C-444D-BDCC-7B8C8C43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32BC-9B41-7541-B3DF-41512D7D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933-D16D-5744-8821-D8B24FA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05C-6313-C340-A7D2-A93D69AF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F151-C42C-024A-9080-7C1F98C1E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9884-02E1-8E4F-9EA5-2907FAE5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FE5-B77A-124E-B213-8BFD5020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CE27-0489-284B-B111-19465741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7EAB-625E-4D4F-B930-B4D2ADF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DA06-21D3-5542-83DA-1310C61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22F4-F441-B443-9981-071A74E3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CC0B-4C0F-6547-BFD6-DB048BA1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1416-79D0-5F47-B5D3-23D65881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EAFF-EC27-6C43-9075-8FB9C2A99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22F2-7F4A-2E4D-9B4B-52C1EBE9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33CF1-A512-BA49-8879-73B59FE2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201D-42CF-D745-9795-6BAA2B3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24BF-410B-EE4A-9E34-F037DF3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A8C8C-A1CE-9D45-8A3C-E98BEE77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1965-3787-6847-9C8C-CCDA8DA8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9C228-4754-F942-8221-4EC5282F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7844E-8985-B344-8E7F-C4698BF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CF-16EA-E047-B37E-25FA0473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4955-2B0A-4740-8367-1ECBE86F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85F-E53E-304D-9A3A-5B8B555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DF8E-6F45-C144-BD19-49CC84E1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DC25-A774-6F43-912C-E88BF5F9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DF31-350E-8845-A416-63221D02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78D9-A0EA-CC45-8922-79F2AEA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A1D2-1D85-A240-9817-0058722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1CD-05F2-7547-8F2D-891343E3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10069-2592-0049-B31C-18FA5C5B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AB82-1C3C-E047-A15E-9F9470A7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7FA0-820C-7448-A47E-B5975B63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7028-A7FD-5C4E-9183-81E742B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09DF-74DE-EF47-A9A9-70936A33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269C-F0C7-8C43-9C2F-54DD39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A927-F595-B044-BEAC-07077FDB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E420-F239-C34E-AD54-A0B53C03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45EB-C744-2E4F-A8D7-EAEE39A6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B715-4C46-5C41-B335-7C5E79DB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eewall/MSDS6306_CaseStudy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362C-FC8F-F242-83D0-18368D5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984" y="96792"/>
            <a:ext cx="9144000" cy="303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US Craft Beer Analysis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Bitter Booze in US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E094-3B17-384E-A5A3-537210A1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2288" y="5771507"/>
            <a:ext cx="6774094" cy="107621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 Wall, Muthu Palani &amp; Nathan Lara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27,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F6A7-EC03-4F02-B0B3-E982126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115"/>
            <a:ext cx="4356243" cy="58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Craft Beer &amp; Brewing Magazine would like to understand the correlation between alcohol volume and bitterness in the US Craft Beer for a cover story “Bitter Booze in US beer”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should also address the following questions &amp; must be from the given Beer and Breweries details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&amp; Charts if required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any missing information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statistics of alcohol volume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breweries are present in each state?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alcohol content and international bitterness unit for each state 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States with maximum alcoholic (ABV) beer &amp; most bitter (IBU) beer?</a:t>
            </a:r>
          </a:p>
        </p:txBody>
      </p:sp>
    </p:spTree>
    <p:extLst>
      <p:ext uri="{BB962C8B-B14F-4D97-AF65-F5344CB8AC3E}">
        <p14:creationId xmlns:p14="http://schemas.microsoft.com/office/powerpoint/2010/main" val="17448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2410 Craft Beers &amp; 551 breweries from 384 cities* </a:t>
            </a:r>
            <a:endParaRPr lang="en-US" sz="26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165" y="2214070"/>
            <a:ext cx="4679148" cy="2927774"/>
          </a:xfrm>
        </p:spPr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has the highest number of breweries - 47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California with 39 breweries 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Washington DC, North Dakota, South Dakota and West Virginia, all  have one brewery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17AE2-9C8B-0F4C-99EB-3C33DD3A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13" y="1690688"/>
            <a:ext cx="6242085" cy="3947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2245A-B10B-435E-BEFB-AD6757672DED}"/>
              </a:ext>
            </a:extLst>
          </p:cNvPr>
          <p:cNvSpPr txBox="1">
            <a:spLocks/>
          </p:cNvSpPr>
          <p:nvPr/>
        </p:nvSpPr>
        <p:spPr>
          <a:xfrm>
            <a:off x="504713" y="6307762"/>
            <a:ext cx="5181600" cy="39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Quality &amp; Assumptions are documented in Slide7</a:t>
            </a:r>
          </a:p>
        </p:txBody>
      </p:sp>
    </p:spTree>
    <p:extLst>
      <p:ext uri="{BB962C8B-B14F-4D97-AF65-F5344CB8AC3E}">
        <p14:creationId xmlns:p14="http://schemas.microsoft.com/office/powerpoint/2010/main" val="33075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Comparisons</a:t>
            </a:r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8AC3B-DF88-499A-A880-53F519D2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" y="1690686"/>
            <a:ext cx="6126480" cy="4645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4B686-A390-4F79-8F9F-1FEAA0AA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3428"/>
            <a:ext cx="6162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8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Max Median</a:t>
            </a:r>
            <a:endParaRPr lang="en-US" sz="48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0408"/>
            <a:ext cx="10110217" cy="2422488"/>
          </a:xfrm>
        </p:spPr>
        <p:txBody>
          <a:bodyPr>
            <a:no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from Maine (ME) have a median IBU in beers of 61 ppm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isohumlone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boasts the beer with the maximum alcohol by volume (12.8%) Standard Budweiser has an ABV of 5%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*alcohol by volume beer (Lee Hill Series Vol. 5 - Belgian Style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Quadrupel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Astoria Bitter Bitch Imperial IPA from Portland, Oregon has the max IBU of 138. Compared to 7 in a standard Budweiser.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5BE0-A6AA-D44C-AD01-3A1676ED5AF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62896"/>
            <a:ext cx="4937760" cy="292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A3794-C14A-194F-80EA-8A2D6094645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79" y="3662896"/>
            <a:ext cx="47548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Bitter Booze relationship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1A0A2F-8D1C-304B-9B76-1191608D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0" y="2188759"/>
            <a:ext cx="3733800" cy="3115481"/>
          </a:xfrm>
        </p:spPr>
        <p:txBody>
          <a:bodyPr>
            <a:normAutofit fontScale="32500" lnSpcReduction="2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moderate correlation between the bitterness and the alcohol volume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IBU’s explains ~45% of the variability in ABV. Perhaps accounting for beer styles would help explain more of the variability in ABV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upward trend line from the regression analysis supports the findings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B4D62-71F9-4DD3-ABDE-0D8450DE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1" y="1603564"/>
            <a:ext cx="6486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identified the following data conditions:</a:t>
            </a: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Beer Names from the Beers dataset are duplicates with different Beer ID</a:t>
            </a: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  <a:tabLst>
                <a:tab pos="679450" algn="l"/>
              </a:tabLs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Operated under the assumption that these truly represented different styles/years of the same beer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names of Breweries are duplicates, some are from different cities</a:t>
            </a:r>
            <a:endParaRPr lang="en-US" sz="1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these are same breweries from different locations since they have distinct IDs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Data: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records are missing details of ABV – Alcohol By Volume &amp; 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1005 records with missing IBU – International Bitterness Unit details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wide variability in Style, Volume, IBU and ABV by state and region, it could be an indicative of the preference from those regions.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there is a moderate positive relationship between IBU &amp; ABV in the US craft beer market.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better understand the relationship between IBU and ABV by accounting various beer styles although that is outside the scope of this analysis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9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International Bitterness Unit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as part per million of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isohumulone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found. It starts at 0 and open ended at the top. Standard Budweiser has 7 IBU &amp; average IPA between 40-60. Double IPAs are ranging from 60-100.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 –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by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tells us what percentage of the beer is alcohol. Samuel Adams Utopias 24ounce boasts an ABV of 27%, typical Vodka has 40% ABV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used: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fiftystater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RColorBrewer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Shiny 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RCurl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ggplot2, 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Codebase &amp; technical analysis details can be found in: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https://github.com/nateewall/MSDS6306_CaseStudy1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581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Garamond Pro Bold</vt:lpstr>
      <vt:lpstr>Arial</vt:lpstr>
      <vt:lpstr>Calibri</vt:lpstr>
      <vt:lpstr>Calibri Light</vt:lpstr>
      <vt:lpstr>Courier New</vt:lpstr>
      <vt:lpstr>Wingdings</vt:lpstr>
      <vt:lpstr>Office Theme</vt:lpstr>
      <vt:lpstr>US Craft Beer Analysis  Bitter Booze in US beer</vt:lpstr>
      <vt:lpstr>Background</vt:lpstr>
      <vt:lpstr>Beer Stats – 2410 Craft Beers &amp; 551 breweries from 384 cities* </vt:lpstr>
      <vt:lpstr>Beer Stats – Geographical Comparisons</vt:lpstr>
      <vt:lpstr>Beer Stats –  Min Max Median</vt:lpstr>
      <vt:lpstr>Bitter Booze relationship</vt:lpstr>
      <vt:lpstr>Data Considerations</vt:lpstr>
      <vt:lpstr>Conclusions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Craft Beer Analysis</dc:title>
  <dc:creator>Muthu Palanisamy</dc:creator>
  <cp:lastModifiedBy>Nathan Lara</cp:lastModifiedBy>
  <cp:revision>84</cp:revision>
  <dcterms:created xsi:type="dcterms:W3CDTF">2018-02-26T05:36:47Z</dcterms:created>
  <dcterms:modified xsi:type="dcterms:W3CDTF">2018-03-01T01:11:52Z</dcterms:modified>
</cp:coreProperties>
</file>