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59" r:id="rId4"/>
    <p:sldId id="284" r:id="rId5"/>
    <p:sldId id="283" r:id="rId6"/>
    <p:sldId id="262" r:id="rId7"/>
    <p:sldId id="285" r:id="rId8"/>
    <p:sldId id="286"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6" d="100"/>
          <a:sy n="66" d="100"/>
        </p:scale>
        <p:origin x="668" y="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Python and Machine Learning Project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no. 8</a:t>
            </a:r>
          </a:p>
          <a:p>
            <a:r>
              <a:rPr lang="en-US" dirty="0">
                <a:latin typeface="Times New Roman" panose="02020603050405020304" pitchFamily="18" charset="0"/>
                <a:cs typeface="Times New Roman" panose="02020603050405020304" pitchFamily="18" charset="0"/>
              </a:rPr>
              <a:t>Sanya Gupta(502204196)</a:t>
            </a:r>
          </a:p>
          <a:p>
            <a:r>
              <a:rPr lang="en-US" dirty="0">
                <a:latin typeface="Times New Roman" panose="02020603050405020304" pitchFamily="18" charset="0"/>
                <a:cs typeface="Times New Roman" panose="02020603050405020304" pitchFamily="18" charset="0"/>
              </a:rPr>
              <a:t>Nikita Marwaha(502204095</a:t>
            </a:r>
            <a:r>
              <a:rPr lang="en-US" dirty="0"/>
              <a:t>)</a:t>
            </a:r>
          </a:p>
        </p:txBody>
      </p:sp>
      <p:pic>
        <p:nvPicPr>
          <p:cNvPr id="1026" name="Picture 2" descr="Top MBA College in Punjab, India | LM Thapar School of Management | MBA  Admissions 2023">
            <a:extLst>
              <a:ext uri="{FF2B5EF4-FFF2-40B4-BE49-F238E27FC236}">
                <a16:creationId xmlns:a16="http://schemas.microsoft.com/office/drawing/2014/main" id="{91E4D340-D56A-719D-8B9D-97EA03E2C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651" y="0"/>
            <a:ext cx="31051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50336440"/>
              </p:ext>
            </p:extLst>
          </p:nvPr>
        </p:nvGraphicFramePr>
        <p:xfrm>
          <a:off x="7753742" y="1132281"/>
          <a:ext cx="4163275" cy="4838913"/>
        </p:xfrm>
        <a:graphic>
          <a:graphicData uri="http://schemas.openxmlformats.org/drawingml/2006/table">
            <a:tbl>
              <a:tblPr firstRow="1" bandRow="1"/>
              <a:tblGrid>
                <a:gridCol w="4163275">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Introduction</a:t>
                      </a:r>
                    </a:p>
                    <a:p>
                      <a:pPr algn="r"/>
                      <a:r>
                        <a:rPr lang="en-US" sz="180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Related Works</a:t>
                      </a:r>
                    </a:p>
                    <a:p>
                      <a:pPr marL="0" algn="r" defTabSz="914400" rtl="0" eaLnBrk="1" latinLnBrk="0" hangingPunct="1"/>
                      <a:r>
                        <a:rPr lang="en-US" sz="1800" kern="1200" dirty="0">
                          <a:solidFill>
                            <a:schemeClr val="tx1"/>
                          </a:solidFill>
                          <a:latin typeface="+mj-lt"/>
                          <a:ea typeface="+mn-ea"/>
                          <a:cs typeface="+mn-cs"/>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Proposed Methodology</a:t>
                      </a:r>
                    </a:p>
                    <a:p>
                      <a:pPr marL="0" algn="r" defTabSz="914400" rtl="0" eaLnBrk="1" latinLnBrk="0" hangingPunct="1"/>
                      <a:r>
                        <a:rPr lang="en-US" sz="1800" kern="1200" dirty="0">
                          <a:solidFill>
                            <a:schemeClr val="tx1"/>
                          </a:solidFill>
                          <a:latin typeface="+mj-lt"/>
                          <a:ea typeface="+mn-ea"/>
                          <a:cs typeface="+mn-cs"/>
                        </a:rPr>
                        <a:t>3-4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About Dataset</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Experimental Result</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i="1" u="sng" dirty="0">
                <a:latin typeface="Times New Roman" panose="02020603050405020304" pitchFamily="18" charset="0"/>
                <a:cs typeface="Times New Roman" panose="02020603050405020304" pitchFamily="18" charset="0"/>
              </a:rPr>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latin typeface="Times New Roman" panose="02020603050405020304" pitchFamily="18" charset="0"/>
                <a:cs typeface="Times New Roman" panose="02020603050405020304" pitchFamily="18" charset="0"/>
              </a:rPr>
              <a:t>In this projects we have taken </a:t>
            </a:r>
            <a:r>
              <a:rPr lang="en-IN"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“Financial Sector &amp; Services”</a:t>
            </a:r>
            <a:r>
              <a:rPr lang="en-US" dirty="0">
                <a:latin typeface="Times New Roman" panose="02020603050405020304" pitchFamily="18" charset="0"/>
                <a:cs typeface="Times New Roman" panose="02020603050405020304" pitchFamily="18" charset="0"/>
              </a:rPr>
              <a:t> and from this sector we have chosen </a:t>
            </a:r>
            <a:r>
              <a:rPr lang="en-US" b="1" dirty="0">
                <a:latin typeface="Times New Roman" panose="02020603050405020304" pitchFamily="18" charset="0"/>
                <a:cs typeface="Times New Roman" panose="02020603050405020304" pitchFamily="18" charset="0"/>
              </a:rPr>
              <a:t>“Mutual Fund” </a:t>
            </a:r>
            <a:r>
              <a:rPr lang="en-US" dirty="0">
                <a:latin typeface="Times New Roman" panose="02020603050405020304" pitchFamily="18" charset="0"/>
                <a:cs typeface="Times New Roman" panose="02020603050405020304" pitchFamily="18" charset="0"/>
              </a:rPr>
              <a:t>to specify its role in financial sector and economic growth. </a:t>
            </a:r>
          </a:p>
          <a:p>
            <a:r>
              <a:rPr lang="en-US" dirty="0">
                <a:latin typeface="Times New Roman" panose="02020603050405020304" pitchFamily="18" charset="0"/>
                <a:cs typeface="Times New Roman" panose="02020603050405020304" pitchFamily="18" charset="0"/>
              </a:rPr>
              <a:t>By analyzing mutual fund performance and forecasting its future performance based on past data, shows that how MFs can </a:t>
            </a:r>
            <a:r>
              <a:rPr lang="en-IN" dirty="0">
                <a:latin typeface="Times New Roman" panose="02020603050405020304" pitchFamily="18" charset="0"/>
                <a:cs typeface="Times New Roman" panose="02020603050405020304" pitchFamily="18" charset="0"/>
              </a:rPr>
              <a:t>contribute to economic growth and development.</a:t>
            </a:r>
          </a:p>
          <a:p>
            <a:r>
              <a:rPr lang="en-IN" dirty="0">
                <a:latin typeface="Times New Roman" panose="02020603050405020304" pitchFamily="18" charset="0"/>
                <a:cs typeface="Times New Roman" panose="02020603050405020304" pitchFamily="18" charset="0"/>
              </a:rPr>
              <a:t>These financial institutions plays a major role in any economy because these are the once who provide fund to corporates for there effective operation and for longer sustainability of the companies.</a:t>
            </a:r>
          </a:p>
          <a:p>
            <a:endParaRPr lang="en-IN" dirty="0"/>
          </a:p>
          <a:p>
            <a:endParaRPr lang="en-US" dirty="0"/>
          </a:p>
          <a:p>
            <a:endParaRPr lang="en-US" dirty="0"/>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a:p>
            <a:endParaRPr lang="en-US"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8" name="Picture 17">
            <a:extLst>
              <a:ext uri="{FF2B5EF4-FFF2-40B4-BE49-F238E27FC236}">
                <a16:creationId xmlns:a16="http://schemas.microsoft.com/office/drawing/2014/main" id="{5DA2D529-5218-A0E3-5882-B20701B631B8}"/>
              </a:ext>
            </a:extLst>
          </p:cNvPr>
          <p:cNvPicPr>
            <a:picLocks noChangeAspect="1"/>
          </p:cNvPicPr>
          <p:nvPr/>
        </p:nvPicPr>
        <p:blipFill>
          <a:blip r:embed="rId2"/>
          <a:stretch>
            <a:fillRect/>
          </a:stretch>
        </p:blipFill>
        <p:spPr>
          <a:xfrm>
            <a:off x="6719667" y="447261"/>
            <a:ext cx="4670575" cy="2425148"/>
          </a:xfrm>
          <a:prstGeom prst="rect">
            <a:avLst/>
          </a:prstGeom>
        </p:spPr>
      </p:pic>
      <p:pic>
        <p:nvPicPr>
          <p:cNvPr id="20" name="Picture 19">
            <a:extLst>
              <a:ext uri="{FF2B5EF4-FFF2-40B4-BE49-F238E27FC236}">
                <a16:creationId xmlns:a16="http://schemas.microsoft.com/office/drawing/2014/main" id="{877258B5-9564-F4F1-CD29-014CF397C0C5}"/>
              </a:ext>
            </a:extLst>
          </p:cNvPr>
          <p:cNvPicPr>
            <a:picLocks noChangeAspect="1"/>
          </p:cNvPicPr>
          <p:nvPr/>
        </p:nvPicPr>
        <p:blipFill>
          <a:blip r:embed="rId3"/>
          <a:stretch>
            <a:fillRect/>
          </a:stretch>
        </p:blipFill>
        <p:spPr>
          <a:xfrm>
            <a:off x="6779268" y="3129236"/>
            <a:ext cx="4551372" cy="2785440"/>
          </a:xfrm>
          <a:prstGeom prst="rect">
            <a:avLst/>
          </a:prstGeo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F4D-4859-F6BD-746B-555B59E38035}"/>
              </a:ext>
            </a:extLst>
          </p:cNvPr>
          <p:cNvSpPr>
            <a:spLocks noGrp="1"/>
          </p:cNvSpPr>
          <p:nvPr>
            <p:ph type="title"/>
          </p:nvPr>
        </p:nvSpPr>
        <p:spPr>
          <a:xfrm>
            <a:off x="365760" y="704088"/>
            <a:ext cx="10725912" cy="676656"/>
          </a:xfrm>
        </p:spPr>
        <p:txBody>
          <a:bodyPr/>
          <a:lstStyle/>
          <a:p>
            <a:r>
              <a:rPr lang="en-IN" i="1" u="sng"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F2045D95-8732-D704-3CAA-226D4A49651B}"/>
              </a:ext>
            </a:extLst>
          </p:cNvPr>
          <p:cNvSpPr>
            <a:spLocks noGrp="1"/>
          </p:cNvSpPr>
          <p:nvPr>
            <p:ph idx="1"/>
          </p:nvPr>
        </p:nvSpPr>
        <p:spPr>
          <a:xfrm>
            <a:off x="365760" y="1734532"/>
            <a:ext cx="9573768" cy="4044476"/>
          </a:xfrm>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Bin li &amp; Alberto G Rossi- Used machine learning to evaluate Mutual fund in real time by combining individual and large number to compute fund level.</a:t>
            </a:r>
          </a:p>
          <a:p>
            <a:r>
              <a:rPr lang="en-IN" dirty="0">
                <a:latin typeface="Times New Roman" panose="02020603050405020304" pitchFamily="18" charset="0"/>
                <a:cs typeface="Times New Roman" panose="02020603050405020304" pitchFamily="18" charset="0"/>
              </a:rPr>
              <a:t>Alan Zhang- Applied NLP model of machine learning to predict future fund performance.</a:t>
            </a:r>
          </a:p>
          <a:p>
            <a:r>
              <a:rPr lang="en-IN" dirty="0">
                <a:latin typeface="Times New Roman" panose="02020603050405020304" pitchFamily="18" charset="0"/>
                <a:cs typeface="Times New Roman" panose="02020603050405020304" pitchFamily="18" charset="0"/>
              </a:rPr>
              <a:t>Ron Kaniel, Zihan Lin, Markus Pelger &amp;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Stijn Van Nieuwerburgh- Used Cross out sampling and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conditional modelling to compare the prediction and trading benefit using ML.</a:t>
            </a:r>
          </a:p>
          <a:p>
            <a:pPr>
              <a:lnSpc>
                <a:spcPct val="115000"/>
              </a:lnSpc>
              <a:spcBef>
                <a:spcPts val="500"/>
              </a:spcBef>
              <a:spcAft>
                <a:spcPts val="1000"/>
              </a:spcAft>
            </a:pPr>
            <a:r>
              <a:rPr lang="en-IN" dirty="0">
                <a:latin typeface="Times New Roman" panose="02020603050405020304" pitchFamily="18" charset="0"/>
                <a:cs typeface="Times New Roman" panose="02020603050405020304" pitchFamily="18" charset="0"/>
              </a:rPr>
              <a:t>Victor DeMiguel, Javier Gil-</a:t>
            </a:r>
            <a:r>
              <a:rPr lang="en-IN" dirty="0" err="1">
                <a:latin typeface="Times New Roman" panose="02020603050405020304" pitchFamily="18" charset="0"/>
                <a:cs typeface="Times New Roman" panose="02020603050405020304" pitchFamily="18" charset="0"/>
              </a:rPr>
              <a:t>Bazo</a:t>
            </a:r>
            <a:r>
              <a:rPr lang="en-IN" dirty="0">
                <a:latin typeface="Times New Roman" panose="02020603050405020304" pitchFamily="18" charset="0"/>
                <a:cs typeface="Times New Roman" panose="02020603050405020304" pitchFamily="18" charset="0"/>
              </a:rPr>
              <a:t>, Francisco J. Nogales, Andr´e A. P. Santos- Used Machine Learning to identify and exploit non-linearities and interactions in the relation between fund characteristics and performance</a:t>
            </a:r>
            <a:r>
              <a:rPr lang="en-IN" dirty="0"/>
              <a:t>.</a:t>
            </a:r>
            <a:endParaRPr lang="en-US" dirty="0">
              <a:effectLst/>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39DC5B90-0FD4-4525-EBCE-360A7695AF84}"/>
              </a:ext>
            </a:extLst>
          </p:cNvPr>
          <p:cNvSpPr>
            <a:spLocks noGrp="1"/>
          </p:cNvSpPr>
          <p:nvPr>
            <p:ph type="dt" sz="half" idx="10"/>
          </p:nvPr>
        </p:nvSpPr>
        <p:spPr/>
        <p:txBody>
          <a:bodyPr/>
          <a:lstStyle/>
          <a:p>
            <a:r>
              <a:rPr lang="en-US" dirty="0"/>
              <a:t>2023</a:t>
            </a:r>
          </a:p>
          <a:p>
            <a:endParaRPr lang="en-US" dirty="0"/>
          </a:p>
        </p:txBody>
      </p:sp>
      <p:sp>
        <p:nvSpPr>
          <p:cNvPr id="5" name="Footer Placeholder 4">
            <a:extLst>
              <a:ext uri="{FF2B5EF4-FFF2-40B4-BE49-F238E27FC236}">
                <a16:creationId xmlns:a16="http://schemas.microsoft.com/office/drawing/2014/main" id="{E4E24B19-D4DB-94A7-2CD2-1BD2265C54D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A1DE194-A038-4C73-92AE-DBAB3498AC9F}"/>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258651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37521-59DC-05CC-3409-29F681FA85BC}"/>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6D463249-1C0A-DE50-73CE-C4241346775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EBAA2B0-A404-2015-EA5F-49EE3DC3CB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Title 4">
            <a:extLst>
              <a:ext uri="{FF2B5EF4-FFF2-40B4-BE49-F238E27FC236}">
                <a16:creationId xmlns:a16="http://schemas.microsoft.com/office/drawing/2014/main" id="{A22A0ED6-A7F1-7DEF-8FE1-C631C382867D}"/>
              </a:ext>
            </a:extLst>
          </p:cNvPr>
          <p:cNvSpPr>
            <a:spLocks noGrp="1"/>
          </p:cNvSpPr>
          <p:nvPr>
            <p:ph type="title"/>
          </p:nvPr>
        </p:nvSpPr>
        <p:spPr>
          <a:xfrm>
            <a:off x="84841" y="697584"/>
            <a:ext cx="9635230" cy="461913"/>
          </a:xfrm>
        </p:spPr>
        <p:txBody>
          <a:bodyPr/>
          <a:lstStyle/>
          <a:p>
            <a:r>
              <a:rPr lang="en-IN" sz="4000" i="1" u="sng" dirty="0">
                <a:latin typeface="Times New Roman" panose="02020603050405020304" pitchFamily="18" charset="0"/>
                <a:cs typeface="Times New Roman" panose="02020603050405020304" pitchFamily="18" charset="0"/>
              </a:rPr>
              <a:t>PROPOSED METHODOLOGY</a:t>
            </a:r>
          </a:p>
        </p:txBody>
      </p:sp>
      <p:sp>
        <p:nvSpPr>
          <p:cNvPr id="6" name="TextBox 5">
            <a:extLst>
              <a:ext uri="{FF2B5EF4-FFF2-40B4-BE49-F238E27FC236}">
                <a16:creationId xmlns:a16="http://schemas.microsoft.com/office/drawing/2014/main" id="{C690AE52-ADE4-F494-DC35-86C117335570}"/>
              </a:ext>
            </a:extLst>
          </p:cNvPr>
          <p:cNvSpPr txBox="1"/>
          <p:nvPr/>
        </p:nvSpPr>
        <p:spPr>
          <a:xfrm>
            <a:off x="160256" y="1432874"/>
            <a:ext cx="10774837"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analyse the performance of the unit of the funds on the basis of the forecasting done by applying two models: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Linear Regression Model</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Decision Tree Model</a:t>
            </a:r>
          </a:p>
          <a:p>
            <a:endParaRPr lang="en-IN" dirty="0"/>
          </a:p>
        </p:txBody>
      </p:sp>
      <p:sp>
        <p:nvSpPr>
          <p:cNvPr id="8" name="TextBox 7">
            <a:extLst>
              <a:ext uri="{FF2B5EF4-FFF2-40B4-BE49-F238E27FC236}">
                <a16:creationId xmlns:a16="http://schemas.microsoft.com/office/drawing/2014/main" id="{8EFD29E1-820B-AC42-69AC-B40A1D4999BF}"/>
              </a:ext>
            </a:extLst>
          </p:cNvPr>
          <p:cNvSpPr txBox="1"/>
          <p:nvPr/>
        </p:nvSpPr>
        <p:spPr>
          <a:xfrm>
            <a:off x="268357" y="2633203"/>
            <a:ext cx="8607286" cy="258532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Linear Regression Model</a:t>
            </a:r>
          </a:p>
          <a:p>
            <a:r>
              <a:rPr lang="en-IN" dirty="0">
                <a:latin typeface="Times New Roman" panose="02020603050405020304" pitchFamily="18" charset="0"/>
                <a:cs typeface="Times New Roman" panose="02020603050405020304" pitchFamily="18" charset="0"/>
              </a:rPr>
              <a:t>It is a predictive model used for finding the relationship between </a:t>
            </a:r>
            <a:r>
              <a:rPr lang="en-IN" dirty="0">
                <a:solidFill>
                  <a:srgbClr val="FF0000"/>
                </a:solidFill>
                <a:latin typeface="Times New Roman" panose="02020603050405020304" pitchFamily="18" charset="0"/>
                <a:cs typeface="Times New Roman" panose="02020603050405020304" pitchFamily="18" charset="0"/>
              </a:rPr>
              <a:t>Dependent and Independent variables. </a:t>
            </a:r>
            <a:r>
              <a:rPr lang="en-IN" dirty="0">
                <a:latin typeface="Times New Roman" panose="02020603050405020304" pitchFamily="18" charset="0"/>
                <a:cs typeface="Times New Roman" panose="02020603050405020304" pitchFamily="18" charset="0"/>
              </a:rPr>
              <a:t>This predictive analysis model comes under Supervised Learning. It makes prediction for continuous/real or numeric variable. It shows the relationship between predictor and dependent variable.</a:t>
            </a:r>
          </a:p>
          <a:p>
            <a:r>
              <a:rPr lang="en-IN" dirty="0">
                <a:latin typeface="Times New Roman" panose="02020603050405020304" pitchFamily="18" charset="0"/>
                <a:cs typeface="Times New Roman" panose="02020603050405020304" pitchFamily="18" charset="0"/>
              </a:rPr>
              <a:t>In our data there are numerous independent/predictor variables and one dependent variable.</a:t>
            </a:r>
          </a:p>
          <a:p>
            <a:r>
              <a:rPr lang="en-IN" dirty="0">
                <a:latin typeface="Times New Roman" panose="02020603050405020304" pitchFamily="18" charset="0"/>
                <a:cs typeface="Times New Roman" panose="02020603050405020304" pitchFamily="18" charset="0"/>
              </a:rPr>
              <a:t>As Mutual Fund is like Stock Market Analysis whose prediction will not always be 100% accurate, our model also shows very less accuracy</a:t>
            </a:r>
            <a:r>
              <a:rPr lang="en-IN" dirty="0"/>
              <a:t>.  </a:t>
            </a:r>
          </a:p>
          <a:p>
            <a:endParaRPr lang="en-IN" dirty="0"/>
          </a:p>
        </p:txBody>
      </p:sp>
      <p:pic>
        <p:nvPicPr>
          <p:cNvPr id="11" name="Picture 10">
            <a:extLst>
              <a:ext uri="{FF2B5EF4-FFF2-40B4-BE49-F238E27FC236}">
                <a16:creationId xmlns:a16="http://schemas.microsoft.com/office/drawing/2014/main" id="{E23649CD-61E1-3129-34E0-4C6F0623AA80}"/>
              </a:ext>
            </a:extLst>
          </p:cNvPr>
          <p:cNvPicPr>
            <a:picLocks noChangeAspect="1"/>
          </p:cNvPicPr>
          <p:nvPr/>
        </p:nvPicPr>
        <p:blipFill>
          <a:blip r:embed="rId2"/>
          <a:stretch>
            <a:fillRect/>
          </a:stretch>
        </p:blipFill>
        <p:spPr>
          <a:xfrm>
            <a:off x="7588955" y="4606093"/>
            <a:ext cx="4426261" cy="1638065"/>
          </a:xfrm>
          <a:prstGeom prst="rect">
            <a:avLst/>
          </a:prstGeom>
        </p:spPr>
      </p:pic>
    </p:spTree>
    <p:extLst>
      <p:ext uri="{BB962C8B-B14F-4D97-AF65-F5344CB8AC3E}">
        <p14:creationId xmlns:p14="http://schemas.microsoft.com/office/powerpoint/2010/main" val="119308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1638057986"/>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Title 4">
            <a:extLst>
              <a:ext uri="{FF2B5EF4-FFF2-40B4-BE49-F238E27FC236}">
                <a16:creationId xmlns:a16="http://schemas.microsoft.com/office/drawing/2014/main" id="{3E0998FF-4382-FB6A-38CA-47F304CFD39C}"/>
              </a:ext>
            </a:extLst>
          </p:cNvPr>
          <p:cNvSpPr>
            <a:spLocks noGrp="1"/>
          </p:cNvSpPr>
          <p:nvPr>
            <p:ph type="title"/>
          </p:nvPr>
        </p:nvSpPr>
        <p:spPr>
          <a:xfrm>
            <a:off x="361285" y="231383"/>
            <a:ext cx="10740326" cy="1358878"/>
          </a:xfrm>
        </p:spPr>
        <p:txBody>
          <a:bodyPr/>
          <a:lstStyle/>
          <a:p>
            <a:r>
              <a:rPr lang="en-IN" sz="4000" i="1" u="sng" dirty="0">
                <a:latin typeface="Times New Roman" panose="02020603050405020304" pitchFamily="18" charset="0"/>
                <a:cs typeface="Times New Roman" panose="02020603050405020304" pitchFamily="18" charset="0"/>
              </a:rPr>
              <a:t>Decision Tree Model</a:t>
            </a:r>
            <a:br>
              <a:rPr lang="en-IN" dirty="0"/>
            </a:br>
            <a:endParaRPr lang="en-IN" dirty="0"/>
          </a:p>
        </p:txBody>
      </p:sp>
      <p:sp>
        <p:nvSpPr>
          <p:cNvPr id="10" name="TextBox 9">
            <a:extLst>
              <a:ext uri="{FF2B5EF4-FFF2-40B4-BE49-F238E27FC236}">
                <a16:creationId xmlns:a16="http://schemas.microsoft.com/office/drawing/2014/main" id="{1B33E8EE-CE1E-B8CB-4B6B-195245B2B9C4}"/>
              </a:ext>
            </a:extLst>
          </p:cNvPr>
          <p:cNvSpPr txBox="1"/>
          <p:nvPr/>
        </p:nvSpPr>
        <p:spPr>
          <a:xfrm>
            <a:off x="361285" y="948691"/>
            <a:ext cx="6289772"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Decision Tree model is one of the most important classification algorithm which comes under supervised learning. As it is applicable in both Regression and Classification Model but it is most applicable in classification. It consist of internal nodes, branches and leaf nodes.</a:t>
            </a:r>
          </a:p>
          <a:p>
            <a:r>
              <a:rPr lang="en-IN" dirty="0">
                <a:latin typeface="Times New Roman" panose="02020603050405020304" pitchFamily="18" charset="0"/>
                <a:cs typeface="Times New Roman" panose="02020603050405020304" pitchFamily="18" charset="0"/>
              </a:rPr>
              <a:t>In our dataset there is 2 types of plans: </a:t>
            </a:r>
            <a:r>
              <a:rPr lang="en-IN" b="1" dirty="0">
                <a:latin typeface="Times New Roman" panose="02020603050405020304" pitchFamily="18" charset="0"/>
                <a:cs typeface="Times New Roman" panose="02020603050405020304" pitchFamily="18" charset="0"/>
              </a:rPr>
              <a:t>Regular Plan </a:t>
            </a:r>
            <a:r>
              <a:rPr lang="en-IN" dirty="0">
                <a:latin typeface="Times New Roman" panose="02020603050405020304" pitchFamily="18" charset="0"/>
                <a:cs typeface="Times New Roman" panose="02020603050405020304" pitchFamily="18" charset="0"/>
              </a:rPr>
              <a:t>&amp; </a:t>
            </a:r>
            <a:r>
              <a:rPr lang="en-IN" b="1" dirty="0">
                <a:latin typeface="Times New Roman" panose="02020603050405020304" pitchFamily="18" charset="0"/>
                <a:cs typeface="Times New Roman" panose="02020603050405020304" pitchFamily="18" charset="0"/>
              </a:rPr>
              <a:t>Direct Plan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In selecting the best attribute of both plans so as to predict which plan performs well, we have used two Attribute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Selection Measure: Information Gain &amp; Gini Index</a:t>
            </a:r>
          </a:p>
          <a:p>
            <a:r>
              <a:rPr lang="en-IN" b="1" dirty="0">
                <a:latin typeface="Times New Roman" panose="02020603050405020304" pitchFamily="18" charset="0"/>
                <a:cs typeface="Times New Roman" panose="02020603050405020304" pitchFamily="18" charset="0"/>
              </a:rPr>
              <a:t>Information Gain- </a:t>
            </a:r>
            <a:r>
              <a:rPr lang="en-IN" dirty="0">
                <a:latin typeface="Times New Roman" panose="02020603050405020304" pitchFamily="18" charset="0"/>
                <a:cs typeface="Times New Roman" panose="02020603050405020304" pitchFamily="18" charset="0"/>
              </a:rPr>
              <a:t>It shows how much information should be gain from the dataset. In it there is entropy which shows degree of uncertainty.</a:t>
            </a:r>
          </a:p>
          <a:p>
            <a:r>
              <a:rPr lang="en-IN" b="1" dirty="0">
                <a:latin typeface="Times New Roman" panose="02020603050405020304" pitchFamily="18" charset="0"/>
                <a:cs typeface="Times New Roman" panose="02020603050405020304" pitchFamily="18" charset="0"/>
              </a:rPr>
              <a:t>Gini Index- </a:t>
            </a:r>
            <a:r>
              <a:rPr lang="en-IN" dirty="0">
                <a:latin typeface="Times New Roman" panose="02020603050405020304" pitchFamily="18" charset="0"/>
                <a:cs typeface="Times New Roman" panose="02020603050405020304" pitchFamily="18" charset="0"/>
              </a:rPr>
              <a:t>It shows that how randomly chosen element would be incorrectly identified. It’s values vary between 0 and1 which means if is 0 it belongs to one class and 1 means belongs to various class. Lower index is preferred as good.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12" name="Picture 11">
            <a:extLst>
              <a:ext uri="{FF2B5EF4-FFF2-40B4-BE49-F238E27FC236}">
                <a16:creationId xmlns:a16="http://schemas.microsoft.com/office/drawing/2014/main" id="{43195169-05DB-82EC-1DD5-F8ECA559E103}"/>
              </a:ext>
            </a:extLst>
          </p:cNvPr>
          <p:cNvPicPr>
            <a:picLocks noChangeAspect="1"/>
          </p:cNvPicPr>
          <p:nvPr/>
        </p:nvPicPr>
        <p:blipFill>
          <a:blip r:embed="rId2"/>
          <a:stretch>
            <a:fillRect/>
          </a:stretch>
        </p:blipFill>
        <p:spPr>
          <a:xfrm>
            <a:off x="6730179" y="247100"/>
            <a:ext cx="5355803" cy="2704499"/>
          </a:xfrm>
          <a:prstGeom prst="rect">
            <a:avLst/>
          </a:prstGeom>
        </p:spPr>
      </p:pic>
      <p:pic>
        <p:nvPicPr>
          <p:cNvPr id="14" name="Picture 13">
            <a:extLst>
              <a:ext uri="{FF2B5EF4-FFF2-40B4-BE49-F238E27FC236}">
                <a16:creationId xmlns:a16="http://schemas.microsoft.com/office/drawing/2014/main" id="{1962A85D-D4F5-2F62-3C7F-D517EA6A1F42}"/>
              </a:ext>
            </a:extLst>
          </p:cNvPr>
          <p:cNvPicPr>
            <a:picLocks noChangeAspect="1"/>
          </p:cNvPicPr>
          <p:nvPr/>
        </p:nvPicPr>
        <p:blipFill>
          <a:blip r:embed="rId3"/>
          <a:stretch>
            <a:fillRect/>
          </a:stretch>
        </p:blipFill>
        <p:spPr>
          <a:xfrm>
            <a:off x="6730179" y="3011234"/>
            <a:ext cx="5355803" cy="2945130"/>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42E4-3959-AA01-54A5-C971D7E89D58}"/>
              </a:ext>
            </a:extLst>
          </p:cNvPr>
          <p:cNvSpPr>
            <a:spLocks noGrp="1"/>
          </p:cNvSpPr>
          <p:nvPr>
            <p:ph type="title"/>
          </p:nvPr>
        </p:nvSpPr>
        <p:spPr/>
        <p:txBody>
          <a:bodyPr/>
          <a:lstStyle/>
          <a:p>
            <a:r>
              <a:rPr lang="en-IN" i="1" u="sng"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DC84157B-E468-7828-3F21-FBDA53CD82F3}"/>
              </a:ext>
            </a:extLst>
          </p:cNvPr>
          <p:cNvSpPr>
            <a:spLocks noGrp="1"/>
          </p:cNvSpPr>
          <p:nvPr>
            <p:ph idx="1"/>
          </p:nvPr>
        </p:nvSpPr>
        <p:spPr>
          <a:xfrm>
            <a:off x="574614" y="1610138"/>
            <a:ext cx="11042771" cy="4168869"/>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Our dataset is on about Mutual Fund as we have chosen Financial Industry.</a:t>
            </a:r>
          </a:p>
          <a:p>
            <a:r>
              <a:rPr lang="en-IN" dirty="0">
                <a:latin typeface="Times New Roman" panose="02020603050405020304" pitchFamily="18" charset="0"/>
                <a:cs typeface="Times New Roman" panose="02020603050405020304" pitchFamily="18" charset="0"/>
              </a:rPr>
              <a:t>The purpose for opting mutual fund is that we want to study in dept the performance of the funds in the financial market and how these will benefit the concerned investors future decision making.</a:t>
            </a:r>
          </a:p>
          <a:p>
            <a:r>
              <a:rPr lang="en-IN" dirty="0">
                <a:latin typeface="Times New Roman" panose="02020603050405020304" pitchFamily="18" charset="0"/>
                <a:cs typeface="Times New Roman" panose="02020603050405020304" pitchFamily="18" charset="0"/>
              </a:rPr>
              <a:t>Data consists of Funds Schemes, Plans, Category of fund, Crisil Rank these all are on the basis of Year to Date(2012-2022) information.</a:t>
            </a:r>
          </a:p>
          <a:p>
            <a:r>
              <a:rPr lang="en-IN" dirty="0">
                <a:latin typeface="Times New Roman" panose="02020603050405020304" pitchFamily="18" charset="0"/>
                <a:cs typeface="Times New Roman" panose="02020603050405020304" pitchFamily="18" charset="0"/>
              </a:rPr>
              <a:t>We have applied models in this data to predict the performance of various funds for future evaluation. This shows if investors want to invest in a certain scheme of mutual funds then he/she should we well aware about the market scenario and the performance of the funds in existing scenario. If one is not aware the that person may suffer loss, but it is not always true because market is dynamic and forecasting will not always be true.</a:t>
            </a:r>
          </a:p>
        </p:txBody>
      </p:sp>
      <p:sp>
        <p:nvSpPr>
          <p:cNvPr id="4" name="Date Placeholder 3">
            <a:extLst>
              <a:ext uri="{FF2B5EF4-FFF2-40B4-BE49-F238E27FC236}">
                <a16:creationId xmlns:a16="http://schemas.microsoft.com/office/drawing/2014/main" id="{D558C48D-FEC2-0913-6F92-A775669F310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A2729872-390B-C5F0-C59C-58A1EC29FCB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F22298-7E0F-4ED9-6E60-23C1AC1CE967}"/>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19261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D09D-E426-C5A4-6131-A525E1E1B501}"/>
              </a:ext>
            </a:extLst>
          </p:cNvPr>
          <p:cNvSpPr>
            <a:spLocks noGrp="1"/>
          </p:cNvSpPr>
          <p:nvPr>
            <p:ph type="title"/>
          </p:nvPr>
        </p:nvSpPr>
        <p:spPr/>
        <p:txBody>
          <a:bodyPr/>
          <a:lstStyle/>
          <a:p>
            <a:r>
              <a:rPr lang="en-IN" i="1" u="sng" dirty="0">
                <a:latin typeface="Times New Roman" panose="02020603050405020304" pitchFamily="18" charset="0"/>
                <a:cs typeface="Times New Roman" panose="02020603050405020304" pitchFamily="18" charset="0"/>
              </a:rPr>
              <a:t>Experimental Result</a:t>
            </a:r>
          </a:p>
        </p:txBody>
      </p:sp>
      <p:sp>
        <p:nvSpPr>
          <p:cNvPr id="3" name="Content Placeholder 2">
            <a:extLst>
              <a:ext uri="{FF2B5EF4-FFF2-40B4-BE49-F238E27FC236}">
                <a16:creationId xmlns:a16="http://schemas.microsoft.com/office/drawing/2014/main" id="{E4D16E2B-A48F-9F1F-61F3-A159FE808383}"/>
              </a:ext>
            </a:extLst>
          </p:cNvPr>
          <p:cNvSpPr>
            <a:spLocks noGrp="1"/>
          </p:cNvSpPr>
          <p:nvPr>
            <p:ph idx="1"/>
          </p:nvPr>
        </p:nvSpPr>
        <p:spPr/>
        <p:txBody>
          <a:bodyPr/>
          <a:lstStyle/>
          <a:p>
            <a:pPr marL="0" indent="0">
              <a:buNone/>
            </a:pPr>
            <a:r>
              <a:rPr lang="en-IN" sz="2400" dirty="0"/>
              <a:t>In order to analyse the performance of the model various performance measures have been used.</a:t>
            </a:r>
          </a:p>
          <a:p>
            <a:pPr marL="0" indent="0">
              <a:buNone/>
            </a:pPr>
            <a:r>
              <a:rPr lang="en-IN" sz="2400" b="1" dirty="0"/>
              <a:t>In Linear Regression Mode</a:t>
            </a:r>
            <a:r>
              <a:rPr lang="en-IN" sz="2400" dirty="0"/>
              <a:t>l:</a:t>
            </a:r>
          </a:p>
          <a:p>
            <a:pPr marL="0" indent="0">
              <a:buNone/>
            </a:pPr>
            <a:r>
              <a:rPr lang="en-IN" sz="2400" dirty="0"/>
              <a:t>r2_score: 36.099%</a:t>
            </a:r>
          </a:p>
          <a:p>
            <a:pPr marL="0" indent="0">
              <a:buNone/>
            </a:pPr>
            <a:r>
              <a:rPr lang="en-IN" sz="2400" dirty="0" err="1"/>
              <a:t>mean_squared_error</a:t>
            </a:r>
            <a:r>
              <a:rPr lang="en-IN" sz="2400" dirty="0"/>
              <a:t>: 0.001476</a:t>
            </a:r>
          </a:p>
          <a:p>
            <a:pPr marL="0" indent="0">
              <a:buNone/>
            </a:pPr>
            <a:r>
              <a:rPr lang="en-IN" sz="2400" b="1" dirty="0"/>
              <a:t>In Decision Tree Mode</a:t>
            </a:r>
            <a:r>
              <a:rPr lang="en-IN" sz="2400" dirty="0"/>
              <a:t>l: Confusion Matrix &amp; Accuracy Score</a:t>
            </a:r>
          </a:p>
          <a:p>
            <a:pPr marL="0" indent="0">
              <a:buNone/>
            </a:pPr>
            <a:r>
              <a:rPr lang="en-IN" sz="2400" dirty="0"/>
              <a:t>Information Gain: 58.33%</a:t>
            </a:r>
          </a:p>
          <a:p>
            <a:pPr marL="0" indent="0">
              <a:buNone/>
            </a:pPr>
            <a:r>
              <a:rPr lang="en-IN" sz="2400" dirty="0"/>
              <a:t>Gini Index: 58.33%</a:t>
            </a:r>
          </a:p>
          <a:p>
            <a:pPr marL="0" indent="0">
              <a:buNone/>
            </a:pPr>
            <a:endParaRPr lang="en-IN" sz="2400" dirty="0"/>
          </a:p>
          <a:p>
            <a:pPr marL="0" indent="0">
              <a:buNone/>
            </a:pPr>
            <a:endParaRPr lang="en-IN" sz="2400" dirty="0"/>
          </a:p>
          <a:p>
            <a:pPr marL="0" indent="0">
              <a:buNone/>
            </a:pPr>
            <a:endParaRPr lang="en-IN" dirty="0"/>
          </a:p>
        </p:txBody>
      </p:sp>
      <p:sp>
        <p:nvSpPr>
          <p:cNvPr id="4" name="Date Placeholder 3">
            <a:extLst>
              <a:ext uri="{FF2B5EF4-FFF2-40B4-BE49-F238E27FC236}">
                <a16:creationId xmlns:a16="http://schemas.microsoft.com/office/drawing/2014/main" id="{F4900CEF-98A8-FDA8-C0AD-F62D1C3E75AA}"/>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600EC328-7225-E997-C3AC-9559E0DB2AD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010DFDA-5CDD-2EED-7AC2-76C61765580E}"/>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84162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{B818245D-2598-4BBB-A099-EA9768EC1F4E}tf11964407_win32</Template>
  <TotalTime>2789</TotalTime>
  <Words>772</Words>
  <Application>Microsoft Office PowerPoint</Application>
  <PresentationFormat>Widescreen</PresentationFormat>
  <Paragraphs>77</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Gill Sans Nova</vt:lpstr>
      <vt:lpstr>Gill Sans Nova Light</vt:lpstr>
      <vt:lpstr>Sagona Book</vt:lpstr>
      <vt:lpstr>Times New Roman</vt:lpstr>
      <vt:lpstr>Office Theme</vt:lpstr>
      <vt:lpstr>Python and Machine Learning Project</vt:lpstr>
      <vt:lpstr>Contents</vt:lpstr>
      <vt:lpstr>Introduction</vt:lpstr>
      <vt:lpstr>Related Work</vt:lpstr>
      <vt:lpstr>PROPOSED METHODOLOGY</vt:lpstr>
      <vt:lpstr>Decision Tree Model </vt:lpstr>
      <vt:lpstr>About Dataset</vt:lpstr>
      <vt:lpstr>Experimental 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Machine Learning Project</dc:title>
  <dc:creator>sanyagupta318@gmail.com</dc:creator>
  <cp:lastModifiedBy>Nikita marwaha</cp:lastModifiedBy>
  <cp:revision>3</cp:revision>
  <dcterms:created xsi:type="dcterms:W3CDTF">2023-05-16T09:19:32Z</dcterms:created>
  <dcterms:modified xsi:type="dcterms:W3CDTF">2023-05-19T17:56:18Z</dcterms:modified>
</cp:coreProperties>
</file>