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c612ab1cc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8c612ab1cc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c6f73a04f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c6f73a04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8dd99db606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8dd99db606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c612ab1cc_0_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c612ab1cc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6f73a04f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c6f73a04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c612ab1c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8c612ab1c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8c612ab1c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8c612ab1c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c612ab1cc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8c612ab1cc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576900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MazeRouter Project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Abdelrahman A Yehia 900161280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Dareen Hussein 900170917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Marwa Sulaiman 900172284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 and Assumptions</a:t>
            </a:r>
            <a:endParaRPr/>
          </a:p>
        </p:txBody>
      </p:sp>
      <p:sp>
        <p:nvSpPr>
          <p:cNvPr id="133" name="Google Shape;133;p22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Due to the simplicity of the input, most of the LEF and DEF file are not used</a:t>
            </a:r>
            <a:endParaRPr/>
          </a:p>
        </p:txBody>
      </p:sp>
      <p:sp>
        <p:nvSpPr>
          <p:cNvPr id="134" name="Google Shape;134;p22"/>
          <p:cNvSpPr txBox="1"/>
          <p:nvPr>
            <p:ph idx="1" type="body"/>
          </p:nvPr>
        </p:nvSpPr>
        <p:spPr>
          <a:xfrm>
            <a:off x="3814275" y="1311200"/>
            <a:ext cx="4906500" cy="2366700"/>
          </a:xfrm>
          <a:prstGeom prst="rect">
            <a:avLst/>
          </a:prstGeom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Char char="●"/>
            </a:pPr>
            <a:r>
              <a:rPr lang="en" sz="1500">
                <a:solidFill>
                  <a:schemeClr val="lt2"/>
                </a:solidFill>
              </a:rPr>
              <a:t>PIN positions are listed in one or more RECT statements : </a:t>
            </a:r>
            <a:r>
              <a:rPr lang="en" sz="1500">
                <a:solidFill>
                  <a:schemeClr val="lt2"/>
                </a:solidFill>
                <a:highlight>
                  <a:srgbClr val="FFFF00"/>
                </a:highlight>
              </a:rPr>
              <a:t>RECT x1 y1 x2 y2</a:t>
            </a:r>
            <a:endParaRPr sz="1500">
              <a:solidFill>
                <a:schemeClr val="lt2"/>
              </a:solidFill>
              <a:highlight>
                <a:srgbClr val="FFFF00"/>
              </a:highlight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Char char="○"/>
            </a:pPr>
            <a:r>
              <a:rPr lang="en" sz="1500">
                <a:solidFill>
                  <a:schemeClr val="lt2"/>
                </a:solidFill>
              </a:rPr>
              <a:t>Only x1 y1are taken from the first RECT statement</a:t>
            </a:r>
            <a:endParaRPr sz="1500">
              <a:solidFill>
                <a:schemeClr val="lt2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Char char="●"/>
            </a:pPr>
            <a:r>
              <a:rPr lang="en" sz="1500">
                <a:solidFill>
                  <a:schemeClr val="lt2"/>
                </a:solidFill>
              </a:rPr>
              <a:t>The MACRO parsing algorithm jumps to the next MACRO when it finds vdd, gnd, or clk PIN</a:t>
            </a:r>
            <a:endParaRPr sz="1500">
              <a:solidFill>
                <a:schemeClr val="lt2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Char char="○"/>
            </a:pPr>
            <a:r>
              <a:rPr lang="en" sz="1500">
                <a:solidFill>
                  <a:schemeClr val="lt2"/>
                </a:solidFill>
              </a:rPr>
              <a:t>Therefore vdd, gnd, clk pins must be at the bottom of the MACRO</a:t>
            </a:r>
            <a:endParaRPr sz="15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A* Algorithm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141675" y="1919075"/>
            <a:ext cx="3417600" cy="32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This algorithm is a graph traversal algorithm. It is defined by the function </a:t>
            </a:r>
            <a:r>
              <a:rPr lang="en">
                <a:highlight>
                  <a:srgbClr val="FFFF00"/>
                </a:highlight>
              </a:rPr>
              <a:t>f = g + h</a:t>
            </a:r>
            <a:r>
              <a:rPr lang="en"/>
              <a:t> where g is the distance taken from the source to the current cell, and h is the heuristic function which returns the distance between the current and the target cell.</a:t>
            </a:r>
            <a:endParaRPr/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3980500" y="1919075"/>
            <a:ext cx="46596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 manhattan version of the </a:t>
            </a:r>
            <a:r>
              <a:rPr lang="en"/>
              <a:t>heuristic</a:t>
            </a:r>
            <a:r>
              <a:rPr lang="en"/>
              <a:t> function was used.					     </a:t>
            </a:r>
            <a:r>
              <a:rPr lang="en">
                <a:highlight>
                  <a:srgbClr val="FFFF00"/>
                </a:highlight>
              </a:rPr>
              <a:t>h = abs (current_cell.x – goal.x) + 		abs (current_cell.y – goal.y)</a:t>
            </a:r>
            <a:r>
              <a:rPr lang="en"/>
              <a:t>. However, it was modified to take the costs of moving between layers, adding the via count and cost to the heuristic.</a:t>
            </a:r>
            <a:endParaRPr/>
          </a:p>
        </p:txBody>
      </p:sp>
      <p:cxnSp>
        <p:nvCxnSpPr>
          <p:cNvPr id="76" name="Google Shape;76;p14"/>
          <p:cNvCxnSpPr/>
          <p:nvPr/>
        </p:nvCxnSpPr>
        <p:spPr>
          <a:xfrm>
            <a:off x="3689150" y="2028575"/>
            <a:ext cx="0" cy="24912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176975" y="1919075"/>
            <a:ext cx="4954800" cy="29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Code is written in Python programming language.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The flow of the code: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The input file is read and translated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A 3d grid of type Cell (a class created to represent the cell and its attributes) is created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For every net, the pins are sorted by their Layer, and every pin is connected to the one after it.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The function FindPath takes the </a:t>
            </a:r>
            <a:r>
              <a:rPr lang="en"/>
              <a:t>coordinates of two pins (the source and target) and uses the functions f=g+h to find the best path </a:t>
            </a:r>
            <a:endParaRPr/>
          </a:p>
        </p:txBody>
      </p:sp>
      <p:sp>
        <p:nvSpPr>
          <p:cNvPr id="83" name="Google Shape;83;p15"/>
          <p:cNvSpPr txBox="1"/>
          <p:nvPr>
            <p:ph idx="1" type="body"/>
          </p:nvPr>
        </p:nvSpPr>
        <p:spPr>
          <a:xfrm>
            <a:off x="5473850" y="2233650"/>
            <a:ext cx="3350400" cy="20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Finding the path is done by moving step by step from the start cell to the end cell. For each step, all the possible next cells/children are checked and the function f is calculated for each. The cell that gives the minimum value is the one we proceed with.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Cont’d</a:t>
            </a:r>
            <a:endParaRPr/>
          </a:p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471900" y="1919075"/>
            <a:ext cx="75384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 In case all possible children are used/lead to blocked road, the function takes one step back.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7. When we reach the target cell, the function returns the taken path throughout the process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8. The paths between the pins are </a:t>
            </a:r>
            <a:r>
              <a:rPr lang="en"/>
              <a:t>concatenated</a:t>
            </a:r>
            <a:r>
              <a:rPr lang="en"/>
              <a:t> to form the path for the net as a whole.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9. The paths taken for all nets are written to output file and displayed in a 3d interactive representation.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Inputs</a:t>
            </a:r>
            <a:endParaRPr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471900" y="1919075"/>
            <a:ext cx="8369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input is read from a text file with the connections in forms of: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highlight>
                  <a:srgbClr val="FFFF00"/>
                </a:highlight>
              </a:rPr>
              <a:t>Net_name = (pin1layer, pin1x, pin1y) (pin2layer, pin2x, pin2y)</a:t>
            </a:r>
            <a:endParaRPr>
              <a:highlight>
                <a:srgbClr val="FFFF00"/>
              </a:highlight>
            </a:endParaRPr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900" y="3149525"/>
            <a:ext cx="4114800" cy="576072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7850" y="3149524"/>
            <a:ext cx="4114800" cy="761238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90350" y="4084075"/>
            <a:ext cx="4114801" cy="54521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9" name="Google Shape;99;p17"/>
          <p:cNvCxnSpPr/>
          <p:nvPr/>
        </p:nvCxnSpPr>
        <p:spPr>
          <a:xfrm>
            <a:off x="1124400" y="2904900"/>
            <a:ext cx="70641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226075" y="1465800"/>
            <a:ext cx="29481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project gives 2 outputs:</a:t>
            </a:r>
            <a:endParaRPr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Output text file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3D Graph showing the paths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text file shows the steps taken from each pin to its destination, in the form of: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Path for net_name: [(pinlayer, pinx, piny), (next_pinlayer, next_pinx, next_piny)]</a:t>
            </a:r>
            <a:endParaRPr/>
          </a:p>
        </p:txBody>
      </p:sp>
      <p:pic>
        <p:nvPicPr>
          <p:cNvPr id="106" name="Google Shape;106;p18"/>
          <p:cNvPicPr preferRelativeResize="0"/>
          <p:nvPr/>
        </p:nvPicPr>
        <p:blipFill rotWithShape="1">
          <a:blip r:embed="rId3">
            <a:alphaModFix/>
          </a:blip>
          <a:srcRect b="6081" l="18382" r="19051" t="5265"/>
          <a:stretch/>
        </p:blipFill>
        <p:spPr>
          <a:xfrm>
            <a:off x="6520025" y="173025"/>
            <a:ext cx="1946450" cy="2068577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 txBox="1"/>
          <p:nvPr/>
        </p:nvSpPr>
        <p:spPr>
          <a:xfrm>
            <a:off x="3562800" y="483675"/>
            <a:ext cx="2205900" cy="5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Example of 3d graph and output file format: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8" name="Google Shape;108;p18"/>
          <p:cNvPicPr preferRelativeResize="0"/>
          <p:nvPr/>
        </p:nvPicPr>
        <p:blipFill rotWithShape="1">
          <a:blip r:embed="rId4">
            <a:alphaModFix/>
          </a:blip>
          <a:srcRect b="16254" l="0" r="0" t="0"/>
          <a:stretch/>
        </p:blipFill>
        <p:spPr>
          <a:xfrm>
            <a:off x="3492050" y="2337500"/>
            <a:ext cx="5305474" cy="249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Bonus Feature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Reading DEF and LEF files as Inputs</a:t>
            </a:r>
            <a:endParaRPr/>
          </a:p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216975" y="1919075"/>
            <a:ext cx="67383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Before implementing this feature the requirements from the LEF and DEF files had to be realized.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UNITS</a:t>
            </a:r>
            <a:r>
              <a:rPr lang="en"/>
              <a:t>: units in microns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NETS</a:t>
            </a:r>
            <a:r>
              <a:rPr lang="en"/>
              <a:t>: is a list in the form of (ComponentName PIN)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COMPONENTS</a:t>
            </a:r>
            <a:r>
              <a:rPr lang="en"/>
              <a:t>: ComponentModel is obtained by searching ComponentName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MACRO</a:t>
            </a:r>
            <a:r>
              <a:rPr lang="en"/>
              <a:t>: MACRO is obtained by searching ComponentModel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PIN</a:t>
            </a:r>
            <a:r>
              <a:rPr lang="en"/>
              <a:t>: PIN dimensions and layer are found under MACRO</a:t>
            </a:r>
            <a:endParaRPr/>
          </a:p>
        </p:txBody>
      </p:sp>
      <p:sp>
        <p:nvSpPr>
          <p:cNvPr id="120" name="Google Shape;120;p20"/>
          <p:cNvSpPr txBox="1"/>
          <p:nvPr>
            <p:ph idx="2" type="body"/>
          </p:nvPr>
        </p:nvSpPr>
        <p:spPr>
          <a:xfrm>
            <a:off x="6955500" y="1919075"/>
            <a:ext cx="1846200" cy="2463000"/>
          </a:xfrm>
          <a:prstGeom prst="rect">
            <a:avLst/>
          </a:prstGeom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 file: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UNITS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NETS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COMPONENTS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LEF file: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MACRO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PIN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Reading DEF and LEF files as Inputs</a:t>
            </a:r>
            <a:endParaRPr/>
          </a:p>
        </p:txBody>
      </p:sp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that the required data from the files is extracted, it can be transformed to an input to our project. Recall that the input is in the form				</a:t>
            </a:r>
            <a:r>
              <a:rPr lang="en">
                <a:solidFill>
                  <a:schemeClr val="dk1"/>
                </a:solidFill>
              </a:rPr>
              <a:t>Net_name (pin1layer, pin1x, pin1y) (pin2layer, pin2x, pin2y)...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                                                                                                                      </a:t>
            </a:r>
            <a:r>
              <a:rPr lang="en">
                <a:solidFill>
                  <a:schemeClr val="dk1"/>
                </a:solidFill>
              </a:rPr>
              <a:t>Net_name</a:t>
            </a:r>
            <a:r>
              <a:rPr lang="en"/>
              <a:t> will simply be the Net name beginning at each </a:t>
            </a:r>
            <a:r>
              <a:rPr lang="en">
                <a:solidFill>
                  <a:schemeClr val="dk1"/>
                </a:solidFill>
              </a:rPr>
              <a:t>NET</a:t>
            </a:r>
            <a:r>
              <a:rPr lang="en"/>
              <a:t>			</a:t>
            </a:r>
            <a:r>
              <a:rPr lang="en">
                <a:solidFill>
                  <a:schemeClr val="dk1"/>
                </a:solidFill>
              </a:rPr>
              <a:t>pin1layer </a:t>
            </a:r>
            <a:r>
              <a:rPr lang="en"/>
              <a:t>will be the layer of the </a:t>
            </a:r>
            <a:r>
              <a:rPr lang="en">
                <a:solidFill>
                  <a:schemeClr val="dk1"/>
                </a:solidFill>
              </a:rPr>
              <a:t>PIN </a:t>
            </a:r>
            <a:r>
              <a:rPr lang="en"/>
              <a:t>we obtained in the previous slide		</a:t>
            </a:r>
            <a:r>
              <a:rPr lang="en">
                <a:solidFill>
                  <a:schemeClr val="dk1"/>
                </a:solidFill>
              </a:rPr>
              <a:t>pin1x|y</a:t>
            </a:r>
            <a:r>
              <a:rPr lang="en"/>
              <a:t> will be the coordinates of ComponentName divided by </a:t>
            </a:r>
            <a:r>
              <a:rPr lang="en">
                <a:solidFill>
                  <a:schemeClr val="dk1"/>
                </a:solidFill>
              </a:rPr>
              <a:t>UNITS </a:t>
            </a:r>
            <a:r>
              <a:rPr lang="en"/>
              <a:t>in DEF file + the position of the </a:t>
            </a:r>
            <a:r>
              <a:rPr lang="en">
                <a:solidFill>
                  <a:schemeClr val="dk1"/>
                </a:solidFill>
              </a:rPr>
              <a:t>PIN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27" name="Google Shape;127;p21"/>
          <p:cNvCxnSpPr/>
          <p:nvPr/>
        </p:nvCxnSpPr>
        <p:spPr>
          <a:xfrm>
            <a:off x="1039950" y="3229375"/>
            <a:ext cx="70641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