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76" r:id="rId17"/>
    <p:sldId id="277" r:id="rId18"/>
    <p:sldId id="278" r:id="rId19"/>
    <p:sldId id="279" r:id="rId20"/>
    <p:sldId id="281" r:id="rId21"/>
    <p:sldId id="280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5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883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74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2a7ae41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2a7ae41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53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2a7ae41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2a7ae41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3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e2a7ae41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e2a7ae41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3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2a7ae41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2a7ae41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37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6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69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e2a7ae41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e2a7ae41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13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49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2a7ae4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2a7ae41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77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2a7ae41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2a7ae41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33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78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17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3756" y="630225"/>
            <a:ext cx="8469469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200" dirty="0"/>
              <a:t>Simplified-Data Encryption standard (S-DES)</a:t>
            </a:r>
            <a:endParaRPr sz="4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99417" y="275722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Fagr Ahmed Abd Elrazek “AUC section 12” ID:V23010586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Marwa Moaz  “AUC section 14” ID:V23009897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Mohamed Yasser  “AUC section 16” ID:V23010495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shurooq Mohammad Hassan Alshal “AUC section 12” ID:V23010529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6450225" y="2571750"/>
            <a:ext cx="2299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Submitted to: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Dr. </a:t>
            </a:r>
            <a:r>
              <a:rPr lang="en-US" sz="15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Esraa</a:t>
            </a:r>
            <a:r>
              <a:rPr lang="en-U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5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Swillam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Eng. </a:t>
            </a:r>
            <a:r>
              <a:rPr lang="en-US" sz="15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Sondos</a:t>
            </a:r>
            <a:r>
              <a:rPr lang="en-U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Shabana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33280"/>
            <a:ext cx="4984511" cy="3002400"/>
          </a:xfrm>
        </p:spPr>
        <p:txBody>
          <a:bodyPr/>
          <a:lstStyle/>
          <a:p>
            <a:r>
              <a:rPr lang="en-US" dirty="0"/>
              <a:t>Involves creating the secret key used in the DES algorithm for encrypting and decrypting data. </a:t>
            </a:r>
          </a:p>
          <a:p>
            <a:r>
              <a:rPr lang="en-US" dirty="0"/>
              <a:t>In a simplified sense, for a 10-bit key, the key generation process would generate a set of </a:t>
            </a:r>
            <a:r>
              <a:rPr lang="en-US" dirty="0" err="1"/>
              <a:t>subkeys</a:t>
            </a:r>
            <a:r>
              <a:rPr lang="en-US" dirty="0"/>
              <a:t> needed for encryption and decryption.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t="811" r="16717" b="4501"/>
          <a:stretch/>
        </p:blipFill>
        <p:spPr>
          <a:xfrm>
            <a:off x="6084541" y="1211350"/>
            <a:ext cx="2110177" cy="33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2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Behavioral stage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491300" y="522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RTL </a:t>
            </a:r>
            <a:endParaRPr dirty="0"/>
          </a:p>
        </p:txBody>
      </p:sp>
      <p:sp>
        <p:nvSpPr>
          <p:cNvPr id="127" name="Google Shape;127;p22"/>
          <p:cNvSpPr txBox="1"/>
          <p:nvPr/>
        </p:nvSpPr>
        <p:spPr>
          <a:xfrm>
            <a:off x="4985250" y="1618975"/>
            <a:ext cx="417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7" y="1411812"/>
            <a:ext cx="7913342" cy="31215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410950" y="3968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Decryption RTL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2" y="1368737"/>
            <a:ext cx="7493955" cy="32264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592387" y="444976"/>
            <a:ext cx="7522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Keys RTL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795"/>
            <a:ext cx="9144000" cy="2383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210475" y="364775"/>
            <a:ext cx="7522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RTL Top Level and Wave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91" y="1835674"/>
            <a:ext cx="4791637" cy="24092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40" y="1342704"/>
            <a:ext cx="4009335" cy="29021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Results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22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08" y="890767"/>
            <a:ext cx="2677363" cy="635400"/>
          </a:xfrm>
        </p:spPr>
        <p:txBody>
          <a:bodyPr/>
          <a:lstStyle/>
          <a:p>
            <a:r>
              <a:rPr lang="en-US"/>
              <a:t>Encryption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8" t="22990" r="25037" b="22741"/>
          <a:stretch/>
        </p:blipFill>
        <p:spPr>
          <a:xfrm>
            <a:off x="316258" y="1659988"/>
            <a:ext cx="3928031" cy="2503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4" t="23659" r="26391" b="23408"/>
          <a:stretch/>
        </p:blipFill>
        <p:spPr>
          <a:xfrm>
            <a:off x="4558250" y="1608793"/>
            <a:ext cx="3478845" cy="2722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65403" y="890767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Keys Generations</a:t>
            </a:r>
          </a:p>
        </p:txBody>
      </p:sp>
    </p:spTree>
    <p:extLst>
      <p:ext uri="{BB962C8B-B14F-4D97-AF65-F5344CB8AC3E}">
        <p14:creationId xmlns:p14="http://schemas.microsoft.com/office/powerpoint/2010/main" val="47160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92" y="1187841"/>
            <a:ext cx="3587161" cy="635400"/>
          </a:xfrm>
        </p:spPr>
        <p:txBody>
          <a:bodyPr/>
          <a:lstStyle/>
          <a:p>
            <a:r>
              <a:rPr lang="en-US" dirty="0"/>
              <a:t>Encryption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23659" r="7218" b="18863"/>
          <a:stretch/>
        </p:blipFill>
        <p:spPr>
          <a:xfrm>
            <a:off x="4254735" y="1976511"/>
            <a:ext cx="4874029" cy="251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0" t="23392" r="26992" b="24879"/>
          <a:stretch/>
        </p:blipFill>
        <p:spPr>
          <a:xfrm>
            <a:off x="240630" y="1918178"/>
            <a:ext cx="3045709" cy="26606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74214" y="1187841"/>
            <a:ext cx="3587161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Keys Layout</a:t>
            </a:r>
          </a:p>
        </p:txBody>
      </p:sp>
    </p:spTree>
    <p:extLst>
      <p:ext uri="{BB962C8B-B14F-4D97-AF65-F5344CB8AC3E}">
        <p14:creationId xmlns:p14="http://schemas.microsoft.com/office/powerpoint/2010/main" val="365937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9" t="23525" r="8496" b="9373"/>
          <a:stretch/>
        </p:blipFill>
        <p:spPr>
          <a:xfrm>
            <a:off x="1340662" y="1211350"/>
            <a:ext cx="5651406" cy="34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6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792725" y="528250"/>
            <a:ext cx="39759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Functionality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Behavioral stage</a:t>
            </a:r>
          </a:p>
          <a:p>
            <a:pPr marL="114300" lvl="0">
              <a:buClr>
                <a:schemeClr val="lt1"/>
              </a:buClr>
              <a:buSzPts val="1800"/>
            </a:pP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simulation results</a:t>
            </a: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simulation results</a:t>
            </a: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Completed the layout </a:t>
            </a: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endParaRPr lang="en-U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Lato"/>
              <a:buChar char="●"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248-FFBB-2883-F7C8-0A919C38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512E-AA5B-C3CB-E7C9-21C20F965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6A86A-3039-2771-2727-AC91E826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2" y="1444721"/>
            <a:ext cx="6191250" cy="31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53A-1A24-3905-00D8-B1874D06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TB_output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F243-E9A9-4A78-3EF2-4FA5CA3B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EEBDD-DE3E-2C67-2E51-D1B881BF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1480456"/>
            <a:ext cx="8113487" cy="33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879000" y="1211350"/>
            <a:ext cx="7591232" cy="339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600" dirty="0"/>
              <a:t>Overview of the Data Encryption Standard (DES)</a:t>
            </a:r>
          </a:p>
          <a:p>
            <a:pPr marL="127000" lvl="0" indent="0">
              <a:buSzPts val="1600"/>
              <a:buNone/>
            </a:pPr>
            <a:endParaRPr lang="en-US" sz="1600" dirty="0"/>
          </a:p>
          <a:p>
            <a:pPr lvl="0" indent="-330200">
              <a:buSzPts val="1600"/>
            </a:pPr>
            <a:r>
              <a:rPr lang="en-US" sz="1600" dirty="0"/>
              <a:t>Explanation of encryption, decryption, and key generation and their roles in the design process</a:t>
            </a:r>
            <a:endParaRPr lang="ar-EG" sz="1600" dirty="0"/>
          </a:p>
          <a:p>
            <a:pPr lvl="0" indent="-330200">
              <a:buSzPts val="1600"/>
            </a:pPr>
            <a:r>
              <a:rPr lang="en-US" sz="1600" dirty="0"/>
              <a:t>Behavioral stage  and RTL for encryption, decryption, and key generation </a:t>
            </a:r>
          </a:p>
          <a:p>
            <a:pPr lvl="0" indent="-330200">
              <a:buSzPts val="1600"/>
            </a:pPr>
            <a:endParaRPr lang="en-US" sz="1600" dirty="0"/>
          </a:p>
          <a:p>
            <a:r>
              <a:rPr lang="en-US" sz="1600" dirty="0"/>
              <a:t>Schematic and cell designs for each block</a:t>
            </a:r>
          </a:p>
          <a:p>
            <a:endParaRPr lang="en-US" sz="1600" dirty="0"/>
          </a:p>
          <a:p>
            <a:r>
              <a:rPr lang="en-US" sz="1600" dirty="0"/>
              <a:t>Final Results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744009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 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51849" y="1549200"/>
            <a:ext cx="40902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DES is a block cipher with a 56-bit key length.</a:t>
            </a:r>
          </a:p>
          <a:p>
            <a:r>
              <a:rPr lang="en-US" sz="1600" dirty="0"/>
              <a:t>It encrypts data in blocks of 64 bits, producing a 64-bit </a:t>
            </a:r>
            <a:r>
              <a:rPr lang="en-US" sz="1600" dirty="0" err="1"/>
              <a:t>ciphertext</a:t>
            </a:r>
            <a:r>
              <a:rPr lang="en-US" sz="1600" dirty="0"/>
              <a:t>.</a:t>
            </a:r>
          </a:p>
          <a:p>
            <a:r>
              <a:rPr lang="en-US" sz="1600" dirty="0"/>
              <a:t>Despite its historical significance, DES has become less popular due to vulnerabilities to powerful attacks.</a:t>
            </a:r>
          </a:p>
          <a:p>
            <a:r>
              <a:rPr lang="en-US" sz="1600" dirty="0"/>
              <a:t>The same algorithm and key are used for both encryption and decryption, with a key length of 56 bits.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02" y="419386"/>
            <a:ext cx="3844307" cy="4331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Functinality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41123" y="1602675"/>
            <a:ext cx="50952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600" dirty="0"/>
              <a:t>DES encryption involves four functions:</a:t>
            </a:r>
          </a:p>
          <a:p>
            <a:pPr marL="127000" lvl="0" indent="0">
              <a:buSzPts val="1600"/>
              <a:buNone/>
            </a:pPr>
            <a:r>
              <a:rPr lang="ar-EG" sz="1600" dirty="0"/>
              <a:t>          </a:t>
            </a:r>
            <a:r>
              <a:rPr lang="en-US" sz="1600" dirty="0"/>
              <a:t>IP</a:t>
            </a:r>
          </a:p>
          <a:p>
            <a:pPr marL="127000" lvl="0" indent="0">
              <a:buSzPts val="1600"/>
              <a:buNone/>
            </a:pPr>
            <a:r>
              <a:rPr lang="en-US" sz="1100" dirty="0"/>
              <a:t>This step involves rearranging the bits of the plaintext according to a predefined permutation table.</a:t>
            </a:r>
          </a:p>
          <a:p>
            <a:pPr marL="127000" lvl="0" indent="0">
              <a:buSzPts val="1600"/>
              <a:buNone/>
            </a:pPr>
            <a:r>
              <a:rPr lang="ar-EG" sz="1600" dirty="0"/>
              <a:t>         </a:t>
            </a:r>
            <a:r>
              <a:rPr lang="en-US" sz="1600" dirty="0"/>
              <a:t>FK</a:t>
            </a:r>
          </a:p>
          <a:p>
            <a:pPr marL="127000" lvl="0" indent="0">
              <a:buSzPts val="1600"/>
              <a:buNone/>
            </a:pPr>
            <a:r>
              <a:rPr lang="en-US" sz="1100" dirty="0"/>
              <a:t>In this step, the </a:t>
            </a:r>
            <a:r>
              <a:rPr lang="en-US" sz="1100" dirty="0" err="1"/>
              <a:t>subkey</a:t>
            </a:r>
            <a:r>
              <a:rPr lang="en-US" sz="1100" dirty="0"/>
              <a:t> derived from the main encryption key is combined with the input data.</a:t>
            </a:r>
          </a:p>
          <a:p>
            <a:pPr marL="127000" lvl="0" indent="0">
              <a:buSzPts val="1600"/>
              <a:buNone/>
            </a:pPr>
            <a:r>
              <a:rPr lang="ar-EG" sz="1600" dirty="0"/>
              <a:t>        </a:t>
            </a:r>
            <a:r>
              <a:rPr lang="en-US" sz="1600" dirty="0"/>
              <a:t>SW</a:t>
            </a:r>
            <a:endParaRPr lang="ar-EG" sz="1600" dirty="0"/>
          </a:p>
          <a:p>
            <a:pPr marL="127000" indent="0">
              <a:buSzPts val="1600"/>
              <a:buNone/>
            </a:pPr>
            <a:r>
              <a:rPr lang="en-US" sz="1100" dirty="0"/>
              <a:t>In this encryption method, the data is divided into two parts, and the bits are swapped between them.</a:t>
            </a:r>
            <a:endParaRPr lang="en-US" sz="1600" dirty="0"/>
          </a:p>
          <a:p>
            <a:pPr marL="127000" lvl="0" indent="0">
              <a:buSzPts val="1600"/>
              <a:buNone/>
            </a:pPr>
            <a:r>
              <a:rPr lang="ar-EG" sz="1600" dirty="0"/>
              <a:t>      </a:t>
            </a:r>
            <a:r>
              <a:rPr lang="en-US" sz="1600" dirty="0"/>
              <a:t>IP-1</a:t>
            </a:r>
          </a:p>
          <a:p>
            <a:pPr marL="127000" lvl="0" indent="0">
              <a:buSzPts val="1600"/>
              <a:buNone/>
            </a:pPr>
            <a:r>
              <a:rPr lang="en-US" sz="1100" dirty="0"/>
              <a:t>the inverse of the Initial Permutation (IP) operation.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4" y="575950"/>
            <a:ext cx="2979770" cy="402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49" y="2297046"/>
            <a:ext cx="5523856" cy="3002400"/>
          </a:xfrm>
        </p:spPr>
        <p:txBody>
          <a:bodyPr/>
          <a:lstStyle/>
          <a:p>
            <a:r>
              <a:rPr lang="en-US" dirty="0"/>
              <a:t>in DES (Data Encryption Standard) involves reversing the steps of encryption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56" y="995337"/>
            <a:ext cx="2676854" cy="34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535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362</Words>
  <Application>Microsoft Office PowerPoint</Application>
  <PresentationFormat>On-screen Show (16:9)</PresentationFormat>
  <Paragraphs>68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</vt:lpstr>
      <vt:lpstr>Raleway</vt:lpstr>
      <vt:lpstr>Lato</vt:lpstr>
      <vt:lpstr>Arial</vt:lpstr>
      <vt:lpstr>Swiss</vt:lpstr>
      <vt:lpstr>Simplified-Data Encryption standard (S-DES)</vt:lpstr>
      <vt:lpstr>Agenda</vt:lpstr>
      <vt:lpstr>Introduction </vt:lpstr>
      <vt:lpstr>Introduction</vt:lpstr>
      <vt:lpstr>DES  </vt:lpstr>
      <vt:lpstr>DES </vt:lpstr>
      <vt:lpstr>System Functinality </vt:lpstr>
      <vt:lpstr>Encryption </vt:lpstr>
      <vt:lpstr>Decryption</vt:lpstr>
      <vt:lpstr>Key Generation</vt:lpstr>
      <vt:lpstr>Behavioral stage</vt:lpstr>
      <vt:lpstr>Encryption RTL </vt:lpstr>
      <vt:lpstr>Decryption RTL</vt:lpstr>
      <vt:lpstr>Keys RTL</vt:lpstr>
      <vt:lpstr>RTL Top Level and Wave</vt:lpstr>
      <vt:lpstr>Results </vt:lpstr>
      <vt:lpstr>Encryption</vt:lpstr>
      <vt:lpstr>Encryption Layout</vt:lpstr>
      <vt:lpstr>Final Layout</vt:lpstr>
      <vt:lpstr>Testbench</vt:lpstr>
      <vt:lpstr>TB_output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Simplified-Data Encryption standard (S-DES)</dc:title>
  <cp:lastModifiedBy>marwamoaz</cp:lastModifiedBy>
  <cp:revision>12</cp:revision>
  <dcterms:modified xsi:type="dcterms:W3CDTF">2024-05-19T22:00:57Z</dcterms:modified>
</cp:coreProperties>
</file>