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2" r:id="rId9"/>
    <p:sldId id="263" r:id="rId10"/>
    <p:sldId id="271" r:id="rId11"/>
    <p:sldId id="264" r:id="rId12"/>
    <p:sldId id="265" r:id="rId13"/>
    <p:sldId id="273" r:id="rId14"/>
    <p:sldId id="266" r:id="rId15"/>
    <p:sldId id="274" r:id="rId16"/>
    <p:sldId id="267" r:id="rId17"/>
    <p:sldId id="275" r:id="rId18"/>
    <p:sldId id="276" r:id="rId19"/>
    <p:sldId id="268" r:id="rId20"/>
    <p:sldId id="269" r:id="rId21"/>
    <p:sldId id="270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2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765016-3CE8-43C8-AC45-9555E2E3759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F6620E2-B7E6-4EDC-9910-ADC06188A74F}">
      <dgm:prSet/>
      <dgm:spPr/>
      <dgm:t>
        <a:bodyPr/>
        <a:lstStyle/>
        <a:p>
          <a:r>
            <a:rPr lang="en-US"/>
            <a:t>1- Gradio</a:t>
          </a:r>
        </a:p>
      </dgm:t>
    </dgm:pt>
    <dgm:pt modelId="{00530FCE-8228-4D30-B568-E1F2142E7782}" type="parTrans" cxnId="{525CE392-5E3B-4D92-874D-1DCF11AB8070}">
      <dgm:prSet/>
      <dgm:spPr/>
      <dgm:t>
        <a:bodyPr/>
        <a:lstStyle/>
        <a:p>
          <a:endParaRPr lang="en-US"/>
        </a:p>
      </dgm:t>
    </dgm:pt>
    <dgm:pt modelId="{9772213A-C324-4087-B5A9-08F6642731FB}" type="sibTrans" cxnId="{525CE392-5E3B-4D92-874D-1DCF11AB8070}">
      <dgm:prSet/>
      <dgm:spPr/>
      <dgm:t>
        <a:bodyPr/>
        <a:lstStyle/>
        <a:p>
          <a:endParaRPr lang="en-US"/>
        </a:p>
      </dgm:t>
    </dgm:pt>
    <dgm:pt modelId="{40BECB95-DC3F-47A7-A8CF-E7198084BCA1}">
      <dgm:prSet/>
      <dgm:spPr/>
      <dgm:t>
        <a:bodyPr/>
        <a:lstStyle/>
        <a:p>
          <a:r>
            <a:rPr lang="en-US"/>
            <a:t>2-streamlit</a:t>
          </a:r>
        </a:p>
      </dgm:t>
    </dgm:pt>
    <dgm:pt modelId="{F66B9047-B410-4136-96BF-A5ABF2E9E18F}" type="parTrans" cxnId="{669F1B14-1EE4-4D74-9FB4-E0A6B029873D}">
      <dgm:prSet/>
      <dgm:spPr/>
      <dgm:t>
        <a:bodyPr/>
        <a:lstStyle/>
        <a:p>
          <a:endParaRPr lang="en-US"/>
        </a:p>
      </dgm:t>
    </dgm:pt>
    <dgm:pt modelId="{CAD5B925-CACB-4E95-A33B-7A8BECBC9AAB}" type="sibTrans" cxnId="{669F1B14-1EE4-4D74-9FB4-E0A6B029873D}">
      <dgm:prSet/>
      <dgm:spPr/>
      <dgm:t>
        <a:bodyPr/>
        <a:lstStyle/>
        <a:p>
          <a:endParaRPr lang="en-US"/>
        </a:p>
      </dgm:t>
    </dgm:pt>
    <dgm:pt modelId="{2C65D717-F548-4BC9-9021-0D15C481BF66}">
      <dgm:prSet/>
      <dgm:spPr/>
      <dgm:t>
        <a:bodyPr/>
        <a:lstStyle/>
        <a:p>
          <a:r>
            <a:rPr lang="en-US"/>
            <a:t>3-tkinter</a:t>
          </a:r>
        </a:p>
      </dgm:t>
    </dgm:pt>
    <dgm:pt modelId="{BA856470-A2AC-43DD-8024-9D6659612C97}" type="parTrans" cxnId="{54DEAC2D-A2E7-4A38-B214-AC5F07EBB7E9}">
      <dgm:prSet/>
      <dgm:spPr/>
      <dgm:t>
        <a:bodyPr/>
        <a:lstStyle/>
        <a:p>
          <a:endParaRPr lang="en-US"/>
        </a:p>
      </dgm:t>
    </dgm:pt>
    <dgm:pt modelId="{F5D8C939-3A5C-4B44-A8EC-BBFD5D93B8D2}" type="sibTrans" cxnId="{54DEAC2D-A2E7-4A38-B214-AC5F07EBB7E9}">
      <dgm:prSet/>
      <dgm:spPr/>
      <dgm:t>
        <a:bodyPr/>
        <a:lstStyle/>
        <a:p>
          <a:endParaRPr lang="en-US"/>
        </a:p>
      </dgm:t>
    </dgm:pt>
    <dgm:pt modelId="{EC3B44C5-73E3-43FE-A4EB-9EEDAD299C1C}" type="pres">
      <dgm:prSet presAssocID="{14765016-3CE8-43C8-AC45-9555E2E3759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154BCE7-B4F7-46A4-BCDB-9DDE234136CC}" type="pres">
      <dgm:prSet presAssocID="{6F6620E2-B7E6-4EDC-9910-ADC06188A74F}" presName="hierRoot1" presStyleCnt="0"/>
      <dgm:spPr/>
    </dgm:pt>
    <dgm:pt modelId="{AB82D324-0122-4D1B-9E73-D0DD4EDD2554}" type="pres">
      <dgm:prSet presAssocID="{6F6620E2-B7E6-4EDC-9910-ADC06188A74F}" presName="composite" presStyleCnt="0"/>
      <dgm:spPr/>
    </dgm:pt>
    <dgm:pt modelId="{AD35A60B-66FD-4762-AC63-9FD30A8261CC}" type="pres">
      <dgm:prSet presAssocID="{6F6620E2-B7E6-4EDC-9910-ADC06188A74F}" presName="background" presStyleLbl="node0" presStyleIdx="0" presStyleCnt="3"/>
      <dgm:spPr/>
    </dgm:pt>
    <dgm:pt modelId="{608B0E98-08C9-4BE1-B003-69FFB6C65179}" type="pres">
      <dgm:prSet presAssocID="{6F6620E2-B7E6-4EDC-9910-ADC06188A74F}" presName="text" presStyleLbl="fgAcc0" presStyleIdx="0" presStyleCnt="3">
        <dgm:presLayoutVars>
          <dgm:chPref val="3"/>
        </dgm:presLayoutVars>
      </dgm:prSet>
      <dgm:spPr/>
    </dgm:pt>
    <dgm:pt modelId="{DFD37B9A-07A4-45FC-8066-F66E8DAF5843}" type="pres">
      <dgm:prSet presAssocID="{6F6620E2-B7E6-4EDC-9910-ADC06188A74F}" presName="hierChild2" presStyleCnt="0"/>
      <dgm:spPr/>
    </dgm:pt>
    <dgm:pt modelId="{CC14F2DE-8DBF-4BEE-97E7-44CC7CA31DA4}" type="pres">
      <dgm:prSet presAssocID="{40BECB95-DC3F-47A7-A8CF-E7198084BCA1}" presName="hierRoot1" presStyleCnt="0"/>
      <dgm:spPr/>
    </dgm:pt>
    <dgm:pt modelId="{FEFE2F8A-A189-4253-882D-3D91B55653B9}" type="pres">
      <dgm:prSet presAssocID="{40BECB95-DC3F-47A7-A8CF-E7198084BCA1}" presName="composite" presStyleCnt="0"/>
      <dgm:spPr/>
    </dgm:pt>
    <dgm:pt modelId="{33461421-E599-454F-A1F7-00B501847889}" type="pres">
      <dgm:prSet presAssocID="{40BECB95-DC3F-47A7-A8CF-E7198084BCA1}" presName="background" presStyleLbl="node0" presStyleIdx="1" presStyleCnt="3"/>
      <dgm:spPr/>
    </dgm:pt>
    <dgm:pt modelId="{C8CEDBC1-B04E-441B-BAC7-E4CA0EEA3633}" type="pres">
      <dgm:prSet presAssocID="{40BECB95-DC3F-47A7-A8CF-E7198084BCA1}" presName="text" presStyleLbl="fgAcc0" presStyleIdx="1" presStyleCnt="3">
        <dgm:presLayoutVars>
          <dgm:chPref val="3"/>
        </dgm:presLayoutVars>
      </dgm:prSet>
      <dgm:spPr/>
    </dgm:pt>
    <dgm:pt modelId="{3B218DA6-FDDC-4DB9-A1CA-007E09FBDB1B}" type="pres">
      <dgm:prSet presAssocID="{40BECB95-DC3F-47A7-A8CF-E7198084BCA1}" presName="hierChild2" presStyleCnt="0"/>
      <dgm:spPr/>
    </dgm:pt>
    <dgm:pt modelId="{5F50750C-E094-4AA7-9CB9-08FA12DB6BF0}" type="pres">
      <dgm:prSet presAssocID="{2C65D717-F548-4BC9-9021-0D15C481BF66}" presName="hierRoot1" presStyleCnt="0"/>
      <dgm:spPr/>
    </dgm:pt>
    <dgm:pt modelId="{F30F8C8F-09DA-45AC-A125-55DB4231404E}" type="pres">
      <dgm:prSet presAssocID="{2C65D717-F548-4BC9-9021-0D15C481BF66}" presName="composite" presStyleCnt="0"/>
      <dgm:spPr/>
    </dgm:pt>
    <dgm:pt modelId="{6F95103E-02F0-4111-8E82-2AE951F3B5EA}" type="pres">
      <dgm:prSet presAssocID="{2C65D717-F548-4BC9-9021-0D15C481BF66}" presName="background" presStyleLbl="node0" presStyleIdx="2" presStyleCnt="3"/>
      <dgm:spPr/>
    </dgm:pt>
    <dgm:pt modelId="{545C4A4D-8DA9-4F4E-8441-BFF7FA6B8B5F}" type="pres">
      <dgm:prSet presAssocID="{2C65D717-F548-4BC9-9021-0D15C481BF66}" presName="text" presStyleLbl="fgAcc0" presStyleIdx="2" presStyleCnt="3">
        <dgm:presLayoutVars>
          <dgm:chPref val="3"/>
        </dgm:presLayoutVars>
      </dgm:prSet>
      <dgm:spPr/>
    </dgm:pt>
    <dgm:pt modelId="{9F3E0433-48B8-4149-A16C-82DD3EE3839A}" type="pres">
      <dgm:prSet presAssocID="{2C65D717-F548-4BC9-9021-0D15C481BF66}" presName="hierChild2" presStyleCnt="0"/>
      <dgm:spPr/>
    </dgm:pt>
  </dgm:ptLst>
  <dgm:cxnLst>
    <dgm:cxn modelId="{669F1B14-1EE4-4D74-9FB4-E0A6B029873D}" srcId="{14765016-3CE8-43C8-AC45-9555E2E3759B}" destId="{40BECB95-DC3F-47A7-A8CF-E7198084BCA1}" srcOrd="1" destOrd="0" parTransId="{F66B9047-B410-4136-96BF-A5ABF2E9E18F}" sibTransId="{CAD5B925-CACB-4E95-A33B-7A8BECBC9AAB}"/>
    <dgm:cxn modelId="{D19DAA18-606D-4DC3-9E13-20BD0A3DAE10}" type="presOf" srcId="{14765016-3CE8-43C8-AC45-9555E2E3759B}" destId="{EC3B44C5-73E3-43FE-A4EB-9EEDAD299C1C}" srcOrd="0" destOrd="0" presId="urn:microsoft.com/office/officeart/2005/8/layout/hierarchy1"/>
    <dgm:cxn modelId="{54DEAC2D-A2E7-4A38-B214-AC5F07EBB7E9}" srcId="{14765016-3CE8-43C8-AC45-9555E2E3759B}" destId="{2C65D717-F548-4BC9-9021-0D15C481BF66}" srcOrd="2" destOrd="0" parTransId="{BA856470-A2AC-43DD-8024-9D6659612C97}" sibTransId="{F5D8C939-3A5C-4B44-A8EC-BBFD5D93B8D2}"/>
    <dgm:cxn modelId="{E4AB4B7D-85EA-4583-90CD-5C45690F6B9B}" type="presOf" srcId="{40BECB95-DC3F-47A7-A8CF-E7198084BCA1}" destId="{C8CEDBC1-B04E-441B-BAC7-E4CA0EEA3633}" srcOrd="0" destOrd="0" presId="urn:microsoft.com/office/officeart/2005/8/layout/hierarchy1"/>
    <dgm:cxn modelId="{789BC889-D414-40BC-BF98-31434095CD35}" type="presOf" srcId="{6F6620E2-B7E6-4EDC-9910-ADC06188A74F}" destId="{608B0E98-08C9-4BE1-B003-69FFB6C65179}" srcOrd="0" destOrd="0" presId="urn:microsoft.com/office/officeart/2005/8/layout/hierarchy1"/>
    <dgm:cxn modelId="{525CE392-5E3B-4D92-874D-1DCF11AB8070}" srcId="{14765016-3CE8-43C8-AC45-9555E2E3759B}" destId="{6F6620E2-B7E6-4EDC-9910-ADC06188A74F}" srcOrd="0" destOrd="0" parTransId="{00530FCE-8228-4D30-B568-E1F2142E7782}" sibTransId="{9772213A-C324-4087-B5A9-08F6642731FB}"/>
    <dgm:cxn modelId="{34576F99-F8A7-421E-A752-ED1CDC7B26B8}" type="presOf" srcId="{2C65D717-F548-4BC9-9021-0D15C481BF66}" destId="{545C4A4D-8DA9-4F4E-8441-BFF7FA6B8B5F}" srcOrd="0" destOrd="0" presId="urn:microsoft.com/office/officeart/2005/8/layout/hierarchy1"/>
    <dgm:cxn modelId="{D7F34A11-2F93-4B31-BEEE-F9FEE8527D4A}" type="presParOf" srcId="{EC3B44C5-73E3-43FE-A4EB-9EEDAD299C1C}" destId="{7154BCE7-B4F7-46A4-BCDB-9DDE234136CC}" srcOrd="0" destOrd="0" presId="urn:microsoft.com/office/officeart/2005/8/layout/hierarchy1"/>
    <dgm:cxn modelId="{4356908B-8296-4E1D-85CC-52D17482C73C}" type="presParOf" srcId="{7154BCE7-B4F7-46A4-BCDB-9DDE234136CC}" destId="{AB82D324-0122-4D1B-9E73-D0DD4EDD2554}" srcOrd="0" destOrd="0" presId="urn:microsoft.com/office/officeart/2005/8/layout/hierarchy1"/>
    <dgm:cxn modelId="{8EDCFFD1-FBF1-4AC4-9FD7-8178B20E8B6B}" type="presParOf" srcId="{AB82D324-0122-4D1B-9E73-D0DD4EDD2554}" destId="{AD35A60B-66FD-4762-AC63-9FD30A8261CC}" srcOrd="0" destOrd="0" presId="urn:microsoft.com/office/officeart/2005/8/layout/hierarchy1"/>
    <dgm:cxn modelId="{8D996B39-8DBD-4312-9C32-6ADBD19787CC}" type="presParOf" srcId="{AB82D324-0122-4D1B-9E73-D0DD4EDD2554}" destId="{608B0E98-08C9-4BE1-B003-69FFB6C65179}" srcOrd="1" destOrd="0" presId="urn:microsoft.com/office/officeart/2005/8/layout/hierarchy1"/>
    <dgm:cxn modelId="{00923573-9FF6-425F-94FD-A9CC4BDE5B54}" type="presParOf" srcId="{7154BCE7-B4F7-46A4-BCDB-9DDE234136CC}" destId="{DFD37B9A-07A4-45FC-8066-F66E8DAF5843}" srcOrd="1" destOrd="0" presId="urn:microsoft.com/office/officeart/2005/8/layout/hierarchy1"/>
    <dgm:cxn modelId="{D9D2E816-7B05-4E02-98D4-94AE3B4DD044}" type="presParOf" srcId="{EC3B44C5-73E3-43FE-A4EB-9EEDAD299C1C}" destId="{CC14F2DE-8DBF-4BEE-97E7-44CC7CA31DA4}" srcOrd="1" destOrd="0" presId="urn:microsoft.com/office/officeart/2005/8/layout/hierarchy1"/>
    <dgm:cxn modelId="{8D5D9D93-112C-436F-A385-C5C6D509658A}" type="presParOf" srcId="{CC14F2DE-8DBF-4BEE-97E7-44CC7CA31DA4}" destId="{FEFE2F8A-A189-4253-882D-3D91B55653B9}" srcOrd="0" destOrd="0" presId="urn:microsoft.com/office/officeart/2005/8/layout/hierarchy1"/>
    <dgm:cxn modelId="{C6F8936B-FE5C-4344-A94C-0B857075CE93}" type="presParOf" srcId="{FEFE2F8A-A189-4253-882D-3D91B55653B9}" destId="{33461421-E599-454F-A1F7-00B501847889}" srcOrd="0" destOrd="0" presId="urn:microsoft.com/office/officeart/2005/8/layout/hierarchy1"/>
    <dgm:cxn modelId="{BCBDB48B-E577-453A-8137-4A472EFCD1DA}" type="presParOf" srcId="{FEFE2F8A-A189-4253-882D-3D91B55653B9}" destId="{C8CEDBC1-B04E-441B-BAC7-E4CA0EEA3633}" srcOrd="1" destOrd="0" presId="urn:microsoft.com/office/officeart/2005/8/layout/hierarchy1"/>
    <dgm:cxn modelId="{7C680F45-CB19-4011-990F-12D9CBAC0DAA}" type="presParOf" srcId="{CC14F2DE-8DBF-4BEE-97E7-44CC7CA31DA4}" destId="{3B218DA6-FDDC-4DB9-A1CA-007E09FBDB1B}" srcOrd="1" destOrd="0" presId="urn:microsoft.com/office/officeart/2005/8/layout/hierarchy1"/>
    <dgm:cxn modelId="{12668C7F-8B55-47A4-AE4A-6C1EA1CDE7EC}" type="presParOf" srcId="{EC3B44C5-73E3-43FE-A4EB-9EEDAD299C1C}" destId="{5F50750C-E094-4AA7-9CB9-08FA12DB6BF0}" srcOrd="2" destOrd="0" presId="urn:microsoft.com/office/officeart/2005/8/layout/hierarchy1"/>
    <dgm:cxn modelId="{DCE55512-B104-4B0E-916C-6490C129E744}" type="presParOf" srcId="{5F50750C-E094-4AA7-9CB9-08FA12DB6BF0}" destId="{F30F8C8F-09DA-45AC-A125-55DB4231404E}" srcOrd="0" destOrd="0" presId="urn:microsoft.com/office/officeart/2005/8/layout/hierarchy1"/>
    <dgm:cxn modelId="{FC657466-7672-4988-A718-DD8B4529A0AB}" type="presParOf" srcId="{F30F8C8F-09DA-45AC-A125-55DB4231404E}" destId="{6F95103E-02F0-4111-8E82-2AE951F3B5EA}" srcOrd="0" destOrd="0" presId="urn:microsoft.com/office/officeart/2005/8/layout/hierarchy1"/>
    <dgm:cxn modelId="{6DFA133B-747F-4A9A-9ACF-1EAF1211D9F3}" type="presParOf" srcId="{F30F8C8F-09DA-45AC-A125-55DB4231404E}" destId="{545C4A4D-8DA9-4F4E-8441-BFF7FA6B8B5F}" srcOrd="1" destOrd="0" presId="urn:microsoft.com/office/officeart/2005/8/layout/hierarchy1"/>
    <dgm:cxn modelId="{03EE268A-970A-475D-9CF0-489AA90C462E}" type="presParOf" srcId="{5F50750C-E094-4AA7-9CB9-08FA12DB6BF0}" destId="{9F3E0433-48B8-4149-A16C-82DD3EE3839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35A60B-66FD-4762-AC63-9FD30A8261CC}">
      <dsp:nvSpPr>
        <dsp:cNvPr id="0" name=""/>
        <dsp:cNvSpPr/>
      </dsp:nvSpPr>
      <dsp:spPr>
        <a:xfrm>
          <a:off x="0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8B0E98-08C9-4BE1-B003-69FFB6C65179}">
      <dsp:nvSpPr>
        <dsp:cNvPr id="0" name=""/>
        <dsp:cNvSpPr/>
      </dsp:nvSpPr>
      <dsp:spPr>
        <a:xfrm>
          <a:off x="256120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1- Gradio</a:t>
          </a:r>
        </a:p>
      </dsp:txBody>
      <dsp:txXfrm>
        <a:off x="298991" y="1277365"/>
        <a:ext cx="2219346" cy="1377989"/>
      </dsp:txXfrm>
    </dsp:sp>
    <dsp:sp modelId="{33461421-E599-454F-A1F7-00B501847889}">
      <dsp:nvSpPr>
        <dsp:cNvPr id="0" name=""/>
        <dsp:cNvSpPr/>
      </dsp:nvSpPr>
      <dsp:spPr>
        <a:xfrm>
          <a:off x="2817330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EDBC1-B04E-441B-BAC7-E4CA0EEA3633}">
      <dsp:nvSpPr>
        <dsp:cNvPr id="0" name=""/>
        <dsp:cNvSpPr/>
      </dsp:nvSpPr>
      <dsp:spPr>
        <a:xfrm>
          <a:off x="3073451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2-streamlit</a:t>
          </a:r>
        </a:p>
      </dsp:txBody>
      <dsp:txXfrm>
        <a:off x="3116322" y="1277365"/>
        <a:ext cx="2219346" cy="1377989"/>
      </dsp:txXfrm>
    </dsp:sp>
    <dsp:sp modelId="{6F95103E-02F0-4111-8E82-2AE951F3B5EA}">
      <dsp:nvSpPr>
        <dsp:cNvPr id="0" name=""/>
        <dsp:cNvSpPr/>
      </dsp:nvSpPr>
      <dsp:spPr>
        <a:xfrm>
          <a:off x="5634661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5C4A4D-8DA9-4F4E-8441-BFF7FA6B8B5F}">
      <dsp:nvSpPr>
        <dsp:cNvPr id="0" name=""/>
        <dsp:cNvSpPr/>
      </dsp:nvSpPr>
      <dsp:spPr>
        <a:xfrm>
          <a:off x="5890782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3-tkinter</a:t>
          </a:r>
        </a:p>
      </dsp:txBody>
      <dsp:txXfrm>
        <a:off x="5933653" y="1277365"/>
        <a:ext cx="2219346" cy="13779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mostafanofal/two-million-rows-egyptian-datasets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>
                <a:solidFill>
                  <a:srgbClr val="003366"/>
                </a:solidFill>
              </a:defRPr>
            </a:pPr>
            <a:r>
              <a:t>Arabic to English Translation using Pretrained NLP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>
                <a:solidFill>
                  <a:srgbClr val="4F81BD"/>
                </a:solidFill>
              </a:defRPr>
            </a:pPr>
            <a:r>
              <a:t>Project Summary, Code Highlights, and Future Ideas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ctr">
              <a:defRPr sz="1800" i="1">
                <a:solidFill>
                  <a:srgbClr val="333333"/>
                </a:solidFill>
              </a:defRPr>
            </a:pPr>
            <a:r>
              <a:t>Presented by: Marwan (Computer Science @ Helwan University)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5486400"/>
            <a:ext cx="8229600" cy="22860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6EA876-CF05-8946-7A03-342D6CDF3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Evaluation (with w&amp;b)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3E6145-0AE8-A5F7-21CD-FE3C92357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23" y="1966293"/>
            <a:ext cx="7914951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850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algn="ctr">
              <a:defRPr sz="3000" b="1">
                <a:solidFill>
                  <a:srgbClr val="003366"/>
                </a:solidFill>
              </a:defRPr>
            </a:pPr>
            <a:r>
              <a:rPr dirty="0"/>
              <a:t>Model Parameters (Summary)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914400"/>
            <a:ext cx="8229600" cy="18288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447368" y="1188720"/>
            <a:ext cx="8229600" cy="539496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endParaRPr/>
          </a:p>
          <a:p>
            <a:pPr>
              <a:spcBef>
                <a:spcPts val="300"/>
              </a:spcBef>
              <a:spcAft>
                <a:spcPts val="300"/>
              </a:spcAft>
              <a:defRPr sz="2000" b="1">
                <a:solidFill>
                  <a:srgbClr val="1F497D"/>
                </a:solidFill>
              </a:defRPr>
            </a:pPr>
            <a:r>
              <a:t>Pre-trained Checkpoint: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defRPr sz="1600">
                <a:solidFill>
                  <a:srgbClr val="333333"/>
                </a:solidFill>
              </a:defRPr>
            </a:pPr>
            <a:r>
              <a:t>Helsinki-NLP/opus-mt-ar-en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 sz="2000" b="1">
                <a:solidFill>
                  <a:srgbClr val="1F497D"/>
                </a:solidFill>
              </a:defRPr>
            </a:pPr>
            <a:r>
              <a:t>Key Training Hyperparameters: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defRPr sz="1600">
                <a:solidFill>
                  <a:srgbClr val="333333"/>
                </a:solidFill>
              </a:defRPr>
            </a:pPr>
            <a:r>
              <a:t>- Learning Rate: 2e-5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defRPr sz="1600">
                <a:solidFill>
                  <a:srgbClr val="333333"/>
                </a:solidFill>
              </a:defRPr>
            </a:pPr>
            <a:r>
              <a:t>- Batch Size (train): 8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defRPr sz="1600">
                <a:solidFill>
                  <a:srgbClr val="333333"/>
                </a:solidFill>
              </a:defRPr>
            </a:pPr>
            <a:r>
              <a:t>- Epochs: 3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 sz="2000" b="1">
                <a:solidFill>
                  <a:srgbClr val="1F497D"/>
                </a:solidFill>
              </a:defRPr>
            </a:pPr>
            <a:r>
              <a:t>Tokenizer Parameters: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defRPr sz="1600">
                <a:solidFill>
                  <a:srgbClr val="333333"/>
                </a:solidFill>
              </a:defRPr>
            </a:pPr>
            <a:r>
              <a:t>- Max Length: 128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defRPr sz="1600">
                <a:solidFill>
                  <a:srgbClr val="333333"/>
                </a:solidFill>
              </a:defRPr>
            </a:pPr>
            <a:r>
              <a:t>- Truncation: True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ctr">
              <a:defRPr sz="3000" b="1">
                <a:solidFill>
                  <a:srgbClr val="003366"/>
                </a:solidFill>
              </a:defRPr>
            </a:pPr>
            <a:r>
              <a:t>Evaluation with BLEU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914400"/>
            <a:ext cx="8229600" cy="18288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457200" y="1188720"/>
            <a:ext cx="8229600" cy="539496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endParaRPr/>
          </a:p>
          <a:p>
            <a:pPr>
              <a:spcBef>
                <a:spcPts val="300"/>
              </a:spcBef>
              <a:spcAft>
                <a:spcPts val="300"/>
              </a:spcAft>
              <a:defRPr sz="2000" b="1">
                <a:solidFill>
                  <a:srgbClr val="1F497D"/>
                </a:solidFill>
              </a:defRPr>
            </a:pPr>
            <a:r>
              <a:t>Metric: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defRPr sz="1600">
                <a:solidFill>
                  <a:srgbClr val="333333"/>
                </a:solidFill>
              </a:defRPr>
            </a:pPr>
            <a:r>
              <a:t>BLEU (Bilingual Evaluation Understudy) score.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 sz="2000" b="1">
                <a:solidFill>
                  <a:srgbClr val="1F497D"/>
                </a:solidFill>
              </a:defRPr>
            </a:pPr>
            <a:r>
              <a:t>Library Used: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defRPr sz="1600">
                <a:solidFill>
                  <a:srgbClr val="333333"/>
                </a:solidFill>
              </a:defRPr>
            </a:pPr>
            <a:r>
              <a:t>`evaluate` library from Hugging Face (e.g., evaluate.load('bleu')).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 sz="2000" b="1">
                <a:solidFill>
                  <a:srgbClr val="1F497D"/>
                </a:solidFill>
              </a:defRPr>
            </a:pPr>
            <a:r>
              <a:t>Process: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defRPr sz="1600">
                <a:solidFill>
                  <a:srgbClr val="333333"/>
                </a:solidFill>
              </a:defRPr>
            </a:pPr>
            <a:r>
              <a:t>1. Generate predictions from the model on the test set.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defRPr sz="1600">
                <a:solidFill>
                  <a:srgbClr val="333333"/>
                </a:solidFill>
              </a:defRPr>
            </a:pPr>
            <a:r>
              <a:t>2. Decode predictions and reference (target) sentences.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defRPr sz="1600">
                <a:solidFill>
                  <a:srgbClr val="333333"/>
                </a:solidFill>
              </a:defRPr>
            </a:pPr>
            <a:r>
              <a:t>3. Clean text (remove special tokens).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defRPr sz="1600">
                <a:solidFill>
                  <a:srgbClr val="333333"/>
                </a:solidFill>
              </a:defRPr>
            </a:pPr>
            <a:r>
              <a:t>4. Compute BLEU score comparing predictions to references.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6D1518-5C76-8E2B-6726-7D3F0ABCF957}"/>
              </a:ext>
            </a:extLst>
          </p:cNvPr>
          <p:cNvSpPr txBox="1"/>
          <p:nvPr/>
        </p:nvSpPr>
        <p:spPr>
          <a:xfrm>
            <a:off x="1081715" y="2051"/>
            <a:ext cx="670543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500" dirty="0">
                <a:solidFill>
                  <a:schemeClr val="tx2"/>
                </a:solidFill>
              </a:rPr>
              <a:t>Evaluation Metrics (After Fine-Tuning on Arabic-English Translation)</a:t>
            </a:r>
            <a:endParaRPr sz="2500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E7E2EC-ED6D-6C59-E6DF-E728D9E1BEA6}"/>
              </a:ext>
            </a:extLst>
          </p:cNvPr>
          <p:cNvSpPr/>
          <p:nvPr/>
        </p:nvSpPr>
        <p:spPr>
          <a:xfrm>
            <a:off x="457200" y="914400"/>
            <a:ext cx="8229600" cy="18288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4877A99-71CE-F95F-78E6-EB52D2004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220419"/>
              </p:ext>
            </p:extLst>
          </p:nvPr>
        </p:nvGraphicFramePr>
        <p:xfrm>
          <a:off x="729201" y="1578498"/>
          <a:ext cx="7685598" cy="3706732"/>
        </p:xfrm>
        <a:graphic>
          <a:graphicData uri="http://schemas.openxmlformats.org/drawingml/2006/table">
            <a:tbl>
              <a:tblPr/>
              <a:tblGrid>
                <a:gridCol w="2561866">
                  <a:extLst>
                    <a:ext uri="{9D8B030D-6E8A-4147-A177-3AD203B41FA5}">
                      <a16:colId xmlns:a16="http://schemas.microsoft.com/office/drawing/2014/main" val="3145725339"/>
                    </a:ext>
                  </a:extLst>
                </a:gridCol>
                <a:gridCol w="2561866">
                  <a:extLst>
                    <a:ext uri="{9D8B030D-6E8A-4147-A177-3AD203B41FA5}">
                      <a16:colId xmlns:a16="http://schemas.microsoft.com/office/drawing/2014/main" val="2417276801"/>
                    </a:ext>
                  </a:extLst>
                </a:gridCol>
                <a:gridCol w="2561866">
                  <a:extLst>
                    <a:ext uri="{9D8B030D-6E8A-4147-A177-3AD203B41FA5}">
                      <a16:colId xmlns:a16="http://schemas.microsoft.com/office/drawing/2014/main" val="3126129443"/>
                    </a:ext>
                  </a:extLst>
                </a:gridCol>
              </a:tblGrid>
              <a:tr h="341582">
                <a:tc>
                  <a:txBody>
                    <a:bodyPr/>
                    <a:lstStyle/>
                    <a:p>
                      <a:r>
                        <a:rPr lang="en-US" sz="1700"/>
                        <a:t>Metric</a:t>
                      </a:r>
                    </a:p>
                  </a:txBody>
                  <a:tcPr marL="85396" marR="85396" marT="42698" marB="42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Value</a:t>
                      </a:r>
                    </a:p>
                  </a:txBody>
                  <a:tcPr marL="85396" marR="85396" marT="42698" marB="42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Notes</a:t>
                      </a:r>
                    </a:p>
                  </a:txBody>
                  <a:tcPr marL="85396" marR="85396" marT="42698" marB="42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885021"/>
                  </a:ext>
                </a:extLst>
              </a:tr>
              <a:tr h="597769">
                <a:tc>
                  <a:txBody>
                    <a:bodyPr/>
                    <a:lstStyle/>
                    <a:p>
                      <a:r>
                        <a:rPr lang="en-US" sz="1700" b="1"/>
                        <a:t>Eval Loss</a:t>
                      </a:r>
                      <a:endParaRPr lang="en-US" sz="1700"/>
                    </a:p>
                  </a:txBody>
                  <a:tcPr marL="85396" marR="85396" marT="42698" marB="42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0.738</a:t>
                      </a:r>
                    </a:p>
                  </a:txBody>
                  <a:tcPr marL="85396" marR="85396" marT="42698" marB="42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Indicates good generalization.</a:t>
                      </a:r>
                    </a:p>
                  </a:txBody>
                  <a:tcPr marL="85396" marR="85396" marT="42698" marB="42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7740178"/>
                  </a:ext>
                </a:extLst>
              </a:tr>
              <a:tr h="597769">
                <a:tc>
                  <a:txBody>
                    <a:bodyPr/>
                    <a:lstStyle/>
                    <a:p>
                      <a:r>
                        <a:rPr lang="en-US" sz="1700" b="1"/>
                        <a:t>BLEU Score</a:t>
                      </a:r>
                      <a:endParaRPr lang="en-US" sz="1700"/>
                    </a:p>
                  </a:txBody>
                  <a:tcPr marL="85396" marR="85396" marT="42698" marB="42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0.5273</a:t>
                      </a:r>
                    </a:p>
                  </a:txBody>
                  <a:tcPr marL="85396" marR="85396" marT="42698" marB="42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High-quality translation (above 0.5 is excellent).</a:t>
                      </a:r>
                    </a:p>
                  </a:txBody>
                  <a:tcPr marL="85396" marR="85396" marT="42698" marB="42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2559781"/>
                  </a:ext>
                </a:extLst>
              </a:tr>
              <a:tr h="597769">
                <a:tc>
                  <a:txBody>
                    <a:bodyPr/>
                    <a:lstStyle/>
                    <a:p>
                      <a:r>
                        <a:rPr lang="en-US" sz="1700" b="1" dirty="0"/>
                        <a:t>Brevity Penalty</a:t>
                      </a:r>
                      <a:endParaRPr lang="en-US" sz="1700" dirty="0"/>
                    </a:p>
                  </a:txBody>
                  <a:tcPr marL="85396" marR="85396" marT="42698" marB="42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1.0</a:t>
                      </a:r>
                    </a:p>
                  </a:txBody>
                  <a:tcPr marL="85396" marR="85396" marT="42698" marB="42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Translation matches reference length.</a:t>
                      </a:r>
                    </a:p>
                  </a:txBody>
                  <a:tcPr marL="85396" marR="85396" marT="42698" marB="42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0991925"/>
                  </a:ext>
                </a:extLst>
              </a:tr>
              <a:tr h="597769">
                <a:tc>
                  <a:txBody>
                    <a:bodyPr/>
                    <a:lstStyle/>
                    <a:p>
                      <a:r>
                        <a:rPr lang="en-US" sz="1700" b="1"/>
                        <a:t>Length Ratio</a:t>
                      </a:r>
                      <a:endParaRPr lang="en-US" sz="1700"/>
                    </a:p>
                  </a:txBody>
                  <a:tcPr marL="85396" marR="85396" marT="42698" marB="42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1.009</a:t>
                      </a:r>
                    </a:p>
                  </a:txBody>
                  <a:tcPr marL="85396" marR="85396" marT="42698" marB="42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No over- or under-generation.</a:t>
                      </a:r>
                    </a:p>
                  </a:txBody>
                  <a:tcPr marL="85396" marR="85396" marT="42698" marB="42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990928"/>
                  </a:ext>
                </a:extLst>
              </a:tr>
              <a:tr h="341582">
                <a:tc>
                  <a:txBody>
                    <a:bodyPr/>
                    <a:lstStyle/>
                    <a:p>
                      <a:r>
                        <a:rPr lang="en-US" sz="1700" b="1"/>
                        <a:t>Translation Length</a:t>
                      </a:r>
                      <a:endParaRPr lang="en-US" sz="1700"/>
                    </a:p>
                  </a:txBody>
                  <a:tcPr marL="85396" marR="85396" marT="42698" marB="42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~712K words</a:t>
                      </a:r>
                    </a:p>
                  </a:txBody>
                  <a:tcPr marL="85396" marR="85396" marT="42698" marB="42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Large-scale evaluation.</a:t>
                      </a:r>
                    </a:p>
                  </a:txBody>
                  <a:tcPr marL="85396" marR="85396" marT="42698" marB="42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1211352"/>
                  </a:ext>
                </a:extLst>
              </a:tr>
              <a:tr h="597769">
                <a:tc>
                  <a:txBody>
                    <a:bodyPr/>
                    <a:lstStyle/>
                    <a:p>
                      <a:r>
                        <a:rPr lang="en-US" sz="1700" b="1"/>
                        <a:t>Train Loss</a:t>
                      </a:r>
                      <a:endParaRPr lang="en-US" sz="1700"/>
                    </a:p>
                  </a:txBody>
                  <a:tcPr marL="85396" marR="85396" marT="42698" marB="42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0.828</a:t>
                      </a:r>
                    </a:p>
                  </a:txBody>
                  <a:tcPr marL="85396" marR="85396" marT="42698" marB="42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Consistent with eval → No overfitting.</a:t>
                      </a:r>
                    </a:p>
                  </a:txBody>
                  <a:tcPr marL="85396" marR="85396" marT="42698" marB="42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0360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671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ctr">
              <a:defRPr sz="3000" b="1">
                <a:solidFill>
                  <a:srgbClr val="003366"/>
                </a:solidFill>
              </a:defRPr>
            </a:pPr>
            <a:r>
              <a:t>Model Saving &amp; Inference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914400"/>
            <a:ext cx="8229600" cy="18288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457200" y="1188720"/>
            <a:ext cx="8229600" cy="539496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endParaRPr/>
          </a:p>
          <a:p>
            <a:pPr>
              <a:spcBef>
                <a:spcPts val="300"/>
              </a:spcBef>
              <a:spcAft>
                <a:spcPts val="300"/>
              </a:spcAft>
              <a:defRPr sz="2000" b="1">
                <a:solidFill>
                  <a:srgbClr val="1F497D"/>
                </a:solidFill>
              </a:defRPr>
            </a:pPr>
            <a:r>
              <a:t>Saving the Fine-Tuned Model: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defRPr sz="1600">
                <a:solidFill>
                  <a:srgbClr val="333333"/>
                </a:solidFill>
              </a:defRPr>
            </a:pPr>
            <a:r>
              <a:t>The model and tokenizer are saved after training.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 sz="1600" b="1">
                <a:solidFill>
                  <a:srgbClr val="1F497D"/>
                </a:solidFill>
              </a:defRPr>
            </a:pPr>
            <a:r>
              <a:t>Code Snippet (Saving):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 sz="1000">
                <a:solidFill>
                  <a:srgbClr val="222222"/>
                </a:solidFill>
                <a:latin typeface="Courier New"/>
              </a:defRPr>
            </a:pPr>
            <a:r>
              <a:t>trainer.save_model("fine_tuned_ar_en_model")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 sz="1000">
                <a:solidFill>
                  <a:srgbClr val="222222"/>
                </a:solidFill>
                <a:latin typeface="Courier New"/>
              </a:defRPr>
            </a:pPr>
            <a:r>
              <a:t>tokenizer.save_pretrained("fine_tuned_ar_en_model")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 sz="2000" b="1">
                <a:solidFill>
                  <a:srgbClr val="1F497D"/>
                </a:solidFill>
              </a:defRPr>
            </a:pPr>
            <a:r>
              <a:t>Inference Function (Translate):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defRPr sz="1600">
                <a:solidFill>
                  <a:srgbClr val="333333"/>
                </a:solidFill>
              </a:defRPr>
            </a:pPr>
            <a:r>
              <a:t>Accepts Arabic text, returns English translation.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 sz="1600" b="1">
                <a:solidFill>
                  <a:srgbClr val="1F497D"/>
                </a:solidFill>
              </a:defRPr>
            </a:pPr>
            <a:r>
              <a:t>Code Snippet (Translate):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 sz="1000">
                <a:solidFill>
                  <a:srgbClr val="222222"/>
                </a:solidFill>
                <a:latin typeface="Courier New"/>
              </a:defRPr>
            </a:pPr>
            <a:r>
              <a:t>def translate(text):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 sz="1000">
                <a:solidFill>
                  <a:srgbClr val="222222"/>
                </a:solidFill>
                <a:latin typeface="Courier New"/>
              </a:defRPr>
            </a:pPr>
            <a:r>
              <a:t>    inputs = tokenizer(text, return_tensors="pt").to(model.device)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 sz="1000">
                <a:solidFill>
                  <a:srgbClr val="222222"/>
                </a:solidFill>
                <a:latin typeface="Courier New"/>
              </a:defRPr>
            </a:pPr>
            <a:r>
              <a:t>    translated_ids = model.generate(**inputs)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 sz="1000">
                <a:solidFill>
                  <a:srgbClr val="222222"/>
                </a:solidFill>
                <a:latin typeface="Courier New"/>
              </a:defRPr>
            </a:pPr>
            <a:r>
              <a:t>    return tokenizer.decode(translated_ids[0], skip_special_tokens=True)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50AD55-79CC-AD61-5C73-776A26670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Gui interface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04C79D60-ACE5-9C87-16DB-ACFD47D296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2090007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527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ctr">
              <a:defRPr sz="3000" b="1">
                <a:solidFill>
                  <a:srgbClr val="003366"/>
                </a:solidFill>
              </a:defRPr>
            </a:pPr>
            <a:r>
              <a:t>GUI Deployment with Gradio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914400"/>
            <a:ext cx="8229600" cy="18288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457200" y="1188720"/>
            <a:ext cx="8229600" cy="539496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endParaRPr/>
          </a:p>
          <a:p>
            <a:pPr>
              <a:spcBef>
                <a:spcPts val="300"/>
              </a:spcBef>
              <a:spcAft>
                <a:spcPts val="300"/>
              </a:spcAft>
              <a:defRPr sz="2000" b="1">
                <a:solidFill>
                  <a:srgbClr val="1F497D"/>
                </a:solidFill>
              </a:defRPr>
            </a:pPr>
            <a:r>
              <a:t>Purpose: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defRPr sz="1600">
                <a:solidFill>
                  <a:srgbClr val="333333"/>
                </a:solidFill>
              </a:defRPr>
            </a:pPr>
            <a:r>
              <a:t>Provide a user-friendly interface for the translation model.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 sz="2000" b="1">
                <a:solidFill>
                  <a:srgbClr val="1F497D"/>
                </a:solidFill>
              </a:defRPr>
            </a:pPr>
            <a:r>
              <a:t>Tool Used: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defRPr sz="1600">
                <a:solidFill>
                  <a:srgbClr val="333333"/>
                </a:solidFill>
              </a:defRPr>
            </a:pPr>
            <a:r>
              <a:t>Gradio library.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 sz="2000" b="1">
                <a:solidFill>
                  <a:srgbClr val="1F497D"/>
                </a:solidFill>
              </a:defRPr>
            </a:pPr>
            <a:r>
              <a:t>Process: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defRPr sz="1600">
                <a:solidFill>
                  <a:srgbClr val="333333"/>
                </a:solidFill>
              </a:defRPr>
            </a:pPr>
            <a:r>
              <a:t>1. Load the fine-tuned model and tokenizer.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defRPr sz="1600">
                <a:solidFill>
                  <a:srgbClr val="333333"/>
                </a:solidFill>
              </a:defRPr>
            </a:pPr>
            <a:r>
              <a:t>2. Define the translation function to be used by Gradio.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defRPr sz="1600">
                <a:solidFill>
                  <a:srgbClr val="333333"/>
                </a:solidFill>
              </a:defRPr>
            </a:pPr>
            <a:r>
              <a:t>3. Create a Gradio Interface.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 sz="1600" b="1">
                <a:solidFill>
                  <a:srgbClr val="1F497D"/>
                </a:solidFill>
              </a:defRPr>
            </a:pPr>
            <a:r>
              <a:t>Code Snippet (Gradio Interface):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 sz="1000">
                <a:solidFill>
                  <a:srgbClr val="222222"/>
                </a:solidFill>
                <a:latin typeface="Courier New"/>
              </a:defRPr>
            </a:pPr>
            <a:r>
              <a:t>import gradio as gr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 sz="1000">
                <a:solidFill>
                  <a:srgbClr val="222222"/>
                </a:solidFill>
                <a:latin typeface="Courier New"/>
              </a:defRPr>
            </a:pPr>
            <a:r>
              <a:t>iface = gr.Interface(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 sz="1000">
                <a:solidFill>
                  <a:srgbClr val="222222"/>
                </a:solidFill>
                <a:latin typeface="Courier New"/>
              </a:defRPr>
            </a:pPr>
            <a:r>
              <a:t>    fn=translate, # Your translation function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 sz="1000">
                <a:solidFill>
                  <a:srgbClr val="222222"/>
                </a:solidFill>
                <a:latin typeface="Courier New"/>
              </a:defRPr>
            </a:pPr>
            <a:r>
              <a:t>    inputs=gr.Textbox(label="📝 أدخل نص عربي", placeholder="..."),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 sz="1000">
                <a:solidFill>
                  <a:srgbClr val="222222"/>
                </a:solidFill>
                <a:latin typeface="Courier New"/>
              </a:defRPr>
            </a:pPr>
            <a:r>
              <a:t>    outputs=gr.Textbox(label="🔤 الترجمة الإنجليزية", interactive=False),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 sz="1000">
                <a:solidFill>
                  <a:srgbClr val="222222"/>
                </a:solidFill>
                <a:latin typeface="Courier New"/>
              </a:defRPr>
            </a:pPr>
            <a:r>
              <a:t>    title="🔁 مترجم عربي - إنجليزي"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 sz="1000">
                <a:solidFill>
                  <a:srgbClr val="222222"/>
                </a:solidFill>
                <a:latin typeface="Courier New"/>
              </a:defRPr>
            </a:pPr>
            <a:r>
              <a:t>).launch(share=True) # share=True for public link on Colab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FE4E8ED-0D9E-4CCC-B505-AC9E50FF1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E5A5640-5075-4E1F-9C22-2C31721B9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5B0BAD9-8B14-4E2D-803F-8DBB46BD5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0DE2D93-225F-4017-A5AB-2F474835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F0ECBF6-3D1F-46CB-B030-A68AE345C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BD8B9C5-6ABB-4AE3-B49F-A6F71246B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7D13301-01A5-4452-B008-BF41E029F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1BFEE0F-21B7-943C-36EB-02238CA98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630936"/>
            <a:ext cx="3946398" cy="1951075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streamlit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080553-FEF4-C8C1-A06C-554ADA9B25E4}"/>
              </a:ext>
            </a:extLst>
          </p:cNvPr>
          <p:cNvSpPr txBox="1"/>
          <p:nvPr/>
        </p:nvSpPr>
        <p:spPr>
          <a:xfrm>
            <a:off x="4625788" y="630936"/>
            <a:ext cx="3744352" cy="195108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Making app.py script that run code with command 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Stream run app.py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2" y="1131512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386EEF7-10D5-DBC5-3482-763F0E1F5D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5645" b="4"/>
          <a:stretch/>
        </p:blipFill>
        <p:spPr>
          <a:xfrm>
            <a:off x="491042" y="2778320"/>
            <a:ext cx="3954481" cy="3470131"/>
          </a:xfrm>
          <a:prstGeom prst="rect">
            <a:avLst/>
          </a:prstGeom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317545" y="2969788"/>
            <a:ext cx="304800" cy="322326"/>
            <a:chOff x="215328" y="-46937"/>
            <a:chExt cx="304800" cy="2773841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C8354C18-EE37-CD6A-423F-A31A137544A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648" r="22252" b="1"/>
          <a:stretch/>
        </p:blipFill>
        <p:spPr>
          <a:xfrm>
            <a:off x="4627868" y="2778320"/>
            <a:ext cx="3954481" cy="347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970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B75D2E-B93C-C886-2736-F41ADFED9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1" y="891652"/>
            <a:ext cx="3309016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3500" b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tkinter</a:t>
            </a:r>
            <a:endParaRPr lang="en-US" sz="35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FDF352-909B-EFA9-7CB2-12B8271C812E}"/>
              </a:ext>
            </a:extLst>
          </p:cNvPr>
          <p:cNvSpPr txBox="1"/>
          <p:nvPr/>
        </p:nvSpPr>
        <p:spPr>
          <a:xfrm>
            <a:off x="709343" y="4745317"/>
            <a:ext cx="3094704" cy="1375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 defTabSz="914400">
              <a:lnSpc>
                <a:spcPct val="90000"/>
              </a:lnSpc>
              <a:spcBef>
                <a:spcPts val="1000"/>
              </a:spcBef>
            </a:pP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It help to interact offline , and another option</a:t>
            </a:r>
          </a:p>
        </p:txBody>
      </p:sp>
      <p:pic>
        <p:nvPicPr>
          <p:cNvPr id="8" name="Picture 7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21E2904A-4248-1B39-3B00-5EA29EA7D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35202"/>
            <a:ext cx="4206240" cy="414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954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ctr">
              <a:defRPr sz="3000" b="1">
                <a:solidFill>
                  <a:srgbClr val="003366"/>
                </a:solidFill>
              </a:defRPr>
            </a:pPr>
            <a:r>
              <a:t>Final Outcome &amp; Limitations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914400"/>
            <a:ext cx="8229600" cy="18288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457200" y="1188720"/>
            <a:ext cx="8229600" cy="539496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endParaRPr/>
          </a:p>
          <a:p>
            <a:pPr>
              <a:spcBef>
                <a:spcPts val="300"/>
              </a:spcBef>
              <a:spcAft>
                <a:spcPts val="300"/>
              </a:spcAft>
              <a:defRPr sz="2000" b="1">
                <a:solidFill>
                  <a:srgbClr val="1F497D"/>
                </a:solidFill>
              </a:defRPr>
            </a:pPr>
            <a:r>
              <a:t>Final Outcome: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defRPr sz="1600">
                <a:solidFill>
                  <a:srgbClr val="333333"/>
                </a:solidFill>
              </a:defRPr>
            </a:pPr>
            <a:r>
              <a:t>A fully working Arabic-English translator.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defRPr sz="1600">
                <a:solidFill>
                  <a:srgbClr val="333333"/>
                </a:solidFill>
              </a:defRPr>
            </a:pPr>
            <a:r>
              <a:t>Model evaluated using BLEU score.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defRPr sz="1600">
                <a:solidFill>
                  <a:srgbClr val="333333"/>
                </a:solidFill>
              </a:defRPr>
            </a:pPr>
            <a:r>
              <a:t>Deployed with a user-friendly GUI (Gradio).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defRPr sz="1600">
                <a:solidFill>
                  <a:srgbClr val="333333"/>
                </a:solidFill>
              </a:defRPr>
            </a:pPr>
            <a:r>
              <a:t>Ready for end-user testing and further deployment.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 sz="2000" b="1">
                <a:solidFill>
                  <a:srgbClr val="1F497D"/>
                </a:solidFill>
              </a:defRPr>
            </a:pPr>
            <a:r>
              <a:t>Model Limitations (General):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defRPr sz="1600">
                <a:solidFill>
                  <a:srgbClr val="333333"/>
                </a:solidFill>
              </a:defRPr>
            </a:pPr>
            <a:r>
              <a:t>- Handling of specific dialects / nuanced text.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defRPr sz="1600">
                <a:solidFill>
                  <a:srgbClr val="333333"/>
                </a:solidFill>
              </a:defRPr>
            </a:pPr>
            <a:r>
              <a:t>- Performance on out-of-domain data.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defRPr sz="1600">
                <a:solidFill>
                  <a:srgbClr val="333333"/>
                </a:solidFill>
              </a:defRPr>
            </a:pPr>
            <a:r>
              <a:t>- Max sequence length, computational resources.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182880"/>
            <a:ext cx="77035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 algn="ctr">
              <a:defRPr sz="3000" b="1">
                <a:solidFill>
                  <a:srgbClr val="003366"/>
                </a:solidFill>
              </a:defRPr>
            </a:pPr>
            <a:r>
              <a:t>Project Overview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914400"/>
            <a:ext cx="8229600" cy="18288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457200" y="1188720"/>
            <a:ext cx="8229600" cy="340862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endParaRPr dirty="0"/>
          </a:p>
          <a:p>
            <a:pPr>
              <a:spcBef>
                <a:spcPts val="300"/>
              </a:spcBef>
              <a:spcAft>
                <a:spcPts val="300"/>
              </a:spcAft>
              <a:defRPr sz="2000" b="1">
                <a:solidFill>
                  <a:srgbClr val="1F497D"/>
                </a:solidFill>
              </a:defRPr>
            </a:pPr>
            <a:r>
              <a:rPr dirty="0"/>
              <a:t>Project Title: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defRPr sz="1600">
                <a:solidFill>
                  <a:srgbClr val="333333"/>
                </a:solidFill>
              </a:defRPr>
            </a:pPr>
            <a:r>
              <a:rPr dirty="0"/>
              <a:t>Arabic to English Translation using Pretrained NLP Models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 sz="2000" b="1">
                <a:solidFill>
                  <a:srgbClr val="1F497D"/>
                </a:solidFill>
              </a:defRPr>
            </a:pPr>
            <a:r>
              <a:rPr dirty="0"/>
              <a:t>Goal: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defRPr sz="1600">
                <a:solidFill>
                  <a:srgbClr val="333333"/>
                </a:solidFill>
              </a:defRPr>
            </a:pPr>
            <a:r>
              <a:rPr dirty="0"/>
              <a:t>Build an Arabic-to-English translation model with a user-friendly GUI using Hugging Face transformers and </a:t>
            </a:r>
            <a:r>
              <a:rPr dirty="0" err="1"/>
              <a:t>Gradio</a:t>
            </a:r>
            <a:r>
              <a:rPr lang="ar-EG" dirty="0"/>
              <a:t> </a:t>
            </a:r>
            <a:r>
              <a:rPr lang="en-US" dirty="0"/>
              <a:t> , </a:t>
            </a:r>
            <a:r>
              <a:rPr lang="en-US" dirty="0" err="1"/>
              <a:t>Streamlite</a:t>
            </a:r>
            <a:r>
              <a:rPr lang="en-US" dirty="0"/>
              <a:t> and </a:t>
            </a:r>
            <a:r>
              <a:rPr lang="en-US" dirty="0" err="1"/>
              <a:t>tkintker</a:t>
            </a:r>
            <a:endParaRPr dirty="0"/>
          </a:p>
          <a:p>
            <a:pPr>
              <a:spcBef>
                <a:spcPts val="300"/>
              </a:spcBef>
              <a:spcAft>
                <a:spcPts val="300"/>
              </a:spcAft>
              <a:defRPr sz="2000" b="1">
                <a:solidFill>
                  <a:srgbClr val="1F497D"/>
                </a:solidFill>
              </a:defRPr>
            </a:pPr>
            <a:r>
              <a:rPr dirty="0"/>
              <a:t>Core Task: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defRPr sz="1600">
                <a:solidFill>
                  <a:srgbClr val="333333"/>
                </a:solidFill>
              </a:defRPr>
            </a:pPr>
            <a:r>
              <a:rPr dirty="0"/>
              <a:t>Sequence-to-sequence translation.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 sz="2000" b="1">
                <a:solidFill>
                  <a:srgbClr val="1F497D"/>
                </a:solidFill>
              </a:defRPr>
            </a:pPr>
            <a:r>
              <a:rPr dirty="0"/>
              <a:t>Model Used: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defRPr sz="1600">
                <a:solidFill>
                  <a:srgbClr val="333333"/>
                </a:solidFill>
              </a:defRPr>
            </a:pPr>
            <a:r>
              <a:rPr dirty="0"/>
              <a:t>Helsinki-NLP/opus-mt-</a:t>
            </a:r>
            <a:r>
              <a:rPr dirty="0" err="1"/>
              <a:t>ar</a:t>
            </a:r>
            <a:r>
              <a:rPr dirty="0"/>
              <a:t>-</a:t>
            </a:r>
            <a:r>
              <a:rPr dirty="0" err="1"/>
              <a:t>en</a:t>
            </a:r>
            <a:r>
              <a:rPr dirty="0"/>
              <a:t> (</a:t>
            </a:r>
            <a:r>
              <a:rPr dirty="0" err="1"/>
              <a:t>MarianMTModel</a:t>
            </a:r>
            <a:r>
              <a:rPr dirty="0"/>
              <a:t>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algn="ctr">
              <a:defRPr sz="3000" b="1">
                <a:solidFill>
                  <a:srgbClr val="003366"/>
                </a:solidFill>
              </a:defRPr>
            </a:pPr>
            <a:r>
              <a:rPr dirty="0"/>
              <a:t>Further Project Ideas (User Suggested)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914400"/>
            <a:ext cx="8229600" cy="18288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457200" y="1188720"/>
            <a:ext cx="8229600" cy="539496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endParaRPr/>
          </a:p>
          <a:p>
            <a:pPr>
              <a:spcBef>
                <a:spcPts val="300"/>
              </a:spcBef>
              <a:spcAft>
                <a:spcPts val="300"/>
              </a:spcAft>
              <a:defRPr sz="2000" b="1">
                <a:solidFill>
                  <a:srgbClr val="1F497D"/>
                </a:solidFill>
              </a:defRPr>
            </a:pPr>
            <a:r>
              <a:t>Building on Translation &amp; Arabic NLP: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defRPr sz="1600">
                <a:solidFill>
                  <a:srgbClr val="333333"/>
                </a:solidFill>
              </a:defRPr>
            </a:pPr>
            <a:r>
              <a:t>Arabic summarization for books and articles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defRPr sz="1600">
                <a:solidFill>
                  <a:srgbClr val="333333"/>
                </a:solidFill>
              </a:defRPr>
            </a:pPr>
            <a:r>
              <a:t>Autocorrect for Arabic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defRPr sz="1600">
                <a:solidFill>
                  <a:srgbClr val="333333"/>
                </a:solidFill>
              </a:defRPr>
            </a:pPr>
            <a:r>
              <a:t>Paraphrasing for Arabic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defRPr sz="1600">
                <a:solidFill>
                  <a:srgbClr val="333333"/>
                </a:solidFill>
              </a:defRPr>
            </a:pPr>
            <a:r>
              <a:t>Question answering for Arabic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defRPr sz="1600">
                <a:solidFill>
                  <a:srgbClr val="333333"/>
                </a:solidFill>
              </a:defRPr>
            </a:pPr>
            <a:r>
              <a:t>Arabic Named Entity Recognition (NER)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defRPr sz="1600">
                <a:solidFill>
                  <a:srgbClr val="333333"/>
                </a:solidFill>
              </a:defRPr>
            </a:pPr>
            <a:r>
              <a:t>Arabic Autocomplete System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defRPr sz="1600">
                <a:solidFill>
                  <a:srgbClr val="333333"/>
                </a:solidFill>
              </a:defRPr>
            </a:pPr>
            <a:r>
              <a:t>(Current project successfully implemented Arabic-English Translation with GUI)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>
                <a:solidFill>
                  <a:srgbClr val="003366"/>
                </a:solidFill>
              </a:defRPr>
            </a:pPr>
            <a:r>
              <a:t>Q&amp;A and 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>
                <a:solidFill>
                  <a:srgbClr val="4F81BD"/>
                </a:solidFill>
              </a:defRPr>
            </a:pPr>
            <a:r>
              <a:t>Thank you for your attention!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5486400"/>
            <a:ext cx="8229600" cy="22860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ctr">
              <a:defRPr sz="3000" b="1">
                <a:solidFill>
                  <a:srgbClr val="003366"/>
                </a:solidFill>
              </a:defRPr>
            </a:pPr>
            <a:r>
              <a:t>Dataset - Sources &amp; Context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914400"/>
            <a:ext cx="8229600" cy="18288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457200" y="1188720"/>
            <a:ext cx="8229600" cy="4101123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endParaRPr dirty="0"/>
          </a:p>
          <a:p>
            <a:pPr>
              <a:spcBef>
                <a:spcPts val="300"/>
              </a:spcBef>
              <a:spcAft>
                <a:spcPts val="300"/>
              </a:spcAft>
              <a:defRPr sz="2000" b="1">
                <a:solidFill>
                  <a:srgbClr val="1F497D"/>
                </a:solidFill>
              </a:defRPr>
            </a:pPr>
            <a:r>
              <a:rPr dirty="0"/>
              <a:t>Initial Data Sources (from original notebook):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defRPr sz="1600">
                <a:solidFill>
                  <a:srgbClr val="333333"/>
                </a:solidFill>
              </a:defRPr>
            </a:pPr>
            <a:r>
              <a:rPr dirty="0"/>
              <a:t>- Restof_AOC_merged_subtitles.xlsx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defRPr sz="1600">
                <a:solidFill>
                  <a:srgbClr val="333333"/>
                </a:solidFill>
              </a:defRPr>
            </a:pPr>
            <a:r>
              <a:rPr dirty="0"/>
              <a:t>- merged_Articles.xlsx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defRPr sz="1600">
                <a:solidFill>
                  <a:srgbClr val="333333"/>
                </a:solidFill>
              </a:defRPr>
            </a:pPr>
            <a:r>
              <a:rPr dirty="0"/>
              <a:t>- merged_subtitles_comments2.xlsx</a:t>
            </a:r>
            <a:br>
              <a:rPr lang="en-US" dirty="0"/>
            </a:br>
            <a:r>
              <a:rPr lang="en-US" dirty="0"/>
              <a:t>is Made from datasets :</a:t>
            </a:r>
            <a:br>
              <a:rPr lang="en-US" dirty="0"/>
            </a:br>
            <a:r>
              <a:rPr lang="en-US" dirty="0"/>
              <a:t>1- </a:t>
            </a:r>
            <a:r>
              <a:rPr lang="en-US" dirty="0">
                <a:hlinkClick r:id="rId2"/>
              </a:rPr>
              <a:t>https://www.kaggle.com/datasets/mostafanofal/two-million-rows-egyptian-datasets</a:t>
            </a:r>
            <a:endParaRPr lang="en-US" dirty="0"/>
          </a:p>
          <a:p>
            <a:pPr lvl="1">
              <a:spcBef>
                <a:spcPts val="300"/>
              </a:spcBef>
              <a:spcAft>
                <a:spcPts val="300"/>
              </a:spcAft>
              <a:defRPr sz="1600">
                <a:solidFill>
                  <a:srgbClr val="333333"/>
                </a:solidFill>
              </a:defRPr>
            </a:pPr>
            <a:r>
              <a:rPr lang="en-US" dirty="0"/>
              <a:t>2- https://www.kaggle.com/datasets/arhouati/arabic-news-articles-from-aljazeeranet?select=article_aljazeera.csv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defRPr sz="1600">
                <a:solidFill>
                  <a:srgbClr val="333333"/>
                </a:solidFill>
              </a:defRPr>
            </a:pPr>
            <a:r>
              <a:rPr lang="en-US" dirty="0"/>
              <a:t>3- https://www.kaggle.com/datasets/augustmurr/movie-parallel-dataset</a:t>
            </a:r>
            <a:endParaRPr dirty="0"/>
          </a:p>
          <a:p>
            <a:pPr>
              <a:spcBef>
                <a:spcPts val="300"/>
              </a:spcBef>
              <a:spcAft>
                <a:spcPts val="300"/>
              </a:spcAft>
              <a:defRPr sz="2000" b="1">
                <a:solidFill>
                  <a:srgbClr val="1F497D"/>
                </a:solidFill>
              </a:defRPr>
            </a:pPr>
            <a:r>
              <a:rPr dirty="0"/>
              <a:t>Kaggle Collection Context: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defRPr sz="1600">
                <a:solidFill>
                  <a:srgbClr val="333333"/>
                </a:solidFill>
              </a:defRPr>
            </a:pPr>
            <a:r>
              <a:rPr dirty="0"/>
              <a:t>Data likely related to '2.5+ Million Rows Egyptian Datasets Collection' (Kaggle).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defRPr sz="1600">
                <a:solidFill>
                  <a:srgbClr val="333333"/>
                </a:solidFill>
              </a:defRPr>
            </a:pPr>
            <a:r>
              <a:rPr dirty="0"/>
              <a:t>This collection aimed to automate novel term detection in Egyptian Arabic.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ctr">
              <a:defRPr sz="3000" b="1">
                <a:solidFill>
                  <a:srgbClr val="003366"/>
                </a:solidFill>
              </a:defRPr>
            </a:pPr>
            <a:r>
              <a:t>Dataset - Preparation &amp; Sampling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914400"/>
            <a:ext cx="8229600" cy="18288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457200" y="1188720"/>
            <a:ext cx="8229600" cy="311623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endParaRPr dirty="0"/>
          </a:p>
          <a:p>
            <a:pPr>
              <a:spcBef>
                <a:spcPts val="300"/>
              </a:spcBef>
              <a:spcAft>
                <a:spcPts val="300"/>
              </a:spcAft>
              <a:defRPr sz="2000" b="1">
                <a:solidFill>
                  <a:srgbClr val="1F497D"/>
                </a:solidFill>
              </a:defRPr>
            </a:pPr>
            <a:r>
              <a:rPr dirty="0"/>
              <a:t>Steps: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defRPr sz="1600">
                <a:solidFill>
                  <a:srgbClr val="333333"/>
                </a:solidFill>
              </a:defRPr>
            </a:pPr>
            <a:r>
              <a:rPr dirty="0"/>
              <a:t>Merged 3 Arabic-English parallel datasets.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defRPr sz="1600">
                <a:solidFill>
                  <a:srgbClr val="333333"/>
                </a:solidFill>
              </a:defRPr>
            </a:pPr>
            <a:r>
              <a:rPr dirty="0"/>
              <a:t>Shuffled and sampled 100,000 rows for the project.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defRPr sz="1600">
                <a:solidFill>
                  <a:srgbClr val="333333"/>
                </a:solidFill>
              </a:defRPr>
            </a:pPr>
            <a:r>
              <a:rPr dirty="0"/>
              <a:t>Removed null values and stripped extra whitespace.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 sz="1600" b="1">
                <a:solidFill>
                  <a:srgbClr val="1F497D"/>
                </a:solidFill>
              </a:defRPr>
            </a:pPr>
            <a:r>
              <a:rPr dirty="0"/>
              <a:t>Code Snippet (Pandas):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 sz="1000">
                <a:solidFill>
                  <a:srgbClr val="222222"/>
                </a:solidFill>
                <a:latin typeface="Courier New"/>
              </a:defRPr>
            </a:pPr>
            <a:r>
              <a:rPr sz="1300" dirty="0" err="1"/>
              <a:t>merged_df</a:t>
            </a:r>
            <a:r>
              <a:rPr sz="1300" dirty="0"/>
              <a:t> = </a:t>
            </a:r>
            <a:r>
              <a:rPr sz="1300" dirty="0" err="1"/>
              <a:t>pd.concat</a:t>
            </a:r>
            <a:r>
              <a:rPr sz="1300" dirty="0"/>
              <a:t>([df1, df2, df3], axis=0)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 sz="1000">
                <a:solidFill>
                  <a:srgbClr val="222222"/>
                </a:solidFill>
                <a:latin typeface="Courier New"/>
              </a:defRPr>
            </a:pPr>
            <a:r>
              <a:rPr sz="1300" dirty="0" err="1"/>
              <a:t>df</a:t>
            </a:r>
            <a:r>
              <a:rPr sz="1300" dirty="0"/>
              <a:t> = </a:t>
            </a:r>
            <a:r>
              <a:rPr sz="1300" dirty="0" err="1"/>
              <a:t>merged_df.drop</a:t>
            </a:r>
            <a:r>
              <a:rPr sz="1300" dirty="0"/>
              <a:t>(columns=["Unnamed: 0"]) # If exists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 sz="1000">
                <a:solidFill>
                  <a:srgbClr val="222222"/>
                </a:solidFill>
                <a:latin typeface="Courier New"/>
              </a:defRPr>
            </a:pPr>
            <a:r>
              <a:rPr sz="1300" dirty="0" err="1"/>
              <a:t>df</a:t>
            </a:r>
            <a:r>
              <a:rPr sz="1300" dirty="0"/>
              <a:t> = </a:t>
            </a:r>
            <a:r>
              <a:rPr sz="1300" dirty="0" err="1"/>
              <a:t>df.sample</a:t>
            </a:r>
            <a:r>
              <a:rPr sz="1300" dirty="0"/>
              <a:t>(frac=1).</a:t>
            </a:r>
            <a:r>
              <a:rPr sz="1300" dirty="0" err="1"/>
              <a:t>reset_index</a:t>
            </a:r>
            <a:r>
              <a:rPr sz="1300" dirty="0"/>
              <a:t>(drop=True).head(100000)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 sz="1000">
                <a:solidFill>
                  <a:srgbClr val="222222"/>
                </a:solidFill>
                <a:latin typeface="Courier New"/>
              </a:defRPr>
            </a:pPr>
            <a:r>
              <a:rPr sz="1300" dirty="0" err="1"/>
              <a:t>df.dropna</a:t>
            </a:r>
            <a:r>
              <a:rPr sz="1300" dirty="0"/>
              <a:t>(subset=["</a:t>
            </a:r>
            <a:r>
              <a:rPr sz="1300" dirty="0" err="1"/>
              <a:t>Text_Arabic</a:t>
            </a:r>
            <a:r>
              <a:rPr sz="1300" dirty="0"/>
              <a:t>", "</a:t>
            </a:r>
            <a:r>
              <a:rPr sz="1300" dirty="0" err="1"/>
              <a:t>Text_English</a:t>
            </a:r>
            <a:r>
              <a:rPr sz="1300" dirty="0"/>
              <a:t>"], </a:t>
            </a:r>
            <a:r>
              <a:rPr sz="1300" dirty="0" err="1"/>
              <a:t>inplace</a:t>
            </a:r>
            <a:r>
              <a:rPr sz="1300" dirty="0"/>
              <a:t>=True</a:t>
            </a:r>
            <a:r>
              <a:rPr dirty="0"/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ctr">
              <a:defRPr sz="3000" b="1">
                <a:solidFill>
                  <a:srgbClr val="003366"/>
                </a:solidFill>
              </a:defRPr>
            </a:pPr>
            <a:r>
              <a:t>Dataset - Formatting for HuggingFace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914400"/>
            <a:ext cx="8229600" cy="18288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457200" y="1188720"/>
            <a:ext cx="8229600" cy="3531736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endParaRPr dirty="0"/>
          </a:p>
          <a:p>
            <a:pPr>
              <a:spcBef>
                <a:spcPts val="300"/>
              </a:spcBef>
              <a:spcAft>
                <a:spcPts val="300"/>
              </a:spcAft>
              <a:defRPr sz="2000" b="1">
                <a:solidFill>
                  <a:srgbClr val="1F497D"/>
                </a:solidFill>
              </a:defRPr>
            </a:pPr>
            <a:r>
              <a:rPr dirty="0"/>
              <a:t>Process: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defRPr sz="1600">
                <a:solidFill>
                  <a:srgbClr val="333333"/>
                </a:solidFill>
              </a:defRPr>
            </a:pPr>
            <a:r>
              <a:rPr dirty="0"/>
              <a:t>Cleaned data converted to </a:t>
            </a:r>
            <a:r>
              <a:rPr dirty="0" err="1"/>
              <a:t>HuggingFace</a:t>
            </a:r>
            <a:r>
              <a:rPr dirty="0"/>
              <a:t> Dataset object.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defRPr sz="1600">
                <a:solidFill>
                  <a:srgbClr val="333333"/>
                </a:solidFill>
              </a:defRPr>
            </a:pPr>
            <a:r>
              <a:rPr dirty="0"/>
              <a:t>Split into training (80%) and testing (20%) sets.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 sz="1600" b="1">
                <a:solidFill>
                  <a:srgbClr val="1F497D"/>
                </a:solidFill>
              </a:defRPr>
            </a:pPr>
            <a:r>
              <a:rPr dirty="0"/>
              <a:t>Code Snippet (Datasets library):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 sz="1000">
                <a:solidFill>
                  <a:srgbClr val="222222"/>
                </a:solidFill>
                <a:latin typeface="Courier New"/>
              </a:defRPr>
            </a:pPr>
            <a:r>
              <a:rPr sz="1500" dirty="0"/>
              <a:t># Assuming 'dataset' is a </a:t>
            </a:r>
            <a:r>
              <a:rPr sz="1500" dirty="0" err="1"/>
              <a:t>HuggingFace</a:t>
            </a:r>
            <a:r>
              <a:rPr sz="1500" dirty="0"/>
              <a:t> Dataset object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 sz="1000">
                <a:solidFill>
                  <a:srgbClr val="222222"/>
                </a:solidFill>
                <a:latin typeface="Courier New"/>
              </a:defRPr>
            </a:pPr>
            <a:r>
              <a:rPr sz="1500" dirty="0" err="1"/>
              <a:t>dataset_split</a:t>
            </a:r>
            <a:r>
              <a:rPr sz="1500" dirty="0"/>
              <a:t> = </a:t>
            </a:r>
            <a:r>
              <a:rPr sz="1500" dirty="0" err="1"/>
              <a:t>dataset.train_test_split</a:t>
            </a:r>
            <a:r>
              <a:rPr sz="1500" dirty="0"/>
              <a:t>(</a:t>
            </a:r>
            <a:r>
              <a:rPr sz="1500" dirty="0" err="1"/>
              <a:t>test_size</a:t>
            </a:r>
            <a:r>
              <a:rPr sz="1500" dirty="0"/>
              <a:t>=0.2)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 sz="1000">
                <a:solidFill>
                  <a:srgbClr val="222222"/>
                </a:solidFill>
                <a:latin typeface="Courier New"/>
              </a:defRPr>
            </a:pPr>
            <a:r>
              <a:rPr sz="1500" dirty="0" err="1"/>
              <a:t>processed_dataset</a:t>
            </a:r>
            <a:r>
              <a:rPr sz="1500" dirty="0"/>
              <a:t> = </a:t>
            </a:r>
            <a:r>
              <a:rPr sz="1500" dirty="0" err="1"/>
              <a:t>DatasetDict</a:t>
            </a:r>
            <a:r>
              <a:rPr sz="1500" dirty="0"/>
              <a:t>({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 sz="1000">
                <a:solidFill>
                  <a:srgbClr val="222222"/>
                </a:solidFill>
                <a:latin typeface="Courier New"/>
              </a:defRPr>
            </a:pPr>
            <a:r>
              <a:rPr sz="1500" dirty="0"/>
              <a:t>    "train": </a:t>
            </a:r>
            <a:r>
              <a:rPr sz="1500" dirty="0" err="1"/>
              <a:t>dataset_split</a:t>
            </a:r>
            <a:r>
              <a:rPr sz="1500" dirty="0"/>
              <a:t>["train"],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 sz="1000">
                <a:solidFill>
                  <a:srgbClr val="222222"/>
                </a:solidFill>
                <a:latin typeface="Courier New"/>
              </a:defRPr>
            </a:pPr>
            <a:r>
              <a:rPr sz="1500" dirty="0"/>
              <a:t>    "test": </a:t>
            </a:r>
            <a:r>
              <a:rPr sz="1500" dirty="0" err="1"/>
              <a:t>dataset_split</a:t>
            </a:r>
            <a:r>
              <a:rPr sz="1500" dirty="0"/>
              <a:t>["test"]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 sz="1000">
                <a:solidFill>
                  <a:srgbClr val="222222"/>
                </a:solidFill>
                <a:latin typeface="Courier New"/>
              </a:defRPr>
            </a:pPr>
            <a:r>
              <a:rPr sz="1500" dirty="0"/>
              <a:t>})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algn="ctr">
              <a:defRPr sz="3000" b="1">
                <a:solidFill>
                  <a:srgbClr val="003366"/>
                </a:solidFill>
              </a:defRPr>
            </a:pPr>
            <a:r>
              <a:rPr dirty="0"/>
              <a:t>Model &amp; Tokenizer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914400"/>
            <a:ext cx="8229600" cy="18288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457200" y="1188720"/>
            <a:ext cx="8229600" cy="4148572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endParaRPr dirty="0"/>
          </a:p>
          <a:p>
            <a:pPr>
              <a:spcBef>
                <a:spcPts val="300"/>
              </a:spcBef>
              <a:spcAft>
                <a:spcPts val="300"/>
              </a:spcAft>
              <a:defRPr sz="2000" b="1">
                <a:solidFill>
                  <a:srgbClr val="1F497D"/>
                </a:solidFill>
              </a:defRPr>
            </a:pPr>
            <a:r>
              <a:rPr dirty="0"/>
              <a:t>Model:</a:t>
            </a:r>
            <a:r>
              <a:rPr lang="ar-EG" dirty="0"/>
              <a:t> </a:t>
            </a:r>
            <a:r>
              <a:rPr lang="en-US" dirty="0" err="1"/>
              <a:t>MarianMT</a:t>
            </a:r>
            <a:r>
              <a:rPr lang="en-US" dirty="0"/>
              <a:t> (Transformer architecture)</a:t>
            </a:r>
            <a:endParaRPr dirty="0"/>
          </a:p>
          <a:p>
            <a:pPr lvl="1">
              <a:spcBef>
                <a:spcPts val="300"/>
              </a:spcBef>
              <a:spcAft>
                <a:spcPts val="300"/>
              </a:spcAft>
              <a:defRPr sz="1600">
                <a:solidFill>
                  <a:srgbClr val="333333"/>
                </a:solidFill>
              </a:defRPr>
            </a:pPr>
            <a:r>
              <a:rPr dirty="0" err="1"/>
              <a:t>MarianMTModel</a:t>
            </a:r>
            <a:r>
              <a:rPr dirty="0"/>
              <a:t> from Hugging Face transformers.</a:t>
            </a:r>
            <a:r>
              <a:rPr lang="ar-EG" dirty="0"/>
              <a:t> )</a:t>
            </a:r>
            <a:r>
              <a:rPr lang="en-US" dirty="0"/>
              <a:t>Sequence-to-sequence model</a:t>
            </a:r>
            <a:r>
              <a:rPr lang="ar-EG" dirty="0"/>
              <a:t>(</a:t>
            </a:r>
            <a:endParaRPr dirty="0"/>
          </a:p>
          <a:p>
            <a:pPr>
              <a:spcBef>
                <a:spcPts val="300"/>
              </a:spcBef>
              <a:spcAft>
                <a:spcPts val="300"/>
              </a:spcAft>
              <a:defRPr sz="2000" b="1">
                <a:solidFill>
                  <a:srgbClr val="1F497D"/>
                </a:solidFill>
              </a:defRPr>
            </a:pPr>
            <a:r>
              <a:rPr dirty="0"/>
              <a:t>Pre-trained Checkpoint: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defRPr sz="1600">
                <a:solidFill>
                  <a:srgbClr val="333333"/>
                </a:solidFill>
              </a:defRPr>
            </a:pPr>
            <a:r>
              <a:rPr dirty="0"/>
              <a:t>Helsinki-NLP/opus-mt-</a:t>
            </a:r>
            <a:r>
              <a:rPr dirty="0" err="1"/>
              <a:t>ar</a:t>
            </a:r>
            <a:r>
              <a:rPr dirty="0"/>
              <a:t>-</a:t>
            </a:r>
            <a:r>
              <a:rPr dirty="0" err="1"/>
              <a:t>en</a:t>
            </a:r>
            <a:endParaRPr lang="ar-EG" sz="1600" dirty="0">
              <a:solidFill>
                <a:srgbClr val="333333"/>
              </a:solidFill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  <a:defRPr sz="1600">
                <a:solidFill>
                  <a:srgbClr val="333333"/>
                </a:solidFill>
              </a:defRPr>
            </a:pPr>
            <a:endParaRPr lang="ar-EG" sz="1600" dirty="0">
              <a:solidFill>
                <a:srgbClr val="333333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 sz="1600" b="1">
                <a:solidFill>
                  <a:srgbClr val="1F497D"/>
                </a:solidFill>
              </a:defRPr>
            </a:pPr>
            <a:r>
              <a:rPr lang="en-US" sz="2000" b="1" dirty="0">
                <a:solidFill>
                  <a:srgbClr val="1F497D"/>
                </a:solidFill>
                <a:latin typeface="Calibri"/>
              </a:rPr>
              <a:t>Model structure :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defRPr sz="1600">
                <a:solidFill>
                  <a:srgbClr val="333333"/>
                </a:solidFill>
              </a:defRPr>
            </a:pPr>
            <a:r>
              <a:rPr lang="en-US" sz="1600" b="1" dirty="0">
                <a:solidFill>
                  <a:srgbClr val="333333"/>
                </a:solidFill>
              </a:rPr>
              <a:t>Arabic sentence -&gt; encoder -&gt;decoder-&gt;English sentence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 sz="1600" b="1">
                <a:solidFill>
                  <a:srgbClr val="1F497D"/>
                </a:solidFill>
              </a:defRPr>
            </a:pPr>
            <a:r>
              <a:rPr lang="en-US" sz="2000" dirty="0"/>
              <a:t>Code Snippet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 sz="1600" b="1">
                <a:solidFill>
                  <a:srgbClr val="1F497D"/>
                </a:solidFill>
              </a:defRPr>
            </a:pPr>
            <a:endParaRPr lang="en-US" sz="2000" b="1" dirty="0">
              <a:solidFill>
                <a:srgbClr val="1F497D"/>
              </a:solidFill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model_name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"Helsinki-NLP/opus-mt-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ar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en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tokenizer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MarianTokenizer.from_pretrained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model_name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MarianMTModel.from_pretrained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model_name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9790F85-D9FC-0513-AAAB-D2C503ED8997}"/>
              </a:ext>
            </a:extLst>
          </p:cNvPr>
          <p:cNvSpPr txBox="1"/>
          <p:nvPr/>
        </p:nvSpPr>
        <p:spPr>
          <a:xfrm>
            <a:off x="2666696" y="152695"/>
            <a:ext cx="35746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algn="ctr">
              <a:defRPr sz="3000" b="1">
                <a:solidFill>
                  <a:srgbClr val="003366"/>
                </a:solidFill>
              </a:defRPr>
            </a:pPr>
            <a:r>
              <a:rPr lang="en-US" dirty="0"/>
              <a:t>Component of model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102850-CA7B-2393-825D-24204365FDEE}"/>
              </a:ext>
            </a:extLst>
          </p:cNvPr>
          <p:cNvSpPr/>
          <p:nvPr/>
        </p:nvSpPr>
        <p:spPr>
          <a:xfrm>
            <a:off x="339213" y="974548"/>
            <a:ext cx="8229600" cy="18288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FE72FDA-FBFA-4403-4F49-677D02D9B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926031"/>
              </p:ext>
            </p:extLst>
          </p:nvPr>
        </p:nvGraphicFramePr>
        <p:xfrm>
          <a:off x="1162691" y="1336431"/>
          <a:ext cx="7406122" cy="5154804"/>
        </p:xfrm>
        <a:graphic>
          <a:graphicData uri="http://schemas.openxmlformats.org/drawingml/2006/table">
            <a:tbl>
              <a:tblPr/>
              <a:tblGrid>
                <a:gridCol w="3703061">
                  <a:extLst>
                    <a:ext uri="{9D8B030D-6E8A-4147-A177-3AD203B41FA5}">
                      <a16:colId xmlns:a16="http://schemas.microsoft.com/office/drawing/2014/main" val="1097299074"/>
                    </a:ext>
                  </a:extLst>
                </a:gridCol>
                <a:gridCol w="3703061">
                  <a:extLst>
                    <a:ext uri="{9D8B030D-6E8A-4147-A177-3AD203B41FA5}">
                      <a16:colId xmlns:a16="http://schemas.microsoft.com/office/drawing/2014/main" val="3972044467"/>
                    </a:ext>
                  </a:extLst>
                </a:gridCol>
              </a:tblGrid>
              <a:tr h="1010745">
                <a:tc>
                  <a:txBody>
                    <a:bodyPr/>
                    <a:lstStyle/>
                    <a:p>
                      <a:r>
                        <a:rPr lang="en-US" sz="1600" b="1" dirty="0"/>
                        <a:t>Tokenizer</a:t>
                      </a:r>
                      <a:endParaRPr lang="en-US" sz="1600" dirty="0"/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Converts the Arabic sentence into numbers (tokens) using a method called </a:t>
                      </a:r>
                      <a:r>
                        <a:rPr lang="en-US" sz="1600" b="1" dirty="0" err="1"/>
                        <a:t>SentencePiece</a:t>
                      </a:r>
                      <a:r>
                        <a:rPr lang="en-US" sz="1600" dirty="0"/>
                        <a:t>.</a:t>
                      </a:r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2156128"/>
                  </a:ext>
                </a:extLst>
              </a:tr>
              <a:tr h="707523">
                <a:tc>
                  <a:txBody>
                    <a:bodyPr/>
                    <a:lstStyle/>
                    <a:p>
                      <a:r>
                        <a:rPr lang="en-US" sz="1600" b="1"/>
                        <a:t>Embedding Layer</a:t>
                      </a:r>
                      <a:endParaRPr lang="en-US" sz="1600"/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Transforms the tokens into vectors that the model can understand.</a:t>
                      </a:r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299817"/>
                  </a:ext>
                </a:extLst>
              </a:tr>
              <a:tr h="1010745">
                <a:tc>
                  <a:txBody>
                    <a:bodyPr/>
                    <a:lstStyle/>
                    <a:p>
                      <a:r>
                        <a:rPr lang="en-US" sz="1600" b="1"/>
                        <a:t>Encoder</a:t>
                      </a:r>
                      <a:endParaRPr lang="en-US" sz="1600"/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 stack of Transformer layers (</a:t>
                      </a:r>
                      <a:r>
                        <a:rPr lang="en-US" sz="1600" b="1"/>
                        <a:t>self-attention + feedforward</a:t>
                      </a:r>
                      <a:r>
                        <a:rPr lang="en-US" sz="1600"/>
                        <a:t>) to understand the context in Arabic.</a:t>
                      </a:r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562836"/>
                  </a:ext>
                </a:extLst>
              </a:tr>
              <a:tr h="1010745">
                <a:tc>
                  <a:txBody>
                    <a:bodyPr/>
                    <a:lstStyle/>
                    <a:p>
                      <a:r>
                        <a:rPr lang="en-US" sz="1600" b="1"/>
                        <a:t>Decoder</a:t>
                      </a:r>
                      <a:endParaRPr lang="en-US" sz="1600"/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Also Transformer layers, but it generates one English word at a time based on the previous output.</a:t>
                      </a:r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1894718"/>
                  </a:ext>
                </a:extLst>
              </a:tr>
              <a:tr h="707523">
                <a:tc>
                  <a:txBody>
                    <a:bodyPr/>
                    <a:lstStyle/>
                    <a:p>
                      <a:r>
                        <a:rPr lang="en-US" sz="1600" b="1"/>
                        <a:t>Output Layer</a:t>
                      </a:r>
                      <a:endParaRPr lang="en-US" sz="1600"/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Produces probabilities for each English word and selects the most likely one.</a:t>
                      </a:r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718297"/>
                  </a:ext>
                </a:extLst>
              </a:tr>
              <a:tr h="707523">
                <a:tc>
                  <a:txBody>
                    <a:bodyPr/>
                    <a:lstStyle/>
                    <a:p>
                      <a:r>
                        <a:rPr lang="en-US" sz="1600" b="1"/>
                        <a:t>Beam Search / Greedy Decoding</a:t>
                      </a:r>
                      <a:endParaRPr lang="en-US" sz="1600"/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Techniques used to choose the best possible sentence during generation.</a:t>
                      </a:r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776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668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ctr">
              <a:defRPr sz="3000" b="1">
                <a:solidFill>
                  <a:srgbClr val="003366"/>
                </a:solidFill>
              </a:defRPr>
            </a:pPr>
            <a:r>
              <a:t>Preprocessing Function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914400"/>
            <a:ext cx="8229600" cy="18288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457200" y="1188720"/>
            <a:ext cx="8229600" cy="539496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endParaRPr/>
          </a:p>
          <a:p>
            <a:pPr>
              <a:spcBef>
                <a:spcPts val="300"/>
              </a:spcBef>
              <a:spcAft>
                <a:spcPts val="300"/>
              </a:spcAft>
              <a:defRPr sz="2000" b="1">
                <a:solidFill>
                  <a:srgbClr val="1F497D"/>
                </a:solidFill>
              </a:defRPr>
            </a:pPr>
            <a:r>
              <a:t>Purpose: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defRPr sz="1600">
                <a:solidFill>
                  <a:srgbClr val="333333"/>
                </a:solidFill>
              </a:defRPr>
            </a:pPr>
            <a:r>
              <a:t>Tokenize Arabic inputs and English targets.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defRPr sz="1600">
                <a:solidFill>
                  <a:srgbClr val="333333"/>
                </a:solidFill>
              </a:defRPr>
            </a:pPr>
            <a:r>
              <a:t>Truncate sequences to max length (128 tokens).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 sz="1600" b="1">
                <a:solidFill>
                  <a:srgbClr val="1F497D"/>
                </a:solidFill>
              </a:defRPr>
            </a:pPr>
            <a:r>
              <a:t>Code Snippet: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 sz="1000">
                <a:solidFill>
                  <a:srgbClr val="222222"/>
                </a:solidFill>
                <a:latin typeface="Courier New"/>
              </a:defRPr>
            </a:pPr>
            <a:r>
              <a:t>tokenizer = AutoTokenizer.from_pretrained("Helsinki-NLP/opus-mt-ar-en")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 sz="1000">
                <a:solidFill>
                  <a:srgbClr val="222222"/>
                </a:solidFill>
                <a:latin typeface="Courier New"/>
              </a:defRPr>
            </a:pPr>
            <a:r>
              <a:t>def preprocess_function(examples):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 sz="1000">
                <a:solidFill>
                  <a:srgbClr val="222222"/>
                </a:solidFill>
                <a:latin typeface="Courier New"/>
              </a:defRPr>
            </a:pPr>
            <a:r>
              <a:t>    inputs = examples["ar"] # Assuming 'ar' column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 sz="1000">
                <a:solidFill>
                  <a:srgbClr val="222222"/>
                </a:solidFill>
                <a:latin typeface="Courier New"/>
              </a:defRPr>
            </a:pPr>
            <a:r>
              <a:t>    targets = examples["en"] # Assuming 'en' column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 sz="1000">
                <a:solidFill>
                  <a:srgbClr val="222222"/>
                </a:solidFill>
                <a:latin typeface="Courier New"/>
              </a:defRPr>
            </a:pPr>
            <a:r>
              <a:t>    model_inputs = tokenizer(inputs, max_length=128, truncation=True)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 sz="1000">
                <a:solidFill>
                  <a:srgbClr val="222222"/>
                </a:solidFill>
                <a:latin typeface="Courier New"/>
              </a:defRPr>
            </a:pPr>
            <a:r>
              <a:t>    with tokenizer.as_target_tokenizer():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 sz="1000">
                <a:solidFill>
                  <a:srgbClr val="222222"/>
                </a:solidFill>
                <a:latin typeface="Courier New"/>
              </a:defRPr>
            </a:pPr>
            <a:r>
              <a:t>        labels = tokenizer(targets, max_length=128, truncation=True)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 sz="1000">
                <a:solidFill>
                  <a:srgbClr val="222222"/>
                </a:solidFill>
                <a:latin typeface="Courier New"/>
              </a:defRPr>
            </a:pPr>
            <a:r>
              <a:t>    model_inputs["labels"] = labels["input_ids"]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 sz="1000">
                <a:solidFill>
                  <a:srgbClr val="222222"/>
                </a:solidFill>
                <a:latin typeface="Courier New"/>
              </a:defRPr>
            </a:pPr>
            <a:r>
              <a:t>    return model_inputs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 sz="1000">
                <a:solidFill>
                  <a:srgbClr val="222222"/>
                </a:solidFill>
                <a:latin typeface="Courier New"/>
              </a:defRPr>
            </a:pPr>
            <a:r>
              <a:t># tokenized_ds = processed_dataset.map(preprocess_function, batched=True)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ctr">
              <a:defRPr sz="3000" b="1">
                <a:solidFill>
                  <a:srgbClr val="003366"/>
                </a:solidFill>
              </a:defRPr>
            </a:pPr>
            <a:r>
              <a:t>Training Setup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914400"/>
            <a:ext cx="8229600" cy="18288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457200" y="1188720"/>
            <a:ext cx="8229600" cy="539496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endParaRPr dirty="0"/>
          </a:p>
          <a:p>
            <a:pPr>
              <a:spcBef>
                <a:spcPts val="300"/>
              </a:spcBef>
              <a:spcAft>
                <a:spcPts val="300"/>
              </a:spcAft>
              <a:defRPr sz="2000" b="1">
                <a:solidFill>
                  <a:srgbClr val="1F497D"/>
                </a:solidFill>
              </a:defRPr>
            </a:pPr>
            <a:r>
              <a:rPr dirty="0"/>
              <a:t>Components: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defRPr sz="1600">
                <a:solidFill>
                  <a:srgbClr val="333333"/>
                </a:solidFill>
              </a:defRPr>
            </a:pPr>
            <a:r>
              <a:rPr dirty="0"/>
              <a:t>Seq2SeqTrainingArguments: Configures training parameters.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defRPr sz="1600">
                <a:solidFill>
                  <a:srgbClr val="333333"/>
                </a:solidFill>
              </a:defRPr>
            </a:pPr>
            <a:r>
              <a:rPr dirty="0"/>
              <a:t>Seq2SeqTrainer: Handles the training and evaluation loop.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defRPr sz="1600">
                <a:solidFill>
                  <a:srgbClr val="333333"/>
                </a:solidFill>
              </a:defRPr>
            </a:pPr>
            <a:r>
              <a:rPr dirty="0"/>
              <a:t>DataCollatorForSeq2Seq: Batches and pads data.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 sz="1600" b="1">
                <a:solidFill>
                  <a:srgbClr val="1F497D"/>
                </a:solidFill>
              </a:defRPr>
            </a:pPr>
            <a:r>
              <a:rPr dirty="0"/>
              <a:t>Code Snippet (Training Arguments):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 sz="1000">
                <a:solidFill>
                  <a:srgbClr val="222222"/>
                </a:solidFill>
                <a:latin typeface="Courier New"/>
              </a:defRPr>
            </a:pPr>
            <a:r>
              <a:rPr dirty="0" err="1"/>
              <a:t>training_args</a:t>
            </a:r>
            <a:r>
              <a:rPr dirty="0"/>
              <a:t> = Seq2SeqTrainingArguments(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 sz="1000">
                <a:solidFill>
                  <a:srgbClr val="222222"/>
                </a:solidFill>
                <a:latin typeface="Courier New"/>
              </a:defRPr>
            </a:pPr>
            <a:r>
              <a:rPr dirty="0"/>
              <a:t>    </a:t>
            </a:r>
            <a:r>
              <a:rPr dirty="0" err="1"/>
              <a:t>output_dir</a:t>
            </a:r>
            <a:r>
              <a:rPr dirty="0"/>
              <a:t>="./results(</a:t>
            </a:r>
            <a:r>
              <a:rPr dirty="0" err="1"/>
              <a:t>nlp</a:t>
            </a:r>
            <a:r>
              <a:rPr dirty="0"/>
              <a:t>)",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 sz="1000">
                <a:solidFill>
                  <a:srgbClr val="222222"/>
                </a:solidFill>
                <a:latin typeface="Courier New"/>
              </a:defRPr>
            </a:pPr>
            <a:r>
              <a:rPr dirty="0"/>
              <a:t>    </a:t>
            </a:r>
            <a:r>
              <a:rPr dirty="0" err="1"/>
              <a:t>learning_rate</a:t>
            </a:r>
            <a:r>
              <a:rPr dirty="0"/>
              <a:t>=2e-5,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 sz="1000">
                <a:solidFill>
                  <a:srgbClr val="222222"/>
                </a:solidFill>
                <a:latin typeface="Courier New"/>
              </a:defRPr>
            </a:pPr>
            <a:r>
              <a:rPr dirty="0"/>
              <a:t>    </a:t>
            </a:r>
            <a:r>
              <a:rPr dirty="0" err="1"/>
              <a:t>per_device_train_batch_size</a:t>
            </a:r>
            <a:r>
              <a:rPr dirty="0"/>
              <a:t>=8,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 sz="1000">
                <a:solidFill>
                  <a:srgbClr val="222222"/>
                </a:solidFill>
                <a:latin typeface="Courier New"/>
              </a:defRPr>
            </a:pPr>
            <a:r>
              <a:rPr dirty="0"/>
              <a:t>    </a:t>
            </a:r>
            <a:r>
              <a:rPr dirty="0" err="1"/>
              <a:t>num_train_epochs</a:t>
            </a:r>
            <a:r>
              <a:rPr dirty="0"/>
              <a:t>=3,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 sz="1000">
                <a:solidFill>
                  <a:srgbClr val="222222"/>
                </a:solidFill>
                <a:latin typeface="Courier New"/>
              </a:defRPr>
            </a:pPr>
            <a:r>
              <a:rPr dirty="0"/>
              <a:t>    </a:t>
            </a:r>
            <a:r>
              <a:rPr dirty="0" err="1"/>
              <a:t>logging_dir</a:t>
            </a:r>
            <a:r>
              <a:rPr dirty="0"/>
              <a:t>="./logs",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 sz="1000">
                <a:solidFill>
                  <a:srgbClr val="222222"/>
                </a:solidFill>
                <a:latin typeface="Courier New"/>
              </a:defRPr>
            </a:pPr>
            <a:r>
              <a:rPr dirty="0"/>
              <a:t>    # ... other </a:t>
            </a:r>
            <a:r>
              <a:rPr dirty="0" err="1"/>
              <a:t>args</a:t>
            </a:r>
            <a:r>
              <a:rPr dirty="0"/>
              <a:t> like </a:t>
            </a:r>
            <a:r>
              <a:rPr dirty="0" err="1"/>
              <a:t>evaluation_strategy</a:t>
            </a:r>
            <a:r>
              <a:rPr dirty="0"/>
              <a:t>, </a:t>
            </a:r>
            <a:r>
              <a:rPr dirty="0" err="1"/>
              <a:t>save_strategy</a:t>
            </a:r>
            <a:r>
              <a:rPr dirty="0"/>
              <a:t> etc.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 sz="1000">
                <a:solidFill>
                  <a:srgbClr val="222222"/>
                </a:solidFill>
                <a:latin typeface="Courier New"/>
              </a:defRPr>
            </a:pPr>
            <a:r>
              <a:rPr dirty="0"/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 sz="1000">
                <a:solidFill>
                  <a:srgbClr val="222222"/>
                </a:solidFill>
                <a:latin typeface="Courier New"/>
              </a:defRPr>
            </a:pPr>
            <a:r>
              <a:rPr dirty="0"/>
              <a:t># trainer = Seq2SeqTrainer(...)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 sz="1000">
                <a:solidFill>
                  <a:srgbClr val="222222"/>
                </a:solidFill>
                <a:latin typeface="Courier New"/>
              </a:defRPr>
            </a:pPr>
            <a:r>
              <a:rPr dirty="0"/>
              <a:t># </a:t>
            </a:r>
            <a:r>
              <a:rPr dirty="0" err="1"/>
              <a:t>trainer.train</a:t>
            </a:r>
            <a:r>
              <a:rPr dirty="0"/>
              <a:t>()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1446</Words>
  <Application>Microsoft Office PowerPoint</Application>
  <PresentationFormat>On-screen Show (4:3)</PresentationFormat>
  <Paragraphs>231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Courier New</vt:lpstr>
      <vt:lpstr>Office Theme</vt:lpstr>
      <vt:lpstr>Arabic to English Translation using Pretrained NLP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Evaluation (with w&amp;b)</vt:lpstr>
      <vt:lpstr>PowerPoint Presentation</vt:lpstr>
      <vt:lpstr>PowerPoint Presentation</vt:lpstr>
      <vt:lpstr>PowerPoint Presentation</vt:lpstr>
      <vt:lpstr>PowerPoint Presentation</vt:lpstr>
      <vt:lpstr>Gui interface</vt:lpstr>
      <vt:lpstr>PowerPoint Presentation</vt:lpstr>
      <vt:lpstr>streamlit</vt:lpstr>
      <vt:lpstr>tkinter</vt:lpstr>
      <vt:lpstr>PowerPoint Presentation</vt:lpstr>
      <vt:lpstr>PowerPoint Presentation</vt:lpstr>
      <vt:lpstr>Q&amp;A and 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Marwan</dc:creator>
  <cp:keywords/>
  <dc:description>generated using python-pptx</dc:description>
  <cp:lastModifiedBy>Marwan 20210895</cp:lastModifiedBy>
  <cp:revision>3</cp:revision>
  <dcterms:created xsi:type="dcterms:W3CDTF">2013-01-27T09:14:16Z</dcterms:created>
  <dcterms:modified xsi:type="dcterms:W3CDTF">2025-05-13T02:18:31Z</dcterms:modified>
  <cp:category/>
</cp:coreProperties>
</file>