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8" r:id="rId3"/>
    <p:sldId id="261" r:id="rId4"/>
    <p:sldId id="262" r:id="rId5"/>
    <p:sldId id="260" r:id="rId6"/>
    <p:sldId id="259" r:id="rId7"/>
  </p:sldIdLst>
  <p:sldSz cx="9144000" cy="5143500" type="screen16x9"/>
  <p:notesSz cx="6858000" cy="9144000"/>
  <p:embeddedFontLst>
    <p:embeddedFont>
      <p:font typeface="Open Sans"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879C22B-0DD1-492C-AFEA-899D4D6CC196}">
          <p14:sldIdLst>
            <p14:sldId id="256"/>
            <p14:sldId id="258"/>
            <p14:sldId id="261"/>
            <p14:sldId id="262"/>
            <p14:sldId id="260"/>
            <p14:sldId id="259"/>
          </p14:sldIdLst>
        </p14:section>
        <p14:section name="Untitled Section" id="{4B31C94B-3BD0-4A17-A8D5-4640FE903B3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8729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32060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242907" y="971550"/>
            <a:ext cx="4201800" cy="3200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000" dirty="0">
                <a:latin typeface="Open Sans"/>
                <a:ea typeface="Open Sans"/>
                <a:cs typeface="Open Sans"/>
                <a:sym typeface="Open Sans"/>
              </a:rPr>
              <a:t>Please make a copy! </a:t>
            </a:r>
            <a:endParaRPr sz="3000" dirty="0">
              <a:latin typeface="Open Sans"/>
              <a:ea typeface="Open Sans"/>
              <a:cs typeface="Open Sans"/>
              <a:sym typeface="Open Sans"/>
            </a:endParaRPr>
          </a:p>
          <a:p>
            <a:pPr marL="0" lvl="0" indent="0" algn="ctr" rtl="0">
              <a:spcBef>
                <a:spcPts val="1600"/>
              </a:spcBef>
              <a:spcAft>
                <a:spcPts val="0"/>
              </a:spcAft>
              <a:buNone/>
            </a:pPr>
            <a:r>
              <a:rPr lang="en" dirty="0">
                <a:latin typeface="Open Sans"/>
                <a:ea typeface="Open Sans"/>
                <a:cs typeface="Open Sans"/>
                <a:sym typeface="Open Sans"/>
              </a:rPr>
              <a:t>File -&gt; Make a Copy</a:t>
            </a:r>
            <a:endParaRPr dirty="0">
              <a:latin typeface="Open Sans"/>
              <a:ea typeface="Open Sans"/>
              <a:cs typeface="Open Sans"/>
              <a:sym typeface="Open Sans"/>
            </a:endParaRPr>
          </a:p>
          <a:p>
            <a:pPr marL="0" lvl="0" indent="0" algn="ctr">
              <a:spcBef>
                <a:spcPts val="1600"/>
              </a:spcBef>
              <a:spcAft>
                <a:spcPts val="0"/>
              </a:spcAft>
              <a:buNone/>
            </a:pPr>
            <a:r>
              <a:rPr lang="en" dirty="0">
                <a:latin typeface="Open Sans"/>
                <a:ea typeface="Open Sans"/>
                <a:cs typeface="Open Sans"/>
                <a:sym typeface="Open Sans"/>
              </a:rPr>
              <a:t>Remember to include your workbook and this presentation in your submission!</a:t>
            </a:r>
            <a:endParaRPr dirty="0">
              <a:latin typeface="Open Sans"/>
              <a:ea typeface="Open Sans"/>
              <a:cs typeface="Open Sans"/>
              <a:sym typeface="Open Sans"/>
            </a:endParaRPr>
          </a:p>
          <a:p>
            <a:pPr marL="0" lvl="0" indent="0" algn="ctr" rtl="0">
              <a:spcBef>
                <a:spcPts val="1600"/>
              </a:spcBef>
              <a:spcAft>
                <a:spcPts val="1600"/>
              </a:spcAft>
              <a:buNone/>
            </a:pPr>
            <a:endParaRPr dirty="0">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4582510" y="971550"/>
            <a:ext cx="4212701" cy="320067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84" y="971550"/>
            <a:ext cx="3862223" cy="291465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2510" y="781050"/>
            <a:ext cx="4781550" cy="3390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smtClean="0"/>
              <a:t>Here are histogram  </a:t>
            </a:r>
            <a:r>
              <a:rPr lang="en-US" dirty="0"/>
              <a:t>the average number of hours of sleep</a:t>
            </a:r>
            <a:r>
              <a:rPr lang="en-US" dirty="0" smtClean="0"/>
              <a:t> students</a:t>
            </a:r>
          </a:p>
          <a:p>
            <a:pPr marL="0" lvl="0" indent="0">
              <a:spcAft>
                <a:spcPts val="1600"/>
              </a:spcAft>
              <a:buNone/>
            </a:pPr>
            <a:r>
              <a:rPr lang="en-US" dirty="0" smtClean="0">
                <a:solidFill>
                  <a:schemeClr val="tx1"/>
                </a:solidFill>
              </a:rPr>
              <a:t>Through </a:t>
            </a:r>
            <a:r>
              <a:rPr lang="en-US" dirty="0">
                <a:solidFill>
                  <a:schemeClr val="tx1"/>
                </a:solidFill>
              </a:rPr>
              <a:t>the visual I show most students sleep between 6 to 8 hours and the drawing shows that there is symmetric in the data and that Mean, Mode Median is equals This explains frequently normally distributed. This diagram represents the shape of the bell</a:t>
            </a:r>
            <a:endParaRPr dirty="0">
              <a:solidFill>
                <a:schemeClr val="tx1"/>
              </a:solidFill>
              <a:latin typeface="Open Sans"/>
              <a:ea typeface="Open Sans"/>
              <a:cs typeface="Open Sans"/>
              <a:sym typeface="Open Sans"/>
            </a:endParaRPr>
          </a:p>
        </p:txBody>
      </p:sp>
      <p:sp>
        <p:nvSpPr>
          <p:cNvPr id="67" name="Shape 67"/>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68" name="Shape 68"/>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2400" dirty="0" smtClean="0">
                <a:solidFill>
                  <a:schemeClr val="bg1"/>
                </a:solidFill>
              </a:rPr>
              <a:t>Histogram the </a:t>
            </a:r>
            <a:r>
              <a:rPr lang="en-US" sz="2400" dirty="0">
                <a:solidFill>
                  <a:schemeClr val="bg1"/>
                </a:solidFill>
              </a:rPr>
              <a:t>average number of hours of sleep students</a:t>
            </a:r>
            <a:endParaRPr sz="2400" dirty="0">
              <a:solidFill>
                <a:schemeClr val="bg1"/>
              </a:solidFill>
              <a:latin typeface="Open Sans"/>
              <a:ea typeface="Open Sans"/>
              <a:cs typeface="Open Sans"/>
              <a:sym typeface="Open Sans"/>
            </a:endParaRPr>
          </a:p>
        </p:txBody>
      </p:sp>
      <p:pic>
        <p:nvPicPr>
          <p:cNvPr id="2" name="Picture 1"/>
          <p:cNvPicPr>
            <a:picLocks noChangeAspect="1"/>
          </p:cNvPicPr>
          <p:nvPr/>
        </p:nvPicPr>
        <p:blipFill rotWithShape="1">
          <a:blip r:embed="rId3"/>
          <a:srcRect l="5561"/>
          <a:stretch/>
        </p:blipFill>
        <p:spPr>
          <a:xfrm>
            <a:off x="354300" y="1418450"/>
            <a:ext cx="4777567" cy="307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smtClean="0"/>
              <a:t> Here are column chart How Find </a:t>
            </a:r>
            <a:r>
              <a:rPr lang="en-US" dirty="0" err="1" smtClean="0"/>
              <a:t>Udacity</a:t>
            </a:r>
            <a:r>
              <a:rPr lang="en-US" dirty="0" smtClean="0"/>
              <a:t> Students.</a:t>
            </a:r>
          </a:p>
          <a:p>
            <a:pPr marL="0" lvl="0" indent="0">
              <a:spcAft>
                <a:spcPts val="1600"/>
              </a:spcAft>
              <a:buNone/>
            </a:pPr>
            <a:r>
              <a:rPr lang="en-US" dirty="0" smtClean="0">
                <a:solidFill>
                  <a:schemeClr val="tx1"/>
                </a:solidFill>
              </a:rPr>
              <a:t>Through </a:t>
            </a:r>
            <a:r>
              <a:rPr lang="en-US" dirty="0">
                <a:solidFill>
                  <a:schemeClr val="tx1"/>
                </a:solidFill>
              </a:rPr>
              <a:t>the survey analysis of </a:t>
            </a:r>
            <a:r>
              <a:rPr lang="en-US" dirty="0" err="1">
                <a:solidFill>
                  <a:schemeClr val="tx1"/>
                </a:solidFill>
              </a:rPr>
              <a:t>Udacity</a:t>
            </a:r>
            <a:r>
              <a:rPr lang="en-US" dirty="0">
                <a:solidFill>
                  <a:schemeClr val="tx1"/>
                </a:solidFill>
              </a:rPr>
              <a:t> students show how they got to this beautiful educational site that the Google site has The largest share as well as communication with friends, but we find that there are other means of communication did not mention in the Survey data was 14 percent may be other means</a:t>
            </a:r>
            <a:endParaRPr dirty="0">
              <a:solidFill>
                <a:schemeClr val="tx1"/>
              </a:solidFill>
              <a:latin typeface="Open Sans"/>
              <a:ea typeface="Open Sans"/>
              <a:cs typeface="Open Sans"/>
              <a:sym typeface="Open Sans"/>
            </a:endParaRPr>
          </a:p>
        </p:txBody>
      </p:sp>
      <p:sp>
        <p:nvSpPr>
          <p:cNvPr id="60" name="Shape 60"/>
          <p:cNvSpPr/>
          <p:nvPr/>
        </p:nvSpPr>
        <p:spPr>
          <a:xfrm>
            <a:off x="385831"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 dirty="0" smtClean="0">
                <a:solidFill>
                  <a:srgbClr val="FFFFFF"/>
                </a:solidFill>
                <a:latin typeface="Open Sans"/>
                <a:ea typeface="Open Sans"/>
                <a:cs typeface="Open Sans"/>
                <a:sym typeface="Open Sans"/>
              </a:rPr>
              <a:t>Column Chart Find Udacity</a:t>
            </a:r>
            <a:endParaRPr dirty="0">
              <a:solidFill>
                <a:srgbClr val="FFFFFF"/>
              </a:solidFill>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385831" y="1418450"/>
            <a:ext cx="4630946" cy="3153550"/>
          </a:xfrm>
          <a:prstGeom prst="rect">
            <a:avLst/>
          </a:prstGeom>
        </p:spPr>
      </p:pic>
    </p:spTree>
    <p:extLst>
      <p:ext uri="{BB962C8B-B14F-4D97-AF65-F5344CB8AC3E}">
        <p14:creationId xmlns:p14="http://schemas.microsoft.com/office/powerpoint/2010/main" val="78160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smtClean="0"/>
              <a:t> Here are </a:t>
            </a:r>
            <a:r>
              <a:rPr lang="en-US" dirty="0"/>
              <a:t>scatter chart relationship between </a:t>
            </a:r>
            <a:r>
              <a:rPr lang="en-US" dirty="0" smtClean="0"/>
              <a:t>age years </a:t>
            </a:r>
            <a:r>
              <a:rPr lang="en-US" dirty="0"/>
              <a:t>and years of experience in the Survey </a:t>
            </a:r>
            <a:r>
              <a:rPr lang="en-US" dirty="0" smtClean="0"/>
              <a:t>data.</a:t>
            </a:r>
          </a:p>
          <a:p>
            <a:pPr marL="0" lvl="0" indent="0">
              <a:spcAft>
                <a:spcPts val="1600"/>
              </a:spcAft>
              <a:buNone/>
            </a:pPr>
            <a:r>
              <a:rPr lang="en-US" dirty="0" smtClean="0">
                <a:solidFill>
                  <a:schemeClr val="tx1"/>
                </a:solidFill>
              </a:rPr>
              <a:t>Direction </a:t>
            </a:r>
            <a:r>
              <a:rPr lang="en-US" dirty="0">
                <a:solidFill>
                  <a:schemeClr val="tx1"/>
                </a:solidFill>
              </a:rPr>
              <a:t>positively correlated, form liner, relationship strong  noted through the Survey we note that the greater the age of the student increased experience with him and here a strong relationship between them</a:t>
            </a:r>
            <a:endParaRPr dirty="0">
              <a:solidFill>
                <a:schemeClr val="tx1"/>
              </a:solidFill>
              <a:latin typeface="Open Sans"/>
              <a:ea typeface="Open Sans"/>
              <a:cs typeface="Open Sans"/>
              <a:sym typeface="Open Sans"/>
            </a:endParaRPr>
          </a:p>
        </p:txBody>
      </p:sp>
      <p:sp>
        <p:nvSpPr>
          <p:cNvPr id="60" name="Shape 60"/>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spcAft>
                <a:spcPts val="1600"/>
              </a:spcAft>
            </a:pPr>
            <a:r>
              <a:rPr lang="en-US" sz="2000" b="1" dirty="0" smtClean="0">
                <a:solidFill>
                  <a:schemeClr val="bg1"/>
                </a:solidFill>
              </a:rPr>
              <a:t>Scatter </a:t>
            </a:r>
            <a:r>
              <a:rPr lang="en-US" sz="2000" b="1" dirty="0">
                <a:solidFill>
                  <a:schemeClr val="bg1"/>
                </a:solidFill>
              </a:rPr>
              <a:t>chart relationship between age years and years of </a:t>
            </a:r>
            <a:r>
              <a:rPr lang="en-US" sz="2000" b="1" dirty="0" smtClean="0">
                <a:solidFill>
                  <a:schemeClr val="bg1"/>
                </a:solidFill>
              </a:rPr>
              <a:t>experience.</a:t>
            </a:r>
            <a:endParaRPr lang="en-US" sz="2000" b="1" dirty="0">
              <a:solidFill>
                <a:schemeClr val="bg1"/>
              </a:solidFill>
            </a:endParaRPr>
          </a:p>
        </p:txBody>
      </p:sp>
      <p:pic>
        <p:nvPicPr>
          <p:cNvPr id="4" name="Picture 3"/>
          <p:cNvPicPr>
            <a:picLocks noChangeAspect="1"/>
          </p:cNvPicPr>
          <p:nvPr/>
        </p:nvPicPr>
        <p:blipFill rotWithShape="1">
          <a:blip r:embed="rId3"/>
          <a:srcRect l="5400"/>
          <a:stretch/>
        </p:blipFill>
        <p:spPr>
          <a:xfrm>
            <a:off x="354300" y="1418451"/>
            <a:ext cx="4550700" cy="3072600"/>
          </a:xfrm>
          <a:prstGeom prst="rect">
            <a:avLst/>
          </a:prstGeom>
        </p:spPr>
      </p:pic>
    </p:spTree>
    <p:extLst>
      <p:ext uri="{BB962C8B-B14F-4D97-AF65-F5344CB8AC3E}">
        <p14:creationId xmlns:p14="http://schemas.microsoft.com/office/powerpoint/2010/main" val="53706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 dirty="0" smtClean="0">
                <a:latin typeface="Open Sans"/>
                <a:ea typeface="Open Sans"/>
                <a:cs typeface="Open Sans"/>
                <a:sym typeface="Open Sans"/>
              </a:rPr>
              <a:t>Here ara Pie chart for </a:t>
            </a:r>
            <a:r>
              <a:rPr lang="en-US" dirty="0">
                <a:latin typeface="Open Sans"/>
                <a:ea typeface="Open Sans"/>
                <a:cs typeface="Open Sans"/>
              </a:rPr>
              <a:t>most common countries/cities where students </a:t>
            </a:r>
            <a:r>
              <a:rPr lang="en-US" dirty="0" smtClean="0">
                <a:latin typeface="Open Sans"/>
                <a:ea typeface="Open Sans"/>
                <a:cs typeface="Open Sans"/>
              </a:rPr>
              <a:t>live</a:t>
            </a:r>
          </a:p>
          <a:p>
            <a:pPr marL="0" indent="0">
              <a:spcAft>
                <a:spcPts val="1600"/>
              </a:spcAft>
              <a:buNone/>
            </a:pPr>
            <a:r>
              <a:rPr lang="en-US" dirty="0">
                <a:solidFill>
                  <a:schemeClr val="tx1"/>
                </a:solidFill>
              </a:rPr>
              <a:t>Through visualization for the place where students live, the largest country came to Argentina, followed by Russia and Canada at the last level.</a:t>
            </a:r>
          </a:p>
          <a:p>
            <a:pPr marL="0" lvl="0" indent="0">
              <a:spcAft>
                <a:spcPts val="1600"/>
              </a:spcAft>
              <a:buNone/>
            </a:pPr>
            <a:endParaRPr dirty="0">
              <a:latin typeface="Open Sans"/>
              <a:ea typeface="Open Sans"/>
              <a:cs typeface="Open Sans"/>
              <a:sym typeface="Open Sans"/>
            </a:endParaRPr>
          </a:p>
        </p:txBody>
      </p:sp>
      <p:sp>
        <p:nvSpPr>
          <p:cNvPr id="81" name="Shape 81"/>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82" name="Shape 82"/>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2000" b="1" dirty="0">
                <a:solidFill>
                  <a:schemeClr val="bg1"/>
                </a:solidFill>
                <a:latin typeface="Open Sans"/>
                <a:ea typeface="Open Sans"/>
                <a:cs typeface="Open Sans"/>
                <a:sym typeface="Open Sans"/>
              </a:rPr>
              <a:t>Pie chart for </a:t>
            </a:r>
            <a:r>
              <a:rPr lang="en-US" sz="2000" b="1" dirty="0">
                <a:solidFill>
                  <a:schemeClr val="bg1"/>
                </a:solidFill>
                <a:latin typeface="Open Sans"/>
                <a:ea typeface="Open Sans"/>
                <a:cs typeface="Open Sans"/>
              </a:rPr>
              <a:t>most common countries/cities where students live</a:t>
            </a:r>
            <a:endParaRPr sz="2000" b="1" dirty="0">
              <a:solidFill>
                <a:schemeClr val="bg1"/>
              </a:solidFill>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354300" y="1387396"/>
            <a:ext cx="4684260" cy="31347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5084627"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 dirty="0" smtClean="0">
                <a:latin typeface="Open Sans"/>
                <a:ea typeface="Open Sans"/>
                <a:cs typeface="Open Sans"/>
                <a:sym typeface="Open Sans"/>
              </a:rPr>
              <a:t>Here are Box </a:t>
            </a:r>
            <a:r>
              <a:rPr lang="en" dirty="0">
                <a:latin typeface="Open Sans"/>
                <a:ea typeface="Open Sans"/>
                <a:cs typeface="Open Sans"/>
                <a:sym typeface="Open Sans"/>
              </a:rPr>
              <a:t>plot for </a:t>
            </a:r>
            <a:r>
              <a:rPr lang="en-US" dirty="0">
                <a:latin typeface="Open Sans"/>
                <a:ea typeface="Open Sans"/>
                <a:cs typeface="Open Sans"/>
              </a:rPr>
              <a:t>many hours per week do students spend content and applying what </a:t>
            </a:r>
            <a:r>
              <a:rPr lang="en-US" dirty="0" smtClean="0">
                <a:latin typeface="Open Sans"/>
                <a:ea typeface="Open Sans"/>
                <a:cs typeface="Open Sans"/>
              </a:rPr>
              <a:t>you learned.</a:t>
            </a:r>
          </a:p>
          <a:p>
            <a:pPr marL="0" indent="0">
              <a:spcAft>
                <a:spcPts val="1600"/>
              </a:spcAft>
              <a:buNone/>
            </a:pPr>
            <a:r>
              <a:rPr lang="en-US" dirty="0">
                <a:solidFill>
                  <a:schemeClr val="tx1"/>
                </a:solidFill>
              </a:rPr>
              <a:t>Noted in the visualization box plot is skewed to the right the mean greater the median positively skewed lots of the data observation to the left we can see now the distance between the median and the upper quartile is greater than median in the lower quartile</a:t>
            </a:r>
          </a:p>
          <a:p>
            <a:pPr marL="0" lvl="0" indent="0">
              <a:spcAft>
                <a:spcPts val="1600"/>
              </a:spcAft>
              <a:buNone/>
            </a:pPr>
            <a:endParaRPr dirty="0">
              <a:latin typeface="Open Sans"/>
              <a:ea typeface="Open Sans"/>
              <a:cs typeface="Open Sans"/>
              <a:sym typeface="Open Sans"/>
            </a:endParaRPr>
          </a:p>
        </p:txBody>
      </p:sp>
      <p:sp>
        <p:nvSpPr>
          <p:cNvPr id="74" name="Shape 7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75" name="Shape 7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2000" b="1" dirty="0">
                <a:solidFill>
                  <a:schemeClr val="bg1"/>
                </a:solidFill>
                <a:latin typeface="Open Sans"/>
                <a:ea typeface="Open Sans"/>
                <a:cs typeface="Open Sans"/>
                <a:sym typeface="Open Sans"/>
              </a:rPr>
              <a:t>Box plot for </a:t>
            </a:r>
            <a:r>
              <a:rPr lang="en-US" sz="2000" b="1" dirty="0">
                <a:solidFill>
                  <a:schemeClr val="bg1"/>
                </a:solidFill>
                <a:latin typeface="Open Sans"/>
                <a:ea typeface="Open Sans"/>
                <a:cs typeface="Open Sans"/>
              </a:rPr>
              <a:t>many hours per week do students spend content and applying what you learned.</a:t>
            </a:r>
            <a:endParaRPr sz="2000" b="1" dirty="0">
              <a:solidFill>
                <a:schemeClr val="bg1"/>
              </a:solidFill>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354300" y="1418450"/>
            <a:ext cx="4550700" cy="3072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395</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Open Sans</vt:lpstr>
      <vt:lpstr>Arial</vt:lpstr>
      <vt:lpstr>Simple Light</vt:lpstr>
      <vt:lpstr>PowerPoint Presentation</vt:lpstr>
      <vt:lpstr>Histogram the average number of hours of sleep students</vt:lpstr>
      <vt:lpstr>  Column Chart Find Udacity</vt:lpstr>
      <vt:lpstr>Scatter chart relationship between age years and years of experience.</vt:lpstr>
      <vt:lpstr>Pie chart for most common countries/cities where students live</vt:lpstr>
      <vt:lpstr>Box plot for many hours per week do students spend content and applying what you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Marwan</dc:creator>
  <cp:lastModifiedBy>Marwan</cp:lastModifiedBy>
  <cp:revision>8</cp:revision>
  <dcterms:modified xsi:type="dcterms:W3CDTF">2018-11-02T01:35:40Z</dcterms:modified>
</cp:coreProperties>
</file>