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1">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US"/>
              <a:t>By:Omar Alzyod</a:t>
            </a:r>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By:Omar Alzyod</a:t>
            </a:r>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By:Omar Alzyod</a:t>
            </a:r>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By:Omar Alzyod</a:t>
            </a:r>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By:Omar Alzyod</a:t>
            </a:r>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
        <p:nvSpPr>
          <p:cNvPr id="6" name="Footer Placeholder 5"/>
          <p:cNvSpPr>
            <a:spLocks noGrp="1"/>
          </p:cNvSpPr>
          <p:nvPr>
            <p:ph type="ftr" sz="quarter" idx="11"/>
          </p:nvPr>
        </p:nvSpPr>
        <p:spPr/>
        <p:txBody>
          <a:bodyPr/>
          <a:p>
            <a:r>
              <a:rPr lang="en-US"/>
              <a:t>By:Omar Alzyod</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1">
              <a:rPr lang="en-US" smtClean="0"/>
            </a:fld>
            <a:endParaRPr lang="en-US"/>
          </a:p>
        </p:txBody>
      </p:sp>
      <p:sp>
        <p:nvSpPr>
          <p:cNvPr id="8" name="Footer Placeholder 7"/>
          <p:cNvSpPr>
            <a:spLocks noGrp="1"/>
          </p:cNvSpPr>
          <p:nvPr>
            <p:ph type="ftr" sz="quarter" idx="11"/>
          </p:nvPr>
        </p:nvSpPr>
        <p:spPr/>
        <p:txBody>
          <a:bodyPr/>
          <a:p>
            <a:r>
              <a:rPr lang="en-US"/>
              <a:t>By:Omar Alzyod</a:t>
            </a:r>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1">
              <a:rPr lang="en-US" smtClean="0"/>
            </a:fld>
            <a:endParaRPr lang="en-US"/>
          </a:p>
        </p:txBody>
      </p:sp>
      <p:sp>
        <p:nvSpPr>
          <p:cNvPr id="4" name="Footer Placeholder 3"/>
          <p:cNvSpPr>
            <a:spLocks noGrp="1"/>
          </p:cNvSpPr>
          <p:nvPr>
            <p:ph type="ftr" sz="quarter" idx="11"/>
          </p:nvPr>
        </p:nvSpPr>
        <p:spPr/>
        <p:txBody>
          <a:bodyPr/>
          <a:p>
            <a:r>
              <a:rPr lang="en-US"/>
              <a:t>By:Omar Alzyod</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3" name="Footer Placeholder 2"/>
          <p:cNvSpPr>
            <a:spLocks noGrp="1"/>
          </p:cNvSpPr>
          <p:nvPr>
            <p:ph type="ftr" sz="quarter" idx="11"/>
          </p:nvPr>
        </p:nvSpPr>
        <p:spPr/>
        <p:txBody>
          <a:bodyPr/>
          <a:p>
            <a:r>
              <a:rPr lang="en-US"/>
              <a:t>By:Omar Alzyod</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
        <p:nvSpPr>
          <p:cNvPr id="6" name="Footer Placeholder 5"/>
          <p:cNvSpPr>
            <a:spLocks noGrp="1"/>
          </p:cNvSpPr>
          <p:nvPr>
            <p:ph type="ftr" sz="quarter" idx="11"/>
          </p:nvPr>
        </p:nvSpPr>
        <p:spPr/>
        <p:txBody>
          <a:bodyPr/>
          <a:p>
            <a:r>
              <a:rPr lang="en-US"/>
              <a:t>By:Omar Alzyod</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
        <p:nvSpPr>
          <p:cNvPr id="6" name="Footer Placeholder 5"/>
          <p:cNvSpPr>
            <a:spLocks noGrp="1"/>
          </p:cNvSpPr>
          <p:nvPr>
            <p:ph type="ftr" sz="quarter" idx="11"/>
          </p:nvPr>
        </p:nvSpPr>
        <p:spPr/>
        <p:txBody>
          <a:bodyPr/>
          <a:p>
            <a:r>
              <a:rPr lang="en-US"/>
              <a:t>By:Omar Alzyod</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1">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US"/>
              <a:t>By:Omar Alzyod</a:t>
            </a:r>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Executive Summary of </a:t>
            </a:r>
            <a:r>
              <a:rPr lang="en-US">
                <a:sym typeface="+mn-ea"/>
              </a:rPr>
              <a:t>OBLIQUE</a:t>
            </a:r>
            <a:endParaRPr lang="en-US" dirty="0"/>
          </a:p>
        </p:txBody>
      </p:sp>
      <p:sp>
        <p:nvSpPr>
          <p:cNvPr id="3" name="Subtitle 2"/>
          <p:cNvSpPr>
            <a:spLocks noGrp="1"/>
          </p:cNvSpPr>
          <p:nvPr>
            <p:ph type="subTitle" idx="1"/>
          </p:nvPr>
        </p:nvSpPr>
        <p:spPr/>
        <p:txBody>
          <a:bodyPr/>
          <a:lstStyle/>
          <a:p>
            <a:r>
              <a:rPr lang="en-US"/>
              <a:t>Made by Group 2</a:t>
            </a:r>
            <a:endParaRPr lang="en-US"/>
          </a:p>
        </p:txBody>
      </p:sp>
      <p:sp>
        <p:nvSpPr>
          <p:cNvPr id="4" name="Footer Placeholder 3"/>
          <p:cNvSpPr>
            <a:spLocks noGrp="1"/>
          </p:cNvSpPr>
          <p:nvPr>
            <p:ph type="ftr" sz="quarter" idx="3"/>
          </p:nvPr>
        </p:nvSpPr>
        <p:spPr/>
        <p:txBody>
          <a:bodyPr/>
          <a:p>
            <a:r>
              <a:rPr lang="en-US"/>
              <a:t>By:Omar Alzyod</a:t>
            </a:r>
            <a:endParaRPr lang="en-US"/>
          </a:p>
        </p:txBody>
      </p:sp>
      <p:sp>
        <p:nvSpPr>
          <p:cNvPr id="5" name="Date Placeholder 4"/>
          <p:cNvSpPr>
            <a:spLocks noGrp="1"/>
          </p:cNvSpPr>
          <p:nvPr>
            <p:ph type="dt" sz="half" idx="2"/>
          </p:nvPr>
        </p:nvSpPr>
        <p:spPr/>
        <p:txBody>
          <a:bodyPr/>
          <a:p>
            <a:fld id="{63A1C593-65D0-4073-BCC9-577B9352EA97}" type="datetime1">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OBLIQUE</a:t>
            </a:r>
            <a:endParaRPr lang="en-US"/>
          </a:p>
        </p:txBody>
      </p:sp>
      <p:sp>
        <p:nvSpPr>
          <p:cNvPr id="3" name="Content Placeholder 2"/>
          <p:cNvSpPr>
            <a:spLocks noGrp="1"/>
          </p:cNvSpPr>
          <p:nvPr>
            <p:ph idx="1"/>
          </p:nvPr>
        </p:nvSpPr>
        <p:spPr/>
        <p:txBody>
          <a:bodyPr>
            <a:normAutofit fontScale="60000"/>
          </a:bodyPr>
          <a:p>
            <a:r>
              <a:rPr lang="en-US"/>
              <a:t>The document titled "OBLIQUE: A Sustainable Fashion Marketplace" outlines a comprehensive business plan for a sustainable fashion marketplace, emphasizing eco-friendly and ethically sourced fashion products. The executive summary highlights the company's aim to cater to a wide range of consumers, provide a diverse array of sustainable fashion products, and achieve significant revenue goals. The company's description delves into the promoters, shareholders, board, and management structure, emphasizing experience in fashion, marketing, finance, and environmental sustainability. Additionally, the document discusses the market analysis, targeting environmentally conscious consumers, and addressing market trends, total market valuation, and competitive advantage. The marketing and sales strategy outlines a targeted approach for different market segments, revenue sources, sales strategy, and pricing. The research and development section focuses on technology roadmap, ongoing R&amp;D activities, technical partners, and intellectual property. The staffing and operations section includes an organizational chart, staffing strategy over three years, training plans, and operational details. Finally, the financial projections highlight key assumptions, profit and loss accounts for three years, balance sheets, cash flow predictions, sales pipeline, and funding requirements.</a:t>
            </a:r>
            <a:endParaRPr lang="en-US"/>
          </a:p>
          <a:p>
            <a:pPr marL="0" indent="0">
              <a:buNone/>
            </a:pPr>
            <a:endParaRPr lang="en-US"/>
          </a:p>
        </p:txBody>
      </p:sp>
      <p:sp>
        <p:nvSpPr>
          <p:cNvPr id="4" name="Footer Placeholder 3"/>
          <p:cNvSpPr>
            <a:spLocks noGrp="1"/>
          </p:cNvSpPr>
          <p:nvPr>
            <p:ph type="ftr" sz="quarter" idx="11"/>
          </p:nvPr>
        </p:nvSpPr>
        <p:spPr/>
        <p:txBody>
          <a:bodyPr/>
          <a:p>
            <a:r>
              <a:rPr lang="en-US"/>
              <a:t>By:Omar Alzyod</a:t>
            </a:r>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OBLIQUE</a:t>
            </a:r>
            <a:endParaRPr lang="en-US"/>
          </a:p>
        </p:txBody>
      </p:sp>
      <p:sp>
        <p:nvSpPr>
          <p:cNvPr id="3" name="Content Placeholder 2"/>
          <p:cNvSpPr>
            <a:spLocks noGrp="1"/>
          </p:cNvSpPr>
          <p:nvPr>
            <p:ph idx="1"/>
          </p:nvPr>
        </p:nvSpPr>
        <p:spPr/>
        <p:txBody>
          <a:bodyPr/>
          <a:p>
            <a:r>
              <a:rPr lang="en-US" sz="2400">
                <a:sym typeface="+mn-ea"/>
              </a:rPr>
              <a:t>Overall, the business plan emphasizes the company's commitment to sustainability, ethical practices, and profitability in the fashion industry. It details a strategic approach to target markets, revenue sources, competitive advantage, and financial projections, while also addressing staffing, operations, and research and development activities. The comprehensive nature of the plan demonstrates a well-thought-out strategy to capitalize on the growing demand for sustainable fashion and achieve substantial revenue growth. The document provides a clear roadmap for the company's development, underlining the significance of sustainability and ethical practices in the fashion industry.</a:t>
            </a:r>
            <a:endParaRPr lang="en-US" sz="2400">
              <a:sym typeface="+mn-ea"/>
            </a:endParaRPr>
          </a:p>
        </p:txBody>
      </p:sp>
      <p:sp>
        <p:nvSpPr>
          <p:cNvPr id="4" name="Footer Placeholder 3"/>
          <p:cNvSpPr>
            <a:spLocks noGrp="1"/>
          </p:cNvSpPr>
          <p:nvPr>
            <p:ph type="ftr" sz="quarter" idx="11"/>
          </p:nvPr>
        </p:nvSpPr>
        <p:spPr/>
        <p:txBody>
          <a:bodyPr/>
          <a:p>
            <a:r>
              <a:rPr lang="en-US"/>
              <a:t>By:Omar Alzyod</a:t>
            </a:r>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sz="3200"/>
              <a:t>What are the key financial projections for OBLIQUE's Sustainable Fashion Marketplace over the next two years?</a:t>
            </a:r>
            <a:endParaRPr lang="en-US" sz="3200"/>
          </a:p>
        </p:txBody>
      </p:sp>
      <p:sp>
        <p:nvSpPr>
          <p:cNvPr id="3" name="Content Placeholder 2"/>
          <p:cNvSpPr>
            <a:spLocks noGrp="1"/>
          </p:cNvSpPr>
          <p:nvPr>
            <p:ph sz="half" idx="1"/>
          </p:nvPr>
        </p:nvSpPr>
        <p:spPr/>
        <p:txBody>
          <a:bodyPr/>
          <a:p>
            <a:r>
              <a:rPr lang="en-US" sz="1400"/>
              <a:t>Year 1:</a:t>
            </a:r>
            <a:endParaRPr lang="en-US" sz="1400"/>
          </a:p>
          <a:p>
            <a:endParaRPr lang="en-US" sz="1400"/>
          </a:p>
          <a:p>
            <a:r>
              <a:rPr lang="en-US" sz="1400"/>
              <a:t>Sales Revenue: $1,400,000</a:t>
            </a:r>
            <a:endParaRPr lang="en-US" sz="1400"/>
          </a:p>
          <a:p>
            <a:endParaRPr lang="en-US" sz="1400"/>
          </a:p>
          <a:p>
            <a:r>
              <a:rPr lang="en-US" sz="1400"/>
              <a:t>Cost of Goods Sold: $400,000</a:t>
            </a:r>
            <a:endParaRPr lang="en-US" sz="1400"/>
          </a:p>
          <a:p>
            <a:endParaRPr lang="en-US" sz="1400"/>
          </a:p>
          <a:p>
            <a:r>
              <a:rPr lang="en-US" sz="1400"/>
              <a:t>Gross Profit: $600,000</a:t>
            </a:r>
            <a:endParaRPr lang="en-US" sz="1400"/>
          </a:p>
          <a:p>
            <a:endParaRPr lang="en-US" sz="1400"/>
          </a:p>
          <a:p>
            <a:r>
              <a:rPr lang="en-US" sz="1400"/>
              <a:t>R&amp;D Expenses: $250,000</a:t>
            </a:r>
            <a:endParaRPr lang="en-US" sz="1400"/>
          </a:p>
          <a:p>
            <a:endParaRPr lang="en-US" sz="1400"/>
          </a:p>
          <a:p>
            <a:r>
              <a:rPr lang="en-US" sz="1400"/>
              <a:t>Rent and Rates: $120,000</a:t>
            </a:r>
            <a:endParaRPr lang="en-US" sz="1400"/>
          </a:p>
          <a:p>
            <a:endParaRPr lang="en-US" sz="1400"/>
          </a:p>
          <a:p>
            <a:r>
              <a:rPr lang="en-US" sz="1400"/>
              <a:t>Salaries: $800,000</a:t>
            </a:r>
            <a:endParaRPr lang="en-US" sz="1400"/>
          </a:p>
          <a:p>
            <a:endParaRPr lang="en-US" sz="1400"/>
          </a:p>
          <a:p>
            <a:r>
              <a:rPr lang="en-US" sz="1400"/>
              <a:t>Depreciation: $20,000</a:t>
            </a:r>
            <a:endParaRPr lang="en-US" sz="1400"/>
          </a:p>
          <a:p>
            <a:endParaRPr lang="en-US" sz="1400"/>
          </a:p>
          <a:p>
            <a:r>
              <a:rPr lang="en-US" sz="1400"/>
              <a:t>Net Profit Before Interest and Taxes: $810,000</a:t>
            </a:r>
            <a:endParaRPr lang="en-US" sz="1400"/>
          </a:p>
        </p:txBody>
      </p:sp>
      <p:sp>
        <p:nvSpPr>
          <p:cNvPr id="4" name="Content Placeholder 3"/>
          <p:cNvSpPr>
            <a:spLocks noGrp="1"/>
          </p:cNvSpPr>
          <p:nvPr>
            <p:ph sz="half" idx="2"/>
          </p:nvPr>
        </p:nvSpPr>
        <p:spPr/>
        <p:txBody>
          <a:bodyPr/>
          <a:p>
            <a:pPr algn="l">
              <a:buClrTx/>
              <a:buSzTx/>
              <a:buFontTx/>
            </a:pPr>
            <a:r>
              <a:rPr lang="en-US" sz="1400"/>
              <a:t>Year 2:</a:t>
            </a:r>
            <a:endParaRPr lang="en-US" sz="1400"/>
          </a:p>
          <a:p>
            <a:pPr algn="l">
              <a:buClrTx/>
              <a:buSzTx/>
              <a:buFontTx/>
            </a:pPr>
            <a:endParaRPr lang="en-US" sz="1400"/>
          </a:p>
          <a:p>
            <a:pPr algn="l">
              <a:buClrTx/>
              <a:buSzTx/>
              <a:buFontTx/>
            </a:pPr>
            <a:r>
              <a:rPr lang="en-US" sz="1400"/>
              <a:t>Sales Revenue: $3,200,000</a:t>
            </a:r>
            <a:endParaRPr lang="en-US" sz="1400"/>
          </a:p>
          <a:p>
            <a:pPr algn="l">
              <a:buClrTx/>
              <a:buSzTx/>
              <a:buFontTx/>
            </a:pPr>
            <a:endParaRPr lang="en-US" sz="1400"/>
          </a:p>
          <a:p>
            <a:pPr algn="l">
              <a:buClrTx/>
              <a:buSzTx/>
              <a:buFontTx/>
            </a:pPr>
            <a:r>
              <a:rPr lang="en-US" sz="1400"/>
              <a:t>Cost of Goods Sold: $100,000</a:t>
            </a:r>
            <a:endParaRPr lang="en-US" sz="1400"/>
          </a:p>
          <a:p>
            <a:pPr algn="l">
              <a:buClrTx/>
              <a:buSzTx/>
              <a:buFontTx/>
            </a:pPr>
            <a:endParaRPr lang="en-US" sz="1400"/>
          </a:p>
          <a:p>
            <a:pPr algn="l">
              <a:buClrTx/>
              <a:buSzTx/>
              <a:buFontTx/>
            </a:pPr>
            <a:r>
              <a:rPr lang="en-US" sz="1400"/>
              <a:t>Gross Profit: $1,200,000</a:t>
            </a:r>
            <a:endParaRPr lang="en-US" sz="1400"/>
          </a:p>
          <a:p>
            <a:pPr algn="l">
              <a:buClrTx/>
              <a:buSzTx/>
              <a:buFontTx/>
            </a:pPr>
            <a:endParaRPr lang="en-US" sz="1400"/>
          </a:p>
          <a:p>
            <a:pPr algn="l">
              <a:buClrTx/>
              <a:buSzTx/>
              <a:buFontTx/>
            </a:pPr>
            <a:r>
              <a:rPr lang="en-US" sz="1400"/>
              <a:t>R&amp;D Expenses: $200,000</a:t>
            </a:r>
            <a:endParaRPr lang="en-US" sz="1400"/>
          </a:p>
          <a:p>
            <a:pPr algn="l">
              <a:buClrTx/>
              <a:buSzTx/>
              <a:buFontTx/>
            </a:pPr>
            <a:endParaRPr lang="en-US" sz="1400"/>
          </a:p>
          <a:p>
            <a:pPr algn="l">
              <a:buClrTx/>
              <a:buSzTx/>
              <a:buFontTx/>
            </a:pPr>
            <a:r>
              <a:rPr lang="en-US" sz="1400"/>
              <a:t>Salaries: $1,800,000</a:t>
            </a:r>
            <a:endParaRPr lang="en-US" sz="1400"/>
          </a:p>
          <a:p>
            <a:pPr algn="l">
              <a:buClrTx/>
              <a:buSzTx/>
              <a:buFontTx/>
            </a:pPr>
            <a:endParaRPr lang="en-US" sz="1400"/>
          </a:p>
          <a:p>
            <a:pPr algn="l">
              <a:buClrTx/>
              <a:buSzTx/>
              <a:buFontTx/>
            </a:pPr>
            <a:r>
              <a:rPr lang="en-US" sz="1400"/>
              <a:t>Depreciation: $60,000</a:t>
            </a:r>
            <a:endParaRPr lang="en-US" sz="1400"/>
          </a:p>
          <a:p>
            <a:pPr algn="l">
              <a:buClrTx/>
              <a:buSzTx/>
              <a:buFontTx/>
            </a:pPr>
            <a:endParaRPr lang="en-US" sz="1400"/>
          </a:p>
          <a:p>
            <a:pPr algn="l">
              <a:buClrTx/>
              <a:buSzTx/>
              <a:buFontTx/>
            </a:pPr>
            <a:r>
              <a:rPr lang="en-US" sz="1400"/>
              <a:t>Rent and Rates: $80,000</a:t>
            </a:r>
            <a:endParaRPr lang="en-US" sz="1400"/>
          </a:p>
          <a:p>
            <a:pPr algn="l">
              <a:buClrTx/>
              <a:buSzTx/>
              <a:buFontTx/>
            </a:pPr>
            <a:endParaRPr lang="en-US" sz="1400"/>
          </a:p>
          <a:p>
            <a:pPr algn="l">
              <a:buClrTx/>
              <a:buSzTx/>
              <a:buFontTx/>
            </a:pPr>
            <a:r>
              <a:rPr lang="en-US" sz="1400"/>
              <a:t>Net Profit Before Interest and Taxes: $1,605,000</a:t>
            </a:r>
            <a:endParaRPr lang="en-US" sz="1400"/>
          </a:p>
        </p:txBody>
      </p:sp>
      <p:sp>
        <p:nvSpPr>
          <p:cNvPr id="6" name="Footer Placeholder 5"/>
          <p:cNvSpPr>
            <a:spLocks noGrp="1"/>
          </p:cNvSpPr>
          <p:nvPr>
            <p:ph type="ftr" sz="quarter" idx="11"/>
          </p:nvPr>
        </p:nvSpPr>
        <p:spPr/>
        <p:txBody>
          <a:bodyPr/>
          <a:p>
            <a:r>
              <a:rPr lang="en-US"/>
              <a:t>By:Omar Alzyod</a:t>
            </a:r>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sz="2400"/>
              <a:t>What are the target market demographics for OBLIQUE's Sustainable Fashion Marketplace and what is the total market valuation for sustainable fashion?</a:t>
            </a:r>
            <a:endParaRPr lang="en-US" sz="2400"/>
          </a:p>
        </p:txBody>
      </p:sp>
      <p:sp>
        <p:nvSpPr>
          <p:cNvPr id="6" name="Content Placeholder 5"/>
          <p:cNvSpPr>
            <a:spLocks noGrp="1"/>
          </p:cNvSpPr>
          <p:nvPr>
            <p:ph idx="1"/>
          </p:nvPr>
        </p:nvSpPr>
        <p:spPr/>
        <p:txBody>
          <a:bodyPr/>
          <a:p>
            <a:r>
              <a:rPr lang="en-US"/>
              <a:t>The target market for OBLIQUE's Sustainable Fashion Marketplace consists of environmentally conscious consumers, particularly millennials and Gen Z, who prioritize ethical and eco-friendly practices in their purchasing decisions.The total market valuation for sustainable fashion was around 6.35 billion </a:t>
            </a:r>
            <a:endParaRPr lang="en-US"/>
          </a:p>
        </p:txBody>
      </p:sp>
      <p:sp>
        <p:nvSpPr>
          <p:cNvPr id="7" name="Footer Placeholder 6"/>
          <p:cNvSpPr>
            <a:spLocks noGrp="1"/>
          </p:cNvSpPr>
          <p:nvPr>
            <p:ph type="ftr" sz="quarter" idx="11"/>
          </p:nvPr>
        </p:nvSpPr>
        <p:spPr/>
        <p:txBody>
          <a:bodyPr/>
          <a:p>
            <a:r>
              <a:rPr lang="en-US"/>
              <a:t>By:Omar Alzyod</a:t>
            </a:r>
            <a:endParaRPr lang="en-US"/>
          </a:p>
        </p:txBody>
      </p:sp>
      <p:sp>
        <p:nvSpPr>
          <p:cNvPr id="2" name="Date Placeholder 1"/>
          <p:cNvSpPr>
            <a:spLocks noGrp="1"/>
          </p:cNvSpPr>
          <p:nvPr>
            <p:ph type="dt" sz="half" idx="10"/>
          </p:nvPr>
        </p:nvSpPr>
        <p:spPr/>
        <p:txBody>
          <a:bodyPr/>
          <a:p>
            <a:fld id="{63A1C593-65D0-4073-BCC9-577B9352EA97}" type="datetime1">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2285" y="274955"/>
            <a:ext cx="11453495" cy="1143000"/>
          </a:xfrm>
        </p:spPr>
        <p:txBody>
          <a:bodyPr/>
          <a:p>
            <a:pPr algn="ctr">
              <a:buClrTx/>
              <a:buSzTx/>
              <a:buFontTx/>
            </a:pPr>
            <a:r>
              <a:rPr lang="en-US" sz="2800"/>
              <a:t>How does the staffing and operations plan support the growth and operational efficiency of OBLIQUE's Sustainable Fashion Marketplace?</a:t>
            </a:r>
            <a:endParaRPr lang="en-US" sz="2800"/>
          </a:p>
        </p:txBody>
      </p:sp>
      <p:sp>
        <p:nvSpPr>
          <p:cNvPr id="3" name="Content Placeholder 2"/>
          <p:cNvSpPr>
            <a:spLocks noGrp="1"/>
          </p:cNvSpPr>
          <p:nvPr>
            <p:ph idx="1"/>
          </p:nvPr>
        </p:nvSpPr>
        <p:spPr/>
        <p:txBody>
          <a:bodyPr/>
          <a:p>
            <a:r>
              <a:rPr lang="en-US" sz="2000"/>
              <a:t>The staffing and operations plan of OBLIQUE's Sustainable Fashion Marketplace is designed to support the company's ambitious growth targets while ensuring operational excellence and market responsiveness. The plan includes the following key elements:</a:t>
            </a:r>
            <a:endParaRPr lang="en-US" sz="2000"/>
          </a:p>
          <a:p>
            <a:endParaRPr lang="en-US" sz="2000"/>
          </a:p>
          <a:p>
            <a:r>
              <a:rPr lang="en-US" sz="2000"/>
              <a:t>Staffing Strategy: Over the next three years, OBLIQUE plans to onboard professionals in key areas such as sales, marketing, product development, operations, customer service, and research and development. The hiring strategy is aligned with the company's growth projections, with a focus on scaling the workforce to support expansion.</a:t>
            </a:r>
            <a:endParaRPr lang="en-US" sz="2000"/>
          </a:p>
          <a:p>
            <a:endParaRPr lang="en-US" sz="2000"/>
          </a:p>
          <a:p>
            <a:r>
              <a:rPr lang="en-US" sz="2000"/>
              <a:t>Training Programs: OBLIQUE will implement comprehensive training programs focused on continuous skill development in emerging technologies and market trends, leadership and management training, and customized training sessions to support new product or service launches. These programs will be developed in collaboration with external experts and leverage online platforms for flexibility and scale.</a:t>
            </a:r>
            <a:endParaRPr lang="en-US" sz="2000"/>
          </a:p>
        </p:txBody>
      </p:sp>
      <p:sp>
        <p:nvSpPr>
          <p:cNvPr id="4" name="Footer Placeholder 3"/>
          <p:cNvSpPr>
            <a:spLocks noGrp="1"/>
          </p:cNvSpPr>
          <p:nvPr>
            <p:ph type="ftr" sz="quarter" idx="11"/>
          </p:nvPr>
        </p:nvSpPr>
        <p:spPr/>
        <p:txBody>
          <a:bodyPr/>
          <a:p>
            <a:r>
              <a:rPr lang="en-US"/>
              <a:t>By:Omar Alzyod</a:t>
            </a:r>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2285" y="274955"/>
            <a:ext cx="11453495" cy="1143000"/>
          </a:xfrm>
        </p:spPr>
        <p:txBody>
          <a:bodyPr/>
          <a:p>
            <a:pPr algn="ctr">
              <a:buClrTx/>
              <a:buSzTx/>
              <a:buFontTx/>
            </a:pPr>
            <a:r>
              <a:rPr lang="en-US" sz="2800"/>
              <a:t>How does the staffing and operations plan support the growth and operational efficiency of OBLIQUE's Sustainable Fashion Marketplace?</a:t>
            </a:r>
            <a:endParaRPr lang="en-US" sz="2800"/>
          </a:p>
        </p:txBody>
      </p:sp>
      <p:sp>
        <p:nvSpPr>
          <p:cNvPr id="3" name="Content Placeholder 2"/>
          <p:cNvSpPr>
            <a:spLocks noGrp="1"/>
          </p:cNvSpPr>
          <p:nvPr>
            <p:ph idx="1"/>
          </p:nvPr>
        </p:nvSpPr>
        <p:spPr/>
        <p:txBody>
          <a:bodyPr/>
          <a:p>
            <a:pPr algn="l">
              <a:buClrTx/>
              <a:buSzTx/>
              <a:buFontTx/>
            </a:pPr>
            <a:r>
              <a:rPr lang="en-US" sz="1800"/>
              <a:t>Operational Backbone: The operational backbone of the venture includes premises, equipment, production facilities, infrastructure, and communications facilities. Initial operational setup is projected to cost approximately $250,000, covering premises, equipment, and initial infrastructure setup. The company also plans to establish partnerships with key suppliers for raw materials and components to ensure quality, reliability, and cost-effectiveness.</a:t>
            </a:r>
            <a:endParaRPr lang="en-US" sz="1800"/>
          </a:p>
          <a:p>
            <a:pPr algn="l">
              <a:buClrTx/>
              <a:buSzTx/>
              <a:buFontTx/>
            </a:pPr>
            <a:endParaRPr lang="en-US" sz="1800"/>
          </a:p>
          <a:p>
            <a:pPr algn="l">
              <a:buClrTx/>
              <a:buSzTx/>
              <a:buFontTx/>
            </a:pPr>
            <a:r>
              <a:rPr lang="en-US" sz="1800"/>
              <a:t>Management Organization Chart: OBLIQUE has a streamlined management structure designed to optimize operational efficiency and communication. The organization chart includes positions such as CEO, CFO, CTO, and departmental heads for marketing, sales, operations, and HR, with clearly delineated areas of responsibility.</a:t>
            </a:r>
            <a:endParaRPr lang="en-US" sz="1800"/>
          </a:p>
          <a:p>
            <a:pPr algn="l">
              <a:buClrTx/>
              <a:buSzTx/>
              <a:buFontTx/>
            </a:pPr>
            <a:endParaRPr lang="en-US" sz="1800"/>
          </a:p>
          <a:p>
            <a:pPr algn="l">
              <a:buClrTx/>
              <a:buSzTx/>
              <a:buFontTx/>
            </a:pPr>
            <a:r>
              <a:rPr lang="en-US" sz="1800">
                <a:sym typeface="+mn-ea"/>
              </a:rPr>
              <a:t>Overall, the staffing and operations plan is intended to provide the necessary human resources, training, and infrastructure to support OBLIQUE's growth and operational efficiency. By investing in talent, training, and operational setup, the company aims to ensure that it can meet the demands of a growing market while maintaining high standards of quality and customer service.</a:t>
            </a:r>
            <a:endParaRPr lang="en-US" sz="1800"/>
          </a:p>
        </p:txBody>
      </p:sp>
      <p:sp>
        <p:nvSpPr>
          <p:cNvPr id="4" name="Footer Placeholder 3"/>
          <p:cNvSpPr>
            <a:spLocks noGrp="1"/>
          </p:cNvSpPr>
          <p:nvPr>
            <p:ph type="ftr" sz="quarter" idx="11"/>
          </p:nvPr>
        </p:nvSpPr>
        <p:spPr/>
        <p:txBody>
          <a:bodyPr/>
          <a:p>
            <a:r>
              <a:rPr lang="en-US"/>
              <a:t>By:Omar Alzyod</a:t>
            </a:r>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 </a:t>
            </a:r>
            <a:endParaRPr lang="en-US"/>
          </a:p>
        </p:txBody>
      </p:sp>
      <p:sp>
        <p:nvSpPr>
          <p:cNvPr id="3" name="Content Placeholder 2"/>
          <p:cNvSpPr>
            <a:spLocks noGrp="1"/>
          </p:cNvSpPr>
          <p:nvPr>
            <p:ph idx="1"/>
          </p:nvPr>
        </p:nvSpPr>
        <p:spPr/>
        <p:txBody>
          <a:bodyPr/>
          <a:p>
            <a:r>
              <a:rPr lang="en-US" sz="2800"/>
              <a:t>This document is the executive summery for OBLIQUE, a sustainable fashion marketplace. the business plan includes details about the company's founders, management structure, products and services, long-term aims, objectives, market analysis, competitive advantage, marketing and sales strategy, financial projections, and more. The company aims to capture a significant share of the global sustainable fashion market by providing a curated platform offering a wide range of ethically produced clothing, accessories, and lifestyle products. The plan outlines strategies for reaching the target market, differentiating the product, and delivering it to customers.</a:t>
            </a:r>
            <a:endParaRPr lang="en-US" sz="2800"/>
          </a:p>
        </p:txBody>
      </p:sp>
      <p:sp>
        <p:nvSpPr>
          <p:cNvPr id="4" name="Footer Placeholder 3"/>
          <p:cNvSpPr>
            <a:spLocks noGrp="1"/>
          </p:cNvSpPr>
          <p:nvPr>
            <p:ph type="ftr" sz="quarter" idx="11"/>
          </p:nvPr>
        </p:nvSpPr>
        <p:spPr/>
        <p:txBody>
          <a:bodyPr/>
          <a:p>
            <a:r>
              <a:rPr lang="en-US"/>
              <a:t>By:Omar Alzyod</a:t>
            </a:r>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6307</Words>
  <Application>WPS Presentation</Application>
  <PresentationFormat>Widescreen</PresentationFormat>
  <Paragraphs>107</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Arial</vt:lpstr>
      <vt:lpstr>SimSun</vt:lpstr>
      <vt:lpstr>Wingdings</vt:lpstr>
      <vt:lpstr>Microsoft YaHei</vt:lpstr>
      <vt:lpstr>Arial Unicode MS</vt:lpstr>
      <vt:lpstr>Calibri</vt:lpstr>
      <vt:lpstr>Business Cooperate</vt:lpstr>
      <vt:lpstr>Executive Summary of OBLIQUE</vt:lpstr>
      <vt:lpstr>OBLIQUE</vt:lpstr>
      <vt:lpstr>OBLIQUE</vt:lpstr>
      <vt:lpstr>What are the key financial projections for OBLIQUE's Sustainable Fashion Marketplace over the next two years?</vt:lpstr>
      <vt:lpstr>What are the target market demographics for OBLIQUE's Sustainable Fashion Marketplace and what is the total market valuation for sustainable fashion?</vt:lpstr>
      <vt:lpstr>How does the staffing and operations plan support the growth and operational efficiency of OBLIQUE's Sustainable Fashion Marketplace?</vt:lpstr>
      <vt:lpstr>How does the staffing and operations plan support the growth and operational efficiency of OBLIQUE's Sustainable Fashion Marketplace?</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
  <cp:lastModifiedBy>xx</cp:lastModifiedBy>
  <cp:revision>3</cp:revision>
  <dcterms:created xsi:type="dcterms:W3CDTF">2024-04-16T18:42:00Z</dcterms:created>
  <dcterms:modified xsi:type="dcterms:W3CDTF">2024-04-16T19:09:31Z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CC3844FAAF304BC795AFE16407310CE8_13</vt:lpwstr>
  </property>
  <property fmtid="{D5CDD505-2E9C-101B-9397-08002B2CF9AE}" pid="3" name="KSOProductBuildVer">
    <vt:lpwstr>1033-12.2.0.13472</vt:lpwstr>
  </property>
</Properties>
</file>