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663575"/>
          </a:xfrm>
        </p:spPr>
        <p:txBody>
          <a:bodyPr>
            <a:normAutofit fontScale="90000"/>
          </a:bodyPr>
          <a:lstStyle/>
          <a:p>
            <a:r>
              <a:rPr lang="en-US" altLang="en-US" b="1" dirty="0">
                <a:solidFill>
                  <a:srgbClr val="FF0000"/>
                </a:solidFill>
              </a:rPr>
              <a:t>Fire</a:t>
            </a:r>
            <a:r>
              <a:rPr lang="en-US" altLang="en-US" b="1" dirty="0"/>
              <a:t> and </a:t>
            </a:r>
            <a:r>
              <a:rPr lang="en-US" altLang="en-US" b="1" dirty="0">
                <a:solidFill>
                  <a:srgbClr val="00B050"/>
                </a:solidFill>
              </a:rPr>
              <a:t>OHS</a:t>
            </a:r>
            <a:br>
              <a:rPr lang="en-US" altLang="en-US" b="1" dirty="0">
                <a:solidFill>
                  <a:srgbClr val="00B050"/>
                </a:solidFill>
              </a:rPr>
            </a:br>
            <a:r>
              <a:rPr lang="en-US" altLang="en-US" sz="2800" dirty="0">
                <a:latin typeface="Bahnschrift SemiBold Condensed" panose="020B0502040204020203" charset="0"/>
                <a:cs typeface="Bahnschrift SemiBold Condensed" panose="020B0502040204020203" charset="0"/>
              </a:rPr>
              <a:t>occupational health and saftey</a:t>
            </a:r>
            <a:endParaRPr lang="en-US" altLang="en-US" sz="2800" dirty="0">
              <a:latin typeface="Bahnschrift SemiBold Condensed" panose="020B0502040204020203" charset="0"/>
              <a:cs typeface="Bahnschrift SemiBold Condensed" panose="020B0502040204020203" charset="0"/>
            </a:endParaRPr>
          </a:p>
        </p:txBody>
      </p:sp>
      <p:sp>
        <p:nvSpPr>
          <p:cNvPr id="3" name="Subtitle 2"/>
          <p:cNvSpPr>
            <a:spLocks noGrp="1"/>
          </p:cNvSpPr>
          <p:nvPr>
            <p:ph type="subTitle" idx="1"/>
          </p:nvPr>
        </p:nvSpPr>
        <p:spPr>
          <a:xfrm>
            <a:off x="1524000" y="4038600"/>
            <a:ext cx="9144000" cy="1868805"/>
          </a:xfrm>
        </p:spPr>
        <p:txBody>
          <a:bodyPr>
            <a:normAutofit/>
          </a:bodyPr>
          <a:lstStyle/>
          <a:p>
            <a:r>
              <a:rPr lang="en-US"/>
              <a:t>student : Marwan Bakr Mohamed </a:t>
            </a:r>
            <a:endParaRPr lang="en-US"/>
          </a:p>
          <a:p>
            <a:r>
              <a:rPr lang="en-US"/>
              <a:t>student no : 220212347 </a:t>
            </a:r>
            <a:endParaRPr lang="en-US"/>
          </a:p>
          <a:p>
            <a:r>
              <a:rPr lang="en-US"/>
              <a:t>Class 2 </a:t>
            </a:r>
            <a:endParaRPr lang="en-US"/>
          </a:p>
          <a:p>
            <a:r>
              <a:rPr lang="en-US"/>
              <a:t>Computer Engineering</a:t>
            </a:r>
            <a:endParaRPr lang="en-US"/>
          </a:p>
          <a:p>
            <a:endParaRPr lang="en-US"/>
          </a:p>
          <a:p>
            <a:endParaRPr lang="en-US"/>
          </a:p>
          <a:p>
            <a:endParaRPr lang="en-US"/>
          </a:p>
        </p:txBody>
      </p:sp>
      <p:pic>
        <p:nvPicPr>
          <p:cNvPr id="100" name="Picture 99"/>
          <p:cNvPicPr/>
          <p:nvPr/>
        </p:nvPicPr>
        <p:blipFill>
          <a:blip r:embed="rId1"/>
          <a:stretch>
            <a:fillRect/>
          </a:stretch>
        </p:blipFill>
        <p:spPr>
          <a:xfrm>
            <a:off x="3476625" y="1882458"/>
            <a:ext cx="5238750" cy="1895474"/>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1230"/>
          </a:xfrm>
        </p:spPr>
        <p:txBody>
          <a:bodyPr/>
          <a:p>
            <a:r>
              <a:rPr lang="en-US" sz="4000" b="1"/>
              <a:t>Global perspectives</a:t>
            </a:r>
            <a:endParaRPr lang="en-US" sz="4000" b="1"/>
          </a:p>
        </p:txBody>
      </p:sp>
      <p:sp>
        <p:nvSpPr>
          <p:cNvPr id="3" name="Content Placeholder 2"/>
          <p:cNvSpPr>
            <a:spLocks noGrp="1"/>
          </p:cNvSpPr>
          <p:nvPr>
            <p:ph idx="1"/>
          </p:nvPr>
        </p:nvSpPr>
        <p:spPr>
          <a:xfrm>
            <a:off x="838200" y="1315720"/>
            <a:ext cx="10515600" cy="4861560"/>
          </a:xfrm>
        </p:spPr>
        <p:txBody>
          <a:bodyPr/>
          <a:p>
            <a:r>
              <a:rPr lang="en-US" sz="2000"/>
              <a:t>Fire safety has been highlighted in relation to global supply chain management. Sedex, the Supplier Ethical Data Exchange, a collaborative platform for sharing ethical supply chain data,</a:t>
            </a:r>
            <a:r>
              <a:rPr lang="ar-EG" altLang="en-US" sz="2000"/>
              <a:t> </a:t>
            </a:r>
            <a:r>
              <a:rPr lang="en-US" sz="2000"/>
              <a:t>and Verité, Inc., a Massachusetts-based supply chain investigatory NGO, issued a briefing in August 2013 which highlighted the significance of this issue. The briefing referred to several major factory fires, including the 2012 Dhaka garment factory fire in the Tazreen Fashion factory and other examples of fires in Bangladesh, Pakistan</a:t>
            </a:r>
            <a:r>
              <a:rPr lang="ar-EG" altLang="en-US" sz="2000"/>
              <a:t> </a:t>
            </a:r>
            <a:r>
              <a:rPr lang="en-US" sz="2000"/>
              <a:t>and elsewhere, compared the incidence of fire safety issues in a manufacturing context, and highlighted the need for buyers, suppliers and local fire safety enforcement agencies all to take action to improve fire safety within the supply chains for ready-made garments and other products. The briefing recommended that buyers seek greater visibility of fire safety and other risks across the supply chain and identify opportunities to improve standards: "buyers can encourage change through more responsible and consistent practies".</a:t>
            </a:r>
            <a:endParaRPr lang="en-US" sz="20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Fire safety plan</a:t>
            </a:r>
            <a:endParaRPr lang="en-US" b="1"/>
          </a:p>
        </p:txBody>
      </p:sp>
      <p:sp>
        <p:nvSpPr>
          <p:cNvPr id="3" name="Content Placeholder 2"/>
          <p:cNvSpPr>
            <a:spLocks noGrp="1"/>
          </p:cNvSpPr>
          <p:nvPr>
            <p:ph sz="half" idx="1"/>
          </p:nvPr>
        </p:nvSpPr>
        <p:spPr>
          <a:xfrm>
            <a:off x="838200" y="1825625"/>
            <a:ext cx="7301865" cy="4351655"/>
          </a:xfrm>
        </p:spPr>
        <p:txBody>
          <a:bodyPr>
            <a:normAutofit fontScale="70000"/>
          </a:bodyPr>
          <a:p>
            <a:r>
              <a:rPr lang="en-US" sz="2700"/>
              <a:t>A fire safety plan is required by all North American national, state and provincial fire codes based on building use or occupancy types. Generally, the owner of the building is responsible for the preparation of a fire safety plan. Buildings with elaborate emergency systems may require the assistance of a fire protection consultant. After the plan has been prepared, it must be submitted to the Chief Fire Official or authority having jurisdiction for approval. Once approved, the owner is responsible for implementing the fire safety plan and training all staff in their duties. It is also the owner's responsibility to ensure that all visitors and staff are informed of what to do in case of fire. During a fire emergency, a copy of the approved fire safety plan must be available for the responding fire department's use.</a:t>
            </a:r>
            <a:endParaRPr lang="en-US" sz="2700"/>
          </a:p>
          <a:p>
            <a:endParaRPr lang="en-US" sz="2700"/>
          </a:p>
          <a:p>
            <a:r>
              <a:rPr lang="en-US" sz="2700"/>
              <a:t>In the United Kingdom, a fire safety plan is called a fire risk assessment.</a:t>
            </a:r>
            <a:endParaRPr lang="en-US" sz="2700"/>
          </a:p>
        </p:txBody>
      </p:sp>
      <p:pic>
        <p:nvPicPr>
          <p:cNvPr id="108" name="Content Placeholder 107"/>
          <p:cNvPicPr/>
          <p:nvPr>
            <p:ph sz="half" idx="2"/>
          </p:nvPr>
        </p:nvPicPr>
        <p:blipFill>
          <a:blip r:embed="rId1"/>
          <a:stretch>
            <a:fillRect/>
          </a:stretch>
        </p:blipFill>
        <p:spPr>
          <a:xfrm>
            <a:off x="8697595" y="365125"/>
            <a:ext cx="3234690" cy="2677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05765"/>
            <a:ext cx="10515600" cy="950595"/>
          </a:xfrm>
        </p:spPr>
        <p:txBody>
          <a:bodyPr>
            <a:normAutofit fontScale="90000"/>
          </a:bodyPr>
          <a:p>
            <a:r>
              <a:rPr lang="en-US" b="1">
                <a:sym typeface="+mn-ea"/>
              </a:rPr>
              <a:t>Fire safety plan structure</a:t>
            </a:r>
            <a:br>
              <a:rPr lang="en-US"/>
            </a:br>
            <a:endParaRPr lang="en-US"/>
          </a:p>
        </p:txBody>
      </p:sp>
      <p:sp>
        <p:nvSpPr>
          <p:cNvPr id="3" name="Content Placeholder 2"/>
          <p:cNvSpPr>
            <a:spLocks noGrp="1"/>
          </p:cNvSpPr>
          <p:nvPr>
            <p:ph idx="1"/>
          </p:nvPr>
        </p:nvSpPr>
        <p:spPr>
          <a:xfrm>
            <a:off x="838200" y="1125855"/>
            <a:ext cx="10515600" cy="5051425"/>
          </a:xfrm>
        </p:spPr>
        <p:txBody>
          <a:bodyPr>
            <a:normAutofit fontScale="90000"/>
          </a:bodyPr>
          <a:p>
            <a:r>
              <a:rPr lang="en-US"/>
              <a:t>Key contact information</a:t>
            </a:r>
            <a:endParaRPr lang="en-US"/>
          </a:p>
          <a:p>
            <a:r>
              <a:rPr lang="en-US"/>
              <a:t>Utility services (Including shut-off valves for water, gas and electric)</a:t>
            </a:r>
            <a:endParaRPr lang="en-US"/>
          </a:p>
          <a:p>
            <a:r>
              <a:rPr lang="en-US"/>
              <a:t>Access issues</a:t>
            </a:r>
            <a:endParaRPr lang="en-US"/>
          </a:p>
          <a:p>
            <a:r>
              <a:rPr lang="en-US"/>
              <a:t>Dangerous stored materials</a:t>
            </a:r>
            <a:endParaRPr lang="en-US"/>
          </a:p>
          <a:p>
            <a:r>
              <a:rPr lang="en-US"/>
              <a:t>Location of people with special needs</a:t>
            </a:r>
            <a:endParaRPr lang="en-US"/>
          </a:p>
          <a:p>
            <a:r>
              <a:rPr lang="en-US"/>
              <a:t>Connections to sprinkler system</a:t>
            </a:r>
            <a:endParaRPr lang="en-US"/>
          </a:p>
          <a:p>
            <a:r>
              <a:rPr lang="en-US"/>
              <a:t>Layout, drawing, and site plan of building</a:t>
            </a:r>
            <a:endParaRPr lang="en-US"/>
          </a:p>
          <a:p>
            <a:r>
              <a:rPr lang="en-US"/>
              <a:t>Maintenance schedules for life safety systems</a:t>
            </a:r>
            <a:endParaRPr lang="en-US"/>
          </a:p>
          <a:p>
            <a:r>
              <a:rPr lang="en-US"/>
              <a:t>Personnel training and fire drill procedure</a:t>
            </a:r>
            <a:endParaRPr lang="en-US"/>
          </a:p>
          <a:p>
            <a:r>
              <a:rPr lang="en-US"/>
              <a:t>Create assemble point/safe zone</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linds(horizont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blinds(horizontal)">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blinds(horizontal)">
                                      <p:cBhvr>
                                        <p:cTn id="5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11555"/>
          </a:xfrm>
        </p:spPr>
        <p:txBody>
          <a:bodyPr/>
          <a:p>
            <a:r>
              <a:rPr lang="en-US" sz="3600" b="1"/>
              <a:t>Use of fire safety plans</a:t>
            </a:r>
            <a:endParaRPr lang="en-US" sz="3600" b="1"/>
          </a:p>
        </p:txBody>
      </p:sp>
      <p:sp>
        <p:nvSpPr>
          <p:cNvPr id="3" name="Content Placeholder 2"/>
          <p:cNvSpPr>
            <a:spLocks noGrp="1"/>
          </p:cNvSpPr>
          <p:nvPr>
            <p:ph idx="1"/>
          </p:nvPr>
        </p:nvSpPr>
        <p:spPr>
          <a:xfrm>
            <a:off x="838200" y="1248410"/>
            <a:ext cx="10515600" cy="4928870"/>
          </a:xfrm>
        </p:spPr>
        <p:txBody>
          <a:bodyPr>
            <a:normAutofit/>
          </a:bodyPr>
          <a:p>
            <a:r>
              <a:rPr lang="en-US" sz="2400"/>
              <a:t>Fire safety plans are a useful tool for fire fighters to have because they allow them to know critical information about a building that they may have to go into. Using this, fire fighters can locate and avoid potential dangers such as hazardous material (hazmat) storage areas and flammable chemicals. In addition to this, fire safety plans can also provide specialized information that, in the case of a hospital fire, can provide information about the location of things like the nuclear medicine ward. In addition to this, fire safety plans also greatly improve the safety of fire fighters. According to FEMA, 16 percent of all fire fighter deaths in 2002 occurred due to a structural collapse or because the fire fighter got lost.</a:t>
            </a:r>
            <a:r>
              <a:rPr lang="ar-EG" altLang="en-US" sz="2400"/>
              <a:t> </a:t>
            </a:r>
            <a:r>
              <a:rPr lang="en-US" sz="2400"/>
              <a:t>Fire safety plans can outline any possible structural hazards, as well as give the fire fighter knowledge of where he is in the building.</a:t>
            </a:r>
            <a:endParaRPr 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0275"/>
          </a:xfrm>
        </p:spPr>
        <p:txBody>
          <a:bodyPr>
            <a:normAutofit fontScale="90000"/>
          </a:bodyPr>
          <a:p>
            <a:r>
              <a:rPr lang="en-US" sz="3100" b="1">
                <a:latin typeface="+mj-ea"/>
                <a:cs typeface="+mj-ea"/>
                <a:sym typeface="+mn-ea"/>
              </a:rPr>
              <a:t>Fire safety plans in the fire code</a:t>
            </a:r>
            <a:br>
              <a:rPr lang="en-US"/>
            </a:br>
            <a:endParaRPr lang="en-US"/>
          </a:p>
        </p:txBody>
      </p:sp>
      <p:sp>
        <p:nvSpPr>
          <p:cNvPr id="3" name="Content Placeholder 2"/>
          <p:cNvSpPr>
            <a:spLocks noGrp="1"/>
          </p:cNvSpPr>
          <p:nvPr>
            <p:ph idx="1"/>
          </p:nvPr>
        </p:nvSpPr>
        <p:spPr>
          <a:xfrm>
            <a:off x="838200" y="913765"/>
            <a:ext cx="10515600" cy="5263515"/>
          </a:xfrm>
        </p:spPr>
        <p:txBody>
          <a:bodyPr>
            <a:normAutofit fontScale="80000"/>
          </a:bodyPr>
          <a:p>
            <a:r>
              <a:rPr lang="en-US"/>
              <a:t>In North America alone, there are around 8 million buildings that legally require a fire safety plan, be it due to provincial or state law. Not having a fire safety plan for buildings which fit the fire code occupancy type can result in a fine, and they are required for all buildings, such as commercial, industrial, assembly, etc.</a:t>
            </a:r>
            <a:endParaRPr lang="en-US"/>
          </a:p>
          <a:p>
            <a:endParaRPr lang="en-US"/>
          </a:p>
          <a:p>
            <a:pPr marL="0" indent="0">
              <a:buNone/>
            </a:pPr>
            <a:r>
              <a:rPr lang="en-US" sz="3000" b="1">
                <a:latin typeface="+mj-ea"/>
                <a:cs typeface="+mj-ea"/>
              </a:rPr>
              <a:t>Advances in fire safety planning</a:t>
            </a:r>
            <a:endParaRPr lang="en-US" sz="3000" b="1">
              <a:latin typeface="+mj-ea"/>
              <a:cs typeface="+mj-ea"/>
            </a:endParaRPr>
          </a:p>
          <a:p>
            <a:r>
              <a:rPr lang="en-US"/>
              <a:t>As previously stated, a copy of the approved fire safety plan shall be available for the responding fire department. This, however, is not always the case. Up until now, all fire plans were stored in paper form in the fire department. The problem with this is that sorting and storing these plans is a challenge, and it is difficult for people to update their fire plans. As a result, only half of the required buildings have fire plans, and of those, only around 10 percent are up-to-date.</a:t>
            </a:r>
            <a:r>
              <a:rPr lang="ar-EG" altLang="en-US"/>
              <a:t> </a:t>
            </a:r>
            <a:r>
              <a:rPr lang="en-US"/>
              <a:t>This problem has been solved through the introduction of digital fire plans. These fire plans are stored in a database and can be accessed wirelessly on site by firefighters and are much simpler for building owners to update.</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100" b="1">
                <a:sym typeface="+mn-ea"/>
              </a:rPr>
              <a:t>Insurance companies</a:t>
            </a:r>
            <a:br>
              <a:rPr lang="en-US"/>
            </a:br>
            <a:endParaRPr lang="en-US"/>
          </a:p>
        </p:txBody>
      </p:sp>
      <p:sp>
        <p:nvSpPr>
          <p:cNvPr id="3" name="Content Placeholder 2"/>
          <p:cNvSpPr>
            <a:spLocks noGrp="1"/>
          </p:cNvSpPr>
          <p:nvPr>
            <p:ph sz="half" idx="1"/>
          </p:nvPr>
        </p:nvSpPr>
        <p:spPr>
          <a:xfrm>
            <a:off x="838200" y="1825625"/>
            <a:ext cx="7757795" cy="4351655"/>
          </a:xfrm>
        </p:spPr>
        <p:txBody>
          <a:bodyPr>
            <a:normAutofit/>
          </a:bodyPr>
          <a:p>
            <a:r>
              <a:rPr lang="en-US" sz="2000"/>
              <a:t>Fire is one of the biggest threats to property with losses adding up to billions of dollars in damages every year. In 2019 alone, the total amount of property damage resulting from fire was $14.8 billion in the United States. Insurance companies in the United States are not only responsible for financially covering fire loss but are also responsible for managing risk associated with it. Most commercial insurance companies hire a risk control specialist whose primary job is to survey property to ensure compliance with NFPA standards, assess the current risk level of the property, and make recommendations to reduce the probability of fire loss. Careers in property risk management continue to grow and have been projected to grow 4 to 8% from 2018 to 2028 in the United States.</a:t>
            </a:r>
            <a:endParaRPr lang="en-US" sz="2000"/>
          </a:p>
          <a:p>
            <a:endParaRPr lang="en-US" sz="2000"/>
          </a:p>
          <a:p>
            <a:endParaRPr lang="en-US" altLang="en-US" sz="2000"/>
          </a:p>
        </p:txBody>
      </p:sp>
      <p:pic>
        <p:nvPicPr>
          <p:cNvPr id="109" name="Content Placeholder 108"/>
          <p:cNvPicPr/>
          <p:nvPr>
            <p:ph sz="half" idx="2"/>
          </p:nvPr>
        </p:nvPicPr>
        <p:blipFill>
          <a:blip r:embed="rId1"/>
          <a:stretch>
            <a:fillRect/>
          </a:stretch>
        </p:blipFill>
        <p:spPr>
          <a:xfrm>
            <a:off x="8809355" y="466090"/>
            <a:ext cx="2909570" cy="1704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7075"/>
          </a:xfrm>
        </p:spPr>
        <p:txBody>
          <a:bodyPr/>
          <a:p>
            <a:r>
              <a:rPr lang="en-US" sz="2800" b="1">
                <a:sym typeface="+mn-ea"/>
              </a:rPr>
              <a:t>References</a:t>
            </a:r>
            <a:endParaRPr lang="en-US" altLang="en-US" sz="2800" b="1">
              <a:sym typeface="+mn-ea"/>
            </a:endParaRPr>
          </a:p>
        </p:txBody>
      </p:sp>
      <p:sp>
        <p:nvSpPr>
          <p:cNvPr id="3" name="Content Placeholder 2"/>
          <p:cNvSpPr>
            <a:spLocks noGrp="1"/>
          </p:cNvSpPr>
          <p:nvPr>
            <p:ph idx="1"/>
          </p:nvPr>
        </p:nvSpPr>
        <p:spPr>
          <a:xfrm>
            <a:off x="838200" y="975360"/>
            <a:ext cx="10515600" cy="4785995"/>
          </a:xfrm>
        </p:spPr>
        <p:txBody>
          <a:bodyPr>
            <a:noAutofit/>
          </a:bodyPr>
          <a:p>
            <a:r>
              <a:rPr lang="en-US" sz="1200"/>
              <a:t> lifesafetydev. "Fire Safety". Life Safety Systems. Retrieved 2020-11-12.</a:t>
            </a:r>
            <a:endParaRPr lang="en-US" sz="1200"/>
          </a:p>
          <a:p>
            <a:r>
              <a:rPr lang="en-US" sz="1200"/>
              <a:t> "Planning , Drawing &amp; Designing". matrixfireengineers.com. Retrieved 2020-11-12.</a:t>
            </a:r>
            <a:endParaRPr lang="en-US" sz="1200"/>
          </a:p>
          <a:p>
            <a:r>
              <a:rPr lang="en-US" sz="1200"/>
              <a:t> Paleja, Ameya (22 August 2022). "A fireproof wood achieves the highest class in burning test thanks to an invisible coating". interestingengineering.com. Retrieved 18 September 2022.</a:t>
            </a:r>
            <a:endParaRPr lang="en-US" sz="1200"/>
          </a:p>
          <a:p>
            <a:r>
              <a:rPr lang="en-US" sz="1200"/>
              <a:t> "An invisible coating to make wood 'fireproof'". Nanyang Technological University via techxplore.com. Retrieved 18 September 2022.</a:t>
            </a:r>
            <a:endParaRPr lang="en-US" sz="1200"/>
          </a:p>
          <a:p>
            <a:r>
              <a:rPr lang="en-US" sz="1200"/>
              <a:t> "Fire Safety". Fire Protection Specialists. Archived from the original on 19 January 2014. Retrieved 17 January 2014.</a:t>
            </a:r>
            <a:endParaRPr lang="en-US" sz="1200"/>
          </a:p>
          <a:p>
            <a:r>
              <a:rPr lang="en-US" sz="1200"/>
              <a:t> "Articles - Fire Code | Safety Media Inc". safetymedia.com. Retrieved 2020-11-12.</a:t>
            </a:r>
            <a:endParaRPr lang="en-US" sz="1200"/>
          </a:p>
          <a:p>
            <a:r>
              <a:rPr lang="en-US" sz="1200"/>
              <a:t> "NFPA eLearning On-line catalog". Archived from the original on 2009-01-16. Retrieved 2008-05-10.</a:t>
            </a:r>
            <a:endParaRPr lang="en-US" sz="1200"/>
          </a:p>
          <a:p>
            <a:r>
              <a:rPr lang="en-US" sz="1200"/>
              <a:t> "September 2011". Magazine. Retrieved 2020-11-06.</a:t>
            </a:r>
            <a:endParaRPr lang="en-US" sz="1200"/>
          </a:p>
          <a:p>
            <a:r>
              <a:rPr lang="en-US" sz="1200"/>
              <a:t> "Buy NFPA 1035: Standard on Fire and Life Safety Educator, Public Information Officer..." catalog.nfpa.org. Retrieved 2020-11-12.</a:t>
            </a:r>
            <a:endParaRPr lang="en-US" sz="1200"/>
          </a:p>
          <a:p>
            <a:r>
              <a:rPr lang="en-US" sz="1200"/>
              <a:t> BSI, Supplier Ethical Data Exchange (Sedex), accessed 28 May 2022</a:t>
            </a:r>
            <a:endParaRPr lang="en-US" sz="1200"/>
          </a:p>
          <a:p>
            <a:r>
              <a:rPr lang="en-US" sz="1200"/>
              <a:t> Sedex Information Exchange, Fire Safety briefing, August 2013, accessed 28 May 2022</a:t>
            </a:r>
            <a:endParaRPr lang="en-US" sz="1200"/>
          </a:p>
          <a:p>
            <a:r>
              <a:rPr lang="en-US" sz="1200"/>
              <a:t> Zia ur-Rehman, Declan Walsh and Salman Masood, More Than 300 Killed in Pakistani Factory Fires, New York Times, published 12 September 2012, accessed 28 May 2022</a:t>
            </a:r>
            <a:endParaRPr lang="en-US" sz="1200"/>
          </a:p>
          <a:p>
            <a:r>
              <a:rPr lang="en-US" sz="1200"/>
              <a:t> "Fire safety in the workplace". GOV.UK. Retrieved 21 August 2021.</a:t>
            </a:r>
            <a:endParaRPr lang="en-US" sz="1200"/>
          </a:p>
          <a:p>
            <a:r>
              <a:rPr lang="en-US" sz="1200"/>
              <a:t> American, Jerry, "Fire Safety Disaster", Canadian Healthcare Facilities Volume 28 Issue 3, ed Amie Silverwood. Spring 2008, 26.</a:t>
            </a:r>
            <a:endParaRPr lang="en-US" sz="1200"/>
          </a:p>
          <a:p>
            <a:r>
              <a:rPr lang="en-US" sz="1200"/>
              <a:t> Fire Fighter Fatalities in the U.S. in 2002. Fema, U.S. Department of Homeland Security, July 2003</a:t>
            </a:r>
            <a:endParaRPr lang="en-US" sz="1200"/>
          </a:p>
          <a:p>
            <a:r>
              <a:rPr lang="en-US" sz="1200"/>
              <a:t> "Canadian firm generates digital fire safety plans", Building Strategies, ed. Susan Maclean. Spring 2007, 14</a:t>
            </a:r>
            <a:endParaRPr lang="en-US" sz="1200"/>
          </a:p>
          <a:p>
            <a:r>
              <a:rPr lang="en-US" sz="1200"/>
              <a:t> "NFPA report - Fire loss in the United States". www.nfpa.org. Retrieved 2020-10-21.</a:t>
            </a:r>
            <a:endParaRPr lang="en-US" sz="1200"/>
          </a:p>
          <a:p>
            <a:r>
              <a:rPr lang="en-US" sz="1200"/>
              <a:t> "13-2099.02 - Risk Management Specialists". www.onetonline.org. Retrieved 2020-10-22.</a:t>
            </a:r>
            <a:endParaRPr lang="en-US" sz="12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800" b="1" dirty="0"/>
              <a:t>Fire safety</a:t>
            </a:r>
            <a:endParaRPr lang="en-US" altLang="en-US" sz="4800" b="1" dirty="0"/>
          </a:p>
        </p:txBody>
      </p:sp>
      <p:sp>
        <p:nvSpPr>
          <p:cNvPr id="3" name="Content Placeholder 2"/>
          <p:cNvSpPr>
            <a:spLocks noGrp="1"/>
          </p:cNvSpPr>
          <p:nvPr>
            <p:ph idx="1"/>
          </p:nvPr>
        </p:nvSpPr>
        <p:spPr/>
        <p:txBody>
          <a:bodyPr>
            <a:normAutofit fontScale="60000"/>
          </a:bodyPr>
          <a:p>
            <a:r>
              <a:rPr lang="en-US"/>
              <a:t>Fire safety is the set of practices intended to reduce the destruction caused by fire. Fire safety measures include those that are intended to prevent the ignition of an uncontrolled fire and those that are used to limit the development and effects of a fire after it starts.</a:t>
            </a:r>
            <a:endParaRPr lang="en-US"/>
          </a:p>
          <a:p>
            <a:endParaRPr lang="en-US"/>
          </a:p>
          <a:p>
            <a:r>
              <a:rPr lang="en-US"/>
              <a:t>Fire safety measures include those that are planned during the construction of a building or implemented in structures that are already standing, and those that are taught to occupants of the building.</a:t>
            </a:r>
            <a:endParaRPr lang="en-US"/>
          </a:p>
          <a:p>
            <a:endParaRPr lang="en-US"/>
          </a:p>
          <a:p>
            <a:r>
              <a:rPr lang="en-US"/>
              <a:t>Threats to fire safety are commonly referred to as fire hazards. A fire hazard may include a situation that increases the likelihood of a fire or may impede escape in the event a fire occurs.</a:t>
            </a:r>
            <a:endParaRPr lang="en-US"/>
          </a:p>
          <a:p>
            <a:endParaRPr lang="en-US"/>
          </a:p>
          <a:p>
            <a:r>
              <a:rPr lang="en-US"/>
              <a:t>Fire safety is often a component of building safety. Those who inspect buildings for violations of the Fire Code and go into schools to educate children on fire safety topics are fire department members known as Fire Prevention Officers. The Chief Fire Prevention Officer or Chief of Fire Prevention will normally train newcomers to the Fire Prevention Division and may also conduct inspections or make presentations.</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sz="4800" b="1" dirty="0"/>
              <a:t>Fire and OHS</a:t>
            </a:r>
            <a:endParaRPr lang="en-US" altLang="en-US" sz="4800" b="1" dirty="0"/>
          </a:p>
        </p:txBody>
      </p:sp>
      <p:sp>
        <p:nvSpPr>
          <p:cNvPr id="3" name="Content Placeholder 2"/>
          <p:cNvSpPr>
            <a:spLocks noGrp="1"/>
          </p:cNvSpPr>
          <p:nvPr>
            <p:ph sz="half" idx="1"/>
          </p:nvPr>
        </p:nvSpPr>
        <p:spPr>
          <a:xfrm>
            <a:off x="838200" y="1825625"/>
            <a:ext cx="6601460" cy="4351655"/>
          </a:xfrm>
        </p:spPr>
        <p:txBody>
          <a:bodyPr/>
          <a:p>
            <a:r>
              <a:rPr lang="en-US" sz="2800"/>
              <a:t>Over time we have learned fundamental fire safety principles for preventing fire events and managing their impact (i.e. the Common Principles: Prevention, Detection and Communication, Occupant Protection, Containment and Extinguishment) that can be consistently applied internationally , therefore now we are able to make fire saftey as a main base in occupational heath an saftey. </a:t>
            </a:r>
            <a:endParaRPr lang="en-US" sz="2800"/>
          </a:p>
        </p:txBody>
      </p:sp>
      <p:pic>
        <p:nvPicPr>
          <p:cNvPr id="101" name="Content Placeholder 100"/>
          <p:cNvPicPr/>
          <p:nvPr>
            <p:ph sz="half" idx="2"/>
          </p:nvPr>
        </p:nvPicPr>
        <p:blipFill>
          <a:blip r:embed="rId1"/>
          <a:stretch>
            <a:fillRect/>
          </a:stretch>
        </p:blipFill>
        <p:spPr>
          <a:xfrm>
            <a:off x="8240395" y="1825625"/>
            <a:ext cx="3113405" cy="39458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3200" b="1"/>
              <a:t>Elements of a fire safety policy</a:t>
            </a:r>
            <a:endParaRPr lang="en-US" sz="3200" b="1"/>
          </a:p>
        </p:txBody>
      </p:sp>
      <p:sp>
        <p:nvSpPr>
          <p:cNvPr id="3" name="Content Placeholder 2"/>
          <p:cNvSpPr>
            <a:spLocks noGrp="1"/>
          </p:cNvSpPr>
          <p:nvPr>
            <p:ph sz="half" idx="1"/>
          </p:nvPr>
        </p:nvSpPr>
        <p:spPr>
          <a:xfrm>
            <a:off x="838200" y="1825625"/>
            <a:ext cx="10942320" cy="4351655"/>
          </a:xfrm>
        </p:spPr>
        <p:txBody>
          <a:bodyPr>
            <a:noAutofit/>
          </a:bodyPr>
          <a:p>
            <a:r>
              <a:rPr lang="en-US" sz="1200"/>
              <a:t>Fire safety policies apply at the construction of a building and throughout its operating life. Building codes are enacted by local, sub-national, or national governments to ensure such features as adequate fire exits, signage, and construction details such as fire stops and fire rated doors, windows, and walls. Fire safety is also an objective of electrical codes to prevent overheating of wiring or equipment, and to protect from ignition by electrical faults.</a:t>
            </a:r>
            <a:endParaRPr lang="en-US" sz="1200"/>
          </a:p>
          <a:p>
            <a:endParaRPr lang="en-US" sz="1200"/>
          </a:p>
          <a:p>
            <a:r>
              <a:rPr lang="en-US" sz="1200"/>
              <a:t>Fire codes regulate such requirements as the maximum occupancy for buildings such as theatres or restaurants, for example. Fire codes may require portable fire extinguishers within a building, or may require permanently installed fire detection and suppression equipment such as a fire sprinkler system and a fire alarm system.</a:t>
            </a:r>
            <a:endParaRPr lang="en-US" sz="1200"/>
          </a:p>
          <a:p>
            <a:endParaRPr lang="en-US" sz="1200"/>
          </a:p>
          <a:p>
            <a:r>
              <a:rPr lang="en-US" sz="1200"/>
              <a:t>Local authorities charged with fire safety may conduct regular inspections for such items as usable fire exit and proper exit signage, functional fire extinguishers of the correct type in accessible places, and proper storage and handling of flammable materials. Depending on local regulations, a fire inspection may result in a notice of required action, or closing of a building until it can be put into compliance with fire code requirements.</a:t>
            </a:r>
            <a:endParaRPr lang="en-US" sz="1200"/>
          </a:p>
          <a:p>
            <a:endParaRPr lang="en-US" sz="1200"/>
          </a:p>
          <a:p>
            <a:r>
              <a:rPr lang="en-US" sz="1200"/>
              <a:t>Owners and managers of a building may implement additional fire policies. For example, an industrial site may designate and train particular employees as a fire fighting force. Managers must ensure buildings comply with fire evacuation regulations, and that building features such as spray fireproofing remains undamaged. Fire policies may be in place to dictate training and awareness of occupants and users of the building to avoid obvious mistakes, such as the propping open of fire doors. Buildings, especially institutions such as schools, may conduct fire drills at regular intervals throughout the year.</a:t>
            </a:r>
            <a:endParaRPr lang="en-US" sz="1200"/>
          </a:p>
          <a:p>
            <a:endParaRPr lang="en-US" sz="1200"/>
          </a:p>
          <a:p>
            <a:r>
              <a:rPr lang="en-US" sz="1200"/>
              <a:t>Beyond individual buildings, other elements of fire safety policies may include technologies such as wood coatings, education and prevention, preparedness measures, wildfire detection and suppression, and ensuring geographic coverage of local and sufficient fire extinguishing capacities</a:t>
            </a:r>
            <a:r>
              <a:rPr lang="en-US" sz="1400"/>
              <a:t>.</a:t>
            </a:r>
            <a:endParaRPr lang="en-US" sz="1400"/>
          </a:p>
        </p:txBody>
      </p:sp>
      <p:pic>
        <p:nvPicPr>
          <p:cNvPr id="102" name="Content Placeholder 101"/>
          <p:cNvPicPr/>
          <p:nvPr>
            <p:ph sz="half" idx="2"/>
          </p:nvPr>
        </p:nvPicPr>
        <p:blipFill>
          <a:blip r:embed="rId1"/>
          <a:stretch>
            <a:fillRect/>
          </a:stretch>
        </p:blipFill>
        <p:spPr>
          <a:xfrm>
            <a:off x="7651115" y="327660"/>
            <a:ext cx="2708275" cy="14008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circle(in)">
                                      <p:cBhvr>
                                        <p:cTn id="28" dur="2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in)">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3032760" cy="362585"/>
          </a:xfrm>
        </p:spPr>
        <p:txBody>
          <a:bodyPr>
            <a:normAutofit fontScale="90000"/>
          </a:bodyPr>
          <a:p>
            <a:r>
              <a:rPr lang="en-US" sz="2800" b="1"/>
              <a:t>Common fire hazards</a:t>
            </a:r>
            <a:endParaRPr lang="en-US" sz="2800" b="1"/>
          </a:p>
        </p:txBody>
      </p:sp>
      <p:sp>
        <p:nvSpPr>
          <p:cNvPr id="3" name="Content Placeholder 2"/>
          <p:cNvSpPr>
            <a:spLocks noGrp="1"/>
          </p:cNvSpPr>
          <p:nvPr>
            <p:ph sz="half" idx="1"/>
          </p:nvPr>
        </p:nvSpPr>
        <p:spPr>
          <a:xfrm>
            <a:off x="838200" y="727710"/>
            <a:ext cx="9156700" cy="5753100"/>
          </a:xfrm>
        </p:spPr>
        <p:txBody>
          <a:bodyPr>
            <a:noAutofit/>
          </a:bodyPr>
          <a:p>
            <a:pPr marL="0" indent="0">
              <a:buNone/>
            </a:pPr>
            <a:r>
              <a:rPr lang="en-US" sz="1400" b="1"/>
              <a:t>Some common fire hazards are:</a:t>
            </a:r>
            <a:endParaRPr lang="en-US" sz="1400" b="1"/>
          </a:p>
          <a:p>
            <a:r>
              <a:rPr lang="en-US" sz="1200"/>
              <a:t>Kitchen fires from unattended cooking, grease fires/chip pan fires</a:t>
            </a:r>
            <a:endParaRPr lang="en-US" sz="1200"/>
          </a:p>
          <a:p>
            <a:r>
              <a:rPr lang="en-US" sz="1200"/>
              <a:t>Electrical systems that are overloaded, poorly maintained or defective</a:t>
            </a:r>
            <a:endParaRPr lang="en-US" sz="1200"/>
          </a:p>
          <a:p>
            <a:r>
              <a:rPr lang="en-US" sz="1200"/>
              <a:t>Combustible storage areas with insufficient protection</a:t>
            </a:r>
            <a:endParaRPr lang="en-US" sz="1200"/>
          </a:p>
          <a:p>
            <a:r>
              <a:rPr lang="en-US" sz="1200"/>
              <a:t>Combustibles near equipment that generates heat, flame, or sparks</a:t>
            </a:r>
            <a:endParaRPr lang="en-US" sz="1200"/>
          </a:p>
          <a:p>
            <a:r>
              <a:rPr lang="en-US" sz="1200"/>
              <a:t>Candles and other open flames</a:t>
            </a:r>
            <a:endParaRPr lang="en-US" sz="1200"/>
          </a:p>
          <a:p>
            <a:r>
              <a:rPr lang="en-US" sz="1200"/>
              <a:t>Smoking (Cigarettes, cigars, pipes, lighters, etc.)</a:t>
            </a:r>
            <a:endParaRPr lang="en-US" sz="1200"/>
          </a:p>
          <a:p>
            <a:r>
              <a:rPr lang="en-US" sz="1200"/>
              <a:t>Equipment that generates heat and utilizes combustible materials</a:t>
            </a:r>
            <a:endParaRPr lang="en-US" sz="1200"/>
          </a:p>
          <a:p>
            <a:r>
              <a:rPr lang="en-US" sz="1200"/>
              <a:t>Flammable liquids and aerosols</a:t>
            </a:r>
            <a:endParaRPr lang="en-US" sz="1200"/>
          </a:p>
          <a:p>
            <a:r>
              <a:rPr lang="en-US" sz="1200"/>
              <a:t>Flammable solvents (and rags soaked with solvent) placed in enclosed trash cans</a:t>
            </a:r>
            <a:endParaRPr lang="en-US" sz="1200"/>
          </a:p>
          <a:p>
            <a:r>
              <a:rPr lang="en-US" sz="1200"/>
              <a:t>Fireplace chimneys not properly or regularly cleaned</a:t>
            </a:r>
            <a:endParaRPr lang="en-US" sz="1200"/>
          </a:p>
          <a:p>
            <a:r>
              <a:rPr lang="en-US" sz="1200"/>
              <a:t>Cooking appliances - stoves, ovens</a:t>
            </a:r>
            <a:endParaRPr lang="en-US" sz="1200"/>
          </a:p>
          <a:p>
            <a:r>
              <a:rPr lang="en-US" sz="1200"/>
              <a:t>Heating appliances - fireplaces, wood-burning stoves, furnaces, boilers, portable heaters, solid fuels</a:t>
            </a:r>
            <a:endParaRPr lang="en-US" sz="1200"/>
          </a:p>
          <a:p>
            <a:r>
              <a:rPr lang="en-US" sz="1200"/>
              <a:t>Household appliances - clothes dryers, curling irons, hair dryers, refrigerators, freezers, boilers</a:t>
            </a:r>
            <a:endParaRPr lang="en-US" sz="1200"/>
          </a:p>
          <a:p>
            <a:r>
              <a:rPr lang="en-US" sz="1200"/>
              <a:t>Chimneys that concentrate creosote</a:t>
            </a:r>
            <a:endParaRPr lang="en-US" sz="1200"/>
          </a:p>
          <a:p>
            <a:r>
              <a:rPr lang="en-US" sz="1200"/>
              <a:t>Electrical wiring in poor condition</a:t>
            </a:r>
            <a:endParaRPr lang="en-US" sz="1200"/>
          </a:p>
          <a:p>
            <a:r>
              <a:rPr lang="en-US" sz="1200"/>
              <a:t>Leaking/ defective batteries</a:t>
            </a:r>
            <a:endParaRPr lang="en-US" sz="1200"/>
          </a:p>
          <a:p>
            <a:r>
              <a:rPr lang="en-US" sz="1200"/>
              <a:t>Personal ignition sources - matches, lighters</a:t>
            </a:r>
            <a:endParaRPr lang="en-US" sz="1200"/>
          </a:p>
          <a:p>
            <a:r>
              <a:rPr lang="en-US" sz="1200"/>
              <a:t>Electronic and electrical equipment</a:t>
            </a:r>
            <a:endParaRPr lang="en-US" sz="1200"/>
          </a:p>
          <a:p>
            <a:r>
              <a:rPr lang="en-US" sz="1200"/>
              <a:t>Exterior cooking equipment - barbecuev</a:t>
            </a:r>
            <a:endParaRPr lang="en-US" sz="1200"/>
          </a:p>
        </p:txBody>
      </p:sp>
      <p:pic>
        <p:nvPicPr>
          <p:cNvPr id="103" name="Content Placeholder 102"/>
          <p:cNvPicPr/>
          <p:nvPr>
            <p:ph sz="half" idx="2"/>
          </p:nvPr>
        </p:nvPicPr>
        <p:blipFill>
          <a:blip r:embed="rId1"/>
          <a:stretch>
            <a:fillRect/>
          </a:stretch>
        </p:blipFill>
        <p:spPr>
          <a:xfrm>
            <a:off x="8239760" y="1825625"/>
            <a:ext cx="3114040" cy="26492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945005" cy="656590"/>
          </a:xfrm>
        </p:spPr>
        <p:txBody>
          <a:bodyPr>
            <a:normAutofit/>
          </a:bodyPr>
          <a:p>
            <a:r>
              <a:rPr lang="en-US" sz="3600" b="1"/>
              <a:t>Fire code</a:t>
            </a:r>
            <a:endParaRPr lang="en-US" sz="3600" b="1"/>
          </a:p>
        </p:txBody>
      </p:sp>
      <p:sp>
        <p:nvSpPr>
          <p:cNvPr id="3" name="Content Placeholder 2"/>
          <p:cNvSpPr>
            <a:spLocks noGrp="1"/>
          </p:cNvSpPr>
          <p:nvPr>
            <p:ph sz="half" idx="1"/>
          </p:nvPr>
        </p:nvSpPr>
        <p:spPr>
          <a:xfrm>
            <a:off x="838200" y="1022350"/>
            <a:ext cx="8549005" cy="5154930"/>
          </a:xfrm>
        </p:spPr>
        <p:txBody>
          <a:bodyPr>
            <a:noAutofit/>
          </a:bodyPr>
          <a:p>
            <a:r>
              <a:rPr lang="en-US" sz="1600"/>
              <a:t>In the United States, the fire code (also fire prevention code or fire safety code) is a model code adopted by the state or local jurisdiction and enforced by fire prevention officers within municipal fire departments. It is a set of rules prescribing minimum requirements to prevent fire and explosion hazards arising from storage, handling, or use of dangerous materials, or from other specific hazardous conditions.[6] It complements the building code. The fire code is aimed primarily at preventing fires, ensuring that necessary training and equipment will be on hand, and that the original design basis of the building, including the basic plan set out by the architect, is not compromised. The fire code also addresses inspection and maintenance requirements of various fire protection equipment in order to maintain optimal active fire protection and passive fire protection measures.</a:t>
            </a:r>
            <a:endParaRPr lang="en-US" sz="1600"/>
          </a:p>
          <a:p>
            <a:endParaRPr lang="en-US" sz="1600"/>
          </a:p>
          <a:p>
            <a:r>
              <a:rPr lang="en-US" sz="1600"/>
              <a:t>A typical fire safety code includes administrative sections about the rule-making and enforcement process, and substantive sections dealing with fire suppression equipment, particular hazards such as containers and transportation for combustible materials, and specific rules for hazardous occupancies, industrial processes, and exhibitions.</a:t>
            </a:r>
            <a:endParaRPr lang="en-US" sz="1600"/>
          </a:p>
          <a:p>
            <a:endParaRPr lang="en-US" sz="1600"/>
          </a:p>
          <a:p>
            <a:r>
              <a:rPr lang="en-US" sz="1600"/>
              <a:t>Sections may establish the requirements for obtaining permits and specific precautions required to remain in compliance with a permit. For example, a fireworks exhibition may require an application to be filed by a licensed pyrotechnician, providing the information necessary for the issuing authority to determine whether safety requirements can be met. Once a permit is issued, the same authority (or another delegated authority) may inspect the site and monitor safety during the exhibition, with the power to halt operations, when unapproved practices are seen or when unforeseen hazards arise.</a:t>
            </a:r>
            <a:endParaRPr lang="en-US" sz="1600"/>
          </a:p>
        </p:txBody>
      </p:sp>
      <p:pic>
        <p:nvPicPr>
          <p:cNvPr id="104" name="Content Placeholder 103"/>
          <p:cNvPicPr/>
          <p:nvPr>
            <p:ph sz="half" idx="2"/>
          </p:nvPr>
        </p:nvPicPr>
        <p:blipFill>
          <a:blip r:embed="rId1"/>
          <a:stretch>
            <a:fillRect/>
          </a:stretch>
        </p:blipFill>
        <p:spPr>
          <a:xfrm>
            <a:off x="9161145" y="365125"/>
            <a:ext cx="2858770" cy="22009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1475" y="132080"/>
            <a:ext cx="10982325" cy="1558925"/>
          </a:xfrm>
        </p:spPr>
        <p:txBody>
          <a:bodyPr>
            <a:noAutofit/>
          </a:bodyPr>
          <a:p>
            <a:r>
              <a:rPr lang="en-US" sz="2800" b="1">
                <a:sym typeface="+mn-ea"/>
              </a:rPr>
              <a:t>List of some typical fire and explosion issues in a fire code</a:t>
            </a:r>
            <a:br>
              <a:rPr lang="en-US" sz="3200"/>
            </a:br>
            <a:endParaRPr lang="en-US" sz="3200"/>
          </a:p>
        </p:txBody>
      </p:sp>
      <p:sp>
        <p:nvSpPr>
          <p:cNvPr id="3" name="Content Placeholder 2"/>
          <p:cNvSpPr>
            <a:spLocks noGrp="1"/>
          </p:cNvSpPr>
          <p:nvPr>
            <p:ph sz="half" idx="1"/>
          </p:nvPr>
        </p:nvSpPr>
        <p:spPr>
          <a:xfrm>
            <a:off x="168275" y="1014730"/>
            <a:ext cx="10385425" cy="5162550"/>
          </a:xfrm>
        </p:spPr>
        <p:txBody>
          <a:bodyPr>
            <a:normAutofit fontScale="50000"/>
          </a:bodyPr>
          <a:p>
            <a:r>
              <a:rPr lang="en-US"/>
              <a:t>Fireworks, explosives, mortars and cannons, model rockets (licenses for manufacture, storage, transportation, sale, use)</a:t>
            </a:r>
            <a:endParaRPr lang="en-US"/>
          </a:p>
          <a:p>
            <a:r>
              <a:rPr lang="en-US"/>
              <a:t>Certification for servicing, placement, and inspecting fire extinguishing equipment</a:t>
            </a:r>
            <a:endParaRPr lang="en-US"/>
          </a:p>
          <a:p>
            <a:r>
              <a:rPr lang="en-US"/>
              <a:t>General storage and handling of flammable liquids, solids, gases (tanks, personnel training, markings, equipment)</a:t>
            </a:r>
            <a:endParaRPr lang="en-US"/>
          </a:p>
          <a:p>
            <a:r>
              <a:rPr lang="en-US"/>
              <a:t>Limitations on locations and quantities of flammables (e.g., 10 liters of gasoline inside a residential dwelling)</a:t>
            </a:r>
            <a:endParaRPr lang="en-US"/>
          </a:p>
          <a:p>
            <a:r>
              <a:rPr lang="en-US"/>
              <a:t>Specific uses and specific flammables (e.g., dry cleaning, gasoline distribution, explosive dusts, pesticides, space heaters, plastics manufacturing)</a:t>
            </a:r>
            <a:endParaRPr lang="en-US"/>
          </a:p>
          <a:p>
            <a:r>
              <a:rPr lang="en-US"/>
              <a:t>Permits and limitations in various building occupancies (assembly hall, hospital, school, theater, elderly care, child care centers) that require a smoke detector, sprinkler system, fire extinguisher, or other specific equipment or procedures</a:t>
            </a:r>
            <a:endParaRPr lang="en-US"/>
          </a:p>
          <a:p>
            <a:r>
              <a:rPr lang="en-US"/>
              <a:t>Removal of interior and exterior obstructions to emergency exits or firefighters and removal of hazardous materials</a:t>
            </a:r>
            <a:endParaRPr lang="en-US"/>
          </a:p>
          <a:p>
            <a:r>
              <a:rPr lang="en-US"/>
              <a:t>Permits and limitations in special outdoor applications (tents, asphalt kettles, bonfires, etc.)</a:t>
            </a:r>
            <a:endParaRPr lang="en-US"/>
          </a:p>
          <a:p>
            <a:r>
              <a:rPr lang="en-US"/>
              <a:t>Other hazards (flammable decorations, welding, smoking, bulk matches, tire yards)</a:t>
            </a:r>
            <a:endParaRPr lang="en-US"/>
          </a:p>
          <a:p>
            <a:r>
              <a:rPr lang="en-US"/>
              <a:t>Electrical safety codes such as the National Electrical Code (by the National Fire Protection Association) for the U.S. and some other places in the Americas</a:t>
            </a:r>
            <a:endParaRPr lang="en-US"/>
          </a:p>
          <a:p>
            <a:r>
              <a:rPr lang="en-US"/>
              <a:t>Fuel gas code</a:t>
            </a:r>
            <a:endParaRPr lang="en-US"/>
          </a:p>
          <a:p>
            <a:r>
              <a:rPr lang="en-US"/>
              <a:t>Car fire</a:t>
            </a:r>
            <a:endParaRPr lang="en-US"/>
          </a:p>
        </p:txBody>
      </p:sp>
      <p:pic>
        <p:nvPicPr>
          <p:cNvPr id="105" name="Content Placeholder 104"/>
          <p:cNvPicPr/>
          <p:nvPr>
            <p:ph sz="half" idx="2"/>
          </p:nvPr>
        </p:nvPicPr>
        <p:blipFill>
          <a:blip r:embed="rId1"/>
          <a:stretch>
            <a:fillRect/>
          </a:stretch>
        </p:blipFill>
        <p:spPr>
          <a:xfrm>
            <a:off x="9640570" y="365125"/>
            <a:ext cx="2179955" cy="19481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Public fire safety education</a:t>
            </a:r>
            <a:br>
              <a:rPr lang="en-US"/>
            </a:br>
            <a:endParaRPr lang="en-US"/>
          </a:p>
        </p:txBody>
      </p:sp>
      <p:sp>
        <p:nvSpPr>
          <p:cNvPr id="3" name="Content Placeholder 2"/>
          <p:cNvSpPr>
            <a:spLocks noGrp="1"/>
          </p:cNvSpPr>
          <p:nvPr>
            <p:ph sz="half" idx="1"/>
          </p:nvPr>
        </p:nvSpPr>
        <p:spPr>
          <a:xfrm>
            <a:off x="838200" y="1125855"/>
            <a:ext cx="7910195" cy="5051425"/>
          </a:xfrm>
        </p:spPr>
        <p:txBody>
          <a:bodyPr>
            <a:normAutofit fontScale="40000"/>
          </a:bodyPr>
          <a:p>
            <a:pPr marL="0" indent="0">
              <a:buNone/>
            </a:pPr>
            <a:endParaRPr lang="en-US"/>
          </a:p>
          <a:p>
            <a:r>
              <a:rPr lang="en-US"/>
              <a:t>Children evacuating a smoky building as a way to learn fire safety</a:t>
            </a:r>
            <a:endParaRPr lang="en-US"/>
          </a:p>
          <a:p>
            <a:endParaRPr lang="en-US"/>
          </a:p>
          <a:p>
            <a:r>
              <a:rPr lang="en-US"/>
              <a:t>Members of the United States Forest Service Fire Department teaching children fire safety</a:t>
            </a:r>
            <a:endParaRPr lang="en-US"/>
          </a:p>
          <a:p>
            <a:r>
              <a:rPr lang="en-US"/>
              <a:t>Most U.S. fire departments have fire safety education programs.</a:t>
            </a:r>
            <a:endParaRPr lang="en-US"/>
          </a:p>
          <a:p>
            <a:endParaRPr lang="en-US"/>
          </a:p>
          <a:p>
            <a:r>
              <a:rPr lang="en-US"/>
              <a:t>Fire prevention programs may include distribution of smoke detectors, visiting schools to review key topics with the students and implementing nationally recognized programs such as NFPAS "Risk Watch" and "Learn not to burn".</a:t>
            </a:r>
            <a:endParaRPr lang="en-US"/>
          </a:p>
          <a:p>
            <a:endParaRPr lang="en-US"/>
          </a:p>
          <a:p>
            <a:r>
              <a:rPr lang="en-US"/>
              <a:t>Other programs or props can be purchased by fire departments or community organizations. These are usually entertaining and designed to capture children's attention and relay important messages. Props include those that are mostly auditory, such as puppets and robots. The prop is visually stimulating but the safety message is only transmitted orally. Other props are more elaborate, access more senses and increase the learning factor. They mix audio messages and visual cues with hands-on interaction. Examples of these include mobile trailer safety houses and tabletop hazard house simulators. Some fire prevention software is also being developed to identify hazards in a home.</a:t>
            </a:r>
            <a:endParaRPr lang="en-US"/>
          </a:p>
          <a:p>
            <a:endParaRPr lang="en-US"/>
          </a:p>
          <a:p>
            <a:r>
              <a:rPr lang="en-US"/>
              <a:t>All programs tend to mix messages of general injury prevention, safety, fire prevention, and escape in case of fire. In most cases the fire department representative is regarded as the expert and is expected to present information in a manner that is appropriate for each age group.</a:t>
            </a:r>
            <a:endParaRPr lang="en-US"/>
          </a:p>
        </p:txBody>
      </p:sp>
      <p:pic>
        <p:nvPicPr>
          <p:cNvPr id="106" name="Content Placeholder 105"/>
          <p:cNvPicPr/>
          <p:nvPr>
            <p:ph sz="half" idx="2"/>
          </p:nvPr>
        </p:nvPicPr>
        <p:blipFill>
          <a:blip r:embed="rId1"/>
          <a:stretch>
            <a:fillRect/>
          </a:stretch>
        </p:blipFill>
        <p:spPr>
          <a:xfrm>
            <a:off x="8138795" y="365125"/>
            <a:ext cx="3336925" cy="2070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7"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7"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7" presetClass="entr" presetSubtype="4"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7" presetClass="entr" presetSubtype="4"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 calcmode="lin" valueType="num">
                                      <p:cBhvr additive="base">
                                        <p:cTn id="42" dur="5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3" dur="5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Fire educator qualifications</a:t>
            </a:r>
            <a:br>
              <a:rPr lang="en-US"/>
            </a:br>
            <a:endParaRPr lang="en-US"/>
          </a:p>
        </p:txBody>
      </p:sp>
      <p:sp>
        <p:nvSpPr>
          <p:cNvPr id="3" name="Content Placeholder 2"/>
          <p:cNvSpPr>
            <a:spLocks noGrp="1"/>
          </p:cNvSpPr>
          <p:nvPr>
            <p:ph sz="half" idx="1"/>
          </p:nvPr>
        </p:nvSpPr>
        <p:spPr>
          <a:xfrm>
            <a:off x="838200" y="1380490"/>
            <a:ext cx="8011795" cy="4796790"/>
          </a:xfrm>
        </p:spPr>
        <p:txBody>
          <a:bodyPr>
            <a:normAutofit fontScale="90000" lnSpcReduction="10000"/>
          </a:bodyPr>
          <a:p>
            <a:r>
              <a:rPr lang="en-US" sz="2400"/>
              <a:t>The US industry standard that outlines the recommended qualifications for fire safety educators is NFPA 1035: Standard for Professional Qualifications for Public Fire and Life Safety Educator, which includes the requirements for Fire and Life Safety Educator Levels I, II, and III; Public Information Officer; and Juvenile Firesetter Intervention Specialist Levels I and II.</a:t>
            </a:r>
            <a:endParaRPr lang="en-US" sz="2400"/>
          </a:p>
          <a:p>
            <a:endParaRPr lang="en-US"/>
          </a:p>
          <a:p>
            <a:pPr marL="0" indent="0">
              <a:buNone/>
            </a:pPr>
            <a:r>
              <a:rPr lang="en-US" sz="4000" b="1">
                <a:latin typeface="+mj-lt"/>
                <a:cs typeface="+mj-lt"/>
              </a:rPr>
              <a:t>Target audiences</a:t>
            </a:r>
            <a:endParaRPr lang="en-US" sz="4000" b="1">
              <a:latin typeface="+mj-lt"/>
              <a:cs typeface="+mj-lt"/>
            </a:endParaRPr>
          </a:p>
          <a:p>
            <a:pPr marL="0" indent="0">
              <a:buNone/>
            </a:pPr>
            <a:endParaRPr lang="en-US" sz="4000" b="1">
              <a:latin typeface="+mj-lt"/>
              <a:cs typeface="+mj-lt"/>
            </a:endParaRPr>
          </a:p>
          <a:p>
            <a:r>
              <a:rPr lang="en-US"/>
              <a:t>According to the United States Fire Administration, the very young and the elderly are considered to be "at risk" populations. These groups represent approximately 33% of the population.</a:t>
            </a:r>
            <a:endParaRPr lang="en-US"/>
          </a:p>
        </p:txBody>
      </p:sp>
      <p:pic>
        <p:nvPicPr>
          <p:cNvPr id="107" name="Content Placeholder 106"/>
          <p:cNvPicPr/>
          <p:nvPr>
            <p:ph sz="half" idx="2"/>
          </p:nvPr>
        </p:nvPicPr>
        <p:blipFill>
          <a:blip r:embed="rId1"/>
          <a:stretch>
            <a:fillRect/>
          </a:stretch>
        </p:blipFill>
        <p:spPr>
          <a:xfrm>
            <a:off x="9305290" y="365125"/>
            <a:ext cx="2504440" cy="18059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17110</Words>
  <Application>WPS Presentation</Application>
  <PresentationFormat>Widescreen</PresentationFormat>
  <Paragraphs>164</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Bahnschrift SemiBold Condensed</vt:lpstr>
      <vt:lpstr>Calibri Light</vt:lpstr>
      <vt:lpstr>Calibri</vt:lpstr>
      <vt:lpstr>Microsoft YaHei</vt:lpstr>
      <vt:lpstr>Arial Unicode MS</vt:lpstr>
      <vt:lpstr>Office Theme</vt:lpstr>
      <vt:lpstr>Fire and OHS occupational health and saftey</vt:lpstr>
      <vt:lpstr>Fire safety</vt:lpstr>
      <vt:lpstr>Fire and OHS</vt:lpstr>
      <vt:lpstr>Elements of a fire safety policy</vt:lpstr>
      <vt:lpstr>Common fire hazards</vt:lpstr>
      <vt:lpstr>Fire code</vt:lpstr>
      <vt:lpstr>List of some typical fire and explosion issues in a fire code </vt:lpstr>
      <vt:lpstr>Public fire safety education </vt:lpstr>
      <vt:lpstr>Fire educator qualifications </vt:lpstr>
      <vt:lpstr>Global perspectives</vt:lpstr>
      <vt:lpstr>Fire safety plan</vt:lpstr>
      <vt:lpstr>Fire safety plan structure </vt:lpstr>
      <vt:lpstr>Use of fire safety plans</vt:lpstr>
      <vt:lpstr>Fire safety plans in the fire code </vt:lpstr>
      <vt:lpstr>Insurance companies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and OHS occupational health and saftey</dc:title>
  <dc:creator/>
  <cp:lastModifiedBy>عمل</cp:lastModifiedBy>
  <cp:revision>6</cp:revision>
  <dcterms:created xsi:type="dcterms:W3CDTF">2022-12-18T13:24:00Z</dcterms:created>
  <dcterms:modified xsi:type="dcterms:W3CDTF">2022-12-29T04:37:33Z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825FCD1C9A104ABCBF51890A53E1D981</vt:lpwstr>
  </property>
  <property fmtid="{D5CDD505-2E9C-101B-9397-08002B2CF9AE}" pid="3" name="KSOProductBuildVer">
    <vt:lpwstr>1033-11.2.0.11214</vt:lpwstr>
  </property>
</Properties>
</file>