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4"/>
  </p:notesMasterIdLst>
  <p:sldIdLst>
    <p:sldId id="256" r:id="rId3"/>
    <p:sldId id="265" r:id="rId4"/>
    <p:sldId id="267" r:id="rId5"/>
    <p:sldId id="264" r:id="rId6"/>
    <p:sldId id="269" r:id="rId7"/>
    <p:sldId id="272" r:id="rId8"/>
    <p:sldId id="271" r:id="rId9"/>
    <p:sldId id="284" r:id="rId10"/>
    <p:sldId id="273" r:id="rId11"/>
    <p:sldId id="274"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367454-7A53-4798-8785-32D3D0CAA4CC}" v="14" dt="2023-01-30T09:55:03.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87" autoAdjust="0"/>
  </p:normalViewPr>
  <p:slideViewPr>
    <p:cSldViewPr snapToGrid="0">
      <p:cViewPr varScale="1">
        <p:scale>
          <a:sx n="77" d="100"/>
          <a:sy n="77" d="100"/>
        </p:scale>
        <p:origin x="9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wan Al-Farah" userId="fc6b6b391746add0" providerId="LiveId" clId="{DE367454-7A53-4798-8785-32D3D0CAA4CC}"/>
    <pc:docChg chg="modSld">
      <pc:chgData name="Marwan Al-Farah" userId="fc6b6b391746add0" providerId="LiveId" clId="{DE367454-7A53-4798-8785-32D3D0CAA4CC}" dt="2023-01-30T10:06:31.351" v="22"/>
      <pc:docMkLst>
        <pc:docMk/>
      </pc:docMkLst>
      <pc:sldChg chg="modNotesTx">
        <pc:chgData name="Marwan Al-Farah" userId="fc6b6b391746add0" providerId="LiveId" clId="{DE367454-7A53-4798-8785-32D3D0CAA4CC}" dt="2023-01-30T10:05:14.641" v="16"/>
        <pc:sldMkLst>
          <pc:docMk/>
          <pc:sldMk cId="3416408286" sldId="264"/>
        </pc:sldMkLst>
      </pc:sldChg>
      <pc:sldChg chg="modNotesTx">
        <pc:chgData name="Marwan Al-Farah" userId="fc6b6b391746add0" providerId="LiveId" clId="{DE367454-7A53-4798-8785-32D3D0CAA4CC}" dt="2023-01-30T10:04:57.489" v="14"/>
        <pc:sldMkLst>
          <pc:docMk/>
          <pc:sldMk cId="1923029478" sldId="265"/>
        </pc:sldMkLst>
      </pc:sldChg>
      <pc:sldChg chg="modSp modNotesTx">
        <pc:chgData name="Marwan Al-Farah" userId="fc6b6b391746add0" providerId="LiveId" clId="{DE367454-7A53-4798-8785-32D3D0CAA4CC}" dt="2023-01-30T10:05:06.110" v="15"/>
        <pc:sldMkLst>
          <pc:docMk/>
          <pc:sldMk cId="965400579" sldId="267"/>
        </pc:sldMkLst>
        <pc:spChg chg="mod">
          <ac:chgData name="Marwan Al-Farah" userId="fc6b6b391746add0" providerId="LiveId" clId="{DE367454-7A53-4798-8785-32D3D0CAA4CC}" dt="2023-01-30T09:55:03.216" v="13" actId="20577"/>
          <ac:spMkLst>
            <pc:docMk/>
            <pc:sldMk cId="965400579" sldId="267"/>
            <ac:spMk id="9" creationId="{984E0BF3-9965-8E77-EAAC-E0D206B1EBA8}"/>
          </ac:spMkLst>
        </pc:spChg>
      </pc:sldChg>
      <pc:sldChg chg="modNotesTx">
        <pc:chgData name="Marwan Al-Farah" userId="fc6b6b391746add0" providerId="LiveId" clId="{DE367454-7A53-4798-8785-32D3D0CAA4CC}" dt="2023-01-30T10:05:30.003" v="17"/>
        <pc:sldMkLst>
          <pc:docMk/>
          <pc:sldMk cId="2612203564" sldId="269"/>
        </pc:sldMkLst>
      </pc:sldChg>
      <pc:sldChg chg="modNotesTx">
        <pc:chgData name="Marwan Al-Farah" userId="fc6b6b391746add0" providerId="LiveId" clId="{DE367454-7A53-4798-8785-32D3D0CAA4CC}" dt="2023-01-30T10:05:54.682" v="19"/>
        <pc:sldMkLst>
          <pc:docMk/>
          <pc:sldMk cId="208356142" sldId="271"/>
        </pc:sldMkLst>
      </pc:sldChg>
      <pc:sldChg chg="modNotesTx">
        <pc:chgData name="Marwan Al-Farah" userId="fc6b6b391746add0" providerId="LiveId" clId="{DE367454-7A53-4798-8785-32D3D0CAA4CC}" dt="2023-01-30T10:05:42.896" v="18"/>
        <pc:sldMkLst>
          <pc:docMk/>
          <pc:sldMk cId="2385128627" sldId="272"/>
        </pc:sldMkLst>
      </pc:sldChg>
      <pc:sldChg chg="modNotesTx">
        <pc:chgData name="Marwan Al-Farah" userId="fc6b6b391746add0" providerId="LiveId" clId="{DE367454-7A53-4798-8785-32D3D0CAA4CC}" dt="2023-01-30T10:06:20.878" v="21"/>
        <pc:sldMkLst>
          <pc:docMk/>
          <pc:sldMk cId="1776970843" sldId="273"/>
        </pc:sldMkLst>
      </pc:sldChg>
      <pc:sldChg chg="modNotesTx">
        <pc:chgData name="Marwan Al-Farah" userId="fc6b6b391746add0" providerId="LiveId" clId="{DE367454-7A53-4798-8785-32D3D0CAA4CC}" dt="2023-01-30T10:06:31.351" v="22"/>
        <pc:sldMkLst>
          <pc:docMk/>
          <pc:sldMk cId="2158820665" sldId="274"/>
        </pc:sldMkLst>
      </pc:sldChg>
      <pc:sldChg chg="modNotesTx">
        <pc:chgData name="Marwan Al-Farah" userId="fc6b6b391746add0" providerId="LiveId" clId="{DE367454-7A53-4798-8785-32D3D0CAA4CC}" dt="2023-01-30T10:06:10.337" v="20"/>
        <pc:sldMkLst>
          <pc:docMk/>
          <pc:sldMk cId="1267407425"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B58765-211C-4BCA-8C6A-6E29540ECDA8}" type="datetimeFigureOut">
              <a:rPr lang="en-US" smtClean="0"/>
              <a:t>5/11/2024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A22F9B-4949-4DE1-831C-F61399F19D99}" type="slidenum">
              <a:rPr lang="en-US" smtClean="0"/>
              <a:t>‹#›</a:t>
            </a:fld>
            <a:endParaRPr lang="en-US"/>
          </a:p>
        </p:txBody>
      </p:sp>
    </p:spTree>
    <p:extLst>
      <p:ext uri="{BB962C8B-B14F-4D97-AF65-F5344CB8AC3E}">
        <p14:creationId xmlns:p14="http://schemas.microsoft.com/office/powerpoint/2010/main" val="392568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Incorrect configuration of network security devices, such as firewall policies and third-party VPNs, can have significant impacts on IT security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Firewall policies are used to regulate incoming and outgoing network traffic based on predetermined security rules. If these rules are not configured correctly, it can lead to security vulnerabilities such as unauthorized access to the network, an increased risk of cyber-attacks, some compliance issues, as well as the possibility of mistakenly blocking necessary traffic, such as safe websites and application.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A22F9B-4949-4DE1-831C-F61399F19D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1490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B1924A-EDE1-4476-BB6C-1817FCCB69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0715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Arial" panose="020B0604020202020204" pitchFamily="34" charset="0"/>
              </a:rPr>
              <a:t>Similarly, VPNs (Virtual Private Networks) are used to securely connect to a remote network, to encrypt this internet connections, in order to protect sensitive data from being intercepted by unauthorized parties. If a VPN is not configured correctly, it can compromise the confidentiality and integrity of the connection and the data that is being transmitted, due to the connection being insecure thus potentially exposing sensitive data to malicious activity. Third-party VPN misconfiguration could also lead to some compliance issues.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A22F9B-4949-4DE1-831C-F61399F19D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6113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Continuing on, incorrect configuration of network security devices can also result in decreased productivity and increased costs for an organization. As mentioned before, if a firewall policy is not configured correctly, it may block necessary network traffic and prevent employees from accessing the resources they need to do their jobs efficiently. In addition, if a security breach does occur as a result of incorrect configuration, the organization may face additional costs in the form of legal fees, damage control, and loss of customer trust.</a:t>
            </a:r>
            <a:endParaRPr lang="en-US" sz="1800" dirty="0">
              <a:effectLst/>
              <a:latin typeface="Times New Roman" panose="02020603050405020304" pitchFamily="18" charset="0"/>
              <a:ea typeface="Times New Roman" panose="02020603050405020304" pitchFamily="18" charset="0"/>
            </a:endParaRPr>
          </a:p>
          <a:p>
            <a:pPr marL="228600" marR="0">
              <a:spcBef>
                <a:spcPts val="0"/>
              </a:spcBef>
              <a:spcAft>
                <a:spcPts val="5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Overall, it is important for organizations to ensure that their network security devices are configured correctly in order to maintain the security and efficiency of their IT systems. It may be helpful for organizations to regularly review and test the configurations of their security devices to ensure that they are properly set up and functioning as intended.</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FA22F9B-4949-4DE1-831C-F61399F19D99}" type="slidenum">
              <a:rPr lang="en-US" smtClean="0"/>
              <a:t>4</a:t>
            </a:fld>
            <a:endParaRPr lang="en-US"/>
          </a:p>
        </p:txBody>
      </p:sp>
    </p:spTree>
    <p:extLst>
      <p:ext uri="{BB962C8B-B14F-4D97-AF65-F5344CB8AC3E}">
        <p14:creationId xmlns:p14="http://schemas.microsoft.com/office/powerpoint/2010/main" val="1666320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There are several techniques that can be implemented to improve network security, such as DMZ (Demilitarized Zone), static IP, and NAT (Network Address Translation). Below is a detailed recommendation and explanation for each technique based on the scenario: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1800" b="1" dirty="0">
                <a:effectLst/>
                <a:latin typeface="Times New Roman" panose="02020603050405020304" pitchFamily="18" charset="0"/>
                <a:ea typeface="Calibri" panose="020F0502020204030204" pitchFamily="34" charset="0"/>
                <a:cs typeface="Arial" panose="020B0604020202020204" pitchFamily="34" charset="0"/>
              </a:rPr>
              <a:t>DMZ (Demilitarized Zone):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 DMZ is a network segment that sits between the internal network and the Internet. It allows external users to access certain resources on the internal network, such as web servers or email servers, while protecting the internal network from external threats. The DMZ acts as a buffer between the internal network and the Internet, allowing incoming traffic to be screened and filtered before it is allowed to enter the internal network. This can help prevent unauthorized access to sensitive data and systems and improve network security.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Recommendation: I recommend that Warmaksan implement a DMZ to isolate its internal network from the Internet. By setting up a DMZ, Warmaksan can allow external users to access certain resources on the internal network, such as web servers or email servers, while protecting the internal network from external threats. This can help prevent unauthorized access to sensitive data and systems and improve network security.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BFA22F9B-4949-4DE1-831C-F61399F19D99}" type="slidenum">
              <a:rPr lang="en-US" smtClean="0"/>
              <a:t>5</a:t>
            </a:fld>
            <a:endParaRPr lang="en-US"/>
          </a:p>
        </p:txBody>
      </p:sp>
    </p:spTree>
    <p:extLst>
      <p:ext uri="{BB962C8B-B14F-4D97-AF65-F5344CB8AC3E}">
        <p14:creationId xmlns:p14="http://schemas.microsoft.com/office/powerpoint/2010/main" val="3443485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07000"/>
              </a:lnSpc>
              <a:spcBef>
                <a:spcPts val="0"/>
              </a:spcBef>
              <a:spcAft>
                <a:spcPts val="800"/>
              </a:spcAft>
              <a:buFont typeface="+mj-lt"/>
              <a:buAutoNum type="arabicPeriod"/>
            </a:pPr>
            <a:r>
              <a:rPr lang="en-US" sz="1800" b="1" dirty="0">
                <a:effectLst/>
                <a:latin typeface="Times New Roman" panose="02020603050405020304" pitchFamily="18" charset="0"/>
                <a:ea typeface="Calibri" panose="020F0502020204030204" pitchFamily="34" charset="0"/>
                <a:cs typeface="Arial" panose="020B0604020202020204" pitchFamily="34" charset="0"/>
              </a:rPr>
              <a:t>Static IP:</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 static IP is a fixed, unchanging IP address that is assigned to a device or system. By assigning static IPs to devices on the network, Warmaksan can better control and monitor access to its network resources. For example, Warmaksan could assign static IPs to servers or other critical systems, making it easier to identify and track access to these systems. This can help prevent unauthorized access and improve network security.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Recommendation: I recommend that Warmaksan assign static IPs to servers and other critical systems on its network. By using static IPs, Warmaksan can better control and monitor access to these systems, making it easier to identify and track access. This can help prevent unauthorized access and improve network security.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BFA22F9B-4949-4DE1-831C-F61399F19D99}" type="slidenum">
              <a:rPr lang="en-US" smtClean="0"/>
              <a:t>6</a:t>
            </a:fld>
            <a:endParaRPr lang="en-US"/>
          </a:p>
        </p:txBody>
      </p:sp>
    </p:spTree>
    <p:extLst>
      <p:ext uri="{BB962C8B-B14F-4D97-AF65-F5344CB8AC3E}">
        <p14:creationId xmlns:p14="http://schemas.microsoft.com/office/powerpoint/2010/main" val="2472316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07000"/>
              </a:lnSpc>
              <a:spcBef>
                <a:spcPts val="0"/>
              </a:spcBef>
              <a:spcAft>
                <a:spcPts val="800"/>
              </a:spcAft>
              <a:buFont typeface="+mj-lt"/>
              <a:buAutoNum type="arabicPeriod"/>
            </a:pPr>
            <a:r>
              <a:rPr lang="en-US" sz="1800" b="1" dirty="0">
                <a:effectLst/>
                <a:latin typeface="Times New Roman" panose="02020603050405020304" pitchFamily="18" charset="0"/>
                <a:ea typeface="Calibri" panose="020F0502020204030204" pitchFamily="34" charset="0"/>
                <a:cs typeface="Arial" panose="020B0604020202020204" pitchFamily="34" charset="0"/>
              </a:rPr>
              <a:t>NAT (Network Address Translation):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NAT is a technique that allows multiple devices on a private network to share a single public IP address. By using NAT, Warmaksan can hide the IP addresses of its internal devices from external users and make it more difficult for attackers to target them. NAT can also help improve network security by allowing Warmaksan to control access to its internal network, as only traffic from authorized devices will be allowed to pass through.</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Recommendation: I recommend that Warmaksan use NAT to hide the IP addresses of its internal devices and control access to the internal network. By using NAT, Warmaksan can make it more difficult for attackers to target its internal devices, as their IP addresses will be hidden. NAT can also help improve network security by allowing Warmaksan to control access to its internal network, as only traffic from authorized devices will be allowed to pass through.</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Overall, implementing these techniques can help to improve network security by adding additional layers of protection and making it more difficult for attackers to gain access to sensitive data. It is important for organizations to carefully consider their network security needs and determine which techniques are most appropriate for their specific scenarios.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BFA22F9B-4949-4DE1-831C-F61399F19D99}" type="slidenum">
              <a:rPr lang="en-US" smtClean="0"/>
              <a:t>7</a:t>
            </a:fld>
            <a:endParaRPr lang="en-US"/>
          </a:p>
        </p:txBody>
      </p:sp>
    </p:spTree>
    <p:extLst>
      <p:ext uri="{BB962C8B-B14F-4D97-AF65-F5344CB8AC3E}">
        <p14:creationId xmlns:p14="http://schemas.microsoft.com/office/powerpoint/2010/main" val="3294027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07000"/>
              </a:lnSpc>
              <a:spcBef>
                <a:spcPts val="0"/>
              </a:spcBef>
              <a:spcAft>
                <a:spcPts val="800"/>
              </a:spcAft>
              <a:buFont typeface="+mj-lt"/>
              <a:buAutoNum type="alphaUcPeriod"/>
            </a:pPr>
            <a:r>
              <a:rPr lang="en-US" sz="1800" b="1" dirty="0">
                <a:effectLst/>
                <a:latin typeface="Times New Roman" panose="02020603050405020304" pitchFamily="18" charset="0"/>
                <a:ea typeface="Calibri" panose="020F0502020204030204" pitchFamily="34" charset="0"/>
                <a:cs typeface="Arial" panose="020B0604020202020204" pitchFamily="34" charset="0"/>
              </a:rPr>
              <a:t>Network Monitoring System: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 network monitoring system is a tool that continuously monitors a network for issues and alerts administrators when something goes wrong. Network monitoring systems are used to monitor and analyze network performance, availability, and security. These systems provide valuable insights into network performance and can help identify potential issues before they cause major disruptions.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There are several benefits to using a network monitoring system, including: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dirty="0">
                <a:effectLst/>
                <a:latin typeface="Times New Roman" panose="02020603050405020304" pitchFamily="18" charset="0"/>
                <a:ea typeface="Calibri" panose="020F0502020204030204" pitchFamily="34" charset="0"/>
                <a:cs typeface="Arial" panose="020B0604020202020204" pitchFamily="34" charset="0"/>
              </a:rPr>
              <a:t>Improved network uptime:</a:t>
            </a:r>
            <a:r>
              <a:rPr lang="en-US" sz="1800" dirty="0">
                <a:effectLst/>
                <a:latin typeface="Times New Roman" panose="02020603050405020304" pitchFamily="18" charset="0"/>
                <a:ea typeface="Calibri" panose="020F0502020204030204" pitchFamily="34" charset="0"/>
                <a:cs typeface="Arial" panose="020B0604020202020204" pitchFamily="34" charset="0"/>
              </a:rPr>
              <a:t> By continuously monitoring the network, a network monitoring system can quickly detect and alert administrators to issues that could disrupt network uptime. This can help ensure that the network is always available to users, improving productivity and customer satisfaction.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dirty="0">
                <a:effectLst/>
                <a:latin typeface="Times New Roman" panose="02020603050405020304" pitchFamily="18" charset="0"/>
                <a:ea typeface="Calibri" panose="020F0502020204030204" pitchFamily="34" charset="0"/>
                <a:cs typeface="Arial" panose="020B0604020202020204" pitchFamily="34" charset="0"/>
              </a:rPr>
              <a:t>Early detection of problems:</a:t>
            </a:r>
            <a:r>
              <a:rPr lang="en-US" sz="1800" dirty="0">
                <a:effectLst/>
                <a:latin typeface="Times New Roman" panose="02020603050405020304" pitchFamily="18" charset="0"/>
                <a:ea typeface="Calibri" panose="020F0502020204030204" pitchFamily="34" charset="0"/>
                <a:cs typeface="Arial" panose="020B0604020202020204" pitchFamily="34" charset="0"/>
              </a:rPr>
              <a:t> A network monitoring system can alert administrators to problems before they become critical, allowing them to be addressed before they cause significant disruptions. This can help prevent outages and reduce the amount of time that users spend troubleshooting issues.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dirty="0">
                <a:effectLst/>
                <a:latin typeface="Times New Roman" panose="02020603050405020304" pitchFamily="18" charset="0"/>
                <a:ea typeface="Calibri" panose="020F0502020204030204" pitchFamily="34" charset="0"/>
                <a:cs typeface="Arial" panose="020B0604020202020204" pitchFamily="34" charset="0"/>
              </a:rPr>
              <a:t>Increased security:</a:t>
            </a:r>
            <a:r>
              <a:rPr lang="en-US" sz="1800" dirty="0">
                <a:effectLst/>
                <a:latin typeface="Times New Roman" panose="02020603050405020304" pitchFamily="18" charset="0"/>
                <a:ea typeface="Calibri" panose="020F0502020204030204" pitchFamily="34" charset="0"/>
                <a:cs typeface="Arial" panose="020B0604020202020204" pitchFamily="34" charset="0"/>
              </a:rPr>
              <a:t> A network monitoring system can help identify potential security threats, such as unauthorized access attempts or malware infections. This can help administrators take proactive measures to secure the network and protect sensitive data.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dirty="0">
                <a:effectLst/>
                <a:latin typeface="Times New Roman" panose="02020603050405020304" pitchFamily="18" charset="0"/>
                <a:ea typeface="Calibri" panose="020F0502020204030204" pitchFamily="34" charset="0"/>
                <a:cs typeface="Arial" panose="020B0604020202020204" pitchFamily="34" charset="0"/>
              </a:rPr>
              <a:t>Improved efficiency:</a:t>
            </a:r>
            <a:r>
              <a:rPr lang="en-US" sz="1800" dirty="0">
                <a:effectLst/>
                <a:latin typeface="Times New Roman" panose="02020603050405020304" pitchFamily="18" charset="0"/>
                <a:ea typeface="Calibri" panose="020F0502020204030204" pitchFamily="34" charset="0"/>
                <a:cs typeface="Arial" panose="020B0604020202020204" pitchFamily="34" charset="0"/>
              </a:rPr>
              <a:t> By automating the process of monitoring the network, a network monitoring system can help administrators save time and resources. This can allow them to focus on more important tasks, such as maintaining and improving the network.</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dirty="0">
                <a:effectLst/>
                <a:latin typeface="Times New Roman" panose="02020603050405020304" pitchFamily="18" charset="0"/>
                <a:ea typeface="Calibri" panose="020F0502020204030204" pitchFamily="34" charset="0"/>
                <a:cs typeface="Arial" panose="020B0604020202020204" pitchFamily="34" charset="0"/>
              </a:rPr>
              <a:t>Identify and resolve network issues: </a:t>
            </a:r>
            <a:r>
              <a:rPr lang="en-US" sz="1800" dirty="0">
                <a:effectLst/>
                <a:latin typeface="Times New Roman" panose="02020603050405020304" pitchFamily="18" charset="0"/>
                <a:ea typeface="Calibri" panose="020F0502020204030204" pitchFamily="34" charset="0"/>
                <a:cs typeface="Arial" panose="020B0604020202020204" pitchFamily="34" charset="0"/>
              </a:rPr>
              <a:t>By constantly monitoring network performance, these systems can detect and alert administrators to potential problems, allowing them to take action before an outage occurs. This can help to minimize downtime and ensure that the network is running smoothly and efficiently.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1800" b="1" dirty="0">
                <a:effectLst/>
                <a:latin typeface="Times New Roman" panose="02020603050405020304" pitchFamily="18" charset="0"/>
                <a:ea typeface="Calibri" panose="020F0502020204030204" pitchFamily="34" charset="0"/>
                <a:cs typeface="Arial" panose="020B0604020202020204" pitchFamily="34" charset="0"/>
              </a:rPr>
              <a:t>Gather detailed information about network performance: </a:t>
            </a:r>
            <a:r>
              <a:rPr lang="en-US" sz="1800" dirty="0">
                <a:effectLst/>
                <a:latin typeface="Times New Roman" panose="02020603050405020304" pitchFamily="18" charset="0"/>
                <a:ea typeface="Calibri" panose="020F0502020204030204" pitchFamily="34" charset="0"/>
                <a:cs typeface="Arial" panose="020B0604020202020204" pitchFamily="34" charset="0"/>
              </a:rPr>
              <a:t>These systems can provide detailed metrics on network traffic, bandwidth usage, and other key performance indicators. This information can be used to fine-tune network settings, optimize performance, and identify potential bottlenecks.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BFA22F9B-4949-4DE1-831C-F61399F19D99}" type="slidenum">
              <a:rPr lang="en-US" smtClean="0"/>
              <a:t>8</a:t>
            </a:fld>
            <a:endParaRPr lang="en-US"/>
          </a:p>
        </p:txBody>
      </p:sp>
    </p:spTree>
    <p:extLst>
      <p:ext uri="{BB962C8B-B14F-4D97-AF65-F5344CB8AC3E}">
        <p14:creationId xmlns:p14="http://schemas.microsoft.com/office/powerpoint/2010/main" val="3558182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SNMP (Simple Network Management Protocol) is a widely used protocol for network management and monitoring. It is used to monitor and manage network devices, such as routers, switches, servers, and other network-attached devices. SNMP provides a standardized way for network devices to communicate with management systems and allows administrators to monitor and control network devices in real-time.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Other protocols that can be used for network monitoring include ICMP (Internet Control Message Protocol), which is used to test the reachability of network devices and measure round-trip times; and NetFlow, which is used to collect and analyze network traffic data. SOAR (Security Orchestration, Automation and Response): This is a technology used to automate incident response and security workflows. It helps security teams to improve their incident management and response capabilities. SIEM (Security Information and Event Management): This is a security management system that collects, correlates, and analyzes security-related data from various sources, such as network devices, servers, and applications. SIEMs are used to identify security threats, compliance violations, and suspicious activity. These protocols, along with SNMP, provide a comprehensive approach to network monitoring and management.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Overall, the use of a network monitoring system can provide a wide range of benefits, including the ability to proactively identify and resolve network issues, gather detailed information about network performance, and improve network availability and security. It is important to choose a monitoring system that supports the protocols and features needed for the specific network environment.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BFA22F9B-4949-4DE1-831C-F61399F19D99}" type="slidenum">
              <a:rPr lang="en-US" smtClean="0"/>
              <a:t>9</a:t>
            </a:fld>
            <a:endParaRPr lang="en-US"/>
          </a:p>
        </p:txBody>
      </p:sp>
    </p:spTree>
    <p:extLst>
      <p:ext uri="{BB962C8B-B14F-4D97-AF65-F5344CB8AC3E}">
        <p14:creationId xmlns:p14="http://schemas.microsoft.com/office/powerpoint/2010/main" val="1323191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07000"/>
              </a:lnSpc>
              <a:spcBef>
                <a:spcPts val="0"/>
              </a:spcBef>
              <a:spcAft>
                <a:spcPts val="800"/>
              </a:spcAft>
              <a:buFont typeface="+mj-lt"/>
              <a:buAutoNum type="alphaUcPeriod"/>
            </a:pPr>
            <a:r>
              <a:rPr lang="en-US" sz="1800" b="1" dirty="0">
                <a:effectLst/>
                <a:latin typeface="Times New Roman" panose="02020603050405020304" pitchFamily="18" charset="0"/>
                <a:ea typeface="Calibri" panose="020F0502020204030204" pitchFamily="34" charset="0"/>
                <a:cs typeface="Arial" panose="020B0604020202020204" pitchFamily="34" charset="0"/>
              </a:rPr>
              <a:t>Physical and Virtual Security Measures: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There are a range of physical and virtual security measures that can be employed to ensure the integrity of IT security. Some examples of physical measures include: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dirty="0">
                <a:effectLst/>
                <a:latin typeface="Times New Roman" panose="02020603050405020304" pitchFamily="18" charset="0"/>
                <a:ea typeface="Calibri" panose="020F0502020204030204" pitchFamily="34" charset="0"/>
                <a:cs typeface="Arial" panose="020B0604020202020204" pitchFamily="34" charset="0"/>
              </a:rPr>
              <a:t>Security cameras:</a:t>
            </a:r>
            <a:r>
              <a:rPr lang="en-US" sz="1800" dirty="0">
                <a:effectLst/>
                <a:latin typeface="Times New Roman" panose="02020603050405020304" pitchFamily="18" charset="0"/>
                <a:ea typeface="Calibri" panose="020F0502020204030204" pitchFamily="34" charset="0"/>
                <a:cs typeface="Arial" panose="020B0604020202020204" pitchFamily="34" charset="0"/>
              </a:rPr>
              <a:t> Security cameras can be used to monitor physical access to a facility or data center, helping to prevent unauthorized access or vandalism.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dirty="0">
                <a:effectLst/>
                <a:latin typeface="Times New Roman" panose="02020603050405020304" pitchFamily="18" charset="0"/>
                <a:ea typeface="Calibri" panose="020F0502020204030204" pitchFamily="34" charset="0"/>
                <a:cs typeface="Arial" panose="020B0604020202020204" pitchFamily="34" charset="0"/>
              </a:rPr>
              <a:t>Access controls:</a:t>
            </a:r>
            <a:r>
              <a:rPr lang="en-US" sz="1800" dirty="0">
                <a:effectLst/>
                <a:latin typeface="Times New Roman" panose="02020603050405020304" pitchFamily="18" charset="0"/>
                <a:ea typeface="Calibri" panose="020F0502020204030204" pitchFamily="34" charset="0"/>
                <a:cs typeface="Arial" panose="020B0604020202020204" pitchFamily="34" charset="0"/>
              </a:rPr>
              <a:t> Access controls, such as keycards or biometric scanners, can be used to limit physical access to a facility or data center to authorized personnel only.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dirty="0">
                <a:effectLst/>
                <a:latin typeface="Times New Roman" panose="02020603050405020304" pitchFamily="18" charset="0"/>
                <a:ea typeface="Calibri" panose="020F0502020204030204" pitchFamily="34" charset="0"/>
                <a:cs typeface="Arial" panose="020B0604020202020204" pitchFamily="34" charset="0"/>
              </a:rPr>
              <a:t>Physical barriers:</a:t>
            </a:r>
            <a:r>
              <a:rPr lang="en-US" sz="1800" dirty="0">
                <a:effectLst/>
                <a:latin typeface="Times New Roman" panose="02020603050405020304" pitchFamily="18" charset="0"/>
                <a:ea typeface="Calibri" panose="020F0502020204030204" pitchFamily="34" charset="0"/>
                <a:cs typeface="Arial" panose="020B0604020202020204" pitchFamily="34" charset="0"/>
              </a:rPr>
              <a:t> Physical barriers, such as fences or walls, can help prevent unauthorized access to a facility or data center.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1800" b="1" dirty="0">
                <a:effectLst/>
                <a:latin typeface="Times New Roman" panose="02020603050405020304" pitchFamily="18" charset="0"/>
                <a:ea typeface="Calibri" panose="020F0502020204030204" pitchFamily="34" charset="0"/>
                <a:cs typeface="Arial" panose="020B0604020202020204" pitchFamily="34" charset="0"/>
              </a:rPr>
              <a:t>Environmental controls:</a:t>
            </a:r>
            <a:r>
              <a:rPr lang="en-US" sz="1800" dirty="0">
                <a:effectLst/>
                <a:latin typeface="Times New Roman" panose="02020603050405020304" pitchFamily="18" charset="0"/>
                <a:ea typeface="Calibri" panose="020F0502020204030204" pitchFamily="34" charset="0"/>
                <a:cs typeface="Arial" panose="020B0604020202020204" pitchFamily="34" charset="0"/>
              </a:rPr>
              <a:t> Environmental controls, such as temperature and humidity monitoring, can help protect against physical damage to equipment.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Some examples of virtual measures include: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dirty="0">
                <a:effectLst/>
                <a:latin typeface="Times New Roman" panose="02020603050405020304" pitchFamily="18" charset="0"/>
                <a:ea typeface="Calibri" panose="020F0502020204030204" pitchFamily="34" charset="0"/>
                <a:cs typeface="Arial" panose="020B0604020202020204" pitchFamily="34" charset="0"/>
              </a:rPr>
              <a:t>Firewalls:</a:t>
            </a:r>
            <a:r>
              <a:rPr lang="en-US" sz="1800" dirty="0">
                <a:effectLst/>
                <a:latin typeface="Times New Roman" panose="02020603050405020304" pitchFamily="18" charset="0"/>
                <a:ea typeface="Calibri" panose="020F0502020204030204" pitchFamily="34" charset="0"/>
                <a:cs typeface="Arial" panose="020B0604020202020204" pitchFamily="34" charset="0"/>
              </a:rPr>
              <a:t> Firewalls can be used to block unauthorized access to a network and protect against cyber threats.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dirty="0">
                <a:effectLst/>
                <a:latin typeface="Times New Roman" panose="02020603050405020304" pitchFamily="18" charset="0"/>
                <a:ea typeface="Calibri" panose="020F0502020204030204" pitchFamily="34" charset="0"/>
                <a:cs typeface="Arial" panose="020B0604020202020204" pitchFamily="34" charset="0"/>
              </a:rPr>
              <a:t>Encryption:</a:t>
            </a:r>
            <a:r>
              <a:rPr lang="en-US" sz="1800" dirty="0">
                <a:effectLst/>
                <a:latin typeface="Times New Roman" panose="02020603050405020304" pitchFamily="18" charset="0"/>
                <a:ea typeface="Calibri" panose="020F0502020204030204" pitchFamily="34" charset="0"/>
                <a:cs typeface="Arial" panose="020B0604020202020204" pitchFamily="34" charset="0"/>
              </a:rPr>
              <a:t> Encrypting data can help protect against unauthorized access or interception of sensitive information.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dirty="0">
                <a:effectLst/>
                <a:latin typeface="Times New Roman" panose="02020603050405020304" pitchFamily="18" charset="0"/>
                <a:ea typeface="Calibri" panose="020F0502020204030204" pitchFamily="34" charset="0"/>
                <a:cs typeface="Arial" panose="020B0604020202020204" pitchFamily="34" charset="0"/>
              </a:rPr>
              <a:t>Two-factor authentication:</a:t>
            </a:r>
            <a:r>
              <a:rPr lang="en-US" sz="1800" dirty="0">
                <a:effectLst/>
                <a:latin typeface="Times New Roman" panose="02020603050405020304" pitchFamily="18" charset="0"/>
                <a:ea typeface="Calibri" panose="020F0502020204030204" pitchFamily="34" charset="0"/>
                <a:cs typeface="Arial" panose="020B0604020202020204" pitchFamily="34" charset="0"/>
              </a:rPr>
              <a:t> Two-factor authentication can help prevent unauthorized access to accounts by requiring an additional form of authentication, such as a code sent to a mobile phone.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dirty="0">
                <a:effectLst/>
                <a:latin typeface="Times New Roman" panose="02020603050405020304" pitchFamily="18" charset="0"/>
                <a:ea typeface="Calibri" panose="020F0502020204030204" pitchFamily="34" charset="0"/>
                <a:cs typeface="Arial" panose="020B0604020202020204" pitchFamily="34" charset="0"/>
              </a:rPr>
              <a:t>Security software:</a:t>
            </a:r>
            <a:r>
              <a:rPr lang="en-US" sz="1800" dirty="0">
                <a:effectLst/>
                <a:latin typeface="Times New Roman" panose="02020603050405020304" pitchFamily="18" charset="0"/>
                <a:ea typeface="Calibri" panose="020F0502020204030204" pitchFamily="34" charset="0"/>
                <a:cs typeface="Arial" panose="020B0604020202020204" pitchFamily="34" charset="0"/>
              </a:rPr>
              <a:t> Security software, such as antivirus or malware protection, can help protect against cyber threats.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1800" b="1" dirty="0">
                <a:effectLst/>
                <a:latin typeface="Times New Roman" panose="02020603050405020304" pitchFamily="18" charset="0"/>
                <a:ea typeface="Calibri" panose="020F0502020204030204" pitchFamily="34" charset="0"/>
                <a:cs typeface="Arial" panose="020B0604020202020204" pitchFamily="34" charset="0"/>
              </a:rPr>
              <a:t>Backups:</a:t>
            </a:r>
            <a:r>
              <a:rPr lang="en-US" sz="1800" dirty="0">
                <a:effectLst/>
                <a:latin typeface="Times New Roman" panose="02020603050405020304" pitchFamily="18" charset="0"/>
                <a:ea typeface="Calibri" panose="020F0502020204030204" pitchFamily="34" charset="0"/>
                <a:cs typeface="Arial" panose="020B0604020202020204" pitchFamily="34" charset="0"/>
              </a:rPr>
              <a:t> A procedure for making extra copies of data for the purpose of restoration in case of loss or damage. Backup the data whether it was full incremental or differential backup.</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Implementing a combination of physical and virtual security measures can help ensure the integrity of IT security and protect against physical and cyber threats.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BFA22F9B-4949-4DE1-831C-F61399F19D99}" type="slidenum">
              <a:rPr lang="en-US" smtClean="0"/>
              <a:t>10</a:t>
            </a:fld>
            <a:endParaRPr lang="en-US"/>
          </a:p>
        </p:txBody>
      </p:sp>
    </p:spTree>
    <p:extLst>
      <p:ext uri="{BB962C8B-B14F-4D97-AF65-F5344CB8AC3E}">
        <p14:creationId xmlns:p14="http://schemas.microsoft.com/office/powerpoint/2010/main" val="3140318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5/11/2024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2016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5/11/2024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66564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5/11/2024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91246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AA849-8A72-38E7-E3F2-F70981EA49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6061DE-1DBA-C859-CEDC-EE84DF8477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F19800-92F9-4508-7D17-C10C1D4DB5B6}"/>
              </a:ext>
            </a:extLst>
          </p:cNvPr>
          <p:cNvSpPr>
            <a:spLocks noGrp="1"/>
          </p:cNvSpPr>
          <p:nvPr>
            <p:ph type="dt" sz="half" idx="10"/>
          </p:nvPr>
        </p:nvSpPr>
        <p:spPr/>
        <p:txBody>
          <a:bodyPr/>
          <a:lstStyle/>
          <a:p>
            <a:fld id="{85E22F08-DBC4-4414-9404-38CB1CDD9A53}" type="datetimeFigureOut">
              <a:rPr lang="en-US" smtClean="0"/>
              <a:t>5/11/2024</a:t>
            </a:fld>
            <a:endParaRPr lang="en-US"/>
          </a:p>
        </p:txBody>
      </p:sp>
      <p:sp>
        <p:nvSpPr>
          <p:cNvPr id="5" name="Footer Placeholder 4">
            <a:extLst>
              <a:ext uri="{FF2B5EF4-FFF2-40B4-BE49-F238E27FC236}">
                <a16:creationId xmlns:a16="http://schemas.microsoft.com/office/drawing/2014/main" id="{F251B574-6159-0E0D-B440-90621DCFA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AC89E-DC95-C541-72C0-1733FC73F84E}"/>
              </a:ext>
            </a:extLst>
          </p:cNvPr>
          <p:cNvSpPr>
            <a:spLocks noGrp="1"/>
          </p:cNvSpPr>
          <p:nvPr>
            <p:ph type="sldNum" sz="quarter" idx="12"/>
          </p:nvPr>
        </p:nvSpPr>
        <p:spPr/>
        <p:txBody>
          <a:bodyPr/>
          <a:lstStyle/>
          <a:p>
            <a:fld id="{F8FD94FA-0BF0-4E57-8F22-C1C72CC4730F}" type="slidenum">
              <a:rPr lang="en-US" smtClean="0"/>
              <a:t>‹#›</a:t>
            </a:fld>
            <a:endParaRPr lang="en-US"/>
          </a:p>
        </p:txBody>
      </p:sp>
    </p:spTree>
    <p:extLst>
      <p:ext uri="{BB962C8B-B14F-4D97-AF65-F5344CB8AC3E}">
        <p14:creationId xmlns:p14="http://schemas.microsoft.com/office/powerpoint/2010/main" val="1915457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1F5B-AFB6-E8E7-06E7-3325F48AF4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047027-3DFD-CA81-D75D-CF03DD317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9407F-36DF-EA06-15FE-B5476FEC4D1F}"/>
              </a:ext>
            </a:extLst>
          </p:cNvPr>
          <p:cNvSpPr>
            <a:spLocks noGrp="1"/>
          </p:cNvSpPr>
          <p:nvPr>
            <p:ph type="dt" sz="half" idx="10"/>
          </p:nvPr>
        </p:nvSpPr>
        <p:spPr/>
        <p:txBody>
          <a:bodyPr/>
          <a:lstStyle/>
          <a:p>
            <a:fld id="{85E22F08-DBC4-4414-9404-38CB1CDD9A53}" type="datetimeFigureOut">
              <a:rPr lang="en-US" smtClean="0"/>
              <a:t>5/11/2024</a:t>
            </a:fld>
            <a:endParaRPr lang="en-US"/>
          </a:p>
        </p:txBody>
      </p:sp>
      <p:sp>
        <p:nvSpPr>
          <p:cNvPr id="5" name="Footer Placeholder 4">
            <a:extLst>
              <a:ext uri="{FF2B5EF4-FFF2-40B4-BE49-F238E27FC236}">
                <a16:creationId xmlns:a16="http://schemas.microsoft.com/office/drawing/2014/main" id="{8D95036D-D1BD-1548-549E-96E060341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0E16C-21E4-0398-4119-D1F6137DF8F5}"/>
              </a:ext>
            </a:extLst>
          </p:cNvPr>
          <p:cNvSpPr>
            <a:spLocks noGrp="1"/>
          </p:cNvSpPr>
          <p:nvPr>
            <p:ph type="sldNum" sz="quarter" idx="12"/>
          </p:nvPr>
        </p:nvSpPr>
        <p:spPr/>
        <p:txBody>
          <a:bodyPr/>
          <a:lstStyle/>
          <a:p>
            <a:fld id="{F8FD94FA-0BF0-4E57-8F22-C1C72CC4730F}" type="slidenum">
              <a:rPr lang="en-US" smtClean="0"/>
              <a:t>‹#›</a:t>
            </a:fld>
            <a:endParaRPr lang="en-US"/>
          </a:p>
        </p:txBody>
      </p:sp>
    </p:spTree>
    <p:extLst>
      <p:ext uri="{BB962C8B-B14F-4D97-AF65-F5344CB8AC3E}">
        <p14:creationId xmlns:p14="http://schemas.microsoft.com/office/powerpoint/2010/main" val="3917897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B1CA-3766-689C-205A-7E0CD4BA82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7E9416-B9BF-7E3C-E25D-909E7B634E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1CA86C-D531-7A8F-257A-E51FCAE4A71C}"/>
              </a:ext>
            </a:extLst>
          </p:cNvPr>
          <p:cNvSpPr>
            <a:spLocks noGrp="1"/>
          </p:cNvSpPr>
          <p:nvPr>
            <p:ph type="dt" sz="half" idx="10"/>
          </p:nvPr>
        </p:nvSpPr>
        <p:spPr/>
        <p:txBody>
          <a:bodyPr/>
          <a:lstStyle/>
          <a:p>
            <a:fld id="{85E22F08-DBC4-4414-9404-38CB1CDD9A53}" type="datetimeFigureOut">
              <a:rPr lang="en-US" smtClean="0"/>
              <a:t>5/11/2024</a:t>
            </a:fld>
            <a:endParaRPr lang="en-US"/>
          </a:p>
        </p:txBody>
      </p:sp>
      <p:sp>
        <p:nvSpPr>
          <p:cNvPr id="5" name="Footer Placeholder 4">
            <a:extLst>
              <a:ext uri="{FF2B5EF4-FFF2-40B4-BE49-F238E27FC236}">
                <a16:creationId xmlns:a16="http://schemas.microsoft.com/office/drawing/2014/main" id="{974EBD4B-C086-1674-9E6A-A599A3863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B01BD-0703-7770-638F-49791258594E}"/>
              </a:ext>
            </a:extLst>
          </p:cNvPr>
          <p:cNvSpPr>
            <a:spLocks noGrp="1"/>
          </p:cNvSpPr>
          <p:nvPr>
            <p:ph type="sldNum" sz="quarter" idx="12"/>
          </p:nvPr>
        </p:nvSpPr>
        <p:spPr/>
        <p:txBody>
          <a:bodyPr/>
          <a:lstStyle/>
          <a:p>
            <a:fld id="{F8FD94FA-0BF0-4E57-8F22-C1C72CC4730F}" type="slidenum">
              <a:rPr lang="en-US" smtClean="0"/>
              <a:t>‹#›</a:t>
            </a:fld>
            <a:endParaRPr lang="en-US"/>
          </a:p>
        </p:txBody>
      </p:sp>
    </p:spTree>
    <p:extLst>
      <p:ext uri="{BB962C8B-B14F-4D97-AF65-F5344CB8AC3E}">
        <p14:creationId xmlns:p14="http://schemas.microsoft.com/office/powerpoint/2010/main" val="1918175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9B49C-4EFE-6B7D-1589-98F1540CE8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ECF4A4-4DA9-6E48-A391-E17259F1B9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D306C7-78C6-AF2E-5E95-192DEF8B4B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B40FDE-8AD0-E315-D7A7-3C482D4BE110}"/>
              </a:ext>
            </a:extLst>
          </p:cNvPr>
          <p:cNvSpPr>
            <a:spLocks noGrp="1"/>
          </p:cNvSpPr>
          <p:nvPr>
            <p:ph type="dt" sz="half" idx="10"/>
          </p:nvPr>
        </p:nvSpPr>
        <p:spPr/>
        <p:txBody>
          <a:bodyPr/>
          <a:lstStyle/>
          <a:p>
            <a:fld id="{85E22F08-DBC4-4414-9404-38CB1CDD9A53}" type="datetimeFigureOut">
              <a:rPr lang="en-US" smtClean="0"/>
              <a:t>5/11/2024</a:t>
            </a:fld>
            <a:endParaRPr lang="en-US"/>
          </a:p>
        </p:txBody>
      </p:sp>
      <p:sp>
        <p:nvSpPr>
          <p:cNvPr id="6" name="Footer Placeholder 5">
            <a:extLst>
              <a:ext uri="{FF2B5EF4-FFF2-40B4-BE49-F238E27FC236}">
                <a16:creationId xmlns:a16="http://schemas.microsoft.com/office/drawing/2014/main" id="{B396DB8A-3499-61F1-FD64-094623CC69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FB195A-FA0D-E4DC-DA78-AA3E5DB8286F}"/>
              </a:ext>
            </a:extLst>
          </p:cNvPr>
          <p:cNvSpPr>
            <a:spLocks noGrp="1"/>
          </p:cNvSpPr>
          <p:nvPr>
            <p:ph type="sldNum" sz="quarter" idx="12"/>
          </p:nvPr>
        </p:nvSpPr>
        <p:spPr/>
        <p:txBody>
          <a:bodyPr/>
          <a:lstStyle/>
          <a:p>
            <a:fld id="{F8FD94FA-0BF0-4E57-8F22-C1C72CC4730F}" type="slidenum">
              <a:rPr lang="en-US" smtClean="0"/>
              <a:t>‹#›</a:t>
            </a:fld>
            <a:endParaRPr lang="en-US"/>
          </a:p>
        </p:txBody>
      </p:sp>
    </p:spTree>
    <p:extLst>
      <p:ext uri="{BB962C8B-B14F-4D97-AF65-F5344CB8AC3E}">
        <p14:creationId xmlns:p14="http://schemas.microsoft.com/office/powerpoint/2010/main" val="3697580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84A56-426A-3CD5-2B81-A29F2993D5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95AAA5-A6A3-4288-2AC6-6411C1EEDE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4BE274-C602-57A6-87A4-712FF06A31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1FC5F3-8595-1C23-3E92-205657FA75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DB8A0C-2513-E53C-48B1-5DD5010F66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74B905-591B-66BA-ADDA-6D0E593B40B9}"/>
              </a:ext>
            </a:extLst>
          </p:cNvPr>
          <p:cNvSpPr>
            <a:spLocks noGrp="1"/>
          </p:cNvSpPr>
          <p:nvPr>
            <p:ph type="dt" sz="half" idx="10"/>
          </p:nvPr>
        </p:nvSpPr>
        <p:spPr/>
        <p:txBody>
          <a:bodyPr/>
          <a:lstStyle/>
          <a:p>
            <a:fld id="{85E22F08-DBC4-4414-9404-38CB1CDD9A53}" type="datetimeFigureOut">
              <a:rPr lang="en-US" smtClean="0"/>
              <a:t>5/11/2024</a:t>
            </a:fld>
            <a:endParaRPr lang="en-US"/>
          </a:p>
        </p:txBody>
      </p:sp>
      <p:sp>
        <p:nvSpPr>
          <p:cNvPr id="8" name="Footer Placeholder 7">
            <a:extLst>
              <a:ext uri="{FF2B5EF4-FFF2-40B4-BE49-F238E27FC236}">
                <a16:creationId xmlns:a16="http://schemas.microsoft.com/office/drawing/2014/main" id="{7D98479A-CE20-EFC2-8F07-EC56DEE6F6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5354E0-8C2C-D0D4-7008-B2B19E875717}"/>
              </a:ext>
            </a:extLst>
          </p:cNvPr>
          <p:cNvSpPr>
            <a:spLocks noGrp="1"/>
          </p:cNvSpPr>
          <p:nvPr>
            <p:ph type="sldNum" sz="quarter" idx="12"/>
          </p:nvPr>
        </p:nvSpPr>
        <p:spPr/>
        <p:txBody>
          <a:bodyPr/>
          <a:lstStyle/>
          <a:p>
            <a:fld id="{F8FD94FA-0BF0-4E57-8F22-C1C72CC4730F}" type="slidenum">
              <a:rPr lang="en-US" smtClean="0"/>
              <a:t>‹#›</a:t>
            </a:fld>
            <a:endParaRPr lang="en-US"/>
          </a:p>
        </p:txBody>
      </p:sp>
    </p:spTree>
    <p:extLst>
      <p:ext uri="{BB962C8B-B14F-4D97-AF65-F5344CB8AC3E}">
        <p14:creationId xmlns:p14="http://schemas.microsoft.com/office/powerpoint/2010/main" val="732317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3261-11F0-7F00-1667-3909F12169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6978A7-6C6A-C1B7-CB12-7D55126A861F}"/>
              </a:ext>
            </a:extLst>
          </p:cNvPr>
          <p:cNvSpPr>
            <a:spLocks noGrp="1"/>
          </p:cNvSpPr>
          <p:nvPr>
            <p:ph type="dt" sz="half" idx="10"/>
          </p:nvPr>
        </p:nvSpPr>
        <p:spPr/>
        <p:txBody>
          <a:bodyPr/>
          <a:lstStyle/>
          <a:p>
            <a:fld id="{85E22F08-DBC4-4414-9404-38CB1CDD9A53}" type="datetimeFigureOut">
              <a:rPr lang="en-US" smtClean="0"/>
              <a:t>5/11/2024</a:t>
            </a:fld>
            <a:endParaRPr lang="en-US"/>
          </a:p>
        </p:txBody>
      </p:sp>
      <p:sp>
        <p:nvSpPr>
          <p:cNvPr id="4" name="Footer Placeholder 3">
            <a:extLst>
              <a:ext uri="{FF2B5EF4-FFF2-40B4-BE49-F238E27FC236}">
                <a16:creationId xmlns:a16="http://schemas.microsoft.com/office/drawing/2014/main" id="{4BFE2D79-1E62-F6FD-5A77-11E0FE848B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38EF54-EF3F-BB79-63C5-475AE3FDE5BA}"/>
              </a:ext>
            </a:extLst>
          </p:cNvPr>
          <p:cNvSpPr>
            <a:spLocks noGrp="1"/>
          </p:cNvSpPr>
          <p:nvPr>
            <p:ph type="sldNum" sz="quarter" idx="12"/>
          </p:nvPr>
        </p:nvSpPr>
        <p:spPr/>
        <p:txBody>
          <a:bodyPr/>
          <a:lstStyle/>
          <a:p>
            <a:fld id="{F8FD94FA-0BF0-4E57-8F22-C1C72CC4730F}" type="slidenum">
              <a:rPr lang="en-US" smtClean="0"/>
              <a:t>‹#›</a:t>
            </a:fld>
            <a:endParaRPr lang="en-US"/>
          </a:p>
        </p:txBody>
      </p:sp>
    </p:spTree>
    <p:extLst>
      <p:ext uri="{BB962C8B-B14F-4D97-AF65-F5344CB8AC3E}">
        <p14:creationId xmlns:p14="http://schemas.microsoft.com/office/powerpoint/2010/main" val="1847382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F225D3-36AC-9F8B-3EEC-275F8C1C4953}"/>
              </a:ext>
            </a:extLst>
          </p:cNvPr>
          <p:cNvSpPr>
            <a:spLocks noGrp="1"/>
          </p:cNvSpPr>
          <p:nvPr>
            <p:ph type="dt" sz="half" idx="10"/>
          </p:nvPr>
        </p:nvSpPr>
        <p:spPr/>
        <p:txBody>
          <a:bodyPr/>
          <a:lstStyle/>
          <a:p>
            <a:fld id="{85E22F08-DBC4-4414-9404-38CB1CDD9A53}" type="datetimeFigureOut">
              <a:rPr lang="en-US" smtClean="0"/>
              <a:t>5/11/2024</a:t>
            </a:fld>
            <a:endParaRPr lang="en-US"/>
          </a:p>
        </p:txBody>
      </p:sp>
      <p:sp>
        <p:nvSpPr>
          <p:cNvPr id="3" name="Footer Placeholder 2">
            <a:extLst>
              <a:ext uri="{FF2B5EF4-FFF2-40B4-BE49-F238E27FC236}">
                <a16:creationId xmlns:a16="http://schemas.microsoft.com/office/drawing/2014/main" id="{B1F843AA-9BDE-2C81-F2FA-02A0102F9E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E23CE8-3437-A8D0-CDD8-3244A86FE384}"/>
              </a:ext>
            </a:extLst>
          </p:cNvPr>
          <p:cNvSpPr>
            <a:spLocks noGrp="1"/>
          </p:cNvSpPr>
          <p:nvPr>
            <p:ph type="sldNum" sz="quarter" idx="12"/>
          </p:nvPr>
        </p:nvSpPr>
        <p:spPr/>
        <p:txBody>
          <a:bodyPr/>
          <a:lstStyle/>
          <a:p>
            <a:fld id="{F8FD94FA-0BF0-4E57-8F22-C1C72CC4730F}" type="slidenum">
              <a:rPr lang="en-US" smtClean="0"/>
              <a:t>‹#›</a:t>
            </a:fld>
            <a:endParaRPr lang="en-US"/>
          </a:p>
        </p:txBody>
      </p:sp>
    </p:spTree>
    <p:extLst>
      <p:ext uri="{BB962C8B-B14F-4D97-AF65-F5344CB8AC3E}">
        <p14:creationId xmlns:p14="http://schemas.microsoft.com/office/powerpoint/2010/main" val="3065431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0F63B-BD1E-0CD4-AAEE-CC37DEDF9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721085-0506-964E-B932-EEDA5636C7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E148C4-7F41-B6BE-8B3F-A2C5B3B737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4A119-AA08-0106-6F1F-F3E3CDEBBA8E}"/>
              </a:ext>
            </a:extLst>
          </p:cNvPr>
          <p:cNvSpPr>
            <a:spLocks noGrp="1"/>
          </p:cNvSpPr>
          <p:nvPr>
            <p:ph type="dt" sz="half" idx="10"/>
          </p:nvPr>
        </p:nvSpPr>
        <p:spPr/>
        <p:txBody>
          <a:bodyPr/>
          <a:lstStyle/>
          <a:p>
            <a:fld id="{85E22F08-DBC4-4414-9404-38CB1CDD9A53}" type="datetimeFigureOut">
              <a:rPr lang="en-US" smtClean="0"/>
              <a:t>5/11/2024</a:t>
            </a:fld>
            <a:endParaRPr lang="en-US"/>
          </a:p>
        </p:txBody>
      </p:sp>
      <p:sp>
        <p:nvSpPr>
          <p:cNvPr id="6" name="Footer Placeholder 5">
            <a:extLst>
              <a:ext uri="{FF2B5EF4-FFF2-40B4-BE49-F238E27FC236}">
                <a16:creationId xmlns:a16="http://schemas.microsoft.com/office/drawing/2014/main" id="{841ED624-640E-DAAC-76F7-DC0BDF346D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C53EAD-21B0-630B-781D-A5322E4E1953}"/>
              </a:ext>
            </a:extLst>
          </p:cNvPr>
          <p:cNvSpPr>
            <a:spLocks noGrp="1"/>
          </p:cNvSpPr>
          <p:nvPr>
            <p:ph type="sldNum" sz="quarter" idx="12"/>
          </p:nvPr>
        </p:nvSpPr>
        <p:spPr/>
        <p:txBody>
          <a:bodyPr/>
          <a:lstStyle/>
          <a:p>
            <a:fld id="{F8FD94FA-0BF0-4E57-8F22-C1C72CC4730F}" type="slidenum">
              <a:rPr lang="en-US" smtClean="0"/>
              <a:t>‹#›</a:t>
            </a:fld>
            <a:endParaRPr lang="en-US"/>
          </a:p>
        </p:txBody>
      </p:sp>
    </p:spTree>
    <p:extLst>
      <p:ext uri="{BB962C8B-B14F-4D97-AF65-F5344CB8AC3E}">
        <p14:creationId xmlns:p14="http://schemas.microsoft.com/office/powerpoint/2010/main" val="161888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5/11/2024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71478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53FC-EF13-A779-1A5C-99FA95DF9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6FAF15-8D30-7BF3-21D8-E0C5017FE4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F73689-279F-40D6-D1ED-09F2A2C60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DDD963-0B25-EFAF-4797-CF6124239EE3}"/>
              </a:ext>
            </a:extLst>
          </p:cNvPr>
          <p:cNvSpPr>
            <a:spLocks noGrp="1"/>
          </p:cNvSpPr>
          <p:nvPr>
            <p:ph type="dt" sz="half" idx="10"/>
          </p:nvPr>
        </p:nvSpPr>
        <p:spPr/>
        <p:txBody>
          <a:bodyPr/>
          <a:lstStyle/>
          <a:p>
            <a:fld id="{85E22F08-DBC4-4414-9404-38CB1CDD9A53}" type="datetimeFigureOut">
              <a:rPr lang="en-US" smtClean="0"/>
              <a:t>5/11/2024</a:t>
            </a:fld>
            <a:endParaRPr lang="en-US"/>
          </a:p>
        </p:txBody>
      </p:sp>
      <p:sp>
        <p:nvSpPr>
          <p:cNvPr id="6" name="Footer Placeholder 5">
            <a:extLst>
              <a:ext uri="{FF2B5EF4-FFF2-40B4-BE49-F238E27FC236}">
                <a16:creationId xmlns:a16="http://schemas.microsoft.com/office/drawing/2014/main" id="{D6BC6747-EF4B-BB4B-AD82-92E489A3B5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B533B9-A535-AA03-0969-CDC3BA534CD2}"/>
              </a:ext>
            </a:extLst>
          </p:cNvPr>
          <p:cNvSpPr>
            <a:spLocks noGrp="1"/>
          </p:cNvSpPr>
          <p:nvPr>
            <p:ph type="sldNum" sz="quarter" idx="12"/>
          </p:nvPr>
        </p:nvSpPr>
        <p:spPr/>
        <p:txBody>
          <a:bodyPr/>
          <a:lstStyle/>
          <a:p>
            <a:fld id="{F8FD94FA-0BF0-4E57-8F22-C1C72CC4730F}" type="slidenum">
              <a:rPr lang="en-US" smtClean="0"/>
              <a:t>‹#›</a:t>
            </a:fld>
            <a:endParaRPr lang="en-US"/>
          </a:p>
        </p:txBody>
      </p:sp>
    </p:spTree>
    <p:extLst>
      <p:ext uri="{BB962C8B-B14F-4D97-AF65-F5344CB8AC3E}">
        <p14:creationId xmlns:p14="http://schemas.microsoft.com/office/powerpoint/2010/main" val="22037928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C7A3-7FB8-8BF5-3C52-447A3DC570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6A81C8-C6EF-3130-1CCF-D2DC46351A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70C7D-F7CA-7B59-0080-F09A889BE6A9}"/>
              </a:ext>
            </a:extLst>
          </p:cNvPr>
          <p:cNvSpPr>
            <a:spLocks noGrp="1"/>
          </p:cNvSpPr>
          <p:nvPr>
            <p:ph type="dt" sz="half" idx="10"/>
          </p:nvPr>
        </p:nvSpPr>
        <p:spPr/>
        <p:txBody>
          <a:bodyPr/>
          <a:lstStyle/>
          <a:p>
            <a:fld id="{85E22F08-DBC4-4414-9404-38CB1CDD9A53}" type="datetimeFigureOut">
              <a:rPr lang="en-US" smtClean="0"/>
              <a:t>5/11/2024</a:t>
            </a:fld>
            <a:endParaRPr lang="en-US"/>
          </a:p>
        </p:txBody>
      </p:sp>
      <p:sp>
        <p:nvSpPr>
          <p:cNvPr id="5" name="Footer Placeholder 4">
            <a:extLst>
              <a:ext uri="{FF2B5EF4-FFF2-40B4-BE49-F238E27FC236}">
                <a16:creationId xmlns:a16="http://schemas.microsoft.com/office/drawing/2014/main" id="{6AD247AE-3DE6-5988-FDF7-DBB011CD1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7E7E80-E3C7-3E2E-A5DC-AB9479EFF32F}"/>
              </a:ext>
            </a:extLst>
          </p:cNvPr>
          <p:cNvSpPr>
            <a:spLocks noGrp="1"/>
          </p:cNvSpPr>
          <p:nvPr>
            <p:ph type="sldNum" sz="quarter" idx="12"/>
          </p:nvPr>
        </p:nvSpPr>
        <p:spPr/>
        <p:txBody>
          <a:bodyPr/>
          <a:lstStyle/>
          <a:p>
            <a:fld id="{F8FD94FA-0BF0-4E57-8F22-C1C72CC4730F}" type="slidenum">
              <a:rPr lang="en-US" smtClean="0"/>
              <a:t>‹#›</a:t>
            </a:fld>
            <a:endParaRPr lang="en-US"/>
          </a:p>
        </p:txBody>
      </p:sp>
    </p:spTree>
    <p:extLst>
      <p:ext uri="{BB962C8B-B14F-4D97-AF65-F5344CB8AC3E}">
        <p14:creationId xmlns:p14="http://schemas.microsoft.com/office/powerpoint/2010/main" val="5570501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4414D-0526-BD7B-2334-19171BC98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EFDFF-9BDE-E289-5A78-7FB4FD7E1F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D2BF39-599F-EE5C-532C-36499BFEA7C6}"/>
              </a:ext>
            </a:extLst>
          </p:cNvPr>
          <p:cNvSpPr>
            <a:spLocks noGrp="1"/>
          </p:cNvSpPr>
          <p:nvPr>
            <p:ph type="dt" sz="half" idx="10"/>
          </p:nvPr>
        </p:nvSpPr>
        <p:spPr/>
        <p:txBody>
          <a:bodyPr/>
          <a:lstStyle/>
          <a:p>
            <a:fld id="{85E22F08-DBC4-4414-9404-38CB1CDD9A53}" type="datetimeFigureOut">
              <a:rPr lang="en-US" smtClean="0"/>
              <a:t>5/11/2024</a:t>
            </a:fld>
            <a:endParaRPr lang="en-US"/>
          </a:p>
        </p:txBody>
      </p:sp>
      <p:sp>
        <p:nvSpPr>
          <p:cNvPr id="5" name="Footer Placeholder 4">
            <a:extLst>
              <a:ext uri="{FF2B5EF4-FFF2-40B4-BE49-F238E27FC236}">
                <a16:creationId xmlns:a16="http://schemas.microsoft.com/office/drawing/2014/main" id="{793AB706-DA63-3813-B0B2-67054FD8D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DD5732-816D-CC67-8D97-9EBB64ED3522}"/>
              </a:ext>
            </a:extLst>
          </p:cNvPr>
          <p:cNvSpPr>
            <a:spLocks noGrp="1"/>
          </p:cNvSpPr>
          <p:nvPr>
            <p:ph type="sldNum" sz="quarter" idx="12"/>
          </p:nvPr>
        </p:nvSpPr>
        <p:spPr/>
        <p:txBody>
          <a:bodyPr/>
          <a:lstStyle/>
          <a:p>
            <a:fld id="{F8FD94FA-0BF0-4E57-8F22-C1C72CC4730F}" type="slidenum">
              <a:rPr lang="en-US" smtClean="0"/>
              <a:t>‹#›</a:t>
            </a:fld>
            <a:endParaRPr lang="en-US"/>
          </a:p>
        </p:txBody>
      </p:sp>
    </p:spTree>
    <p:extLst>
      <p:ext uri="{BB962C8B-B14F-4D97-AF65-F5344CB8AC3E}">
        <p14:creationId xmlns:p14="http://schemas.microsoft.com/office/powerpoint/2010/main" val="2995105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5/11/2024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65542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5/11/2024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69770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5/11/2024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8702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5/11/2024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2064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5/11/2024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98999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5/11/2024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06700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5/11/2024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36831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5/11/2024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329220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085509-4F93-3971-32F5-9470E422A9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84A853-19FB-C901-1A5B-BB85677E76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CD31DC-2691-3A63-A8A5-000626DABF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22F08-DBC4-4414-9404-38CB1CDD9A53}" type="datetimeFigureOut">
              <a:rPr lang="en-US" smtClean="0"/>
              <a:t>5/11/2024</a:t>
            </a:fld>
            <a:endParaRPr lang="en-US"/>
          </a:p>
        </p:txBody>
      </p:sp>
      <p:sp>
        <p:nvSpPr>
          <p:cNvPr id="5" name="Footer Placeholder 4">
            <a:extLst>
              <a:ext uri="{FF2B5EF4-FFF2-40B4-BE49-F238E27FC236}">
                <a16:creationId xmlns:a16="http://schemas.microsoft.com/office/drawing/2014/main" id="{C13A91AE-4EAE-45C1-F5FF-B76F90AFB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3EC1BE-4FE9-EDCB-407C-060297306F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D94FA-0BF0-4E57-8F22-C1C72CC4730F}" type="slidenum">
              <a:rPr lang="en-US" smtClean="0"/>
              <a:t>‹#›</a:t>
            </a:fld>
            <a:endParaRPr lang="en-US"/>
          </a:p>
        </p:txBody>
      </p:sp>
    </p:spTree>
    <p:extLst>
      <p:ext uri="{BB962C8B-B14F-4D97-AF65-F5344CB8AC3E}">
        <p14:creationId xmlns:p14="http://schemas.microsoft.com/office/powerpoint/2010/main" val="11528934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 name="Rectangle 104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Abstract secure technology background">
            <a:extLst>
              <a:ext uri="{FF2B5EF4-FFF2-40B4-BE49-F238E27FC236}">
                <a16:creationId xmlns:a16="http://schemas.microsoft.com/office/drawing/2014/main" id="{42225358-B36C-1EEC-C2F9-04D77E1835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00" r="834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50" name="Rectangle 104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F4EF67-3235-27E6-78EB-C759C04E1ED2}"/>
              </a:ext>
            </a:extLst>
          </p:cNvPr>
          <p:cNvSpPr>
            <a:spLocks noGrp="1"/>
          </p:cNvSpPr>
          <p:nvPr>
            <p:ph type="ctrTitle"/>
          </p:nvPr>
        </p:nvSpPr>
        <p:spPr>
          <a:xfrm>
            <a:off x="477981" y="1122363"/>
            <a:ext cx="4023360" cy="3204134"/>
          </a:xfrm>
        </p:spPr>
        <p:txBody>
          <a:bodyPr anchor="b">
            <a:normAutofit/>
          </a:bodyPr>
          <a:lstStyle/>
          <a:p>
            <a:r>
              <a:rPr lang="en-US" sz="5400" dirty="0">
                <a:latin typeface="Abadi" panose="020B0604020104020204" pitchFamily="34" charset="0"/>
              </a:rPr>
              <a:t>Security</a:t>
            </a:r>
            <a:br>
              <a:rPr lang="en-US" sz="4800" dirty="0">
                <a:latin typeface="Abadi" panose="020B0604020104020204" pitchFamily="34" charset="0"/>
              </a:rPr>
            </a:br>
            <a:r>
              <a:rPr lang="en-US" sz="1800" b="0" i="0" u="none" strike="noStrike" baseline="0" dirty="0">
                <a:latin typeface="Abadi" panose="020B0604020104020204" pitchFamily="34" charset="0"/>
              </a:rPr>
              <a:t>10203280</a:t>
            </a:r>
            <a:br>
              <a:rPr lang="en-US" sz="1800" b="0" dirty="0">
                <a:latin typeface="Abadi" panose="020B0604020104020204" pitchFamily="34" charset="0"/>
              </a:rPr>
            </a:br>
            <a:r>
              <a:rPr lang="en-US" sz="1800" b="0" i="0" u="none" strike="noStrike" baseline="0" dirty="0">
                <a:latin typeface="Abadi" panose="020B0604020104020204" pitchFamily="34" charset="0"/>
              </a:rPr>
              <a:t>D/618/740</a:t>
            </a:r>
            <a:endParaRPr lang="en-US" sz="1800" dirty="0">
              <a:latin typeface="Abadi" panose="020B0604020104020204" pitchFamily="34" charset="0"/>
            </a:endParaRPr>
          </a:p>
        </p:txBody>
      </p:sp>
      <p:sp>
        <p:nvSpPr>
          <p:cNvPr id="3" name="Subtitle 2">
            <a:extLst>
              <a:ext uri="{FF2B5EF4-FFF2-40B4-BE49-F238E27FC236}">
                <a16:creationId xmlns:a16="http://schemas.microsoft.com/office/drawing/2014/main" id="{7687848E-8F1A-7F7D-438A-2007778DC96B}"/>
              </a:ext>
            </a:extLst>
          </p:cNvPr>
          <p:cNvSpPr>
            <a:spLocks noGrp="1"/>
          </p:cNvSpPr>
          <p:nvPr>
            <p:ph type="subTitle" idx="1"/>
          </p:nvPr>
        </p:nvSpPr>
        <p:spPr>
          <a:xfrm>
            <a:off x="477980" y="4872922"/>
            <a:ext cx="4023359" cy="1208141"/>
          </a:xfrm>
        </p:spPr>
        <p:txBody>
          <a:bodyPr>
            <a:normAutofit/>
          </a:bodyPr>
          <a:lstStyle/>
          <a:p>
            <a:r>
              <a:rPr lang="en-US" sz="1800" dirty="0">
                <a:latin typeface="Abadi" panose="020B0604020104020204" pitchFamily="34" charset="0"/>
              </a:rPr>
              <a:t>By: Marwan Al Farah</a:t>
            </a:r>
            <a:br>
              <a:rPr lang="en-US" sz="1800" dirty="0">
                <a:latin typeface="Abadi" panose="020B0604020104020204" pitchFamily="34" charset="0"/>
              </a:rPr>
            </a:br>
            <a:r>
              <a:rPr lang="en-US" sz="1800" dirty="0">
                <a:latin typeface="Abadi" panose="020B0604020104020204" pitchFamily="34" charset="0"/>
              </a:rPr>
              <a:t>Tutor: Eng. Sami Al </a:t>
            </a:r>
            <a:r>
              <a:rPr lang="en-US" sz="1800" dirty="0" err="1">
                <a:latin typeface="Abadi" panose="020B0604020104020204" pitchFamily="34" charset="0"/>
              </a:rPr>
              <a:t>Mashaqbeh</a:t>
            </a:r>
            <a:br>
              <a:rPr lang="en-US" sz="1800" dirty="0">
                <a:latin typeface="Abadi" panose="020B0604020104020204" pitchFamily="34" charset="0"/>
              </a:rPr>
            </a:br>
            <a:endParaRPr lang="en-US" sz="1800" dirty="0">
              <a:latin typeface="Abadi" panose="020B0604020104020204" pitchFamily="34" charset="0"/>
            </a:endParaRPr>
          </a:p>
        </p:txBody>
      </p:sp>
      <p:sp>
        <p:nvSpPr>
          <p:cNvPr id="1052" name="Rectangle 105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4" name="Rectangle 105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4" name="Picture 10" descr="HTU | Al Hussein Technical University">
            <a:extLst>
              <a:ext uri="{FF2B5EF4-FFF2-40B4-BE49-F238E27FC236}">
                <a16:creationId xmlns:a16="http://schemas.microsoft.com/office/drawing/2014/main" id="{6C14BF92-107A-F08A-A6A5-DB71438EFC2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930" b="23928"/>
          <a:stretch/>
        </p:blipFill>
        <p:spPr bwMode="auto">
          <a:xfrm>
            <a:off x="10039966" y="148075"/>
            <a:ext cx="1905000" cy="9552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9D514E5-86F6-D960-DB94-91EA5B2E3AAF}"/>
              </a:ext>
            </a:extLst>
          </p:cNvPr>
          <p:cNvPicPr>
            <a:picLocks noChangeAspect="1"/>
          </p:cNvPicPr>
          <p:nvPr/>
        </p:nvPicPr>
        <p:blipFill>
          <a:blip r:embed="rId4"/>
          <a:stretch>
            <a:fillRect/>
          </a:stretch>
        </p:blipFill>
        <p:spPr>
          <a:xfrm>
            <a:off x="216708" y="195871"/>
            <a:ext cx="1425063" cy="1005927"/>
          </a:xfrm>
          <a:prstGeom prst="rect">
            <a:avLst/>
          </a:prstGeom>
        </p:spPr>
      </p:pic>
    </p:spTree>
    <p:extLst>
      <p:ext uri="{BB962C8B-B14F-4D97-AF65-F5344CB8AC3E}">
        <p14:creationId xmlns:p14="http://schemas.microsoft.com/office/powerpoint/2010/main" val="19972932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E219E-7E45-64FF-FF79-5DC569B6228D}"/>
              </a:ext>
            </a:extLst>
          </p:cNvPr>
          <p:cNvSpPr>
            <a:spLocks noGrp="1"/>
          </p:cNvSpPr>
          <p:nvPr>
            <p:ph type="title"/>
          </p:nvPr>
        </p:nvSpPr>
        <p:spPr/>
        <p:txBody>
          <a:bodyPr>
            <a:normAutofit/>
          </a:bodyPr>
          <a:lstStyle/>
          <a:p>
            <a:r>
              <a:rPr lang="en-US" dirty="0"/>
              <a:t>Physical and Virtual Security Measures</a:t>
            </a:r>
          </a:p>
        </p:txBody>
      </p:sp>
      <p:sp>
        <p:nvSpPr>
          <p:cNvPr id="3" name="Content Placeholder 2">
            <a:extLst>
              <a:ext uri="{FF2B5EF4-FFF2-40B4-BE49-F238E27FC236}">
                <a16:creationId xmlns:a16="http://schemas.microsoft.com/office/drawing/2014/main" id="{80CDF852-CDF6-8E9C-2DDC-52E990536C3C}"/>
              </a:ext>
            </a:extLst>
          </p:cNvPr>
          <p:cNvSpPr>
            <a:spLocks noGrp="1"/>
          </p:cNvSpPr>
          <p:nvPr>
            <p:ph idx="1"/>
          </p:nvPr>
        </p:nvSpPr>
        <p:spPr>
          <a:xfrm>
            <a:off x="976415" y="2855709"/>
            <a:ext cx="4768397" cy="3694176"/>
          </a:xfrm>
        </p:spPr>
        <p:txBody>
          <a:bodyPr/>
          <a:lstStyle/>
          <a:p>
            <a:r>
              <a:rPr lang="en-US" b="1" dirty="0"/>
              <a:t>Physical Security Measures:</a:t>
            </a:r>
          </a:p>
          <a:p>
            <a:pPr marL="457200" indent="-457200">
              <a:buAutoNum type="arabicPeriod"/>
            </a:pPr>
            <a:r>
              <a:rPr lang="en-US" dirty="0"/>
              <a:t>Security cameras</a:t>
            </a:r>
          </a:p>
          <a:p>
            <a:pPr marL="457200" indent="-457200">
              <a:buAutoNum type="arabicPeriod"/>
            </a:pPr>
            <a:r>
              <a:rPr lang="en-US" dirty="0"/>
              <a:t>Access controls</a:t>
            </a:r>
          </a:p>
          <a:p>
            <a:pPr marL="457200" indent="-457200">
              <a:buAutoNum type="arabicPeriod"/>
            </a:pPr>
            <a:r>
              <a:rPr lang="en-US" dirty="0"/>
              <a:t>Physical barriers</a:t>
            </a:r>
          </a:p>
          <a:p>
            <a:pPr marL="457200" indent="-457200">
              <a:buAutoNum type="arabicPeriod"/>
            </a:pPr>
            <a:r>
              <a:rPr lang="en-US" dirty="0"/>
              <a:t>Environmental controls</a:t>
            </a:r>
          </a:p>
        </p:txBody>
      </p:sp>
      <p:sp>
        <p:nvSpPr>
          <p:cNvPr id="4" name="Content Placeholder 2">
            <a:extLst>
              <a:ext uri="{FF2B5EF4-FFF2-40B4-BE49-F238E27FC236}">
                <a16:creationId xmlns:a16="http://schemas.microsoft.com/office/drawing/2014/main" id="{E7AA34F1-6A27-FA45-BE6F-3C877544F686}"/>
              </a:ext>
            </a:extLst>
          </p:cNvPr>
          <p:cNvSpPr txBox="1">
            <a:spLocks/>
          </p:cNvSpPr>
          <p:nvPr/>
        </p:nvSpPr>
        <p:spPr>
          <a:xfrm>
            <a:off x="6794123" y="2855709"/>
            <a:ext cx="4768397" cy="36941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Virtual Security Measures:</a:t>
            </a:r>
          </a:p>
          <a:p>
            <a:pPr marL="457200" indent="-457200">
              <a:buFont typeface="Arial" panose="020B0604020202020204" pitchFamily="34" charset="0"/>
              <a:buAutoNum type="arabicPeriod"/>
            </a:pPr>
            <a:r>
              <a:rPr lang="en-US" dirty="0"/>
              <a:t>Firewalls</a:t>
            </a:r>
          </a:p>
          <a:p>
            <a:pPr marL="457200" indent="-457200">
              <a:buFont typeface="Arial" panose="020B0604020202020204" pitchFamily="34" charset="0"/>
              <a:buAutoNum type="arabicPeriod"/>
            </a:pPr>
            <a:r>
              <a:rPr lang="en-US" dirty="0"/>
              <a:t>Encryption</a:t>
            </a:r>
          </a:p>
          <a:p>
            <a:pPr marL="457200" indent="-457200">
              <a:buFont typeface="Arial" panose="020B0604020202020204" pitchFamily="34" charset="0"/>
              <a:buAutoNum type="arabicPeriod"/>
            </a:pPr>
            <a:r>
              <a:rPr lang="en-US" dirty="0"/>
              <a:t>Two-factor authentication</a:t>
            </a:r>
          </a:p>
          <a:p>
            <a:pPr marL="457200" indent="-457200">
              <a:buFont typeface="Arial" panose="020B0604020202020204" pitchFamily="34" charset="0"/>
              <a:buAutoNum type="arabicPeriod"/>
            </a:pPr>
            <a:r>
              <a:rPr lang="en-US" dirty="0"/>
              <a:t>Security software</a:t>
            </a:r>
          </a:p>
        </p:txBody>
      </p:sp>
      <p:cxnSp>
        <p:nvCxnSpPr>
          <p:cNvPr id="6" name="Straight Connector 5">
            <a:extLst>
              <a:ext uri="{FF2B5EF4-FFF2-40B4-BE49-F238E27FC236}">
                <a16:creationId xmlns:a16="http://schemas.microsoft.com/office/drawing/2014/main" id="{F71DA2E1-AFE3-0F07-C292-9460202C39D8}"/>
              </a:ext>
            </a:extLst>
          </p:cNvPr>
          <p:cNvCxnSpPr/>
          <p:nvPr/>
        </p:nvCxnSpPr>
        <p:spPr>
          <a:xfrm>
            <a:off x="6205329" y="2315817"/>
            <a:ext cx="0" cy="4065105"/>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882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500"/>
                                        <p:tgtEl>
                                          <p:spTgt spid="4">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 end="1"/>
                                            </p:txEl>
                                          </p:spTgt>
                                        </p:tgtEl>
                                        <p:attrNameLst>
                                          <p:attrName>style.visibility</p:attrName>
                                        </p:attrNameLst>
                                      </p:cBhvr>
                                      <p:to>
                                        <p:strVal val="visible"/>
                                      </p:to>
                                    </p:set>
                                    <p:animEffect transition="in" filter="fade">
                                      <p:cBhvr>
                                        <p:cTn id="40" dur="500"/>
                                        <p:tgtEl>
                                          <p:spTgt spid="4">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Effect transition="in" filter="fade">
                                      <p:cBhvr>
                                        <p:cTn id="45" dur="500"/>
                                        <p:tgtEl>
                                          <p:spTgt spid="4">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3" end="3"/>
                                            </p:txEl>
                                          </p:spTgt>
                                        </p:tgtEl>
                                        <p:attrNameLst>
                                          <p:attrName>style.visibility</p:attrName>
                                        </p:attrNameLst>
                                      </p:cBhvr>
                                      <p:to>
                                        <p:strVal val="visible"/>
                                      </p:to>
                                    </p:set>
                                    <p:animEffect transition="in" filter="fade">
                                      <p:cBhvr>
                                        <p:cTn id="50" dur="500"/>
                                        <p:tgtEl>
                                          <p:spTgt spid="4">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animEffect transition="in" filter="fade">
                                      <p:cBhvr>
                                        <p:cTn id="5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3">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B34A1220-F238-40DF-F72E-3E90E2626852}"/>
              </a:ext>
            </a:extLst>
          </p:cNvPr>
          <p:cNvSpPr>
            <a:spLocks noGrp="1"/>
          </p:cNvSpPr>
          <p:nvPr>
            <p:ph idx="1"/>
          </p:nvPr>
        </p:nvSpPr>
        <p:spPr>
          <a:xfrm>
            <a:off x="228390" y="1743167"/>
            <a:ext cx="5915934" cy="3639289"/>
          </a:xfrm>
        </p:spPr>
        <p:txBody>
          <a:bodyPr anchor="ctr">
            <a:normAutofit/>
          </a:bodyPr>
          <a:lstStyle/>
          <a:p>
            <a:pPr marL="0" indent="0" algn="ctr">
              <a:buNone/>
            </a:pPr>
            <a:r>
              <a:rPr lang="en-US" sz="10500" b="1" dirty="0">
                <a:solidFill>
                  <a:srgbClr val="0070C0"/>
                </a:solidFill>
                <a:latin typeface="Monotype Corsiva" panose="03010101010201010101" pitchFamily="66" charset="0"/>
              </a:rPr>
              <a:t>Thank You</a:t>
            </a:r>
          </a:p>
        </p:txBody>
      </p:sp>
      <p:grpSp>
        <p:nvGrpSpPr>
          <p:cNvPr id="24" name="Group 15">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5" name="Freeform: Shape 16">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17">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18">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19">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29" name="Graphic 8" descr="Handshake">
            <a:extLst>
              <a:ext uri="{FF2B5EF4-FFF2-40B4-BE49-F238E27FC236}">
                <a16:creationId xmlns:a16="http://schemas.microsoft.com/office/drawing/2014/main" id="{D1A2DB0C-FE5C-A899-1533-4EB140EBF7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18989"/>
            <a:ext cx="3620021" cy="3620021"/>
          </a:xfrm>
          <a:prstGeom prst="rect">
            <a:avLst/>
          </a:prstGeom>
        </p:spPr>
      </p:pic>
    </p:spTree>
    <p:extLst>
      <p:ext uri="{BB962C8B-B14F-4D97-AF65-F5344CB8AC3E}">
        <p14:creationId xmlns:p14="http://schemas.microsoft.com/office/powerpoint/2010/main" val="2839028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4BBB35-7CCC-B8EF-DB46-5F7203835793}"/>
              </a:ext>
            </a:extLst>
          </p:cNvPr>
          <p:cNvPicPr>
            <a:picLocks noChangeAspect="1"/>
          </p:cNvPicPr>
          <p:nvPr/>
        </p:nvPicPr>
        <p:blipFill>
          <a:blip r:embed="rId3"/>
          <a:stretch>
            <a:fillRect/>
          </a:stretch>
        </p:blipFill>
        <p:spPr>
          <a:xfrm>
            <a:off x="0" y="0"/>
            <a:ext cx="12192000" cy="6857999"/>
          </a:xfrm>
          <a:prstGeom prst="rect">
            <a:avLst/>
          </a:prstGeom>
        </p:spPr>
      </p:pic>
      <p:pic>
        <p:nvPicPr>
          <p:cNvPr id="13" name="Picture 12">
            <a:extLst>
              <a:ext uri="{FF2B5EF4-FFF2-40B4-BE49-F238E27FC236}">
                <a16:creationId xmlns:a16="http://schemas.microsoft.com/office/drawing/2014/main" id="{53FC4A9B-FC4F-867B-7C25-6147F254472A}"/>
              </a:ext>
            </a:extLst>
          </p:cNvPr>
          <p:cNvPicPr>
            <a:picLocks noChangeAspect="1"/>
          </p:cNvPicPr>
          <p:nvPr/>
        </p:nvPicPr>
        <p:blipFill rotWithShape="1">
          <a:blip r:embed="rId4"/>
          <a:srcRect t="4190" b="4586"/>
          <a:stretch/>
        </p:blipFill>
        <p:spPr>
          <a:xfrm>
            <a:off x="-31900" y="-6833"/>
            <a:ext cx="6024993" cy="6871658"/>
          </a:xfrm>
          <a:prstGeom prst="rect">
            <a:avLst/>
          </a:prstGeom>
        </p:spPr>
      </p:pic>
      <p:sp>
        <p:nvSpPr>
          <p:cNvPr id="14" name="Title 1">
            <a:extLst>
              <a:ext uri="{FF2B5EF4-FFF2-40B4-BE49-F238E27FC236}">
                <a16:creationId xmlns:a16="http://schemas.microsoft.com/office/drawing/2014/main" id="{B010F9BF-BB90-83E0-DE2A-F82CA8DD7600}"/>
              </a:ext>
            </a:extLst>
          </p:cNvPr>
          <p:cNvSpPr txBox="1">
            <a:spLocks/>
          </p:cNvSpPr>
          <p:nvPr/>
        </p:nvSpPr>
        <p:spPr>
          <a:xfrm>
            <a:off x="411480" y="987552"/>
            <a:ext cx="4485861" cy="1088136"/>
          </a:xfrm>
          <a:prstGeom prst="rect">
            <a:avLst/>
          </a:prstGeom>
        </p:spPr>
        <p:txBody>
          <a:bodyPr anchor="b">
            <a:normAutofit/>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400" b="1" i="0" u="none" strike="noStrike" kern="1200" cap="none" spc="0" normalizeH="0" baseline="0" noProof="0" dirty="0">
                <a:ln>
                  <a:noFill/>
                </a:ln>
                <a:solidFill>
                  <a:srgbClr val="000000"/>
                </a:solidFill>
                <a:effectLst/>
                <a:uLnTx/>
                <a:uFillTx/>
                <a:latin typeface="Neue Haas Grotesk Text Pro"/>
                <a:ea typeface="+mj-ea"/>
                <a:cs typeface="+mj-cs"/>
              </a:rPr>
              <a:t>Misconfiguration</a:t>
            </a:r>
          </a:p>
        </p:txBody>
      </p:sp>
      <p:sp>
        <p:nvSpPr>
          <p:cNvPr id="7" name="Freeform: Shape 6">
            <a:extLst>
              <a:ext uri="{FF2B5EF4-FFF2-40B4-BE49-F238E27FC236}">
                <a16:creationId xmlns:a16="http://schemas.microsoft.com/office/drawing/2014/main" id="{5C7DC50D-48A0-415B-AF8B-D8D26B670E62}"/>
              </a:ext>
            </a:extLst>
          </p:cNvPr>
          <p:cNvSpPr/>
          <p:nvPr/>
        </p:nvSpPr>
        <p:spPr>
          <a:xfrm>
            <a:off x="1706769" y="3538330"/>
            <a:ext cx="1828799" cy="1828799"/>
          </a:xfrm>
          <a:custGeom>
            <a:avLst/>
            <a:gdLst>
              <a:gd name="connsiteX0" fmla="*/ 0 w 1828799"/>
              <a:gd name="connsiteY0" fmla="*/ 914400 h 1828799"/>
              <a:gd name="connsiteX1" fmla="*/ 914400 w 1828799"/>
              <a:gd name="connsiteY1" fmla="*/ 0 h 1828799"/>
              <a:gd name="connsiteX2" fmla="*/ 1828800 w 1828799"/>
              <a:gd name="connsiteY2" fmla="*/ 914400 h 1828799"/>
              <a:gd name="connsiteX3" fmla="*/ 914400 w 1828799"/>
              <a:gd name="connsiteY3" fmla="*/ 1828800 h 1828799"/>
              <a:gd name="connsiteX4" fmla="*/ 0 w 1828799"/>
              <a:gd name="connsiteY4" fmla="*/ 914400 h 1828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799" h="1828799">
                <a:moveTo>
                  <a:pt x="0" y="914400"/>
                </a:moveTo>
                <a:cubicBezTo>
                  <a:pt x="0" y="409391"/>
                  <a:pt x="409391" y="0"/>
                  <a:pt x="914400" y="0"/>
                </a:cubicBezTo>
                <a:cubicBezTo>
                  <a:pt x="1419409" y="0"/>
                  <a:pt x="1828800" y="409391"/>
                  <a:pt x="1828800" y="914400"/>
                </a:cubicBezTo>
                <a:cubicBezTo>
                  <a:pt x="1828800" y="1419409"/>
                  <a:pt x="1419409" y="1828800"/>
                  <a:pt x="914400" y="1828800"/>
                </a:cubicBezTo>
                <a:cubicBezTo>
                  <a:pt x="409391" y="1828800"/>
                  <a:pt x="0" y="1419409"/>
                  <a:pt x="0" y="914400"/>
                </a:cubicBezTo>
                <a:close/>
              </a:path>
            </a:pathLst>
          </a:custGeom>
          <a:blipFill rotWithShape="0">
            <a:blip r:embed="rId5">
              <a:extLst>
                <a:ext uri="{28A0092B-C50C-407E-A947-70E740481C1C}">
                  <a14:useLocalDpi xmlns:a14="http://schemas.microsoft.com/office/drawing/2010/main" val="0"/>
                </a:ext>
              </a:extLst>
            </a:blip>
            <a:srcRect/>
            <a:stretch>
              <a:fillRect/>
            </a:stretch>
          </a:blipFill>
          <a:ln w="12700">
            <a:solidFill>
              <a:schemeClr val="tx1"/>
            </a:solidFill>
          </a:ln>
        </p:spPr>
        <p:style>
          <a:lnRef idx="0">
            <a:scrgbClr r="0" g="0" b="0"/>
          </a:lnRef>
          <a:fillRef idx="3">
            <a:scrgbClr r="0" g="0" b="0"/>
          </a:fillRef>
          <a:effectRef idx="2">
            <a:schemeClr val="accent4">
              <a:hueOff val="0"/>
              <a:satOff val="0"/>
              <a:lumOff val="0"/>
              <a:alphaOff val="0"/>
            </a:schemeClr>
          </a:effectRef>
          <a:fontRef idx="minor">
            <a:schemeClr val="lt1"/>
          </a:fontRef>
        </p:style>
        <p:txBody>
          <a:bodyPr spcFirstLastPara="0" vert="horz" wrap="square" lIns="308461" tIns="308461" rIns="308461" bIns="308461" numCol="1" spcCol="1270" anchor="ctr" anchorCtr="0">
            <a:noAutofit/>
          </a:bodyPr>
          <a:lstStyle/>
          <a:p>
            <a:pPr marL="0" lvl="0" indent="0" algn="ctr" defTabSz="2844800">
              <a:lnSpc>
                <a:spcPct val="90000"/>
              </a:lnSpc>
              <a:spcBef>
                <a:spcPct val="0"/>
              </a:spcBef>
              <a:spcAft>
                <a:spcPct val="35000"/>
              </a:spcAft>
              <a:buNone/>
            </a:pPr>
            <a:endParaRPr lang="en-US" sz="6400" kern="1200" dirty="0"/>
          </a:p>
        </p:txBody>
      </p:sp>
      <p:sp>
        <p:nvSpPr>
          <p:cNvPr id="9" name="Freeform: Shape 8">
            <a:extLst>
              <a:ext uri="{FF2B5EF4-FFF2-40B4-BE49-F238E27FC236}">
                <a16:creationId xmlns:a16="http://schemas.microsoft.com/office/drawing/2014/main" id="{984E0BF3-9965-8E77-EAAC-E0D206B1EBA8}"/>
              </a:ext>
            </a:extLst>
          </p:cNvPr>
          <p:cNvSpPr/>
          <p:nvPr/>
        </p:nvSpPr>
        <p:spPr>
          <a:xfrm>
            <a:off x="2063316" y="2474844"/>
            <a:ext cx="1143000" cy="1056071"/>
          </a:xfrm>
          <a:custGeom>
            <a:avLst/>
            <a:gdLst>
              <a:gd name="connsiteX0" fmla="*/ 0 w 1056071"/>
              <a:gd name="connsiteY0" fmla="*/ 528036 h 1056071"/>
              <a:gd name="connsiteX1" fmla="*/ 528036 w 1056071"/>
              <a:gd name="connsiteY1" fmla="*/ 0 h 1056071"/>
              <a:gd name="connsiteX2" fmla="*/ 1056072 w 1056071"/>
              <a:gd name="connsiteY2" fmla="*/ 528036 h 1056071"/>
              <a:gd name="connsiteX3" fmla="*/ 528036 w 1056071"/>
              <a:gd name="connsiteY3" fmla="*/ 1056072 h 1056071"/>
              <a:gd name="connsiteX4" fmla="*/ 0 w 1056071"/>
              <a:gd name="connsiteY4" fmla="*/ 528036 h 1056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071" h="1056071">
                <a:moveTo>
                  <a:pt x="0" y="528036"/>
                </a:moveTo>
                <a:cubicBezTo>
                  <a:pt x="0" y="236410"/>
                  <a:pt x="236410" y="0"/>
                  <a:pt x="528036" y="0"/>
                </a:cubicBezTo>
                <a:cubicBezTo>
                  <a:pt x="819662" y="0"/>
                  <a:pt x="1056072" y="236410"/>
                  <a:pt x="1056072" y="528036"/>
                </a:cubicBezTo>
                <a:cubicBezTo>
                  <a:pt x="1056072" y="819662"/>
                  <a:pt x="819662" y="1056072"/>
                  <a:pt x="528036" y="1056072"/>
                </a:cubicBezTo>
                <a:cubicBezTo>
                  <a:pt x="236410" y="1056072"/>
                  <a:pt x="0" y="819662"/>
                  <a:pt x="0" y="528036"/>
                </a:cubicBez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60373" tIns="160373" rIns="160373" bIns="160373" numCol="1" spcCol="1270" anchor="ctr" anchorCtr="0">
            <a:noAutofit/>
          </a:bodyPr>
          <a:lstStyle/>
          <a:p>
            <a:pPr marL="0" lvl="0" indent="0" algn="ctr" defTabSz="400050">
              <a:lnSpc>
                <a:spcPct val="90000"/>
              </a:lnSpc>
              <a:spcBef>
                <a:spcPct val="0"/>
              </a:spcBef>
              <a:spcAft>
                <a:spcPct val="35000"/>
              </a:spcAft>
              <a:buNone/>
            </a:pPr>
            <a:r>
              <a:rPr lang="en-US" sz="1000" b="0" i="0" kern="1200" dirty="0"/>
              <a:t>Unauthorized access</a:t>
            </a:r>
            <a:endParaRPr lang="en-US" sz="1000" kern="1200" dirty="0"/>
          </a:p>
        </p:txBody>
      </p:sp>
      <p:sp>
        <p:nvSpPr>
          <p:cNvPr id="10" name="Freeform: Shape 9">
            <a:extLst>
              <a:ext uri="{FF2B5EF4-FFF2-40B4-BE49-F238E27FC236}">
                <a16:creationId xmlns:a16="http://schemas.microsoft.com/office/drawing/2014/main" id="{6F8A02D7-D5F9-6D2E-BED4-5AB6CBAA37B9}"/>
              </a:ext>
            </a:extLst>
          </p:cNvPr>
          <p:cNvSpPr/>
          <p:nvPr/>
        </p:nvSpPr>
        <p:spPr>
          <a:xfrm rot="33345">
            <a:off x="3535525" y="4441839"/>
            <a:ext cx="11822" cy="39634"/>
          </a:xfrm>
          <a:custGeom>
            <a:avLst/>
            <a:gdLst>
              <a:gd name="connsiteX0" fmla="*/ 0 w 11822"/>
              <a:gd name="connsiteY0" fmla="*/ 19817 h 39634"/>
              <a:gd name="connsiteX1" fmla="*/ 11822 w 11822"/>
              <a:gd name="connsiteY1" fmla="*/ 19817 h 39634"/>
            </a:gdLst>
            <a:ahLst/>
            <a:cxnLst>
              <a:cxn ang="0">
                <a:pos x="connsiteX0" y="connsiteY0"/>
              </a:cxn>
              <a:cxn ang="0">
                <a:pos x="connsiteX1" y="connsiteY1"/>
              </a:cxn>
            </a:cxnLst>
            <a:rect l="l" t="t" r="r" b="b"/>
            <a:pathLst>
              <a:path w="11822" h="39634">
                <a:moveTo>
                  <a:pt x="0" y="19817"/>
                </a:moveTo>
                <a:lnTo>
                  <a:pt x="11822" y="19817"/>
                </a:lnTo>
              </a:path>
            </a:pathLst>
          </a:custGeom>
          <a:noFill/>
        </p:spPr>
        <p:style>
          <a:lnRef idx="1">
            <a:schemeClr val="accent4">
              <a:shade val="60000"/>
              <a:hueOff val="0"/>
              <a:satOff val="0"/>
              <a:lumOff val="0"/>
              <a:alphaOff val="0"/>
            </a:schemeClr>
          </a:lnRef>
          <a:fillRef idx="0">
            <a:scrgbClr r="0" g="0" b="0"/>
          </a:fillRef>
          <a:effectRef idx="0">
            <a:schemeClr val="accent4">
              <a:hueOff val="0"/>
              <a:satOff val="0"/>
              <a:lumOff val="0"/>
              <a:alphaOff val="0"/>
            </a:schemeClr>
          </a:effectRef>
          <a:fontRef idx="minor">
            <a:schemeClr val="tx1">
              <a:hueOff val="0"/>
              <a:satOff val="0"/>
              <a:lumOff val="0"/>
              <a:alphaOff val="0"/>
            </a:schemeClr>
          </a:fontRef>
        </p:style>
        <p:txBody>
          <a:bodyPr spcFirstLastPara="0" vert="horz" wrap="square" lIns="18316" tIns="19521" rIns="18314" bIns="19521"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1" name="Freeform: Shape 10">
            <a:extLst>
              <a:ext uri="{FF2B5EF4-FFF2-40B4-BE49-F238E27FC236}">
                <a16:creationId xmlns:a16="http://schemas.microsoft.com/office/drawing/2014/main" id="{F53EB807-045E-F455-4296-B57BA21E672D}"/>
              </a:ext>
            </a:extLst>
          </p:cNvPr>
          <p:cNvSpPr/>
          <p:nvPr/>
        </p:nvSpPr>
        <p:spPr>
          <a:xfrm>
            <a:off x="3547323" y="3938800"/>
            <a:ext cx="1056071" cy="1056071"/>
          </a:xfrm>
          <a:custGeom>
            <a:avLst/>
            <a:gdLst>
              <a:gd name="connsiteX0" fmla="*/ 0 w 1056071"/>
              <a:gd name="connsiteY0" fmla="*/ 528036 h 1056071"/>
              <a:gd name="connsiteX1" fmla="*/ 528036 w 1056071"/>
              <a:gd name="connsiteY1" fmla="*/ 0 h 1056071"/>
              <a:gd name="connsiteX2" fmla="*/ 1056072 w 1056071"/>
              <a:gd name="connsiteY2" fmla="*/ 528036 h 1056071"/>
              <a:gd name="connsiteX3" fmla="*/ 528036 w 1056071"/>
              <a:gd name="connsiteY3" fmla="*/ 1056072 h 1056071"/>
              <a:gd name="connsiteX4" fmla="*/ 0 w 1056071"/>
              <a:gd name="connsiteY4" fmla="*/ 528036 h 1056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071" h="1056071">
                <a:moveTo>
                  <a:pt x="0" y="528036"/>
                </a:moveTo>
                <a:cubicBezTo>
                  <a:pt x="0" y="236410"/>
                  <a:pt x="236410" y="0"/>
                  <a:pt x="528036" y="0"/>
                </a:cubicBezTo>
                <a:cubicBezTo>
                  <a:pt x="819662" y="0"/>
                  <a:pt x="1056072" y="236410"/>
                  <a:pt x="1056072" y="528036"/>
                </a:cubicBezTo>
                <a:cubicBezTo>
                  <a:pt x="1056072" y="819662"/>
                  <a:pt x="819662" y="1056072"/>
                  <a:pt x="528036" y="1056072"/>
                </a:cubicBezTo>
                <a:cubicBezTo>
                  <a:pt x="236410" y="1056072"/>
                  <a:pt x="0" y="819662"/>
                  <a:pt x="0" y="528036"/>
                </a:cubicBez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60373" tIns="160373" rIns="160373" bIns="160373" numCol="1" spcCol="1270" anchor="ctr" anchorCtr="0">
            <a:noAutofit/>
          </a:bodyPr>
          <a:lstStyle/>
          <a:p>
            <a:pPr marL="0" lvl="0" indent="0" algn="ctr" defTabSz="400050">
              <a:lnSpc>
                <a:spcPct val="90000"/>
              </a:lnSpc>
              <a:spcBef>
                <a:spcPct val="0"/>
              </a:spcBef>
              <a:spcAft>
                <a:spcPct val="35000"/>
              </a:spcAft>
              <a:buNone/>
            </a:pPr>
            <a:r>
              <a:rPr lang="en-US" sz="1000" b="0" i="0" kern="1200" dirty="0"/>
              <a:t>Blocked legitimate traffic</a:t>
            </a:r>
            <a:endParaRPr lang="en-US" sz="1000" kern="1200" dirty="0"/>
          </a:p>
        </p:txBody>
      </p:sp>
      <p:sp>
        <p:nvSpPr>
          <p:cNvPr id="15" name="Freeform: Shape 14">
            <a:extLst>
              <a:ext uri="{FF2B5EF4-FFF2-40B4-BE49-F238E27FC236}">
                <a16:creationId xmlns:a16="http://schemas.microsoft.com/office/drawing/2014/main" id="{E578469D-B53D-4EBD-45B0-7AA2C56EB749}"/>
              </a:ext>
            </a:extLst>
          </p:cNvPr>
          <p:cNvSpPr/>
          <p:nvPr/>
        </p:nvSpPr>
        <p:spPr>
          <a:xfrm>
            <a:off x="2093133" y="5378884"/>
            <a:ext cx="1056071" cy="1056071"/>
          </a:xfrm>
          <a:custGeom>
            <a:avLst/>
            <a:gdLst>
              <a:gd name="connsiteX0" fmla="*/ 0 w 1056071"/>
              <a:gd name="connsiteY0" fmla="*/ 528036 h 1056071"/>
              <a:gd name="connsiteX1" fmla="*/ 528036 w 1056071"/>
              <a:gd name="connsiteY1" fmla="*/ 0 h 1056071"/>
              <a:gd name="connsiteX2" fmla="*/ 1056072 w 1056071"/>
              <a:gd name="connsiteY2" fmla="*/ 528036 h 1056071"/>
              <a:gd name="connsiteX3" fmla="*/ 528036 w 1056071"/>
              <a:gd name="connsiteY3" fmla="*/ 1056072 h 1056071"/>
              <a:gd name="connsiteX4" fmla="*/ 0 w 1056071"/>
              <a:gd name="connsiteY4" fmla="*/ 528036 h 1056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071" h="1056071">
                <a:moveTo>
                  <a:pt x="0" y="528036"/>
                </a:moveTo>
                <a:cubicBezTo>
                  <a:pt x="0" y="236410"/>
                  <a:pt x="236410" y="0"/>
                  <a:pt x="528036" y="0"/>
                </a:cubicBezTo>
                <a:cubicBezTo>
                  <a:pt x="819662" y="0"/>
                  <a:pt x="1056072" y="236410"/>
                  <a:pt x="1056072" y="528036"/>
                </a:cubicBezTo>
                <a:cubicBezTo>
                  <a:pt x="1056072" y="819662"/>
                  <a:pt x="819662" y="1056072"/>
                  <a:pt x="528036" y="1056072"/>
                </a:cubicBezTo>
                <a:cubicBezTo>
                  <a:pt x="236410" y="1056072"/>
                  <a:pt x="0" y="819662"/>
                  <a:pt x="0" y="528036"/>
                </a:cubicBez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60373" tIns="160373" rIns="160373" bIns="160373" numCol="1" spcCol="1270" anchor="ctr" anchorCtr="0">
            <a:noAutofit/>
          </a:bodyPr>
          <a:lstStyle/>
          <a:p>
            <a:pPr marL="0" lvl="0" indent="0" algn="ctr" defTabSz="400050">
              <a:lnSpc>
                <a:spcPct val="90000"/>
              </a:lnSpc>
              <a:spcBef>
                <a:spcPct val="0"/>
              </a:spcBef>
              <a:spcAft>
                <a:spcPct val="35000"/>
              </a:spcAft>
              <a:buNone/>
            </a:pPr>
            <a:r>
              <a:rPr lang="en-US" sz="1000" b="0" i="0" kern="1200" dirty="0"/>
              <a:t>Increased risk of cyber attacks</a:t>
            </a:r>
            <a:endParaRPr lang="en-US" sz="1000" kern="1200" dirty="0"/>
          </a:p>
        </p:txBody>
      </p:sp>
      <p:sp>
        <p:nvSpPr>
          <p:cNvPr id="16" name="Freeform: Shape 15">
            <a:extLst>
              <a:ext uri="{FF2B5EF4-FFF2-40B4-BE49-F238E27FC236}">
                <a16:creationId xmlns:a16="http://schemas.microsoft.com/office/drawing/2014/main" id="{F0ECAF37-04CA-4234-BD6E-F95C1DBA0FA3}"/>
              </a:ext>
            </a:extLst>
          </p:cNvPr>
          <p:cNvSpPr/>
          <p:nvPr/>
        </p:nvSpPr>
        <p:spPr>
          <a:xfrm rot="21566439">
            <a:off x="1704929" y="4441848"/>
            <a:ext cx="1884" cy="39635"/>
          </a:xfrm>
          <a:custGeom>
            <a:avLst/>
            <a:gdLst>
              <a:gd name="connsiteX0" fmla="*/ 0 w 10000"/>
              <a:gd name="connsiteY0" fmla="*/ 5000 h 10000"/>
              <a:gd name="connsiteX1" fmla="*/ 10000 w 10000"/>
              <a:gd name="connsiteY1" fmla="*/ 5000 h 10000"/>
            </a:gdLst>
            <a:ahLst/>
            <a:cxnLst>
              <a:cxn ang="0">
                <a:pos x="connsiteX0" y="connsiteY0"/>
              </a:cxn>
              <a:cxn ang="0">
                <a:pos x="connsiteX1" y="connsiteY1"/>
              </a:cxn>
            </a:cxnLst>
            <a:rect l="l" t="t" r="r" b="b"/>
            <a:pathLst>
              <a:path w="10000" h="10000">
                <a:moveTo>
                  <a:pt x="1882" y="34634"/>
                </a:moveTo>
                <a:lnTo>
                  <a:pt x="-8107" y="34634"/>
                </a:lnTo>
              </a:path>
            </a:pathLst>
          </a:custGeom>
          <a:noFill/>
        </p:spPr>
        <p:style>
          <a:lnRef idx="1">
            <a:schemeClr val="accent4">
              <a:shade val="60000"/>
              <a:hueOff val="0"/>
              <a:satOff val="0"/>
              <a:lumOff val="0"/>
              <a:alphaOff val="0"/>
            </a:schemeClr>
          </a:lnRef>
          <a:fillRef idx="0">
            <a:scrgbClr r="0" g="0" b="0"/>
          </a:fillRef>
          <a:effectRef idx="0">
            <a:schemeClr val="accent4">
              <a:hueOff val="0"/>
              <a:satOff val="0"/>
              <a:lumOff val="0"/>
              <a:alphaOff val="0"/>
            </a:schemeClr>
          </a:effectRef>
          <a:fontRef idx="minor">
            <a:schemeClr val="tx1">
              <a:hueOff val="0"/>
              <a:satOff val="0"/>
              <a:lumOff val="0"/>
              <a:alphaOff val="0"/>
            </a:schemeClr>
          </a:fontRef>
        </p:style>
        <p:txBody>
          <a:bodyPr spcFirstLastPara="0" vert="horz" wrap="square" lIns="13594" tIns="19770" rIns="13595" bIns="19770"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7" name="Freeform: Shape 16">
            <a:extLst>
              <a:ext uri="{FF2B5EF4-FFF2-40B4-BE49-F238E27FC236}">
                <a16:creationId xmlns:a16="http://schemas.microsoft.com/office/drawing/2014/main" id="{A63A2975-BCAB-19C9-666E-395B9E5E228C}"/>
              </a:ext>
            </a:extLst>
          </p:cNvPr>
          <p:cNvSpPr/>
          <p:nvPr/>
        </p:nvSpPr>
        <p:spPr>
          <a:xfrm>
            <a:off x="638944" y="3938794"/>
            <a:ext cx="1056071" cy="1056071"/>
          </a:xfrm>
          <a:custGeom>
            <a:avLst/>
            <a:gdLst>
              <a:gd name="connsiteX0" fmla="*/ 0 w 1056071"/>
              <a:gd name="connsiteY0" fmla="*/ 528036 h 1056071"/>
              <a:gd name="connsiteX1" fmla="*/ 528036 w 1056071"/>
              <a:gd name="connsiteY1" fmla="*/ 0 h 1056071"/>
              <a:gd name="connsiteX2" fmla="*/ 1056072 w 1056071"/>
              <a:gd name="connsiteY2" fmla="*/ 528036 h 1056071"/>
              <a:gd name="connsiteX3" fmla="*/ 528036 w 1056071"/>
              <a:gd name="connsiteY3" fmla="*/ 1056072 h 1056071"/>
              <a:gd name="connsiteX4" fmla="*/ 0 w 1056071"/>
              <a:gd name="connsiteY4" fmla="*/ 528036 h 1056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071" h="1056071">
                <a:moveTo>
                  <a:pt x="0" y="528036"/>
                </a:moveTo>
                <a:cubicBezTo>
                  <a:pt x="0" y="236410"/>
                  <a:pt x="236410" y="0"/>
                  <a:pt x="528036" y="0"/>
                </a:cubicBezTo>
                <a:cubicBezTo>
                  <a:pt x="819662" y="0"/>
                  <a:pt x="1056072" y="236410"/>
                  <a:pt x="1056072" y="528036"/>
                </a:cubicBezTo>
                <a:cubicBezTo>
                  <a:pt x="1056072" y="819662"/>
                  <a:pt x="819662" y="1056072"/>
                  <a:pt x="528036" y="1056072"/>
                </a:cubicBezTo>
                <a:cubicBezTo>
                  <a:pt x="236410" y="1056072"/>
                  <a:pt x="0" y="819662"/>
                  <a:pt x="0" y="528036"/>
                </a:cubicBez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60373" tIns="160373" rIns="160373" bIns="160373" numCol="1" spcCol="1270" anchor="ctr" anchorCtr="0">
            <a:noAutofit/>
          </a:bodyPr>
          <a:lstStyle/>
          <a:p>
            <a:pPr marL="0" lvl="0" indent="0" algn="ctr" defTabSz="400050">
              <a:lnSpc>
                <a:spcPct val="90000"/>
              </a:lnSpc>
              <a:spcBef>
                <a:spcPct val="0"/>
              </a:spcBef>
              <a:spcAft>
                <a:spcPct val="35000"/>
              </a:spcAft>
              <a:buNone/>
            </a:pPr>
            <a:r>
              <a:rPr lang="en-US" sz="1000" b="0" i="0" kern="1200" dirty="0"/>
              <a:t>Compliance issues</a:t>
            </a:r>
            <a:endParaRPr lang="en-US" sz="1000" kern="1200" dirty="0"/>
          </a:p>
        </p:txBody>
      </p:sp>
    </p:spTree>
    <p:extLst>
      <p:ext uri="{BB962C8B-B14F-4D97-AF65-F5344CB8AC3E}">
        <p14:creationId xmlns:p14="http://schemas.microsoft.com/office/powerpoint/2010/main" val="192302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5"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0836CD-1390-F6AC-50CF-7765748BB47A}"/>
              </a:ext>
            </a:extLst>
          </p:cNvPr>
          <p:cNvPicPr>
            <a:picLocks noChangeAspect="1"/>
          </p:cNvPicPr>
          <p:nvPr/>
        </p:nvPicPr>
        <p:blipFill>
          <a:blip r:embed="rId3"/>
          <a:stretch>
            <a:fillRect/>
          </a:stretch>
        </p:blipFill>
        <p:spPr>
          <a:xfrm>
            <a:off x="0" y="0"/>
            <a:ext cx="12192000" cy="6857999"/>
          </a:xfrm>
          <a:prstGeom prst="rect">
            <a:avLst/>
          </a:prstGeom>
        </p:spPr>
      </p:pic>
      <p:pic>
        <p:nvPicPr>
          <p:cNvPr id="13" name="Picture 12">
            <a:extLst>
              <a:ext uri="{FF2B5EF4-FFF2-40B4-BE49-F238E27FC236}">
                <a16:creationId xmlns:a16="http://schemas.microsoft.com/office/drawing/2014/main" id="{53FC4A9B-FC4F-867B-7C25-6147F254472A}"/>
              </a:ext>
            </a:extLst>
          </p:cNvPr>
          <p:cNvPicPr>
            <a:picLocks noChangeAspect="1"/>
          </p:cNvPicPr>
          <p:nvPr/>
        </p:nvPicPr>
        <p:blipFill rotWithShape="1">
          <a:blip r:embed="rId4"/>
          <a:srcRect t="4190" b="4586"/>
          <a:stretch/>
        </p:blipFill>
        <p:spPr>
          <a:xfrm>
            <a:off x="-31900" y="-6833"/>
            <a:ext cx="6024993" cy="6871658"/>
          </a:xfrm>
          <a:prstGeom prst="rect">
            <a:avLst/>
          </a:prstGeom>
        </p:spPr>
      </p:pic>
      <p:sp>
        <p:nvSpPr>
          <p:cNvPr id="14" name="Title 1">
            <a:extLst>
              <a:ext uri="{FF2B5EF4-FFF2-40B4-BE49-F238E27FC236}">
                <a16:creationId xmlns:a16="http://schemas.microsoft.com/office/drawing/2014/main" id="{B010F9BF-BB90-83E0-DE2A-F82CA8DD7600}"/>
              </a:ext>
            </a:extLst>
          </p:cNvPr>
          <p:cNvSpPr txBox="1">
            <a:spLocks/>
          </p:cNvSpPr>
          <p:nvPr/>
        </p:nvSpPr>
        <p:spPr>
          <a:xfrm>
            <a:off x="411480" y="987552"/>
            <a:ext cx="4485861" cy="1088136"/>
          </a:xfrm>
          <a:prstGeom prst="rect">
            <a:avLst/>
          </a:prstGeom>
        </p:spPr>
        <p:txBody>
          <a:bodyPr anchor="b">
            <a:normAutofit/>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400" b="1" i="0" u="none" strike="noStrike" kern="1200" cap="none" spc="0" normalizeH="0" baseline="0" noProof="0" dirty="0">
                <a:ln>
                  <a:noFill/>
                </a:ln>
                <a:solidFill>
                  <a:srgbClr val="000000"/>
                </a:solidFill>
                <a:effectLst/>
                <a:uLnTx/>
                <a:uFillTx/>
                <a:latin typeface="Neue Haas Grotesk Text Pro"/>
                <a:ea typeface="+mj-ea"/>
                <a:cs typeface="+mj-cs"/>
              </a:rPr>
              <a:t>Misconfiguration</a:t>
            </a:r>
          </a:p>
        </p:txBody>
      </p:sp>
      <p:sp>
        <p:nvSpPr>
          <p:cNvPr id="9" name="Freeform: Shape 8">
            <a:extLst>
              <a:ext uri="{FF2B5EF4-FFF2-40B4-BE49-F238E27FC236}">
                <a16:creationId xmlns:a16="http://schemas.microsoft.com/office/drawing/2014/main" id="{984E0BF3-9965-8E77-EAAC-E0D206B1EBA8}"/>
              </a:ext>
            </a:extLst>
          </p:cNvPr>
          <p:cNvSpPr/>
          <p:nvPr/>
        </p:nvSpPr>
        <p:spPr>
          <a:xfrm>
            <a:off x="2063316" y="2375453"/>
            <a:ext cx="1143000" cy="1143000"/>
          </a:xfrm>
          <a:custGeom>
            <a:avLst/>
            <a:gdLst>
              <a:gd name="connsiteX0" fmla="*/ 0 w 1056071"/>
              <a:gd name="connsiteY0" fmla="*/ 528036 h 1056071"/>
              <a:gd name="connsiteX1" fmla="*/ 528036 w 1056071"/>
              <a:gd name="connsiteY1" fmla="*/ 0 h 1056071"/>
              <a:gd name="connsiteX2" fmla="*/ 1056072 w 1056071"/>
              <a:gd name="connsiteY2" fmla="*/ 528036 h 1056071"/>
              <a:gd name="connsiteX3" fmla="*/ 528036 w 1056071"/>
              <a:gd name="connsiteY3" fmla="*/ 1056072 h 1056071"/>
              <a:gd name="connsiteX4" fmla="*/ 0 w 1056071"/>
              <a:gd name="connsiteY4" fmla="*/ 528036 h 1056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071" h="1056071">
                <a:moveTo>
                  <a:pt x="0" y="528036"/>
                </a:moveTo>
                <a:cubicBezTo>
                  <a:pt x="0" y="236410"/>
                  <a:pt x="236410" y="0"/>
                  <a:pt x="528036" y="0"/>
                </a:cubicBezTo>
                <a:cubicBezTo>
                  <a:pt x="819662" y="0"/>
                  <a:pt x="1056072" y="236410"/>
                  <a:pt x="1056072" y="528036"/>
                </a:cubicBezTo>
                <a:cubicBezTo>
                  <a:pt x="1056072" y="819662"/>
                  <a:pt x="819662" y="1056072"/>
                  <a:pt x="528036" y="1056072"/>
                </a:cubicBezTo>
                <a:cubicBezTo>
                  <a:pt x="236410" y="1056072"/>
                  <a:pt x="0" y="819662"/>
                  <a:pt x="0" y="528036"/>
                </a:cubicBezTo>
                <a:close/>
              </a:path>
            </a:pathLst>
          </a:cu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60373" tIns="160373" rIns="160373" bIns="160373" numCol="1" spcCol="1270" anchor="ctr" anchorCtr="0">
            <a:noAutofit/>
          </a:bodyPr>
          <a:lstStyle/>
          <a:p>
            <a:pPr marL="0" marR="0" lvl="0" indent="0" algn="ctr" defTabSz="400050" rtl="0" eaLnBrk="1" fontAlgn="auto" latinLnBrk="0" hangingPunct="1">
              <a:lnSpc>
                <a:spcPct val="90000"/>
              </a:lnSpc>
              <a:spcBef>
                <a:spcPct val="0"/>
              </a:spcBef>
              <a:spcAft>
                <a:spcPct val="3500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Neue Haas Grotesk Text Pro"/>
                <a:ea typeface="+mn-ea"/>
                <a:cs typeface="+mn-cs"/>
              </a:rPr>
              <a:t>Compromised</a:t>
            </a:r>
            <a:r>
              <a:rPr kumimoji="0" lang="en-US" sz="900" b="0" i="0" u="none" strike="noStrike" kern="1200" cap="none" spc="0" normalizeH="0" noProof="0" dirty="0">
                <a:ln>
                  <a:noFill/>
                </a:ln>
                <a:solidFill>
                  <a:prstClr val="white"/>
                </a:solidFill>
                <a:effectLst/>
                <a:uLnTx/>
                <a:uFillTx/>
                <a:latin typeface="Neue Haas Grotesk Text Pro"/>
                <a:ea typeface="+mn-ea"/>
                <a:cs typeface="+mn-cs"/>
              </a:rPr>
              <a:t> Confidentiality and Integrity</a:t>
            </a:r>
            <a:endParaRPr kumimoji="0" lang="en-US" sz="900" b="0" i="0" u="none" strike="noStrike" kern="1200" cap="none" spc="0" normalizeH="0" baseline="0" noProof="0" dirty="0">
              <a:ln>
                <a:noFill/>
              </a:ln>
              <a:solidFill>
                <a:prstClr val="white"/>
              </a:solidFill>
              <a:effectLst/>
              <a:uLnTx/>
              <a:uFillTx/>
              <a:latin typeface="Neue Haas Grotesk Text Pro"/>
              <a:ea typeface="+mn-ea"/>
              <a:cs typeface="+mn-cs"/>
            </a:endParaRPr>
          </a:p>
        </p:txBody>
      </p:sp>
      <p:sp>
        <p:nvSpPr>
          <p:cNvPr id="10" name="Freeform: Shape 9">
            <a:extLst>
              <a:ext uri="{FF2B5EF4-FFF2-40B4-BE49-F238E27FC236}">
                <a16:creationId xmlns:a16="http://schemas.microsoft.com/office/drawing/2014/main" id="{6F8A02D7-D5F9-6D2E-BED4-5AB6CBAA37B9}"/>
              </a:ext>
            </a:extLst>
          </p:cNvPr>
          <p:cNvSpPr/>
          <p:nvPr/>
        </p:nvSpPr>
        <p:spPr>
          <a:xfrm rot="33345">
            <a:off x="3535525" y="4441839"/>
            <a:ext cx="11822" cy="39634"/>
          </a:xfrm>
          <a:custGeom>
            <a:avLst/>
            <a:gdLst>
              <a:gd name="connsiteX0" fmla="*/ 0 w 11822"/>
              <a:gd name="connsiteY0" fmla="*/ 19817 h 39634"/>
              <a:gd name="connsiteX1" fmla="*/ 11822 w 11822"/>
              <a:gd name="connsiteY1" fmla="*/ 19817 h 39634"/>
            </a:gdLst>
            <a:ahLst/>
            <a:cxnLst>
              <a:cxn ang="0">
                <a:pos x="connsiteX0" y="connsiteY0"/>
              </a:cxn>
              <a:cxn ang="0">
                <a:pos x="connsiteX1" y="connsiteY1"/>
              </a:cxn>
            </a:cxnLst>
            <a:rect l="l" t="t" r="r" b="b"/>
            <a:pathLst>
              <a:path w="11822" h="39634">
                <a:moveTo>
                  <a:pt x="0" y="19817"/>
                </a:moveTo>
                <a:lnTo>
                  <a:pt x="11822" y="19817"/>
                </a:lnTo>
              </a:path>
            </a:pathLst>
          </a:custGeom>
          <a:noFill/>
        </p:spPr>
        <p:style>
          <a:lnRef idx="1">
            <a:schemeClr val="accent4">
              <a:shade val="60000"/>
              <a:hueOff val="0"/>
              <a:satOff val="0"/>
              <a:lumOff val="0"/>
              <a:alphaOff val="0"/>
            </a:schemeClr>
          </a:lnRef>
          <a:fillRef idx="0">
            <a:scrgbClr r="0" g="0" b="0"/>
          </a:fillRef>
          <a:effectRef idx="0">
            <a:schemeClr val="accent4">
              <a:hueOff val="0"/>
              <a:satOff val="0"/>
              <a:lumOff val="0"/>
              <a:alphaOff val="0"/>
            </a:schemeClr>
          </a:effectRef>
          <a:fontRef idx="minor">
            <a:schemeClr val="tx1">
              <a:hueOff val="0"/>
              <a:satOff val="0"/>
              <a:lumOff val="0"/>
              <a:alphaOff val="0"/>
            </a:schemeClr>
          </a:fontRef>
        </p:style>
        <p:txBody>
          <a:bodyPr spcFirstLastPara="0" vert="horz" wrap="square" lIns="18316" tIns="19521" rIns="18314" bIns="19521" numCol="1" spcCol="1270" anchor="ctr" anchorCtr="0">
            <a:noAutofit/>
          </a:bodyPr>
          <a:lstStyle/>
          <a:p>
            <a:pPr marL="0" marR="0" lvl="0" indent="0" algn="ctr" defTabSz="222250" rtl="0" eaLnBrk="1" fontAlgn="auto" latinLnBrk="0" hangingPunct="1">
              <a:lnSpc>
                <a:spcPct val="90000"/>
              </a:lnSpc>
              <a:spcBef>
                <a:spcPct val="0"/>
              </a:spcBef>
              <a:spcAft>
                <a:spcPct val="35000"/>
              </a:spcAft>
              <a:buClrTx/>
              <a:buSzTx/>
              <a:buFontTx/>
              <a:buNone/>
              <a:tabLst/>
              <a:defRPr/>
            </a:pPr>
            <a:endParaRPr kumimoji="0" lang="en-US" sz="500" b="0" i="0" u="none" strike="noStrike" kern="1200" cap="none" spc="0" normalizeH="0" baseline="0" noProof="0">
              <a:ln>
                <a:noFill/>
              </a:ln>
              <a:solidFill>
                <a:srgbClr val="000000">
                  <a:hueOff val="0"/>
                  <a:satOff val="0"/>
                  <a:lumOff val="0"/>
                  <a:alphaOff val="0"/>
                </a:srgbClr>
              </a:solidFill>
              <a:effectLst/>
              <a:uLnTx/>
              <a:uFillTx/>
              <a:latin typeface="Neue Haas Grotesk Text Pro"/>
              <a:ea typeface="+mn-ea"/>
              <a:cs typeface="+mn-cs"/>
            </a:endParaRPr>
          </a:p>
        </p:txBody>
      </p:sp>
      <p:sp>
        <p:nvSpPr>
          <p:cNvPr id="11" name="Freeform: Shape 10">
            <a:extLst>
              <a:ext uri="{FF2B5EF4-FFF2-40B4-BE49-F238E27FC236}">
                <a16:creationId xmlns:a16="http://schemas.microsoft.com/office/drawing/2014/main" id="{F53EB807-045E-F455-4296-B57BA21E672D}"/>
              </a:ext>
            </a:extLst>
          </p:cNvPr>
          <p:cNvSpPr/>
          <p:nvPr/>
        </p:nvSpPr>
        <p:spPr>
          <a:xfrm>
            <a:off x="3547322" y="3869226"/>
            <a:ext cx="1143000" cy="1143000"/>
          </a:xfrm>
          <a:custGeom>
            <a:avLst/>
            <a:gdLst>
              <a:gd name="connsiteX0" fmla="*/ 0 w 1056071"/>
              <a:gd name="connsiteY0" fmla="*/ 528036 h 1056071"/>
              <a:gd name="connsiteX1" fmla="*/ 528036 w 1056071"/>
              <a:gd name="connsiteY1" fmla="*/ 0 h 1056071"/>
              <a:gd name="connsiteX2" fmla="*/ 1056072 w 1056071"/>
              <a:gd name="connsiteY2" fmla="*/ 528036 h 1056071"/>
              <a:gd name="connsiteX3" fmla="*/ 528036 w 1056071"/>
              <a:gd name="connsiteY3" fmla="*/ 1056072 h 1056071"/>
              <a:gd name="connsiteX4" fmla="*/ 0 w 1056071"/>
              <a:gd name="connsiteY4" fmla="*/ 528036 h 1056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071" h="1056071">
                <a:moveTo>
                  <a:pt x="0" y="528036"/>
                </a:moveTo>
                <a:cubicBezTo>
                  <a:pt x="0" y="236410"/>
                  <a:pt x="236410" y="0"/>
                  <a:pt x="528036" y="0"/>
                </a:cubicBezTo>
                <a:cubicBezTo>
                  <a:pt x="819662" y="0"/>
                  <a:pt x="1056072" y="236410"/>
                  <a:pt x="1056072" y="528036"/>
                </a:cubicBezTo>
                <a:cubicBezTo>
                  <a:pt x="1056072" y="819662"/>
                  <a:pt x="819662" y="1056072"/>
                  <a:pt x="528036" y="1056072"/>
                </a:cubicBezTo>
                <a:cubicBezTo>
                  <a:pt x="236410" y="1056072"/>
                  <a:pt x="0" y="819662"/>
                  <a:pt x="0" y="528036"/>
                </a:cubicBezTo>
                <a:close/>
              </a:path>
            </a:pathLst>
          </a:cu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60373" tIns="160373" rIns="160373" bIns="160373" numCol="1" spcCol="1270" anchor="ctr" anchorCtr="0">
            <a:noAutofit/>
          </a:bodyPr>
          <a:lstStyle/>
          <a:p>
            <a:pPr marL="0" marR="0" lvl="0" indent="0" algn="ctr" defTabSz="400050" rtl="0" eaLnBrk="1" fontAlgn="auto" latinLnBrk="0" hangingPunct="1">
              <a:lnSpc>
                <a:spcPct val="90000"/>
              </a:lnSpc>
              <a:spcBef>
                <a:spcPct val="0"/>
              </a:spcBef>
              <a:spcAft>
                <a:spcPct val="3500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Neue Haas Grotesk Text Pro"/>
                <a:ea typeface="+mn-ea"/>
                <a:cs typeface="+mn-cs"/>
              </a:rPr>
              <a:t>Compromised Integrity</a:t>
            </a:r>
          </a:p>
        </p:txBody>
      </p:sp>
      <p:sp>
        <p:nvSpPr>
          <p:cNvPr id="15" name="Freeform: Shape 14">
            <a:extLst>
              <a:ext uri="{FF2B5EF4-FFF2-40B4-BE49-F238E27FC236}">
                <a16:creationId xmlns:a16="http://schemas.microsoft.com/office/drawing/2014/main" id="{E578469D-B53D-4EBD-45B0-7AA2C56EB749}"/>
              </a:ext>
            </a:extLst>
          </p:cNvPr>
          <p:cNvSpPr/>
          <p:nvPr/>
        </p:nvSpPr>
        <p:spPr>
          <a:xfrm>
            <a:off x="2093133" y="5378884"/>
            <a:ext cx="1056071" cy="1056071"/>
          </a:xfrm>
          <a:custGeom>
            <a:avLst/>
            <a:gdLst>
              <a:gd name="connsiteX0" fmla="*/ 0 w 1056071"/>
              <a:gd name="connsiteY0" fmla="*/ 528036 h 1056071"/>
              <a:gd name="connsiteX1" fmla="*/ 528036 w 1056071"/>
              <a:gd name="connsiteY1" fmla="*/ 0 h 1056071"/>
              <a:gd name="connsiteX2" fmla="*/ 1056072 w 1056071"/>
              <a:gd name="connsiteY2" fmla="*/ 528036 h 1056071"/>
              <a:gd name="connsiteX3" fmla="*/ 528036 w 1056071"/>
              <a:gd name="connsiteY3" fmla="*/ 1056072 h 1056071"/>
              <a:gd name="connsiteX4" fmla="*/ 0 w 1056071"/>
              <a:gd name="connsiteY4" fmla="*/ 528036 h 1056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071" h="1056071">
                <a:moveTo>
                  <a:pt x="0" y="528036"/>
                </a:moveTo>
                <a:cubicBezTo>
                  <a:pt x="0" y="236410"/>
                  <a:pt x="236410" y="0"/>
                  <a:pt x="528036" y="0"/>
                </a:cubicBezTo>
                <a:cubicBezTo>
                  <a:pt x="819662" y="0"/>
                  <a:pt x="1056072" y="236410"/>
                  <a:pt x="1056072" y="528036"/>
                </a:cubicBezTo>
                <a:cubicBezTo>
                  <a:pt x="1056072" y="819662"/>
                  <a:pt x="819662" y="1056072"/>
                  <a:pt x="528036" y="1056072"/>
                </a:cubicBezTo>
                <a:cubicBezTo>
                  <a:pt x="236410" y="1056072"/>
                  <a:pt x="0" y="819662"/>
                  <a:pt x="0" y="528036"/>
                </a:cubicBezTo>
                <a:close/>
              </a:path>
            </a:pathLst>
          </a:cu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60373" tIns="160373" rIns="160373" bIns="160373" numCol="1" spcCol="1270" anchor="ctr" anchorCtr="0">
            <a:noAutofit/>
          </a:bodyPr>
          <a:lstStyle/>
          <a:p>
            <a:pPr marL="0" marR="0" lvl="0" indent="0" algn="ctr" defTabSz="400050" rtl="0" eaLnBrk="1" fontAlgn="auto" latinLnBrk="0" hangingPunct="1">
              <a:lnSpc>
                <a:spcPct val="90000"/>
              </a:lnSpc>
              <a:spcBef>
                <a:spcPct val="0"/>
              </a:spcBef>
              <a:spcAft>
                <a:spcPct val="350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Neue Haas Grotesk Text Pro"/>
                <a:ea typeface="+mn-ea"/>
                <a:cs typeface="+mn-cs"/>
              </a:rPr>
              <a:t>Insecure Connection</a:t>
            </a:r>
          </a:p>
        </p:txBody>
      </p:sp>
      <p:sp>
        <p:nvSpPr>
          <p:cNvPr id="16" name="Freeform: Shape 15">
            <a:extLst>
              <a:ext uri="{FF2B5EF4-FFF2-40B4-BE49-F238E27FC236}">
                <a16:creationId xmlns:a16="http://schemas.microsoft.com/office/drawing/2014/main" id="{F0ECAF37-04CA-4234-BD6E-F95C1DBA0FA3}"/>
              </a:ext>
            </a:extLst>
          </p:cNvPr>
          <p:cNvSpPr/>
          <p:nvPr/>
        </p:nvSpPr>
        <p:spPr>
          <a:xfrm rot="21566439">
            <a:off x="1704929" y="4441848"/>
            <a:ext cx="1884" cy="39635"/>
          </a:xfrm>
          <a:custGeom>
            <a:avLst/>
            <a:gdLst>
              <a:gd name="connsiteX0" fmla="*/ 0 w 10000"/>
              <a:gd name="connsiteY0" fmla="*/ 5000 h 10000"/>
              <a:gd name="connsiteX1" fmla="*/ 10000 w 10000"/>
              <a:gd name="connsiteY1" fmla="*/ 5000 h 10000"/>
            </a:gdLst>
            <a:ahLst/>
            <a:cxnLst>
              <a:cxn ang="0">
                <a:pos x="connsiteX0" y="connsiteY0"/>
              </a:cxn>
              <a:cxn ang="0">
                <a:pos x="connsiteX1" y="connsiteY1"/>
              </a:cxn>
            </a:cxnLst>
            <a:rect l="l" t="t" r="r" b="b"/>
            <a:pathLst>
              <a:path w="10000" h="10000">
                <a:moveTo>
                  <a:pt x="1882" y="34634"/>
                </a:moveTo>
                <a:lnTo>
                  <a:pt x="-8107" y="34634"/>
                </a:lnTo>
              </a:path>
            </a:pathLst>
          </a:custGeom>
          <a:noFill/>
        </p:spPr>
        <p:style>
          <a:lnRef idx="1">
            <a:schemeClr val="accent4">
              <a:shade val="60000"/>
              <a:hueOff val="0"/>
              <a:satOff val="0"/>
              <a:lumOff val="0"/>
              <a:alphaOff val="0"/>
            </a:schemeClr>
          </a:lnRef>
          <a:fillRef idx="0">
            <a:scrgbClr r="0" g="0" b="0"/>
          </a:fillRef>
          <a:effectRef idx="0">
            <a:schemeClr val="accent4">
              <a:hueOff val="0"/>
              <a:satOff val="0"/>
              <a:lumOff val="0"/>
              <a:alphaOff val="0"/>
            </a:schemeClr>
          </a:effectRef>
          <a:fontRef idx="minor">
            <a:schemeClr val="tx1">
              <a:hueOff val="0"/>
              <a:satOff val="0"/>
              <a:lumOff val="0"/>
              <a:alphaOff val="0"/>
            </a:schemeClr>
          </a:fontRef>
        </p:style>
        <p:txBody>
          <a:bodyPr spcFirstLastPara="0" vert="horz" wrap="square" lIns="13594" tIns="19770" rIns="13595" bIns="19770" numCol="1" spcCol="1270" anchor="ctr" anchorCtr="0">
            <a:noAutofit/>
          </a:bodyPr>
          <a:lstStyle/>
          <a:p>
            <a:pPr marL="0" marR="0" lvl="0" indent="0" algn="ctr" defTabSz="222250" rtl="0" eaLnBrk="1" fontAlgn="auto" latinLnBrk="0" hangingPunct="1">
              <a:lnSpc>
                <a:spcPct val="90000"/>
              </a:lnSpc>
              <a:spcBef>
                <a:spcPct val="0"/>
              </a:spcBef>
              <a:spcAft>
                <a:spcPct val="35000"/>
              </a:spcAft>
              <a:buClrTx/>
              <a:buSzTx/>
              <a:buFontTx/>
              <a:buNone/>
              <a:tabLst/>
              <a:defRPr/>
            </a:pPr>
            <a:endParaRPr kumimoji="0" lang="en-US" sz="500" b="0" i="0" u="none" strike="noStrike" kern="1200" cap="none" spc="0" normalizeH="0" baseline="0" noProof="0">
              <a:ln>
                <a:noFill/>
              </a:ln>
              <a:solidFill>
                <a:srgbClr val="000000">
                  <a:hueOff val="0"/>
                  <a:satOff val="0"/>
                  <a:lumOff val="0"/>
                  <a:alphaOff val="0"/>
                </a:srgbClr>
              </a:solidFill>
              <a:effectLst/>
              <a:uLnTx/>
              <a:uFillTx/>
              <a:latin typeface="Neue Haas Grotesk Text Pro"/>
              <a:ea typeface="+mn-ea"/>
              <a:cs typeface="+mn-cs"/>
            </a:endParaRPr>
          </a:p>
        </p:txBody>
      </p:sp>
      <p:sp>
        <p:nvSpPr>
          <p:cNvPr id="17" name="Freeform: Shape 16">
            <a:extLst>
              <a:ext uri="{FF2B5EF4-FFF2-40B4-BE49-F238E27FC236}">
                <a16:creationId xmlns:a16="http://schemas.microsoft.com/office/drawing/2014/main" id="{A63A2975-BCAB-19C9-666E-395B9E5E228C}"/>
              </a:ext>
            </a:extLst>
          </p:cNvPr>
          <p:cNvSpPr/>
          <p:nvPr/>
        </p:nvSpPr>
        <p:spPr>
          <a:xfrm>
            <a:off x="638944" y="3938794"/>
            <a:ext cx="1056071" cy="1056071"/>
          </a:xfrm>
          <a:custGeom>
            <a:avLst/>
            <a:gdLst>
              <a:gd name="connsiteX0" fmla="*/ 0 w 1056071"/>
              <a:gd name="connsiteY0" fmla="*/ 528036 h 1056071"/>
              <a:gd name="connsiteX1" fmla="*/ 528036 w 1056071"/>
              <a:gd name="connsiteY1" fmla="*/ 0 h 1056071"/>
              <a:gd name="connsiteX2" fmla="*/ 1056072 w 1056071"/>
              <a:gd name="connsiteY2" fmla="*/ 528036 h 1056071"/>
              <a:gd name="connsiteX3" fmla="*/ 528036 w 1056071"/>
              <a:gd name="connsiteY3" fmla="*/ 1056072 h 1056071"/>
              <a:gd name="connsiteX4" fmla="*/ 0 w 1056071"/>
              <a:gd name="connsiteY4" fmla="*/ 528036 h 1056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071" h="1056071">
                <a:moveTo>
                  <a:pt x="0" y="528036"/>
                </a:moveTo>
                <a:cubicBezTo>
                  <a:pt x="0" y="236410"/>
                  <a:pt x="236410" y="0"/>
                  <a:pt x="528036" y="0"/>
                </a:cubicBezTo>
                <a:cubicBezTo>
                  <a:pt x="819662" y="0"/>
                  <a:pt x="1056072" y="236410"/>
                  <a:pt x="1056072" y="528036"/>
                </a:cubicBezTo>
                <a:cubicBezTo>
                  <a:pt x="1056072" y="819662"/>
                  <a:pt x="819662" y="1056072"/>
                  <a:pt x="528036" y="1056072"/>
                </a:cubicBezTo>
                <a:cubicBezTo>
                  <a:pt x="236410" y="1056072"/>
                  <a:pt x="0" y="819662"/>
                  <a:pt x="0" y="528036"/>
                </a:cubicBezTo>
                <a:close/>
              </a:path>
            </a:pathLst>
          </a:cu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60373" tIns="160373" rIns="160373" bIns="160373" numCol="1" spcCol="1270" anchor="ctr" anchorCtr="0">
            <a:noAutofit/>
          </a:bodyPr>
          <a:lstStyle/>
          <a:p>
            <a:pPr marL="0" marR="0" lvl="0" indent="0" algn="ctr" defTabSz="400050" rtl="0" eaLnBrk="1" fontAlgn="auto" latinLnBrk="0" hangingPunct="1">
              <a:lnSpc>
                <a:spcPct val="90000"/>
              </a:lnSpc>
              <a:spcBef>
                <a:spcPct val="0"/>
              </a:spcBef>
              <a:spcAft>
                <a:spcPct val="350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Neue Haas Grotesk Text Pro"/>
                <a:ea typeface="+mn-ea"/>
                <a:cs typeface="+mn-cs"/>
              </a:rPr>
              <a:t>Compliance issues</a:t>
            </a:r>
          </a:p>
        </p:txBody>
      </p:sp>
      <p:pic>
        <p:nvPicPr>
          <p:cNvPr id="3" name="Picture 2">
            <a:extLst>
              <a:ext uri="{FF2B5EF4-FFF2-40B4-BE49-F238E27FC236}">
                <a16:creationId xmlns:a16="http://schemas.microsoft.com/office/drawing/2014/main" id="{F005F206-E05B-28F1-E948-A83FD8162614}"/>
              </a:ext>
            </a:extLst>
          </p:cNvPr>
          <p:cNvPicPr>
            <a:picLocks noChangeAspect="1"/>
          </p:cNvPicPr>
          <p:nvPr/>
        </p:nvPicPr>
        <p:blipFill>
          <a:blip r:embed="rId5"/>
          <a:stretch>
            <a:fillRect/>
          </a:stretch>
        </p:blipFill>
        <p:spPr>
          <a:xfrm>
            <a:off x="1710477" y="3547260"/>
            <a:ext cx="1828800" cy="1828800"/>
          </a:xfrm>
          <a:prstGeom prst="ellipse">
            <a:avLst/>
          </a:prstGeom>
          <a:ln w="127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965400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5"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0173B3-E063-6249-162A-8D0A70557F23}"/>
              </a:ext>
            </a:extLst>
          </p:cNvPr>
          <p:cNvPicPr>
            <a:picLocks noChangeAspect="1"/>
          </p:cNvPicPr>
          <p:nvPr/>
        </p:nvPicPr>
        <p:blipFill>
          <a:blip r:embed="rId3"/>
          <a:stretch>
            <a:fillRect/>
          </a:stretch>
        </p:blipFill>
        <p:spPr>
          <a:xfrm>
            <a:off x="0" y="0"/>
            <a:ext cx="12192000" cy="6857999"/>
          </a:xfrm>
          <a:prstGeom prst="rect">
            <a:avLst/>
          </a:prstGeom>
        </p:spPr>
      </p:pic>
      <p:pic>
        <p:nvPicPr>
          <p:cNvPr id="13" name="Picture 12">
            <a:extLst>
              <a:ext uri="{FF2B5EF4-FFF2-40B4-BE49-F238E27FC236}">
                <a16:creationId xmlns:a16="http://schemas.microsoft.com/office/drawing/2014/main" id="{53FC4A9B-FC4F-867B-7C25-6147F254472A}"/>
              </a:ext>
            </a:extLst>
          </p:cNvPr>
          <p:cNvPicPr>
            <a:picLocks noChangeAspect="1"/>
          </p:cNvPicPr>
          <p:nvPr/>
        </p:nvPicPr>
        <p:blipFill rotWithShape="1">
          <a:blip r:embed="rId4"/>
          <a:srcRect t="4190" b="4586"/>
          <a:stretch/>
        </p:blipFill>
        <p:spPr>
          <a:xfrm>
            <a:off x="-31900" y="-6833"/>
            <a:ext cx="6024993" cy="6871658"/>
          </a:xfrm>
          <a:prstGeom prst="rect">
            <a:avLst/>
          </a:prstGeom>
        </p:spPr>
      </p:pic>
      <p:sp>
        <p:nvSpPr>
          <p:cNvPr id="14" name="Title 1">
            <a:extLst>
              <a:ext uri="{FF2B5EF4-FFF2-40B4-BE49-F238E27FC236}">
                <a16:creationId xmlns:a16="http://schemas.microsoft.com/office/drawing/2014/main" id="{B010F9BF-BB90-83E0-DE2A-F82CA8DD7600}"/>
              </a:ext>
            </a:extLst>
          </p:cNvPr>
          <p:cNvSpPr txBox="1">
            <a:spLocks/>
          </p:cNvSpPr>
          <p:nvPr/>
        </p:nvSpPr>
        <p:spPr>
          <a:xfrm>
            <a:off x="411480" y="987552"/>
            <a:ext cx="4485861" cy="1088136"/>
          </a:xfrm>
          <a:prstGeom prst="rect">
            <a:avLst/>
          </a:prstGeom>
        </p:spPr>
        <p:txBody>
          <a:bodyPr anchor="b">
            <a:normAutofit/>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400" b="1" i="0" u="none" strike="noStrike" kern="1200" cap="none" spc="0" normalizeH="0" baseline="0" noProof="0" dirty="0">
                <a:ln>
                  <a:noFill/>
                </a:ln>
                <a:solidFill>
                  <a:srgbClr val="000000"/>
                </a:solidFill>
                <a:effectLst/>
                <a:uLnTx/>
                <a:uFillTx/>
                <a:latin typeface="Neue Haas Grotesk Text Pro"/>
                <a:ea typeface="+mj-ea"/>
                <a:cs typeface="+mj-cs"/>
              </a:rPr>
              <a:t>Misconfiguration</a:t>
            </a:r>
          </a:p>
        </p:txBody>
      </p:sp>
      <p:sp>
        <p:nvSpPr>
          <p:cNvPr id="3" name="Content Placeholder 2">
            <a:extLst>
              <a:ext uri="{FF2B5EF4-FFF2-40B4-BE49-F238E27FC236}">
                <a16:creationId xmlns:a16="http://schemas.microsoft.com/office/drawing/2014/main" id="{158718DE-37E7-2701-09A0-0C4AEFDCD18D}"/>
              </a:ext>
            </a:extLst>
          </p:cNvPr>
          <p:cNvSpPr txBox="1">
            <a:spLocks/>
          </p:cNvSpPr>
          <p:nvPr/>
        </p:nvSpPr>
        <p:spPr>
          <a:xfrm>
            <a:off x="411480" y="2517779"/>
            <a:ext cx="4975529" cy="4081803"/>
          </a:xfrm>
          <a:prstGeom prst="rect">
            <a:avLst/>
          </a:prstGeom>
        </p:spPr>
        <p:txBody>
          <a:bodyPr>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Misconfigurations in general can lead a variety of security breaches and they introduce many vulnerabilities to the system. They also lead to a decrease in the company’s productivity, as well as additional costs in the form of legal fees, damage control, and loss of customer trust.</a:t>
            </a:r>
          </a:p>
        </p:txBody>
      </p:sp>
    </p:spTree>
    <p:extLst>
      <p:ext uri="{BB962C8B-B14F-4D97-AF65-F5344CB8AC3E}">
        <p14:creationId xmlns:p14="http://schemas.microsoft.com/office/powerpoint/2010/main" val="341640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99BC6F-B4FA-11E6-B66B-42686A4BA2F3}"/>
              </a:ext>
            </a:extLst>
          </p:cNvPr>
          <p:cNvSpPr>
            <a:spLocks noGrp="1"/>
          </p:cNvSpPr>
          <p:nvPr>
            <p:ph type="title"/>
          </p:nvPr>
        </p:nvSpPr>
        <p:spPr>
          <a:xfrm>
            <a:off x="841246" y="978619"/>
            <a:ext cx="5991244" cy="1106424"/>
          </a:xfrm>
        </p:spPr>
        <p:txBody>
          <a:bodyPr>
            <a:normAutofit/>
          </a:bodyPr>
          <a:lstStyle/>
          <a:p>
            <a:r>
              <a:rPr lang="en-US" sz="3200"/>
              <a:t>Network Security Techniques</a:t>
            </a:r>
          </a:p>
        </p:txBody>
      </p:sp>
      <p:sp>
        <p:nvSpPr>
          <p:cNvPr id="52" name="Rectangle 5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ontent Placeholder 44">
            <a:extLst>
              <a:ext uri="{FF2B5EF4-FFF2-40B4-BE49-F238E27FC236}">
                <a16:creationId xmlns:a16="http://schemas.microsoft.com/office/drawing/2014/main" id="{E3CE9E60-A217-84C4-1CFF-7F76BD70F99C}"/>
              </a:ext>
            </a:extLst>
          </p:cNvPr>
          <p:cNvSpPr>
            <a:spLocks noGrp="1"/>
          </p:cNvSpPr>
          <p:nvPr>
            <p:ph idx="1"/>
          </p:nvPr>
        </p:nvSpPr>
        <p:spPr>
          <a:xfrm>
            <a:off x="841248" y="2252870"/>
            <a:ext cx="6314926" cy="3876674"/>
          </a:xfrm>
        </p:spPr>
        <p:txBody>
          <a:bodyPr>
            <a:normAutofit lnSpcReduction="10000"/>
          </a:bodyPr>
          <a:lstStyle/>
          <a:p>
            <a:r>
              <a:rPr lang="en-US" sz="1800" b="1" dirty="0"/>
              <a:t>DMZ (Demilitarized Zone):</a:t>
            </a:r>
          </a:p>
          <a:p>
            <a:pPr marL="342900" indent="-342900">
              <a:buFont typeface="+mj-lt"/>
              <a:buAutoNum type="arabicPeriod"/>
            </a:pPr>
            <a:r>
              <a:rPr lang="en-US" sz="1800" dirty="0"/>
              <a:t>Segmenting the network to isolate its internal network from the Internet. </a:t>
            </a:r>
          </a:p>
          <a:p>
            <a:pPr marL="342900" indent="-342900">
              <a:buFont typeface="+mj-lt"/>
              <a:buAutoNum type="arabicPeriod"/>
            </a:pPr>
            <a:r>
              <a:rPr lang="en-US" sz="1800" dirty="0"/>
              <a:t>Allowing external users to access certain resources on the internal network, such as web servers or email servers, while protecting the internal network from external threats. </a:t>
            </a:r>
          </a:p>
          <a:p>
            <a:pPr marL="342900" indent="-342900">
              <a:buFont typeface="+mj-lt"/>
              <a:buAutoNum type="arabicPeriod"/>
            </a:pPr>
            <a:r>
              <a:rPr lang="en-US" sz="1800" dirty="0"/>
              <a:t>Allowing incoming traffic to be screened and filtered before it is allowed to enter the internal network. </a:t>
            </a:r>
          </a:p>
          <a:p>
            <a:pPr marL="342900" indent="-342900">
              <a:buFont typeface="+mj-lt"/>
              <a:buAutoNum type="arabicPeriod"/>
            </a:pPr>
            <a:r>
              <a:rPr lang="en-US" sz="1800" dirty="0"/>
              <a:t>Helping prevent unauthorized access to sensitive data and systems and improve network security.</a:t>
            </a:r>
            <a:endParaRPr lang="en-US" sz="1800" b="1" dirty="0"/>
          </a:p>
        </p:txBody>
      </p:sp>
      <p:pic>
        <p:nvPicPr>
          <p:cNvPr id="8" name="Content Placeholder 7" descr="A picture containing diagram&#10;&#10;Description automatically generated">
            <a:extLst>
              <a:ext uri="{FF2B5EF4-FFF2-40B4-BE49-F238E27FC236}">
                <a16:creationId xmlns:a16="http://schemas.microsoft.com/office/drawing/2014/main" id="{9C736756-5540-5CB7-DE8D-DC71D3D863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814" y="1970138"/>
            <a:ext cx="4097657" cy="2817139"/>
          </a:xfrm>
          <a:prstGeom prst="rect">
            <a:avLst/>
          </a:prstGeom>
        </p:spPr>
      </p:pic>
    </p:spTree>
    <p:extLst>
      <p:ext uri="{BB962C8B-B14F-4D97-AF65-F5344CB8AC3E}">
        <p14:creationId xmlns:p14="http://schemas.microsoft.com/office/powerpoint/2010/main" val="261220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xEl>
                                              <p:pRg st="1" end="1"/>
                                            </p:txEl>
                                          </p:spTgt>
                                        </p:tgtEl>
                                        <p:attrNameLst>
                                          <p:attrName>style.visibility</p:attrName>
                                        </p:attrNameLst>
                                      </p:cBhvr>
                                      <p:to>
                                        <p:strVal val="visible"/>
                                      </p:to>
                                    </p:set>
                                    <p:animEffect transition="in" filter="fade">
                                      <p:cBhvr>
                                        <p:cTn id="12" dur="500"/>
                                        <p:tgtEl>
                                          <p:spTgt spid="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
                                            <p:txEl>
                                              <p:pRg st="2" end="2"/>
                                            </p:txEl>
                                          </p:spTgt>
                                        </p:tgtEl>
                                        <p:attrNameLst>
                                          <p:attrName>style.visibility</p:attrName>
                                        </p:attrNameLst>
                                      </p:cBhvr>
                                      <p:to>
                                        <p:strVal val="visible"/>
                                      </p:to>
                                    </p:set>
                                    <p:animEffect transition="in" filter="fade">
                                      <p:cBhvr>
                                        <p:cTn id="17" dur="500"/>
                                        <p:tgtEl>
                                          <p:spTgt spid="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5">
                                            <p:txEl>
                                              <p:pRg st="3" end="3"/>
                                            </p:txEl>
                                          </p:spTgt>
                                        </p:tgtEl>
                                        <p:attrNameLst>
                                          <p:attrName>style.visibility</p:attrName>
                                        </p:attrNameLst>
                                      </p:cBhvr>
                                      <p:to>
                                        <p:strVal val="visible"/>
                                      </p:to>
                                    </p:set>
                                    <p:animEffect transition="in" filter="fade">
                                      <p:cBhvr>
                                        <p:cTn id="22" dur="500"/>
                                        <p:tgtEl>
                                          <p:spTgt spid="4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
                                            <p:txEl>
                                              <p:pRg st="4" end="4"/>
                                            </p:txEl>
                                          </p:spTgt>
                                        </p:tgtEl>
                                        <p:attrNameLst>
                                          <p:attrName>style.visibility</p:attrName>
                                        </p:attrNameLst>
                                      </p:cBhvr>
                                      <p:to>
                                        <p:strVal val="visible"/>
                                      </p:to>
                                    </p:set>
                                    <p:animEffect transition="in" filter="fade">
                                      <p:cBhvr>
                                        <p:cTn id="27" dur="500"/>
                                        <p:tgtEl>
                                          <p:spTgt spid="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useBgFill="1">
        <p:nvSpPr>
          <p:cNvPr id="50" name="Rectangle 4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99BC6F-B4FA-11E6-B66B-42686A4BA2F3}"/>
              </a:ext>
            </a:extLst>
          </p:cNvPr>
          <p:cNvSpPr>
            <a:spLocks noGrp="1"/>
          </p:cNvSpPr>
          <p:nvPr>
            <p:ph type="title"/>
          </p:nvPr>
        </p:nvSpPr>
        <p:spPr>
          <a:xfrm>
            <a:off x="841246" y="978619"/>
            <a:ext cx="5991244" cy="1106424"/>
          </a:xfrm>
        </p:spPr>
        <p:txBody>
          <a:bodyPr>
            <a:normAutofit/>
          </a:bodyPr>
          <a:lstStyle/>
          <a:p>
            <a:r>
              <a:rPr lang="en-US" sz="3200"/>
              <a:t>Network Security Techniques</a:t>
            </a:r>
          </a:p>
        </p:txBody>
      </p:sp>
      <p:sp>
        <p:nvSpPr>
          <p:cNvPr id="52" name="Rectangle 5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ontent Placeholder 44">
            <a:extLst>
              <a:ext uri="{FF2B5EF4-FFF2-40B4-BE49-F238E27FC236}">
                <a16:creationId xmlns:a16="http://schemas.microsoft.com/office/drawing/2014/main" id="{E3CE9E60-A217-84C4-1CFF-7F76BD70F99C}"/>
              </a:ext>
            </a:extLst>
          </p:cNvPr>
          <p:cNvSpPr>
            <a:spLocks noGrp="1"/>
          </p:cNvSpPr>
          <p:nvPr>
            <p:ph idx="1"/>
          </p:nvPr>
        </p:nvSpPr>
        <p:spPr>
          <a:xfrm>
            <a:off x="841248" y="2252870"/>
            <a:ext cx="6314926" cy="3876674"/>
          </a:xfrm>
        </p:spPr>
        <p:txBody>
          <a:bodyPr>
            <a:normAutofit/>
          </a:bodyPr>
          <a:lstStyle/>
          <a:p>
            <a:r>
              <a:rPr lang="en-US" sz="1800" b="1" dirty="0"/>
              <a:t>Static IP (Internet Protocol):</a:t>
            </a:r>
          </a:p>
          <a:p>
            <a:pPr marL="342900" indent="-342900">
              <a:buFont typeface="+mj-lt"/>
              <a:buAutoNum type="arabicPeriod"/>
            </a:pPr>
            <a:r>
              <a:rPr lang="en-US" sz="1800" dirty="0"/>
              <a:t>Providing better control over network resources.</a:t>
            </a:r>
          </a:p>
          <a:p>
            <a:pPr marL="342900" indent="-342900">
              <a:buFont typeface="+mj-lt"/>
              <a:buAutoNum type="arabicPeriod"/>
            </a:pPr>
            <a:r>
              <a:rPr lang="en-US" sz="1800" dirty="0"/>
              <a:t>It makes it easier to identify, monitor and track access to these systems and resources.</a:t>
            </a:r>
          </a:p>
          <a:p>
            <a:pPr marL="342900" indent="-342900">
              <a:buFont typeface="+mj-lt"/>
              <a:buAutoNum type="arabicPeriod"/>
            </a:pPr>
            <a:r>
              <a:rPr lang="en-US" sz="1800" dirty="0"/>
              <a:t>Helping prevent unauthorized access to sensitive data and systems and improve network security.</a:t>
            </a:r>
            <a:endParaRPr lang="en-US" sz="1800" b="1" dirty="0"/>
          </a:p>
        </p:txBody>
      </p:sp>
      <p:pic>
        <p:nvPicPr>
          <p:cNvPr id="6146" name="Picture 2" descr="How to Set a Static IP Address">
            <a:extLst>
              <a:ext uri="{FF2B5EF4-FFF2-40B4-BE49-F238E27FC236}">
                <a16:creationId xmlns:a16="http://schemas.microsoft.com/office/drawing/2014/main" id="{6E61C3A3-3362-7373-465D-E94133EC0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0050" y="1285875"/>
            <a:ext cx="376237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12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xEl>
                                              <p:pRg st="1" end="1"/>
                                            </p:txEl>
                                          </p:spTgt>
                                        </p:tgtEl>
                                        <p:attrNameLst>
                                          <p:attrName>style.visibility</p:attrName>
                                        </p:attrNameLst>
                                      </p:cBhvr>
                                      <p:to>
                                        <p:strVal val="visible"/>
                                      </p:to>
                                    </p:set>
                                    <p:animEffect transition="in" filter="fade">
                                      <p:cBhvr>
                                        <p:cTn id="12" dur="500"/>
                                        <p:tgtEl>
                                          <p:spTgt spid="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
                                            <p:txEl>
                                              <p:pRg st="2" end="2"/>
                                            </p:txEl>
                                          </p:spTgt>
                                        </p:tgtEl>
                                        <p:attrNameLst>
                                          <p:attrName>style.visibility</p:attrName>
                                        </p:attrNameLst>
                                      </p:cBhvr>
                                      <p:to>
                                        <p:strVal val="visible"/>
                                      </p:to>
                                    </p:set>
                                    <p:animEffect transition="in" filter="fade">
                                      <p:cBhvr>
                                        <p:cTn id="17" dur="500"/>
                                        <p:tgtEl>
                                          <p:spTgt spid="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5">
                                            <p:txEl>
                                              <p:pRg st="3" end="3"/>
                                            </p:txEl>
                                          </p:spTgt>
                                        </p:tgtEl>
                                        <p:attrNameLst>
                                          <p:attrName>style.visibility</p:attrName>
                                        </p:attrNameLst>
                                      </p:cBhvr>
                                      <p:to>
                                        <p:strVal val="visible"/>
                                      </p:to>
                                    </p:set>
                                    <p:animEffect transition="in" filter="fade">
                                      <p:cBhvr>
                                        <p:cTn id="22" dur="500"/>
                                        <p:tgtEl>
                                          <p:spTgt spid="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useBgFill="1">
        <p:nvSpPr>
          <p:cNvPr id="50" name="Rectangle 4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99BC6F-B4FA-11E6-B66B-42686A4BA2F3}"/>
              </a:ext>
            </a:extLst>
          </p:cNvPr>
          <p:cNvSpPr>
            <a:spLocks noGrp="1"/>
          </p:cNvSpPr>
          <p:nvPr>
            <p:ph type="title"/>
          </p:nvPr>
        </p:nvSpPr>
        <p:spPr>
          <a:xfrm>
            <a:off x="841246" y="978619"/>
            <a:ext cx="5991244" cy="1106424"/>
          </a:xfrm>
        </p:spPr>
        <p:txBody>
          <a:bodyPr>
            <a:normAutofit/>
          </a:bodyPr>
          <a:lstStyle/>
          <a:p>
            <a:r>
              <a:rPr lang="en-US" sz="3200"/>
              <a:t>Network Security Techniques</a:t>
            </a:r>
          </a:p>
        </p:txBody>
      </p:sp>
      <p:sp>
        <p:nvSpPr>
          <p:cNvPr id="52" name="Rectangle 5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ontent Placeholder 44">
            <a:extLst>
              <a:ext uri="{FF2B5EF4-FFF2-40B4-BE49-F238E27FC236}">
                <a16:creationId xmlns:a16="http://schemas.microsoft.com/office/drawing/2014/main" id="{E3CE9E60-A217-84C4-1CFF-7F76BD70F99C}"/>
              </a:ext>
            </a:extLst>
          </p:cNvPr>
          <p:cNvSpPr>
            <a:spLocks noGrp="1"/>
          </p:cNvSpPr>
          <p:nvPr>
            <p:ph idx="1"/>
          </p:nvPr>
        </p:nvSpPr>
        <p:spPr>
          <a:xfrm>
            <a:off x="841248" y="2252870"/>
            <a:ext cx="6314926" cy="3876674"/>
          </a:xfrm>
        </p:spPr>
        <p:txBody>
          <a:bodyPr>
            <a:normAutofit/>
          </a:bodyPr>
          <a:lstStyle/>
          <a:p>
            <a:r>
              <a:rPr lang="en-US" sz="1800" b="1" dirty="0"/>
              <a:t>NAT (Network Address Translation):</a:t>
            </a:r>
          </a:p>
          <a:p>
            <a:pPr marL="342900" indent="-342900">
              <a:buFont typeface="+mj-lt"/>
              <a:buAutoNum type="arabicPeriod"/>
            </a:pPr>
            <a:r>
              <a:rPr lang="en-US" sz="1800" dirty="0"/>
              <a:t>Allowing multiple devices on a private network to share a single public IP address.</a:t>
            </a:r>
          </a:p>
          <a:p>
            <a:pPr marL="342900" indent="-342900">
              <a:buFont typeface="+mj-lt"/>
              <a:buAutoNum type="arabicPeriod"/>
            </a:pPr>
            <a:r>
              <a:rPr lang="en-US" sz="1800" dirty="0"/>
              <a:t>Hiding the IP addresses of its internal devices from external users.</a:t>
            </a:r>
          </a:p>
          <a:p>
            <a:pPr marL="342900" indent="-342900">
              <a:buFont typeface="+mj-lt"/>
              <a:buAutoNum type="arabicPeriod"/>
            </a:pPr>
            <a:r>
              <a:rPr lang="en-US" sz="1800" dirty="0"/>
              <a:t>NAT makes it more difficult for attackers to target individuals.</a:t>
            </a:r>
          </a:p>
          <a:p>
            <a:pPr marL="342900" indent="-342900">
              <a:buFont typeface="+mj-lt"/>
              <a:buAutoNum type="arabicPeriod"/>
            </a:pPr>
            <a:r>
              <a:rPr lang="en-US" sz="1800" dirty="0"/>
              <a:t>Allowing the company to control access to its internal network, as only traffic from authorized devices will be allowed to pass through.</a:t>
            </a:r>
            <a:endParaRPr lang="en-US" sz="1800" b="1" dirty="0"/>
          </a:p>
        </p:txBody>
      </p:sp>
      <p:pic>
        <p:nvPicPr>
          <p:cNvPr id="7170" name="Picture 2" descr="Network Address Translation ( NAT Types ) - UTechnoWorld">
            <a:extLst>
              <a:ext uri="{FF2B5EF4-FFF2-40B4-BE49-F238E27FC236}">
                <a16:creationId xmlns:a16="http://schemas.microsoft.com/office/drawing/2014/main" id="{4A766346-64D2-6219-C74F-77283A13A5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63" t="17531" r="1505" b="2510"/>
          <a:stretch/>
        </p:blipFill>
        <p:spPr bwMode="auto">
          <a:xfrm>
            <a:off x="7657719" y="2643809"/>
            <a:ext cx="4365133" cy="1967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5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xEl>
                                              <p:pRg st="1" end="1"/>
                                            </p:txEl>
                                          </p:spTgt>
                                        </p:tgtEl>
                                        <p:attrNameLst>
                                          <p:attrName>style.visibility</p:attrName>
                                        </p:attrNameLst>
                                      </p:cBhvr>
                                      <p:to>
                                        <p:strVal val="visible"/>
                                      </p:to>
                                    </p:set>
                                    <p:animEffect transition="in" filter="fade">
                                      <p:cBhvr>
                                        <p:cTn id="12" dur="500"/>
                                        <p:tgtEl>
                                          <p:spTgt spid="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
                                            <p:txEl>
                                              <p:pRg st="2" end="2"/>
                                            </p:txEl>
                                          </p:spTgt>
                                        </p:tgtEl>
                                        <p:attrNameLst>
                                          <p:attrName>style.visibility</p:attrName>
                                        </p:attrNameLst>
                                      </p:cBhvr>
                                      <p:to>
                                        <p:strVal val="visible"/>
                                      </p:to>
                                    </p:set>
                                    <p:animEffect transition="in" filter="fade">
                                      <p:cBhvr>
                                        <p:cTn id="17" dur="500"/>
                                        <p:tgtEl>
                                          <p:spTgt spid="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5">
                                            <p:txEl>
                                              <p:pRg st="3" end="3"/>
                                            </p:txEl>
                                          </p:spTgt>
                                        </p:tgtEl>
                                        <p:attrNameLst>
                                          <p:attrName>style.visibility</p:attrName>
                                        </p:attrNameLst>
                                      </p:cBhvr>
                                      <p:to>
                                        <p:strVal val="visible"/>
                                      </p:to>
                                    </p:set>
                                    <p:animEffect transition="in" filter="fade">
                                      <p:cBhvr>
                                        <p:cTn id="22" dur="500"/>
                                        <p:tgtEl>
                                          <p:spTgt spid="4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
                                            <p:txEl>
                                              <p:pRg st="4" end="4"/>
                                            </p:txEl>
                                          </p:spTgt>
                                        </p:tgtEl>
                                        <p:attrNameLst>
                                          <p:attrName>style.visibility</p:attrName>
                                        </p:attrNameLst>
                                      </p:cBhvr>
                                      <p:to>
                                        <p:strVal val="visible"/>
                                      </p:to>
                                    </p:set>
                                    <p:animEffect transition="in" filter="fade">
                                      <p:cBhvr>
                                        <p:cTn id="27" dur="500"/>
                                        <p:tgtEl>
                                          <p:spTgt spid="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E5DB-D447-3131-2BCA-75CBFBE057A5}"/>
              </a:ext>
            </a:extLst>
          </p:cNvPr>
          <p:cNvSpPr>
            <a:spLocks noGrp="1"/>
          </p:cNvSpPr>
          <p:nvPr>
            <p:ph type="title"/>
          </p:nvPr>
        </p:nvSpPr>
        <p:spPr>
          <a:xfrm>
            <a:off x="841246" y="978619"/>
            <a:ext cx="5991244" cy="1106424"/>
          </a:xfrm>
        </p:spPr>
        <p:txBody>
          <a:bodyPr>
            <a:normAutofit/>
          </a:bodyPr>
          <a:lstStyle/>
          <a:p>
            <a:r>
              <a:rPr lang="en-US" sz="3200" dirty="0"/>
              <a:t>Network Monitoring System</a:t>
            </a:r>
          </a:p>
        </p:txBody>
      </p:sp>
      <p:sp>
        <p:nvSpPr>
          <p:cNvPr id="3" name="Content Placeholder 2">
            <a:extLst>
              <a:ext uri="{FF2B5EF4-FFF2-40B4-BE49-F238E27FC236}">
                <a16:creationId xmlns:a16="http://schemas.microsoft.com/office/drawing/2014/main" id="{09274691-BDD0-EADA-B29F-C7FE2D9898FB}"/>
              </a:ext>
            </a:extLst>
          </p:cNvPr>
          <p:cNvSpPr>
            <a:spLocks noGrp="1"/>
          </p:cNvSpPr>
          <p:nvPr>
            <p:ph idx="1"/>
          </p:nvPr>
        </p:nvSpPr>
        <p:spPr>
          <a:xfrm>
            <a:off x="761736" y="2252870"/>
            <a:ext cx="6406896" cy="3742016"/>
          </a:xfrm>
        </p:spPr>
        <p:txBody>
          <a:bodyPr>
            <a:normAutofit fontScale="92500"/>
          </a:bodyPr>
          <a:lstStyle/>
          <a:p>
            <a:r>
              <a:rPr lang="en-US" sz="1800" dirty="0"/>
              <a:t>It is a tool that continuously monitors a network for issues and alerts administrators when something goes wrong. There are several benefits to using a network monitoring system, including:</a:t>
            </a:r>
          </a:p>
          <a:p>
            <a:pPr marL="342900" indent="-342900">
              <a:buFont typeface="+mj-lt"/>
              <a:buAutoNum type="arabicPeriod"/>
            </a:pPr>
            <a:r>
              <a:rPr lang="en-US" sz="1800" dirty="0"/>
              <a:t>Improved network uptime</a:t>
            </a:r>
          </a:p>
          <a:p>
            <a:pPr marL="342900" indent="-342900">
              <a:buFont typeface="+mj-lt"/>
              <a:buAutoNum type="arabicPeriod"/>
            </a:pPr>
            <a:r>
              <a:rPr lang="en-US" sz="1800" dirty="0"/>
              <a:t>Early detection of problems</a:t>
            </a:r>
          </a:p>
          <a:p>
            <a:pPr marL="342900" indent="-342900">
              <a:buFont typeface="+mj-lt"/>
              <a:buAutoNum type="arabicPeriod"/>
            </a:pPr>
            <a:r>
              <a:rPr lang="en-US" sz="1800" dirty="0"/>
              <a:t>Increased security</a:t>
            </a:r>
          </a:p>
          <a:p>
            <a:pPr marL="342900" indent="-342900">
              <a:buFont typeface="+mj-lt"/>
              <a:buAutoNum type="arabicPeriod"/>
            </a:pPr>
            <a:r>
              <a:rPr lang="en-US" sz="1800" dirty="0"/>
              <a:t>Improved efficiency</a:t>
            </a:r>
          </a:p>
          <a:p>
            <a:pPr marL="342900" indent="-342900">
              <a:buFont typeface="+mj-lt"/>
              <a:buAutoNum type="arabicPeriod"/>
            </a:pPr>
            <a:r>
              <a:rPr lang="en-US" sz="1800" dirty="0"/>
              <a:t>Identify and resolve network issues</a:t>
            </a:r>
          </a:p>
          <a:p>
            <a:pPr marL="342900" indent="-342900">
              <a:buFont typeface="+mj-lt"/>
              <a:buAutoNum type="arabicPeriod"/>
            </a:pPr>
            <a:r>
              <a:rPr lang="en-US" sz="1800" dirty="0"/>
              <a:t>Gather detailed information about network performance </a:t>
            </a:r>
          </a:p>
        </p:txBody>
      </p:sp>
      <p:pic>
        <p:nvPicPr>
          <p:cNvPr id="9224" name="Picture 8" descr="Top Network Monitoring Tools – 2022 Reviews &amp; Pricing">
            <a:extLst>
              <a:ext uri="{FF2B5EF4-FFF2-40B4-BE49-F238E27FC236}">
                <a16:creationId xmlns:a16="http://schemas.microsoft.com/office/drawing/2014/main" id="{22A892FE-5B99-1623-D605-6EDEF8A24D4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79814" y="1039582"/>
            <a:ext cx="4097657" cy="4678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407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36" name="Rectangle 922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37" name="Rectangle 923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94E5DB-D447-3131-2BCA-75CBFBE057A5}"/>
              </a:ext>
            </a:extLst>
          </p:cNvPr>
          <p:cNvSpPr>
            <a:spLocks noGrp="1"/>
          </p:cNvSpPr>
          <p:nvPr>
            <p:ph type="title"/>
          </p:nvPr>
        </p:nvSpPr>
        <p:spPr>
          <a:xfrm>
            <a:off x="841246" y="978619"/>
            <a:ext cx="5991244" cy="1106424"/>
          </a:xfrm>
        </p:spPr>
        <p:txBody>
          <a:bodyPr>
            <a:normAutofit/>
          </a:bodyPr>
          <a:lstStyle/>
          <a:p>
            <a:r>
              <a:rPr lang="en-US" sz="3200" dirty="0"/>
              <a:t>Network Monitoring System</a:t>
            </a:r>
          </a:p>
        </p:txBody>
      </p:sp>
      <p:sp>
        <p:nvSpPr>
          <p:cNvPr id="9238" name="Rectangle 923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35" name="Rectangle 923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9274691-BDD0-EADA-B29F-C7FE2D9898FB}"/>
              </a:ext>
            </a:extLst>
          </p:cNvPr>
          <p:cNvSpPr>
            <a:spLocks noGrp="1"/>
          </p:cNvSpPr>
          <p:nvPr>
            <p:ph idx="1"/>
          </p:nvPr>
        </p:nvSpPr>
        <p:spPr>
          <a:xfrm>
            <a:off x="761736" y="2439186"/>
            <a:ext cx="6406896" cy="3555700"/>
          </a:xfrm>
        </p:spPr>
        <p:txBody>
          <a:bodyPr>
            <a:normAutofit/>
          </a:bodyPr>
          <a:lstStyle/>
          <a:p>
            <a:pPr>
              <a:lnSpc>
                <a:spcPct val="125000"/>
              </a:lnSpc>
            </a:pPr>
            <a:r>
              <a:rPr lang="en-US" sz="1800" dirty="0"/>
              <a:t>Examples of Network Monitoring Systems and Tools:</a:t>
            </a:r>
          </a:p>
          <a:p>
            <a:pPr marL="342900" indent="-342900">
              <a:lnSpc>
                <a:spcPct val="125000"/>
              </a:lnSpc>
              <a:buFont typeface="+mj-lt"/>
              <a:buAutoNum type="arabicPeriod"/>
            </a:pPr>
            <a:r>
              <a:rPr lang="en-US" sz="1800" dirty="0"/>
              <a:t>SNMP (Simple Network Management Protocol)</a:t>
            </a:r>
          </a:p>
          <a:p>
            <a:pPr marL="342900" indent="-342900">
              <a:lnSpc>
                <a:spcPct val="125000"/>
              </a:lnSpc>
              <a:buFont typeface="+mj-lt"/>
              <a:buAutoNum type="arabicPeriod"/>
            </a:pPr>
            <a:r>
              <a:rPr lang="en-US" sz="1800" dirty="0"/>
              <a:t>ICMP (Internet Control Message Protocol)</a:t>
            </a:r>
          </a:p>
          <a:p>
            <a:pPr marL="342900" indent="-342900">
              <a:lnSpc>
                <a:spcPct val="125000"/>
              </a:lnSpc>
              <a:buFont typeface="+mj-lt"/>
              <a:buAutoNum type="arabicPeriod"/>
            </a:pPr>
            <a:r>
              <a:rPr lang="en-US" sz="1800" dirty="0"/>
              <a:t>NetFlow</a:t>
            </a:r>
          </a:p>
          <a:p>
            <a:pPr marL="342900" indent="-342900">
              <a:lnSpc>
                <a:spcPct val="125000"/>
              </a:lnSpc>
              <a:buFont typeface="+mj-lt"/>
              <a:buAutoNum type="arabicPeriod"/>
            </a:pPr>
            <a:r>
              <a:rPr lang="en-US" sz="1800" dirty="0"/>
              <a:t>SIEM (Security Information and Event Management)</a:t>
            </a:r>
          </a:p>
          <a:p>
            <a:pPr marL="342900" indent="-342900">
              <a:lnSpc>
                <a:spcPct val="125000"/>
              </a:lnSpc>
              <a:buFont typeface="+mj-lt"/>
              <a:buAutoNum type="arabicPeriod"/>
            </a:pPr>
            <a:r>
              <a:rPr lang="en-US" sz="1800" dirty="0"/>
              <a:t>SOAR (Security Orchestration, Automation and Response)</a:t>
            </a:r>
          </a:p>
        </p:txBody>
      </p:sp>
      <p:pic>
        <p:nvPicPr>
          <p:cNvPr id="9224" name="Picture 8" descr="Top Network Monitoring Tools – 2022 Reviews &amp; Pricing">
            <a:extLst>
              <a:ext uri="{FF2B5EF4-FFF2-40B4-BE49-F238E27FC236}">
                <a16:creationId xmlns:a16="http://schemas.microsoft.com/office/drawing/2014/main" id="{22A892FE-5B99-1623-D605-6EDEF8A24D4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79814" y="1039582"/>
            <a:ext cx="4097657" cy="4678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97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1244</TotalTime>
  <Words>2256</Words>
  <Application>Microsoft Office PowerPoint</Application>
  <PresentationFormat>Widescreen</PresentationFormat>
  <Paragraphs>109</Paragraphs>
  <Slides>11</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Abadi</vt:lpstr>
      <vt:lpstr>Arial</vt:lpstr>
      <vt:lpstr>Calibri</vt:lpstr>
      <vt:lpstr>Calibri Light</vt:lpstr>
      <vt:lpstr>Monotype Corsiva</vt:lpstr>
      <vt:lpstr>Neue Haas Grotesk Text Pro</vt:lpstr>
      <vt:lpstr>Times New Roman</vt:lpstr>
      <vt:lpstr>AccentBoxVTI</vt:lpstr>
      <vt:lpstr>Office Theme</vt:lpstr>
      <vt:lpstr>Security 10203280 D/618/740</vt:lpstr>
      <vt:lpstr>PowerPoint Presentation</vt:lpstr>
      <vt:lpstr>PowerPoint Presentation</vt:lpstr>
      <vt:lpstr>PowerPoint Presentation</vt:lpstr>
      <vt:lpstr>Network Security Techniques</vt:lpstr>
      <vt:lpstr>Network Security Techniques</vt:lpstr>
      <vt:lpstr>Network Security Techniques</vt:lpstr>
      <vt:lpstr>Network Monitoring System</vt:lpstr>
      <vt:lpstr>Network Monitoring System</vt:lpstr>
      <vt:lpstr>Physical and Virtual Security Measures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10203280 D/618/740</dc:title>
  <dc:creator>Marwan Al-Farah</dc:creator>
  <cp:lastModifiedBy>Marwan Al-Farah</cp:lastModifiedBy>
  <cp:revision>21</cp:revision>
  <dcterms:created xsi:type="dcterms:W3CDTF">2022-12-05T16:34:46Z</dcterms:created>
  <dcterms:modified xsi:type="dcterms:W3CDTF">2024-05-11T09:13:41Z</dcterms:modified>
</cp:coreProperties>
</file>