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5.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6.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6"/>
  </p:notesMasterIdLst>
  <p:sldIdLst>
    <p:sldId id="256" r:id="rId3"/>
    <p:sldId id="279" r:id="rId4"/>
    <p:sldId id="257" r:id="rId5"/>
    <p:sldId id="258" r:id="rId6"/>
    <p:sldId id="260" r:id="rId7"/>
    <p:sldId id="268" r:id="rId8"/>
    <p:sldId id="263" r:id="rId9"/>
    <p:sldId id="264" r:id="rId10"/>
    <p:sldId id="265" r:id="rId11"/>
    <p:sldId id="266" r:id="rId12"/>
    <p:sldId id="267" r:id="rId13"/>
    <p:sldId id="269" r:id="rId14"/>
    <p:sldId id="328" r:id="rId15"/>
    <p:sldId id="272" r:id="rId16"/>
    <p:sldId id="275" r:id="rId17"/>
    <p:sldId id="274" r:id="rId18"/>
    <p:sldId id="276" r:id="rId19"/>
    <p:sldId id="277" r:id="rId20"/>
    <p:sldId id="278" r:id="rId21"/>
    <p:sldId id="280" r:id="rId22"/>
    <p:sldId id="291" r:id="rId23"/>
    <p:sldId id="329" r:id="rId24"/>
    <p:sldId id="281" r:id="rId25"/>
    <p:sldId id="282" r:id="rId26"/>
    <p:sldId id="284" r:id="rId27"/>
    <p:sldId id="283" r:id="rId28"/>
    <p:sldId id="286" r:id="rId29"/>
    <p:sldId id="287" r:id="rId30"/>
    <p:sldId id="289" r:id="rId31"/>
    <p:sldId id="290" r:id="rId32"/>
    <p:sldId id="331" r:id="rId33"/>
    <p:sldId id="304" r:id="rId34"/>
    <p:sldId id="305" r:id="rId35"/>
    <p:sldId id="306" r:id="rId36"/>
    <p:sldId id="307" r:id="rId37"/>
    <p:sldId id="312" r:id="rId38"/>
    <p:sldId id="308" r:id="rId39"/>
    <p:sldId id="311"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6" r:id="rId53"/>
    <p:sldId id="325" r:id="rId54"/>
    <p:sldId id="32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ata1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53.png"/><Relationship Id="rId7" Type="http://schemas.openxmlformats.org/officeDocument/2006/relationships/image" Target="../media/image2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4.svg"/><Relationship Id="rId9" Type="http://schemas.openxmlformats.org/officeDocument/2006/relationships/image" Target="../media/image55.png"/></Relationships>
</file>

<file path=ppt/diagrams/_rels/data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7.svg"/><Relationship Id="rId1" Type="http://schemas.openxmlformats.org/officeDocument/2006/relationships/image" Target="../media/image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38.svg"/></Relationships>
</file>

<file path=ppt/diagrams/_rels/data13.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10" Type="http://schemas.openxmlformats.org/officeDocument/2006/relationships/image" Target="../media/image24.svg"/><Relationship Id="rId4" Type="http://schemas.openxmlformats.org/officeDocument/2006/relationships/image" Target="../media/image64.svg"/><Relationship Id="rId9" Type="http://schemas.openxmlformats.org/officeDocument/2006/relationships/image" Target="../media/image23.png"/></Relationships>
</file>

<file path=ppt/diagrams/_rels/data14.xml.rels><?xml version="1.0" encoding="UTF-8" standalone="yes"?>
<Relationships xmlns="http://schemas.openxmlformats.org/package/2006/relationships"><Relationship Id="rId8" Type="http://schemas.openxmlformats.org/officeDocument/2006/relationships/image" Target="../media/image79.svg"/><Relationship Id="rId3" Type="http://schemas.openxmlformats.org/officeDocument/2006/relationships/image" Target="../media/image63.png"/><Relationship Id="rId7" Type="http://schemas.openxmlformats.org/officeDocument/2006/relationships/image" Target="../media/image78.png"/><Relationship Id="rId2" Type="http://schemas.openxmlformats.org/officeDocument/2006/relationships/image" Target="../media/image77.svg"/><Relationship Id="rId1" Type="http://schemas.openxmlformats.org/officeDocument/2006/relationships/image" Target="../media/image76.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ata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svg"/><Relationship Id="rId1" Type="http://schemas.openxmlformats.org/officeDocument/2006/relationships/image" Target="../media/image8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88.svg"/></Relationships>
</file>

<file path=ppt/diagrams/_rels/data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90.svg"/><Relationship Id="rId1" Type="http://schemas.openxmlformats.org/officeDocument/2006/relationships/image" Target="../media/image89.png"/><Relationship Id="rId6" Type="http://schemas.openxmlformats.org/officeDocument/2006/relationships/image" Target="../media/image92.svg"/><Relationship Id="rId5" Type="http://schemas.openxmlformats.org/officeDocument/2006/relationships/image" Target="../media/image91.png"/><Relationship Id="rId4" Type="http://schemas.openxmlformats.org/officeDocument/2006/relationships/image" Target="../media/image36.sv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5.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5.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27.svg"/><Relationship Id="rId1" Type="http://schemas.openxmlformats.org/officeDocument/2006/relationships/image" Target="../media/image5.png"/><Relationship Id="rId6" Type="http://schemas.openxmlformats.org/officeDocument/2006/relationships/image" Target="../media/image34.svg"/><Relationship Id="rId5" Type="http://schemas.openxmlformats.org/officeDocument/2006/relationships/image" Target="../media/image7.png"/><Relationship Id="rId4" Type="http://schemas.openxmlformats.org/officeDocument/2006/relationships/image" Target="../media/image33.svg"/></Relationships>
</file>

<file path=ppt/diagrams/_rels/data6.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image" Target="../media/image27.svg"/><Relationship Id="rId1" Type="http://schemas.openxmlformats.org/officeDocument/2006/relationships/image" Target="../media/image5.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3.svg"/></Relationships>
</file>

<file path=ppt/diagrams/_rels/data7.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7.png"/><Relationship Id="rId6" Type="http://schemas.openxmlformats.org/officeDocument/2006/relationships/image" Target="../media/image27.svg"/><Relationship Id="rId5" Type="http://schemas.openxmlformats.org/officeDocument/2006/relationships/image" Target="../media/image5.png"/><Relationship Id="rId4" Type="http://schemas.openxmlformats.org/officeDocument/2006/relationships/image" Target="../media/image36.svg"/></Relationships>
</file>

<file path=ppt/diagrams/_rels/data8.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27.svg"/></Relationships>
</file>

<file path=ppt/diagrams/_rels/data9.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53.png"/><Relationship Id="rId7" Type="http://schemas.openxmlformats.org/officeDocument/2006/relationships/image" Target="../media/image2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4.svg"/><Relationship Id="rId9" Type="http://schemas.openxmlformats.org/officeDocument/2006/relationships/image" Target="../media/image55.png"/></Relationships>
</file>

<file path=ppt/diagrams/_rels/drawing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7.svg"/><Relationship Id="rId1" Type="http://schemas.openxmlformats.org/officeDocument/2006/relationships/image" Target="../media/image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38.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10" Type="http://schemas.openxmlformats.org/officeDocument/2006/relationships/image" Target="../media/image24.svg"/><Relationship Id="rId4" Type="http://schemas.openxmlformats.org/officeDocument/2006/relationships/image" Target="../media/image64.svg"/><Relationship Id="rId9" Type="http://schemas.openxmlformats.org/officeDocument/2006/relationships/image" Target="../media/image23.png"/></Relationships>
</file>

<file path=ppt/diagrams/_rels/drawing14.xml.rels><?xml version="1.0" encoding="UTF-8" standalone="yes"?>
<Relationships xmlns="http://schemas.openxmlformats.org/package/2006/relationships"><Relationship Id="rId8" Type="http://schemas.openxmlformats.org/officeDocument/2006/relationships/image" Target="../media/image79.svg"/><Relationship Id="rId3" Type="http://schemas.openxmlformats.org/officeDocument/2006/relationships/image" Target="../media/image63.png"/><Relationship Id="rId7" Type="http://schemas.openxmlformats.org/officeDocument/2006/relationships/image" Target="../media/image78.png"/><Relationship Id="rId2" Type="http://schemas.openxmlformats.org/officeDocument/2006/relationships/image" Target="../media/image77.svg"/><Relationship Id="rId1" Type="http://schemas.openxmlformats.org/officeDocument/2006/relationships/image" Target="../media/image76.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rawing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svg"/><Relationship Id="rId1" Type="http://schemas.openxmlformats.org/officeDocument/2006/relationships/image" Target="../media/image8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88.svg"/></Relationships>
</file>

<file path=ppt/diagrams/_rels/drawing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90.svg"/><Relationship Id="rId1" Type="http://schemas.openxmlformats.org/officeDocument/2006/relationships/image" Target="../media/image89.png"/><Relationship Id="rId6" Type="http://schemas.openxmlformats.org/officeDocument/2006/relationships/image" Target="../media/image92.svg"/><Relationship Id="rId5" Type="http://schemas.openxmlformats.org/officeDocument/2006/relationships/image" Target="../media/image91.png"/><Relationship Id="rId4" Type="http://schemas.openxmlformats.org/officeDocument/2006/relationships/image" Target="../media/image3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5.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27.svg"/><Relationship Id="rId1" Type="http://schemas.openxmlformats.org/officeDocument/2006/relationships/image" Target="../media/image5.png"/><Relationship Id="rId6" Type="http://schemas.openxmlformats.org/officeDocument/2006/relationships/image" Target="../media/image34.svg"/><Relationship Id="rId5" Type="http://schemas.openxmlformats.org/officeDocument/2006/relationships/image" Target="../media/image7.png"/><Relationship Id="rId4" Type="http://schemas.openxmlformats.org/officeDocument/2006/relationships/image" Target="../media/image33.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image" Target="../media/image27.svg"/><Relationship Id="rId1" Type="http://schemas.openxmlformats.org/officeDocument/2006/relationships/image" Target="../media/image5.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7.png"/><Relationship Id="rId6" Type="http://schemas.openxmlformats.org/officeDocument/2006/relationships/image" Target="../media/image27.svg"/><Relationship Id="rId5" Type="http://schemas.openxmlformats.org/officeDocument/2006/relationships/image" Target="../media/image5.png"/><Relationship Id="rId4" Type="http://schemas.openxmlformats.org/officeDocument/2006/relationships/image" Target="../media/image36.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27.svg"/></Relationships>
</file>

<file path=ppt/diagrams/_rels/drawing9.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4CC4E3-C194-4494-BD56-C3AEED1A061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544265A-F9BC-4E0A-826C-2DA2BF192F08}">
      <dgm:prSet/>
      <dgm:spPr/>
      <dgm:t>
        <a:bodyPr/>
        <a:lstStyle/>
        <a:p>
          <a:pPr>
            <a:lnSpc>
              <a:spcPct val="100000"/>
            </a:lnSpc>
          </a:pPr>
          <a:r>
            <a:rPr lang="en-US" b="1" i="0" dirty="0"/>
            <a:t>pandas</a:t>
          </a:r>
          <a:r>
            <a:rPr lang="en-US" b="0" i="0" dirty="0"/>
            <a:t> - A library utilized for data manipulation and analysis due to its capability of reading data from different file formats such as Excel through functions, enabling manipulation of data frames and compatibility with other packages.</a:t>
          </a:r>
          <a:endParaRPr lang="en-US" dirty="0"/>
        </a:p>
      </dgm:t>
    </dgm:pt>
    <dgm:pt modelId="{72E399E0-3CCC-482E-845B-6CDBC7CB582E}" type="parTrans" cxnId="{1980390F-395A-47B7-B579-27F21BA9DE76}">
      <dgm:prSet/>
      <dgm:spPr/>
      <dgm:t>
        <a:bodyPr/>
        <a:lstStyle/>
        <a:p>
          <a:endParaRPr lang="en-US"/>
        </a:p>
      </dgm:t>
    </dgm:pt>
    <dgm:pt modelId="{A5760684-D504-4D65-80FB-5AFBCC5E97F4}" type="sibTrans" cxnId="{1980390F-395A-47B7-B579-27F21BA9DE76}">
      <dgm:prSet/>
      <dgm:spPr/>
      <dgm:t>
        <a:bodyPr/>
        <a:lstStyle/>
        <a:p>
          <a:endParaRPr lang="en-US"/>
        </a:p>
      </dgm:t>
    </dgm:pt>
    <dgm:pt modelId="{6AD251C5-F1FE-4A65-8346-A663F664DD7C}">
      <dgm:prSet/>
      <dgm:spPr/>
      <dgm:t>
        <a:bodyPr/>
        <a:lstStyle/>
        <a:p>
          <a:pPr>
            <a:lnSpc>
              <a:spcPct val="100000"/>
            </a:lnSpc>
          </a:pPr>
          <a:r>
            <a:rPr lang="en-US" b="1" dirty="0"/>
            <a:t>re (Regular Expression) </a:t>
          </a:r>
          <a:r>
            <a:rPr lang="en-US" b="0" dirty="0"/>
            <a:t>- It is employed for tasks that involve text cleaning, which include but are not limited to removing diacritics, replacing characters (any activity with normalization and typically asking for pattern matching).</a:t>
          </a:r>
        </a:p>
      </dgm:t>
    </dgm:pt>
    <dgm:pt modelId="{69239B3F-4111-49F4-8FBB-937CAF649B36}" type="parTrans" cxnId="{0505C77B-E000-4797-9C26-6171A13D2BF9}">
      <dgm:prSet/>
      <dgm:spPr/>
      <dgm:t>
        <a:bodyPr/>
        <a:lstStyle/>
        <a:p>
          <a:endParaRPr lang="en-US"/>
        </a:p>
      </dgm:t>
    </dgm:pt>
    <dgm:pt modelId="{E0F33073-6596-4F4A-8A8F-4F9DD406072E}" type="sibTrans" cxnId="{0505C77B-E000-4797-9C26-6171A13D2BF9}">
      <dgm:prSet/>
      <dgm:spPr/>
      <dgm:t>
        <a:bodyPr/>
        <a:lstStyle/>
        <a:p>
          <a:endParaRPr lang="en-US"/>
        </a:p>
      </dgm:t>
    </dgm:pt>
    <dgm:pt modelId="{B0E079C9-C3EF-4C6F-9A3F-E07FA923B311}">
      <dgm:prSet/>
      <dgm:spPr/>
      <dgm:t>
        <a:bodyPr/>
        <a:lstStyle/>
        <a:p>
          <a:pPr>
            <a:lnSpc>
              <a:spcPct val="100000"/>
            </a:lnSpc>
          </a:pPr>
          <a:r>
            <a:rPr lang="en-US" b="1" dirty="0" err="1"/>
            <a:t>nltk</a:t>
          </a:r>
          <a:r>
            <a:rPr lang="en-US" b="1" dirty="0"/>
            <a:t> (Natural Language Toolkit) </a:t>
          </a:r>
          <a:r>
            <a:rPr lang="en-US" b="0" dirty="0"/>
            <a:t>- It plays an important role in text processing through tokenization and </a:t>
          </a:r>
          <a:r>
            <a:rPr lang="en-US" b="0" dirty="0" err="1"/>
            <a:t>stopwords</a:t>
          </a:r>
          <a:r>
            <a:rPr lang="en-US" b="0" dirty="0"/>
            <a:t> removal; designed especially for tasks on natural language processing.</a:t>
          </a:r>
        </a:p>
      </dgm:t>
    </dgm:pt>
    <dgm:pt modelId="{84E0190D-1522-468D-ACE3-25BE84C674DE}" type="parTrans" cxnId="{F3F4751F-0E17-4AB9-8362-C552872A5F35}">
      <dgm:prSet/>
      <dgm:spPr/>
      <dgm:t>
        <a:bodyPr/>
        <a:lstStyle/>
        <a:p>
          <a:endParaRPr lang="en-US"/>
        </a:p>
      </dgm:t>
    </dgm:pt>
    <dgm:pt modelId="{3F597958-270E-4C35-AF33-5E6FF640C691}" type="sibTrans" cxnId="{F3F4751F-0E17-4AB9-8362-C552872A5F35}">
      <dgm:prSet/>
      <dgm:spPr/>
      <dgm:t>
        <a:bodyPr/>
        <a:lstStyle/>
        <a:p>
          <a:endParaRPr lang="en-US"/>
        </a:p>
      </dgm:t>
    </dgm:pt>
    <dgm:pt modelId="{A62D40B3-4602-4A32-8F46-B9E8423EEF68}">
      <dgm:prSet/>
      <dgm:spPr/>
      <dgm:t>
        <a:bodyPr/>
        <a:lstStyle/>
        <a:p>
          <a:pPr>
            <a:lnSpc>
              <a:spcPct val="100000"/>
            </a:lnSpc>
          </a:pPr>
          <a:r>
            <a:rPr lang="en-US" b="1" dirty="0" err="1"/>
            <a:t>sklearn</a:t>
          </a:r>
          <a:r>
            <a:rPr lang="en-US" b="1" dirty="0"/>
            <a:t> (scikit-learn) </a:t>
          </a:r>
          <a:r>
            <a:rPr lang="en-US" b="0" dirty="0"/>
            <a:t>- The dataset was split into training and validation sets using </a:t>
          </a:r>
          <a:r>
            <a:rPr lang="en-US" b="0" dirty="0" err="1"/>
            <a:t>sklearn</a:t>
          </a:r>
          <a:r>
            <a:rPr lang="en-US" b="0" dirty="0"/>
            <a:t>, and the categorical labels were transformed into a numeric format, which is necessary for model training.</a:t>
          </a:r>
        </a:p>
      </dgm:t>
    </dgm:pt>
    <dgm:pt modelId="{CC3C26AD-66EC-4489-AD8C-3C7D19E8E404}" type="parTrans" cxnId="{9CECF44F-7A83-4380-A4C0-3D7D16E83B33}">
      <dgm:prSet/>
      <dgm:spPr/>
      <dgm:t>
        <a:bodyPr/>
        <a:lstStyle/>
        <a:p>
          <a:endParaRPr lang="en-US"/>
        </a:p>
      </dgm:t>
    </dgm:pt>
    <dgm:pt modelId="{A638CF9B-6B8D-4DC8-B915-142AEE35127A}" type="sibTrans" cxnId="{9CECF44F-7A83-4380-A4C0-3D7D16E83B33}">
      <dgm:prSet/>
      <dgm:spPr/>
      <dgm:t>
        <a:bodyPr/>
        <a:lstStyle/>
        <a:p>
          <a:endParaRPr lang="en-US"/>
        </a:p>
      </dgm:t>
    </dgm:pt>
    <dgm:pt modelId="{6791BAFE-592E-4AAB-88F3-506BDA238728}" type="pres">
      <dgm:prSet presAssocID="{B34CC4E3-C194-4494-BD56-C3AEED1A0615}" presName="root" presStyleCnt="0">
        <dgm:presLayoutVars>
          <dgm:dir/>
          <dgm:resizeHandles val="exact"/>
        </dgm:presLayoutVars>
      </dgm:prSet>
      <dgm:spPr/>
    </dgm:pt>
    <dgm:pt modelId="{A200D44B-DEBA-473F-88CA-F3A89F4A2945}" type="pres">
      <dgm:prSet presAssocID="{6544265A-F9BC-4E0A-826C-2DA2BF192F08}" presName="compNode" presStyleCnt="0"/>
      <dgm:spPr/>
    </dgm:pt>
    <dgm:pt modelId="{CB66333E-6E60-4CBB-82BD-914A6BB0F31C}" type="pres">
      <dgm:prSet presAssocID="{6544265A-F9BC-4E0A-826C-2DA2BF192F08}" presName="bgRect" presStyleLbl="bgShp" presStyleIdx="0" presStyleCnt="4"/>
      <dgm:spPr/>
    </dgm:pt>
    <dgm:pt modelId="{2D48DB98-E769-472E-8AFB-00FA383D5DFC}" type="pres">
      <dgm:prSet presAssocID="{6544265A-F9BC-4E0A-826C-2DA2BF192F0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nda"/>
        </a:ext>
      </dgm:extLst>
    </dgm:pt>
    <dgm:pt modelId="{58BFF6A5-36AC-415A-8B8E-9C6DB3E96B82}" type="pres">
      <dgm:prSet presAssocID="{6544265A-F9BC-4E0A-826C-2DA2BF192F08}" presName="spaceRect" presStyleCnt="0"/>
      <dgm:spPr/>
    </dgm:pt>
    <dgm:pt modelId="{C6B2B1AC-5FB6-42EB-B9FF-F7FFE9F8D47B}" type="pres">
      <dgm:prSet presAssocID="{6544265A-F9BC-4E0A-826C-2DA2BF192F08}" presName="parTx" presStyleLbl="revTx" presStyleIdx="0" presStyleCnt="4">
        <dgm:presLayoutVars>
          <dgm:chMax val="0"/>
          <dgm:chPref val="0"/>
        </dgm:presLayoutVars>
      </dgm:prSet>
      <dgm:spPr/>
    </dgm:pt>
    <dgm:pt modelId="{74BD21BA-DBAB-456B-AD1C-5060F1AC48E6}" type="pres">
      <dgm:prSet presAssocID="{A5760684-D504-4D65-80FB-5AFBCC5E97F4}" presName="sibTrans" presStyleCnt="0"/>
      <dgm:spPr/>
    </dgm:pt>
    <dgm:pt modelId="{A49B4CE1-F1C5-49C2-8794-FF9F19E14E31}" type="pres">
      <dgm:prSet presAssocID="{6AD251C5-F1FE-4A65-8346-A663F664DD7C}" presName="compNode" presStyleCnt="0"/>
      <dgm:spPr/>
    </dgm:pt>
    <dgm:pt modelId="{0F5DE063-81FC-4931-BAD2-9CC0F2DBDDB2}" type="pres">
      <dgm:prSet presAssocID="{6AD251C5-F1FE-4A65-8346-A663F664DD7C}" presName="bgRect" presStyleLbl="bgShp" presStyleIdx="1" presStyleCnt="4"/>
      <dgm:spPr/>
    </dgm:pt>
    <dgm:pt modelId="{ED847D4A-4E55-438F-9F9E-A584CE4EA8B7}" type="pres">
      <dgm:prSet presAssocID="{6AD251C5-F1FE-4A65-8346-A663F664DD7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ngry Face with No Fill"/>
        </a:ext>
      </dgm:extLst>
    </dgm:pt>
    <dgm:pt modelId="{47894FFB-676B-4AC5-B055-BBA8437E6046}" type="pres">
      <dgm:prSet presAssocID="{6AD251C5-F1FE-4A65-8346-A663F664DD7C}" presName="spaceRect" presStyleCnt="0"/>
      <dgm:spPr/>
    </dgm:pt>
    <dgm:pt modelId="{F45F6563-EC06-4D69-A87F-37BA25F5FC1C}" type="pres">
      <dgm:prSet presAssocID="{6AD251C5-F1FE-4A65-8346-A663F664DD7C}" presName="parTx" presStyleLbl="revTx" presStyleIdx="1" presStyleCnt="4">
        <dgm:presLayoutVars>
          <dgm:chMax val="0"/>
          <dgm:chPref val="0"/>
        </dgm:presLayoutVars>
      </dgm:prSet>
      <dgm:spPr/>
    </dgm:pt>
    <dgm:pt modelId="{C7D2A8AF-2B78-4C52-BE7B-FF2E75C96FCA}" type="pres">
      <dgm:prSet presAssocID="{E0F33073-6596-4F4A-8A8F-4F9DD406072E}" presName="sibTrans" presStyleCnt="0"/>
      <dgm:spPr/>
    </dgm:pt>
    <dgm:pt modelId="{BB76E353-171E-44DA-B51C-A2C60482AC26}" type="pres">
      <dgm:prSet presAssocID="{B0E079C9-C3EF-4C6F-9A3F-E07FA923B311}" presName="compNode" presStyleCnt="0"/>
      <dgm:spPr/>
    </dgm:pt>
    <dgm:pt modelId="{F80BD685-BF2B-4D14-B6A8-5BFFFD9DCB78}" type="pres">
      <dgm:prSet presAssocID="{B0E079C9-C3EF-4C6F-9A3F-E07FA923B311}" presName="bgRect" presStyleLbl="bgShp" presStyleIdx="2" presStyleCnt="4"/>
      <dgm:spPr/>
    </dgm:pt>
    <dgm:pt modelId="{2220D362-5F9A-4301-98B6-6AD0BE870188}" type="pres">
      <dgm:prSet presAssocID="{B0E079C9-C3EF-4C6F-9A3F-E07FA923B31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6320285B-1F4E-4FB1-A4CF-A94928B7EC28}" type="pres">
      <dgm:prSet presAssocID="{B0E079C9-C3EF-4C6F-9A3F-E07FA923B311}" presName="spaceRect" presStyleCnt="0"/>
      <dgm:spPr/>
    </dgm:pt>
    <dgm:pt modelId="{3E938EF3-1800-49E2-9B37-049B188B5CBA}" type="pres">
      <dgm:prSet presAssocID="{B0E079C9-C3EF-4C6F-9A3F-E07FA923B311}" presName="parTx" presStyleLbl="revTx" presStyleIdx="2" presStyleCnt="4">
        <dgm:presLayoutVars>
          <dgm:chMax val="0"/>
          <dgm:chPref val="0"/>
        </dgm:presLayoutVars>
      </dgm:prSet>
      <dgm:spPr/>
    </dgm:pt>
    <dgm:pt modelId="{1B63870C-A399-4A61-992C-3CF98D028800}" type="pres">
      <dgm:prSet presAssocID="{3F597958-270E-4C35-AF33-5E6FF640C691}" presName="sibTrans" presStyleCnt="0"/>
      <dgm:spPr/>
    </dgm:pt>
    <dgm:pt modelId="{497BCEE1-1679-443B-B519-01B01BDA08A3}" type="pres">
      <dgm:prSet presAssocID="{A62D40B3-4602-4A32-8F46-B9E8423EEF68}" presName="compNode" presStyleCnt="0"/>
      <dgm:spPr/>
    </dgm:pt>
    <dgm:pt modelId="{AD01A8C6-2E68-4658-AFFF-9FEE62BA8FCE}" type="pres">
      <dgm:prSet presAssocID="{A62D40B3-4602-4A32-8F46-B9E8423EEF68}" presName="bgRect" presStyleLbl="bgShp" presStyleIdx="3" presStyleCnt="4" custLinFactNeighborX="-35633" custLinFactNeighborY="22803"/>
      <dgm:spPr/>
    </dgm:pt>
    <dgm:pt modelId="{B9AA065E-903B-46BF-A81D-615ED8760DD8}" type="pres">
      <dgm:prSet presAssocID="{A62D40B3-4602-4A32-8F46-B9E8423EEF6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ools"/>
        </a:ext>
      </dgm:extLst>
    </dgm:pt>
    <dgm:pt modelId="{DBE28210-5CCE-4995-9930-3FB26C20189D}" type="pres">
      <dgm:prSet presAssocID="{A62D40B3-4602-4A32-8F46-B9E8423EEF68}" presName="spaceRect" presStyleCnt="0"/>
      <dgm:spPr/>
    </dgm:pt>
    <dgm:pt modelId="{08496656-0D2E-43ED-BAF8-64D1BA758B6D}" type="pres">
      <dgm:prSet presAssocID="{A62D40B3-4602-4A32-8F46-B9E8423EEF68}" presName="parTx" presStyleLbl="revTx" presStyleIdx="3" presStyleCnt="4">
        <dgm:presLayoutVars>
          <dgm:chMax val="0"/>
          <dgm:chPref val="0"/>
        </dgm:presLayoutVars>
      </dgm:prSet>
      <dgm:spPr/>
    </dgm:pt>
  </dgm:ptLst>
  <dgm:cxnLst>
    <dgm:cxn modelId="{E103330F-A677-423E-8347-F5AE344899CE}" type="presOf" srcId="{B34CC4E3-C194-4494-BD56-C3AEED1A0615}" destId="{6791BAFE-592E-4AAB-88F3-506BDA238728}" srcOrd="0" destOrd="0" presId="urn:microsoft.com/office/officeart/2018/2/layout/IconVerticalSolidList"/>
    <dgm:cxn modelId="{1980390F-395A-47B7-B579-27F21BA9DE76}" srcId="{B34CC4E3-C194-4494-BD56-C3AEED1A0615}" destId="{6544265A-F9BC-4E0A-826C-2DA2BF192F08}" srcOrd="0" destOrd="0" parTransId="{72E399E0-3CCC-482E-845B-6CDBC7CB582E}" sibTransId="{A5760684-D504-4D65-80FB-5AFBCC5E97F4}"/>
    <dgm:cxn modelId="{EE80A80F-ACA0-40A5-8828-08E18E54ED76}" type="presOf" srcId="{6AD251C5-F1FE-4A65-8346-A663F664DD7C}" destId="{F45F6563-EC06-4D69-A87F-37BA25F5FC1C}" srcOrd="0" destOrd="0" presId="urn:microsoft.com/office/officeart/2018/2/layout/IconVerticalSolidList"/>
    <dgm:cxn modelId="{91F42C1A-EDB0-450E-83C3-B2DEED7CEA9C}" type="presOf" srcId="{6544265A-F9BC-4E0A-826C-2DA2BF192F08}" destId="{C6B2B1AC-5FB6-42EB-B9FF-F7FFE9F8D47B}" srcOrd="0" destOrd="0" presId="urn:microsoft.com/office/officeart/2018/2/layout/IconVerticalSolidList"/>
    <dgm:cxn modelId="{F3F4751F-0E17-4AB9-8362-C552872A5F35}" srcId="{B34CC4E3-C194-4494-BD56-C3AEED1A0615}" destId="{B0E079C9-C3EF-4C6F-9A3F-E07FA923B311}" srcOrd="2" destOrd="0" parTransId="{84E0190D-1522-468D-ACE3-25BE84C674DE}" sibTransId="{3F597958-270E-4C35-AF33-5E6FF640C691}"/>
    <dgm:cxn modelId="{75FB2938-FC7E-4C70-9D3E-16AAA614CFC5}" type="presOf" srcId="{B0E079C9-C3EF-4C6F-9A3F-E07FA923B311}" destId="{3E938EF3-1800-49E2-9B37-049B188B5CBA}" srcOrd="0" destOrd="0" presId="urn:microsoft.com/office/officeart/2018/2/layout/IconVerticalSolidList"/>
    <dgm:cxn modelId="{9CECF44F-7A83-4380-A4C0-3D7D16E83B33}" srcId="{B34CC4E3-C194-4494-BD56-C3AEED1A0615}" destId="{A62D40B3-4602-4A32-8F46-B9E8423EEF68}" srcOrd="3" destOrd="0" parTransId="{CC3C26AD-66EC-4489-AD8C-3C7D19E8E404}" sibTransId="{A638CF9B-6B8D-4DC8-B915-142AEE35127A}"/>
    <dgm:cxn modelId="{0505C77B-E000-4797-9C26-6171A13D2BF9}" srcId="{B34CC4E3-C194-4494-BD56-C3AEED1A0615}" destId="{6AD251C5-F1FE-4A65-8346-A663F664DD7C}" srcOrd="1" destOrd="0" parTransId="{69239B3F-4111-49F4-8FBB-937CAF649B36}" sibTransId="{E0F33073-6596-4F4A-8A8F-4F9DD406072E}"/>
    <dgm:cxn modelId="{418D94F3-C8E6-4D2A-9D1C-ED28775B56EF}" type="presOf" srcId="{A62D40B3-4602-4A32-8F46-B9E8423EEF68}" destId="{08496656-0D2E-43ED-BAF8-64D1BA758B6D}" srcOrd="0" destOrd="0" presId="urn:microsoft.com/office/officeart/2018/2/layout/IconVerticalSolidList"/>
    <dgm:cxn modelId="{5AF17FD3-4E16-4D0B-AC96-A8549F233411}" type="presParOf" srcId="{6791BAFE-592E-4AAB-88F3-506BDA238728}" destId="{A200D44B-DEBA-473F-88CA-F3A89F4A2945}" srcOrd="0" destOrd="0" presId="urn:microsoft.com/office/officeart/2018/2/layout/IconVerticalSolidList"/>
    <dgm:cxn modelId="{20C767CD-F8BE-43ED-B107-B1FA6F40475E}" type="presParOf" srcId="{A200D44B-DEBA-473F-88CA-F3A89F4A2945}" destId="{CB66333E-6E60-4CBB-82BD-914A6BB0F31C}" srcOrd="0" destOrd="0" presId="urn:microsoft.com/office/officeart/2018/2/layout/IconVerticalSolidList"/>
    <dgm:cxn modelId="{C47B47D5-E1B5-4709-B294-435116C8EFA0}" type="presParOf" srcId="{A200D44B-DEBA-473F-88CA-F3A89F4A2945}" destId="{2D48DB98-E769-472E-8AFB-00FA383D5DFC}" srcOrd="1" destOrd="0" presId="urn:microsoft.com/office/officeart/2018/2/layout/IconVerticalSolidList"/>
    <dgm:cxn modelId="{C96F8C26-CABD-42B2-BD3C-5070E130E081}" type="presParOf" srcId="{A200D44B-DEBA-473F-88CA-F3A89F4A2945}" destId="{58BFF6A5-36AC-415A-8B8E-9C6DB3E96B82}" srcOrd="2" destOrd="0" presId="urn:microsoft.com/office/officeart/2018/2/layout/IconVerticalSolidList"/>
    <dgm:cxn modelId="{475A0281-8B9D-4037-AAC4-8B6472BFB034}" type="presParOf" srcId="{A200D44B-DEBA-473F-88CA-F3A89F4A2945}" destId="{C6B2B1AC-5FB6-42EB-B9FF-F7FFE9F8D47B}" srcOrd="3" destOrd="0" presId="urn:microsoft.com/office/officeart/2018/2/layout/IconVerticalSolidList"/>
    <dgm:cxn modelId="{AA768087-7FCC-4529-BFD1-92F453713DC5}" type="presParOf" srcId="{6791BAFE-592E-4AAB-88F3-506BDA238728}" destId="{74BD21BA-DBAB-456B-AD1C-5060F1AC48E6}" srcOrd="1" destOrd="0" presId="urn:microsoft.com/office/officeart/2018/2/layout/IconVerticalSolidList"/>
    <dgm:cxn modelId="{FA75A500-CFB8-4975-8EA7-9A244BDD4BF2}" type="presParOf" srcId="{6791BAFE-592E-4AAB-88F3-506BDA238728}" destId="{A49B4CE1-F1C5-49C2-8794-FF9F19E14E31}" srcOrd="2" destOrd="0" presId="urn:microsoft.com/office/officeart/2018/2/layout/IconVerticalSolidList"/>
    <dgm:cxn modelId="{20468454-B0F0-4B86-B88A-F7E06B27A8EE}" type="presParOf" srcId="{A49B4CE1-F1C5-49C2-8794-FF9F19E14E31}" destId="{0F5DE063-81FC-4931-BAD2-9CC0F2DBDDB2}" srcOrd="0" destOrd="0" presId="urn:microsoft.com/office/officeart/2018/2/layout/IconVerticalSolidList"/>
    <dgm:cxn modelId="{8B090972-ECFC-45F1-8A98-32681D6F523D}" type="presParOf" srcId="{A49B4CE1-F1C5-49C2-8794-FF9F19E14E31}" destId="{ED847D4A-4E55-438F-9F9E-A584CE4EA8B7}" srcOrd="1" destOrd="0" presId="urn:microsoft.com/office/officeart/2018/2/layout/IconVerticalSolidList"/>
    <dgm:cxn modelId="{41E7730B-A67F-4C64-BE18-66148134D774}" type="presParOf" srcId="{A49B4CE1-F1C5-49C2-8794-FF9F19E14E31}" destId="{47894FFB-676B-4AC5-B055-BBA8437E6046}" srcOrd="2" destOrd="0" presId="urn:microsoft.com/office/officeart/2018/2/layout/IconVerticalSolidList"/>
    <dgm:cxn modelId="{C86B4EC2-AA99-46C6-9AD6-EE2C525E9887}" type="presParOf" srcId="{A49B4CE1-F1C5-49C2-8794-FF9F19E14E31}" destId="{F45F6563-EC06-4D69-A87F-37BA25F5FC1C}" srcOrd="3" destOrd="0" presId="urn:microsoft.com/office/officeart/2018/2/layout/IconVerticalSolidList"/>
    <dgm:cxn modelId="{1BBF2F7D-A781-4176-822D-189F6E35CEDF}" type="presParOf" srcId="{6791BAFE-592E-4AAB-88F3-506BDA238728}" destId="{C7D2A8AF-2B78-4C52-BE7B-FF2E75C96FCA}" srcOrd="3" destOrd="0" presId="urn:microsoft.com/office/officeart/2018/2/layout/IconVerticalSolidList"/>
    <dgm:cxn modelId="{C201EA90-AC9D-4168-B0B1-C843C9111239}" type="presParOf" srcId="{6791BAFE-592E-4AAB-88F3-506BDA238728}" destId="{BB76E353-171E-44DA-B51C-A2C60482AC26}" srcOrd="4" destOrd="0" presId="urn:microsoft.com/office/officeart/2018/2/layout/IconVerticalSolidList"/>
    <dgm:cxn modelId="{6350DEE3-C5F3-401C-9DEC-1D21ABAAA35B}" type="presParOf" srcId="{BB76E353-171E-44DA-B51C-A2C60482AC26}" destId="{F80BD685-BF2B-4D14-B6A8-5BFFFD9DCB78}" srcOrd="0" destOrd="0" presId="urn:microsoft.com/office/officeart/2018/2/layout/IconVerticalSolidList"/>
    <dgm:cxn modelId="{110C498A-8E91-4B8D-B3E6-A0D847DC607D}" type="presParOf" srcId="{BB76E353-171E-44DA-B51C-A2C60482AC26}" destId="{2220D362-5F9A-4301-98B6-6AD0BE870188}" srcOrd="1" destOrd="0" presId="urn:microsoft.com/office/officeart/2018/2/layout/IconVerticalSolidList"/>
    <dgm:cxn modelId="{EE5228C2-682A-4E81-8EE2-4FBE03029A09}" type="presParOf" srcId="{BB76E353-171E-44DA-B51C-A2C60482AC26}" destId="{6320285B-1F4E-4FB1-A4CF-A94928B7EC28}" srcOrd="2" destOrd="0" presId="urn:microsoft.com/office/officeart/2018/2/layout/IconVerticalSolidList"/>
    <dgm:cxn modelId="{5EF1C3BA-8826-49FC-AAFE-E7DD86E8E846}" type="presParOf" srcId="{BB76E353-171E-44DA-B51C-A2C60482AC26}" destId="{3E938EF3-1800-49E2-9B37-049B188B5CBA}" srcOrd="3" destOrd="0" presId="urn:microsoft.com/office/officeart/2018/2/layout/IconVerticalSolidList"/>
    <dgm:cxn modelId="{79F1F303-FAD9-4680-83A6-D3453B334101}" type="presParOf" srcId="{6791BAFE-592E-4AAB-88F3-506BDA238728}" destId="{1B63870C-A399-4A61-992C-3CF98D028800}" srcOrd="5" destOrd="0" presId="urn:microsoft.com/office/officeart/2018/2/layout/IconVerticalSolidList"/>
    <dgm:cxn modelId="{63E0C4C3-661F-426D-B211-4F4098360252}" type="presParOf" srcId="{6791BAFE-592E-4AAB-88F3-506BDA238728}" destId="{497BCEE1-1679-443B-B519-01B01BDA08A3}" srcOrd="6" destOrd="0" presId="urn:microsoft.com/office/officeart/2018/2/layout/IconVerticalSolidList"/>
    <dgm:cxn modelId="{4633E81A-3DAF-4658-85B2-164BEE2713B4}" type="presParOf" srcId="{497BCEE1-1679-443B-B519-01B01BDA08A3}" destId="{AD01A8C6-2E68-4658-AFFF-9FEE62BA8FCE}" srcOrd="0" destOrd="0" presId="urn:microsoft.com/office/officeart/2018/2/layout/IconVerticalSolidList"/>
    <dgm:cxn modelId="{6EF3B9BA-CF29-47AE-9D09-EF7365ED3A7B}" type="presParOf" srcId="{497BCEE1-1679-443B-B519-01B01BDA08A3}" destId="{B9AA065E-903B-46BF-A81D-615ED8760DD8}" srcOrd="1" destOrd="0" presId="urn:microsoft.com/office/officeart/2018/2/layout/IconVerticalSolidList"/>
    <dgm:cxn modelId="{5AF677EB-3C92-4D9C-AF53-A1376C106341}" type="presParOf" srcId="{497BCEE1-1679-443B-B519-01B01BDA08A3}" destId="{DBE28210-5CCE-4995-9930-3FB26C20189D}" srcOrd="2" destOrd="0" presId="urn:microsoft.com/office/officeart/2018/2/layout/IconVerticalSolidList"/>
    <dgm:cxn modelId="{839A136A-1FD7-4E12-8139-3E2B7552B975}" type="presParOf" srcId="{497BCEE1-1679-443B-B519-01B01BDA08A3}" destId="{08496656-0D2E-43ED-BAF8-64D1BA758B6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4B045F0-138A-4C72-8D72-922ACA98A43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8B42B4B-2F80-4F81-8D31-4697198F575F}">
      <dgm:prSet/>
      <dgm:spPr/>
      <dgm:t>
        <a:bodyPr/>
        <a:lstStyle/>
        <a:p>
          <a:pPr>
            <a:lnSpc>
              <a:spcPct val="100000"/>
            </a:lnSpc>
          </a:pPr>
          <a:r>
            <a:rPr lang="en-US" dirty="0"/>
            <a:t>When selecting among traditional word representation techniques such as TF-IDF, Bag-of-Words (</a:t>
          </a:r>
          <a:r>
            <a:rPr lang="en-US" dirty="0" err="1"/>
            <a:t>BoW</a:t>
          </a:r>
          <a:r>
            <a:rPr lang="en-US" dirty="0"/>
            <a:t>), n-gram, and one-hot encoding, </a:t>
          </a:r>
          <a:r>
            <a:rPr lang="en-US" b="1" dirty="0"/>
            <a:t>TF-IDF</a:t>
          </a:r>
          <a:r>
            <a:rPr lang="en-US" dirty="0"/>
            <a:t> and </a:t>
          </a:r>
          <a:r>
            <a:rPr lang="en-US" b="1" dirty="0" err="1"/>
            <a:t>BoW</a:t>
          </a:r>
          <a:r>
            <a:rPr lang="en-US" dirty="0"/>
            <a:t> were chosen.</a:t>
          </a:r>
        </a:p>
      </dgm:t>
    </dgm:pt>
    <dgm:pt modelId="{2360BA86-9086-4E21-A944-942BFB9CD488}" type="parTrans" cxnId="{C48BDB1A-CA58-4536-8F9A-FE5F16A7BD06}">
      <dgm:prSet/>
      <dgm:spPr/>
      <dgm:t>
        <a:bodyPr/>
        <a:lstStyle/>
        <a:p>
          <a:endParaRPr lang="en-US"/>
        </a:p>
      </dgm:t>
    </dgm:pt>
    <dgm:pt modelId="{F91E8434-A02F-4235-9F39-A6E642852CAB}" type="sibTrans" cxnId="{C48BDB1A-CA58-4536-8F9A-FE5F16A7BD06}">
      <dgm:prSet/>
      <dgm:spPr/>
      <dgm:t>
        <a:bodyPr/>
        <a:lstStyle/>
        <a:p>
          <a:endParaRPr lang="en-US"/>
        </a:p>
      </dgm:t>
    </dgm:pt>
    <dgm:pt modelId="{4F52E03E-2B3E-4A15-98B2-CFD85E1F044B}">
      <dgm:prSet/>
      <dgm:spPr/>
      <dgm:t>
        <a:bodyPr/>
        <a:lstStyle/>
        <a:p>
          <a:pPr>
            <a:lnSpc>
              <a:spcPct val="100000"/>
            </a:lnSpc>
          </a:pPr>
          <a:r>
            <a:rPr lang="en-US" dirty="0"/>
            <a:t>When it came to independent context word embedding, there were eight Word2Vec versions to choose from (Twitter vs. Wikipedia, </a:t>
          </a:r>
          <a:r>
            <a:rPr lang="en-US" dirty="0" err="1"/>
            <a:t>CBoW</a:t>
          </a:r>
          <a:r>
            <a:rPr lang="en-US" dirty="0"/>
            <a:t> vs. </a:t>
          </a:r>
          <a:r>
            <a:rPr lang="en-US" dirty="0" err="1"/>
            <a:t>SkipGram</a:t>
          </a:r>
          <a:r>
            <a:rPr lang="en-US" dirty="0"/>
            <a:t>, and vector sizes of 100 vs. 300), as well as </a:t>
          </a:r>
          <a:r>
            <a:rPr lang="en-US" dirty="0" err="1"/>
            <a:t>FastText</a:t>
          </a:r>
          <a:r>
            <a:rPr lang="en-US" dirty="0"/>
            <a:t>. The two pre-trained word embeddings used were two variants of </a:t>
          </a:r>
          <a:r>
            <a:rPr lang="en-US" b="1" dirty="0"/>
            <a:t>Word2Vec</a:t>
          </a:r>
          <a:r>
            <a:rPr lang="en-US" dirty="0"/>
            <a:t>, both with a vector size of </a:t>
          </a:r>
          <a:r>
            <a:rPr lang="en-US" b="1" dirty="0"/>
            <a:t>300</a:t>
          </a:r>
          <a:r>
            <a:rPr lang="en-US" dirty="0"/>
            <a:t> and employing </a:t>
          </a:r>
          <a:r>
            <a:rPr lang="en-US" b="1" dirty="0" err="1"/>
            <a:t>CBoW</a:t>
          </a:r>
          <a:r>
            <a:rPr lang="en-US" dirty="0"/>
            <a:t>, but with different training data (</a:t>
          </a:r>
          <a:r>
            <a:rPr lang="en-US" b="1" dirty="0"/>
            <a:t>Twitter</a:t>
          </a:r>
          <a:r>
            <a:rPr lang="en-US" dirty="0"/>
            <a:t> and </a:t>
          </a:r>
          <a:r>
            <a:rPr lang="en-US" b="1" dirty="0"/>
            <a:t>Wikipedia</a:t>
          </a:r>
          <a:r>
            <a:rPr lang="en-US" dirty="0"/>
            <a:t>).</a:t>
          </a:r>
        </a:p>
      </dgm:t>
    </dgm:pt>
    <dgm:pt modelId="{6493A82F-F075-47B0-8AC6-E4322012EDF6}" type="parTrans" cxnId="{D5976152-2EC0-4C08-AF3C-CB88FDED38B9}">
      <dgm:prSet/>
      <dgm:spPr/>
      <dgm:t>
        <a:bodyPr/>
        <a:lstStyle/>
        <a:p>
          <a:endParaRPr lang="en-US"/>
        </a:p>
      </dgm:t>
    </dgm:pt>
    <dgm:pt modelId="{AAC9BE03-5BD4-4BB1-ACE5-24DC1DD0D7BC}" type="sibTrans" cxnId="{D5976152-2EC0-4C08-AF3C-CB88FDED38B9}">
      <dgm:prSet/>
      <dgm:spPr/>
      <dgm:t>
        <a:bodyPr/>
        <a:lstStyle/>
        <a:p>
          <a:endParaRPr lang="en-US"/>
        </a:p>
      </dgm:t>
    </dgm:pt>
    <dgm:pt modelId="{7B7F8DBD-2E7F-4DCE-8F54-3AABC6D582F7}">
      <dgm:prSet/>
      <dgm:spPr/>
      <dgm:t>
        <a:bodyPr/>
        <a:lstStyle/>
        <a:p>
          <a:pPr>
            <a:lnSpc>
              <a:spcPct val="100000"/>
            </a:lnSpc>
          </a:pPr>
          <a:r>
            <a:rPr lang="en-US" dirty="0"/>
            <a:t>Additionally, </a:t>
          </a:r>
          <a:r>
            <a:rPr lang="en-US" b="1" dirty="0"/>
            <a:t>BERT</a:t>
          </a:r>
          <a:r>
            <a:rPr lang="en-US" dirty="0"/>
            <a:t> was chosen as a dependent context word embedding.</a:t>
          </a:r>
        </a:p>
      </dgm:t>
    </dgm:pt>
    <dgm:pt modelId="{79AF93B3-5ABC-4EF4-B14D-AB3E0DD29052}" type="parTrans" cxnId="{102EC9E8-1162-4B0F-9B68-05471FFC6838}">
      <dgm:prSet/>
      <dgm:spPr/>
      <dgm:t>
        <a:bodyPr/>
        <a:lstStyle/>
        <a:p>
          <a:endParaRPr lang="en-US"/>
        </a:p>
      </dgm:t>
    </dgm:pt>
    <dgm:pt modelId="{D04C6AA1-7C77-4B33-92DF-9F046BEAD01F}" type="sibTrans" cxnId="{102EC9E8-1162-4B0F-9B68-05471FFC6838}">
      <dgm:prSet/>
      <dgm:spPr/>
      <dgm:t>
        <a:bodyPr/>
        <a:lstStyle/>
        <a:p>
          <a:endParaRPr lang="en-US"/>
        </a:p>
      </dgm:t>
    </dgm:pt>
    <dgm:pt modelId="{D39F8CBF-923E-4760-BD5F-0842A3238169}" type="pres">
      <dgm:prSet presAssocID="{64B045F0-138A-4C72-8D72-922ACA98A431}" presName="root" presStyleCnt="0">
        <dgm:presLayoutVars>
          <dgm:dir/>
          <dgm:resizeHandles val="exact"/>
        </dgm:presLayoutVars>
      </dgm:prSet>
      <dgm:spPr/>
    </dgm:pt>
    <dgm:pt modelId="{FC7FC6F4-8167-420F-9282-626DC1EDB03E}" type="pres">
      <dgm:prSet presAssocID="{F8B42B4B-2F80-4F81-8D31-4697198F575F}" presName="compNode" presStyleCnt="0"/>
      <dgm:spPr/>
    </dgm:pt>
    <dgm:pt modelId="{42A22FAF-B05E-45EB-8BC0-480C20665D6C}" type="pres">
      <dgm:prSet presAssocID="{F8B42B4B-2F80-4F81-8D31-4697198F575F}" presName="bgRect" presStyleLbl="bgShp" presStyleIdx="0" presStyleCnt="3"/>
      <dgm:spPr/>
    </dgm:pt>
    <dgm:pt modelId="{CAEF26CA-D4C0-48FC-BB23-B88BCAE04013}" type="pres">
      <dgm:prSet presAssocID="{F8B42B4B-2F80-4F81-8D31-4697198F575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302377B1-EECA-4E7C-B17D-865914FB0E99}" type="pres">
      <dgm:prSet presAssocID="{F8B42B4B-2F80-4F81-8D31-4697198F575F}" presName="spaceRect" presStyleCnt="0"/>
      <dgm:spPr/>
    </dgm:pt>
    <dgm:pt modelId="{8FA61904-B774-4375-9FED-62C2DD60404E}" type="pres">
      <dgm:prSet presAssocID="{F8B42B4B-2F80-4F81-8D31-4697198F575F}" presName="parTx" presStyleLbl="revTx" presStyleIdx="0" presStyleCnt="3">
        <dgm:presLayoutVars>
          <dgm:chMax val="0"/>
          <dgm:chPref val="0"/>
        </dgm:presLayoutVars>
      </dgm:prSet>
      <dgm:spPr/>
    </dgm:pt>
    <dgm:pt modelId="{A28207AC-0A60-4623-BC20-9E02AD0F4FD4}" type="pres">
      <dgm:prSet presAssocID="{F91E8434-A02F-4235-9F39-A6E642852CAB}" presName="sibTrans" presStyleCnt="0"/>
      <dgm:spPr/>
    </dgm:pt>
    <dgm:pt modelId="{B6C31EE1-950E-41EE-A7F8-EE555DAB9FD7}" type="pres">
      <dgm:prSet presAssocID="{4F52E03E-2B3E-4A15-98B2-CFD85E1F044B}" presName="compNode" presStyleCnt="0"/>
      <dgm:spPr/>
    </dgm:pt>
    <dgm:pt modelId="{D3B347CD-6D59-4E0A-8435-DE497A10B753}" type="pres">
      <dgm:prSet presAssocID="{4F52E03E-2B3E-4A15-98B2-CFD85E1F044B}" presName="bgRect" presStyleLbl="bgShp" presStyleIdx="1" presStyleCnt="3"/>
      <dgm:spPr/>
    </dgm:pt>
    <dgm:pt modelId="{26F8E07D-9B97-4658-A970-8FE7B139DAA7}" type="pres">
      <dgm:prSet presAssocID="{4F52E03E-2B3E-4A15-98B2-CFD85E1F044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503FAC86-AE30-4B23-8476-36E6BDE7707B}" type="pres">
      <dgm:prSet presAssocID="{4F52E03E-2B3E-4A15-98B2-CFD85E1F044B}" presName="spaceRect" presStyleCnt="0"/>
      <dgm:spPr/>
    </dgm:pt>
    <dgm:pt modelId="{FECE5F5C-B795-42AB-8BD5-70F0C00C0B3D}" type="pres">
      <dgm:prSet presAssocID="{4F52E03E-2B3E-4A15-98B2-CFD85E1F044B}" presName="parTx" presStyleLbl="revTx" presStyleIdx="1" presStyleCnt="3">
        <dgm:presLayoutVars>
          <dgm:chMax val="0"/>
          <dgm:chPref val="0"/>
        </dgm:presLayoutVars>
      </dgm:prSet>
      <dgm:spPr/>
    </dgm:pt>
    <dgm:pt modelId="{5E9867A5-5486-4D02-B797-20426FF37BC9}" type="pres">
      <dgm:prSet presAssocID="{AAC9BE03-5BD4-4BB1-ACE5-24DC1DD0D7BC}" presName="sibTrans" presStyleCnt="0"/>
      <dgm:spPr/>
    </dgm:pt>
    <dgm:pt modelId="{C533A964-6520-4C0A-9CDA-B0B7A6B41C7B}" type="pres">
      <dgm:prSet presAssocID="{7B7F8DBD-2E7F-4DCE-8F54-3AABC6D582F7}" presName="compNode" presStyleCnt="0"/>
      <dgm:spPr/>
    </dgm:pt>
    <dgm:pt modelId="{3049A2C3-0CEC-4350-8C26-A09B7B2074CD}" type="pres">
      <dgm:prSet presAssocID="{7B7F8DBD-2E7F-4DCE-8F54-3AABC6D582F7}" presName="bgRect" presStyleLbl="bgShp" presStyleIdx="2" presStyleCnt="3"/>
      <dgm:spPr/>
    </dgm:pt>
    <dgm:pt modelId="{D5AB672C-7EC7-4768-9A48-4CE377BA0981}" type="pres">
      <dgm:prSet presAssocID="{7B7F8DBD-2E7F-4DCE-8F54-3AABC6D582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rtist"/>
        </a:ext>
      </dgm:extLst>
    </dgm:pt>
    <dgm:pt modelId="{B5B5BF21-2255-4740-8A36-60478ABBBCB8}" type="pres">
      <dgm:prSet presAssocID="{7B7F8DBD-2E7F-4DCE-8F54-3AABC6D582F7}" presName="spaceRect" presStyleCnt="0"/>
      <dgm:spPr/>
    </dgm:pt>
    <dgm:pt modelId="{9E72EDE4-D6FF-41D8-B2B9-15B4E9C09F87}" type="pres">
      <dgm:prSet presAssocID="{7B7F8DBD-2E7F-4DCE-8F54-3AABC6D582F7}" presName="parTx" presStyleLbl="revTx" presStyleIdx="2" presStyleCnt="3">
        <dgm:presLayoutVars>
          <dgm:chMax val="0"/>
          <dgm:chPref val="0"/>
        </dgm:presLayoutVars>
      </dgm:prSet>
      <dgm:spPr/>
    </dgm:pt>
  </dgm:ptLst>
  <dgm:cxnLst>
    <dgm:cxn modelId="{C48BDB1A-CA58-4536-8F9A-FE5F16A7BD06}" srcId="{64B045F0-138A-4C72-8D72-922ACA98A431}" destId="{F8B42B4B-2F80-4F81-8D31-4697198F575F}" srcOrd="0" destOrd="0" parTransId="{2360BA86-9086-4E21-A944-942BFB9CD488}" sibTransId="{F91E8434-A02F-4235-9F39-A6E642852CAB}"/>
    <dgm:cxn modelId="{FAEA5A20-BDFD-4431-8A40-6240A33D47AC}" type="presOf" srcId="{64B045F0-138A-4C72-8D72-922ACA98A431}" destId="{D39F8CBF-923E-4760-BD5F-0842A3238169}" srcOrd="0" destOrd="0" presId="urn:microsoft.com/office/officeart/2018/2/layout/IconVerticalSolidList"/>
    <dgm:cxn modelId="{46A7A23F-7DF7-4D03-9B72-84F42450E50A}" type="presOf" srcId="{7B7F8DBD-2E7F-4DCE-8F54-3AABC6D582F7}" destId="{9E72EDE4-D6FF-41D8-B2B9-15B4E9C09F87}" srcOrd="0" destOrd="0" presId="urn:microsoft.com/office/officeart/2018/2/layout/IconVerticalSolidList"/>
    <dgm:cxn modelId="{D5976152-2EC0-4C08-AF3C-CB88FDED38B9}" srcId="{64B045F0-138A-4C72-8D72-922ACA98A431}" destId="{4F52E03E-2B3E-4A15-98B2-CFD85E1F044B}" srcOrd="1" destOrd="0" parTransId="{6493A82F-F075-47B0-8AC6-E4322012EDF6}" sibTransId="{AAC9BE03-5BD4-4BB1-ACE5-24DC1DD0D7BC}"/>
    <dgm:cxn modelId="{5F28C489-EA10-45A4-BCC2-FD6872F07994}" type="presOf" srcId="{4F52E03E-2B3E-4A15-98B2-CFD85E1F044B}" destId="{FECE5F5C-B795-42AB-8BD5-70F0C00C0B3D}" srcOrd="0" destOrd="0" presId="urn:microsoft.com/office/officeart/2018/2/layout/IconVerticalSolidList"/>
    <dgm:cxn modelId="{950CBC8B-F39B-48F8-BE76-2DD2A18E4ECD}" type="presOf" srcId="{F8B42B4B-2F80-4F81-8D31-4697198F575F}" destId="{8FA61904-B774-4375-9FED-62C2DD60404E}" srcOrd="0" destOrd="0" presId="urn:microsoft.com/office/officeart/2018/2/layout/IconVerticalSolidList"/>
    <dgm:cxn modelId="{102EC9E8-1162-4B0F-9B68-05471FFC6838}" srcId="{64B045F0-138A-4C72-8D72-922ACA98A431}" destId="{7B7F8DBD-2E7F-4DCE-8F54-3AABC6D582F7}" srcOrd="2" destOrd="0" parTransId="{79AF93B3-5ABC-4EF4-B14D-AB3E0DD29052}" sibTransId="{D04C6AA1-7C77-4B33-92DF-9F046BEAD01F}"/>
    <dgm:cxn modelId="{5594E65B-1A01-46CD-AABE-AB822287DFCA}" type="presParOf" srcId="{D39F8CBF-923E-4760-BD5F-0842A3238169}" destId="{FC7FC6F4-8167-420F-9282-626DC1EDB03E}" srcOrd="0" destOrd="0" presId="urn:microsoft.com/office/officeart/2018/2/layout/IconVerticalSolidList"/>
    <dgm:cxn modelId="{BCA6385E-FA0A-4FEB-928B-C666411F3336}" type="presParOf" srcId="{FC7FC6F4-8167-420F-9282-626DC1EDB03E}" destId="{42A22FAF-B05E-45EB-8BC0-480C20665D6C}" srcOrd="0" destOrd="0" presId="urn:microsoft.com/office/officeart/2018/2/layout/IconVerticalSolidList"/>
    <dgm:cxn modelId="{C3ED26CE-0E95-40C4-B53B-19DD6E24CB8C}" type="presParOf" srcId="{FC7FC6F4-8167-420F-9282-626DC1EDB03E}" destId="{CAEF26CA-D4C0-48FC-BB23-B88BCAE04013}" srcOrd="1" destOrd="0" presId="urn:microsoft.com/office/officeart/2018/2/layout/IconVerticalSolidList"/>
    <dgm:cxn modelId="{811FC445-C09A-4D21-86E5-EC90A0A556F4}" type="presParOf" srcId="{FC7FC6F4-8167-420F-9282-626DC1EDB03E}" destId="{302377B1-EECA-4E7C-B17D-865914FB0E99}" srcOrd="2" destOrd="0" presId="urn:microsoft.com/office/officeart/2018/2/layout/IconVerticalSolidList"/>
    <dgm:cxn modelId="{4CBD5AD8-9551-4825-89B0-BD1B22B9E8E0}" type="presParOf" srcId="{FC7FC6F4-8167-420F-9282-626DC1EDB03E}" destId="{8FA61904-B774-4375-9FED-62C2DD60404E}" srcOrd="3" destOrd="0" presId="urn:microsoft.com/office/officeart/2018/2/layout/IconVerticalSolidList"/>
    <dgm:cxn modelId="{5C1EDF14-804A-4D49-B9DC-CDCE9E16392D}" type="presParOf" srcId="{D39F8CBF-923E-4760-BD5F-0842A3238169}" destId="{A28207AC-0A60-4623-BC20-9E02AD0F4FD4}" srcOrd="1" destOrd="0" presId="urn:microsoft.com/office/officeart/2018/2/layout/IconVerticalSolidList"/>
    <dgm:cxn modelId="{B46CDE88-BBAC-410C-B024-543F6BFA840A}" type="presParOf" srcId="{D39F8CBF-923E-4760-BD5F-0842A3238169}" destId="{B6C31EE1-950E-41EE-A7F8-EE555DAB9FD7}" srcOrd="2" destOrd="0" presId="urn:microsoft.com/office/officeart/2018/2/layout/IconVerticalSolidList"/>
    <dgm:cxn modelId="{DB6D5456-C665-4F7C-B3BE-38E0E6559D47}" type="presParOf" srcId="{B6C31EE1-950E-41EE-A7F8-EE555DAB9FD7}" destId="{D3B347CD-6D59-4E0A-8435-DE497A10B753}" srcOrd="0" destOrd="0" presId="urn:microsoft.com/office/officeart/2018/2/layout/IconVerticalSolidList"/>
    <dgm:cxn modelId="{2A871E3A-6472-455C-9BC2-FA92BCACF78A}" type="presParOf" srcId="{B6C31EE1-950E-41EE-A7F8-EE555DAB9FD7}" destId="{26F8E07D-9B97-4658-A970-8FE7B139DAA7}" srcOrd="1" destOrd="0" presId="urn:microsoft.com/office/officeart/2018/2/layout/IconVerticalSolidList"/>
    <dgm:cxn modelId="{2760DDB1-ECA9-4D10-AD5D-2DE501B7D1C2}" type="presParOf" srcId="{B6C31EE1-950E-41EE-A7F8-EE555DAB9FD7}" destId="{503FAC86-AE30-4B23-8476-36E6BDE7707B}" srcOrd="2" destOrd="0" presId="urn:microsoft.com/office/officeart/2018/2/layout/IconVerticalSolidList"/>
    <dgm:cxn modelId="{3FEA983C-D807-4101-80C4-C24D7C08F4B0}" type="presParOf" srcId="{B6C31EE1-950E-41EE-A7F8-EE555DAB9FD7}" destId="{FECE5F5C-B795-42AB-8BD5-70F0C00C0B3D}" srcOrd="3" destOrd="0" presId="urn:microsoft.com/office/officeart/2018/2/layout/IconVerticalSolidList"/>
    <dgm:cxn modelId="{C076D1FF-6454-4BC5-AD15-EC69D7E492B4}" type="presParOf" srcId="{D39F8CBF-923E-4760-BD5F-0842A3238169}" destId="{5E9867A5-5486-4D02-B797-20426FF37BC9}" srcOrd="3" destOrd="0" presId="urn:microsoft.com/office/officeart/2018/2/layout/IconVerticalSolidList"/>
    <dgm:cxn modelId="{3C3BA6E0-A57B-4DA3-B4DC-58E80124718F}" type="presParOf" srcId="{D39F8CBF-923E-4760-BD5F-0842A3238169}" destId="{C533A964-6520-4C0A-9CDA-B0B7A6B41C7B}" srcOrd="4" destOrd="0" presId="urn:microsoft.com/office/officeart/2018/2/layout/IconVerticalSolidList"/>
    <dgm:cxn modelId="{9146D73B-70FA-4D09-B623-B97BC22909AF}" type="presParOf" srcId="{C533A964-6520-4C0A-9CDA-B0B7A6B41C7B}" destId="{3049A2C3-0CEC-4350-8C26-A09B7B2074CD}" srcOrd="0" destOrd="0" presId="urn:microsoft.com/office/officeart/2018/2/layout/IconVerticalSolidList"/>
    <dgm:cxn modelId="{26469EE0-6802-4774-8F80-1852004FE593}" type="presParOf" srcId="{C533A964-6520-4C0A-9CDA-B0B7A6B41C7B}" destId="{D5AB672C-7EC7-4768-9A48-4CE377BA0981}" srcOrd="1" destOrd="0" presId="urn:microsoft.com/office/officeart/2018/2/layout/IconVerticalSolidList"/>
    <dgm:cxn modelId="{7DEB914E-5502-432E-90A7-57A9BDC22F7E}" type="presParOf" srcId="{C533A964-6520-4C0A-9CDA-B0B7A6B41C7B}" destId="{B5B5BF21-2255-4740-8A36-60478ABBBCB8}" srcOrd="2" destOrd="0" presId="urn:microsoft.com/office/officeart/2018/2/layout/IconVerticalSolidList"/>
    <dgm:cxn modelId="{BD503C96-A752-4C82-9678-C451820970B5}" type="presParOf" srcId="{C533A964-6520-4C0A-9CDA-B0B7A6B41C7B}" destId="{9E72EDE4-D6FF-41D8-B2B9-15B4E9C09F8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E3C0861-A12E-4C2A-8D76-E2CDD47A0E5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CA68330-919B-4959-9DDB-C81E4CED27B6}">
      <dgm:prSet/>
      <dgm:spPr/>
      <dgm:t>
        <a:bodyPr/>
        <a:lstStyle/>
        <a:p>
          <a:pPr>
            <a:lnSpc>
              <a:spcPct val="100000"/>
            </a:lnSpc>
          </a:pPr>
          <a:r>
            <a:rPr lang="en-US" b="1" dirty="0"/>
            <a:t>TF-IDF: </a:t>
          </a:r>
          <a:r>
            <a:rPr lang="en-US" b="0" dirty="0"/>
            <a:t>It adjusts to the inverse document frequency, in order to highlight terms that are valuable. It has been found useful in text classification where it plays a role as a strong feature extraction baseline. Compared to n-gram and one-hot encoding, it is able to produce fewer features which helps in dealing with high dimensionality and sparsity.</a:t>
          </a:r>
        </a:p>
      </dgm:t>
    </dgm:pt>
    <dgm:pt modelId="{E9162C61-8E41-4B25-9421-88EB3F55C367}" type="parTrans" cxnId="{2EA4D222-DF7B-4564-9F90-DFFB32738651}">
      <dgm:prSet/>
      <dgm:spPr/>
      <dgm:t>
        <a:bodyPr/>
        <a:lstStyle/>
        <a:p>
          <a:endParaRPr lang="en-US"/>
        </a:p>
      </dgm:t>
    </dgm:pt>
    <dgm:pt modelId="{D1F40AA0-4F90-41D6-B767-9F779ADAAD35}" type="sibTrans" cxnId="{2EA4D222-DF7B-4564-9F90-DFFB32738651}">
      <dgm:prSet/>
      <dgm:spPr/>
      <dgm:t>
        <a:bodyPr/>
        <a:lstStyle/>
        <a:p>
          <a:endParaRPr lang="en-US"/>
        </a:p>
      </dgm:t>
    </dgm:pt>
    <dgm:pt modelId="{2B3E7DD7-4514-46CC-AD2C-18CF073E3042}">
      <dgm:prSet/>
      <dgm:spPr/>
      <dgm:t>
        <a:bodyPr/>
        <a:lstStyle/>
        <a:p>
          <a:pPr>
            <a:lnSpc>
              <a:spcPct val="100000"/>
            </a:lnSpc>
          </a:pPr>
          <a:r>
            <a:rPr lang="en-US" b="1" dirty="0"/>
            <a:t>BoW: </a:t>
          </a:r>
          <a:r>
            <a:rPr lang="en-US" b="0" dirty="0"/>
            <a:t>It converts text into numerical features without taking into account the word order, which makes it easier for implementation and interpretation since no consideration of sequences needs be done. BoW can thus be used as a basic technique upon which more sophisticated representations can be evaluated against.</a:t>
          </a:r>
        </a:p>
      </dgm:t>
    </dgm:pt>
    <dgm:pt modelId="{A9BCDF21-2CB4-474B-979E-7A2EB4A7D588}" type="parTrans" cxnId="{B839A8BB-DBF6-4F0C-80CA-B8BCB1E31643}">
      <dgm:prSet/>
      <dgm:spPr/>
      <dgm:t>
        <a:bodyPr/>
        <a:lstStyle/>
        <a:p>
          <a:endParaRPr lang="en-US"/>
        </a:p>
      </dgm:t>
    </dgm:pt>
    <dgm:pt modelId="{38202987-8340-4C75-9362-EAD06BBC01E8}" type="sibTrans" cxnId="{B839A8BB-DBF6-4F0C-80CA-B8BCB1E31643}">
      <dgm:prSet/>
      <dgm:spPr/>
      <dgm:t>
        <a:bodyPr/>
        <a:lstStyle/>
        <a:p>
          <a:endParaRPr lang="en-US"/>
        </a:p>
      </dgm:t>
    </dgm:pt>
    <dgm:pt modelId="{61C50A8A-98ED-47D2-AEA7-54B09176A894}">
      <dgm:prSet/>
      <dgm:spPr/>
      <dgm:t>
        <a:bodyPr/>
        <a:lstStyle/>
        <a:p>
          <a:pPr>
            <a:lnSpc>
              <a:spcPct val="100000"/>
            </a:lnSpc>
          </a:pPr>
          <a:r>
            <a:rPr lang="en-US" b="1" dirty="0"/>
            <a:t>Word2Vec (Twitter): </a:t>
          </a:r>
          <a:r>
            <a:rPr lang="en-US" b="0" dirty="0"/>
            <a:t>Derived from Twitter data, the 300-dimensional CBoW model effectively captures contextual meanings, making it suitable for colloquial and formal languages used in social media and news contexts.</a:t>
          </a:r>
        </a:p>
      </dgm:t>
    </dgm:pt>
    <dgm:pt modelId="{770A82ED-3DE4-4296-B72E-8EAFA0E3E18A}" type="parTrans" cxnId="{4AE254F1-B326-47D3-9C6F-16CD62614357}">
      <dgm:prSet/>
      <dgm:spPr/>
      <dgm:t>
        <a:bodyPr/>
        <a:lstStyle/>
        <a:p>
          <a:endParaRPr lang="en-US"/>
        </a:p>
      </dgm:t>
    </dgm:pt>
    <dgm:pt modelId="{7C9A901F-F0CB-4394-95EA-2BD3C5CABE7E}" type="sibTrans" cxnId="{4AE254F1-B326-47D3-9C6F-16CD62614357}">
      <dgm:prSet/>
      <dgm:spPr/>
      <dgm:t>
        <a:bodyPr/>
        <a:lstStyle/>
        <a:p>
          <a:endParaRPr lang="en-US"/>
        </a:p>
      </dgm:t>
    </dgm:pt>
    <dgm:pt modelId="{04666CAF-400B-4A9D-B168-D4771C1F5318}">
      <dgm:prSet/>
      <dgm:spPr/>
      <dgm:t>
        <a:bodyPr/>
        <a:lstStyle/>
        <a:p>
          <a:pPr>
            <a:lnSpc>
              <a:spcPct val="100000"/>
            </a:lnSpc>
          </a:pPr>
          <a:r>
            <a:rPr lang="en-US" b="1" dirty="0"/>
            <a:t>Word2Vec (Wikipedia): </a:t>
          </a:r>
          <a:r>
            <a:rPr lang="en-US" b="0" dirty="0"/>
            <a:t>These 300-dimensional CBoW vectors are capable of representing semantic relationships. They provide great representations because they are trained on the Wikipedia corpus, a large, carefully curated corpus that covers a wide range of topics and is often written in a formal style.</a:t>
          </a:r>
        </a:p>
      </dgm:t>
    </dgm:pt>
    <dgm:pt modelId="{448ABB57-7DDC-4AD5-A07A-95C57001A84E}" type="parTrans" cxnId="{DC75F0AF-A9A2-45D1-8DAE-56FB6704ADD5}">
      <dgm:prSet/>
      <dgm:spPr/>
      <dgm:t>
        <a:bodyPr/>
        <a:lstStyle/>
        <a:p>
          <a:endParaRPr lang="en-US"/>
        </a:p>
      </dgm:t>
    </dgm:pt>
    <dgm:pt modelId="{B30D0AFF-3F1D-4903-9BFF-00ACF06FD9B8}" type="sibTrans" cxnId="{DC75F0AF-A9A2-45D1-8DAE-56FB6704ADD5}">
      <dgm:prSet/>
      <dgm:spPr/>
      <dgm:t>
        <a:bodyPr/>
        <a:lstStyle/>
        <a:p>
          <a:endParaRPr lang="en-US"/>
        </a:p>
      </dgm:t>
    </dgm:pt>
    <dgm:pt modelId="{F4C6A05B-2370-41F9-AD9E-6E44108A9476}">
      <dgm:prSet/>
      <dgm:spPr/>
      <dgm:t>
        <a:bodyPr/>
        <a:lstStyle/>
        <a:p>
          <a:pPr>
            <a:lnSpc>
              <a:spcPct val="100000"/>
            </a:lnSpc>
          </a:pPr>
          <a:r>
            <a:rPr lang="en-US" b="1" dirty="0"/>
            <a:t>BERT: </a:t>
          </a:r>
          <a:r>
            <a:rPr lang="en-US" b="0" dirty="0"/>
            <a:t>It introduces context-sensitive embeddings, which means they can capture meanings depending on the surrounding context. To get an accurate understanding of text, bidirectional encoding takes into account both the left and right contexts. It regularly outperforms other models across a range of NLP metrics.</a:t>
          </a:r>
        </a:p>
      </dgm:t>
    </dgm:pt>
    <dgm:pt modelId="{7C52E01E-73B3-41FC-BDB5-8CB7E41BE386}" type="parTrans" cxnId="{395AB9A2-18F0-4275-AA34-CD87F46D477A}">
      <dgm:prSet/>
      <dgm:spPr/>
      <dgm:t>
        <a:bodyPr/>
        <a:lstStyle/>
        <a:p>
          <a:endParaRPr lang="en-US"/>
        </a:p>
      </dgm:t>
    </dgm:pt>
    <dgm:pt modelId="{8C1465C4-A8D5-4D4B-8FF2-6ADF002D68BD}" type="sibTrans" cxnId="{395AB9A2-18F0-4275-AA34-CD87F46D477A}">
      <dgm:prSet/>
      <dgm:spPr/>
      <dgm:t>
        <a:bodyPr/>
        <a:lstStyle/>
        <a:p>
          <a:endParaRPr lang="en-US"/>
        </a:p>
      </dgm:t>
    </dgm:pt>
    <dgm:pt modelId="{B9075752-542D-48CB-82E3-2DBF9498AF81}" type="pres">
      <dgm:prSet presAssocID="{9E3C0861-A12E-4C2A-8D76-E2CDD47A0E54}" presName="root" presStyleCnt="0">
        <dgm:presLayoutVars>
          <dgm:dir/>
          <dgm:resizeHandles val="exact"/>
        </dgm:presLayoutVars>
      </dgm:prSet>
      <dgm:spPr/>
    </dgm:pt>
    <dgm:pt modelId="{CBE52AEC-AE44-4455-B7AA-FF420A5A0575}" type="pres">
      <dgm:prSet presAssocID="{9CA68330-919B-4959-9DDB-C81E4CED27B6}" presName="compNode" presStyleCnt="0"/>
      <dgm:spPr/>
    </dgm:pt>
    <dgm:pt modelId="{0CE58CBD-17FA-40FF-9D45-1DC95035816F}" type="pres">
      <dgm:prSet presAssocID="{9CA68330-919B-4959-9DDB-C81E4CED27B6}" presName="bgRect" presStyleLbl="bgShp" presStyleIdx="0" presStyleCnt="5"/>
      <dgm:spPr/>
    </dgm:pt>
    <dgm:pt modelId="{C6EA372F-D393-4717-9969-999787B15021}" type="pres">
      <dgm:prSet presAssocID="{9CA68330-919B-4959-9DDB-C81E4CED27B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ansfer"/>
        </a:ext>
      </dgm:extLst>
    </dgm:pt>
    <dgm:pt modelId="{1F857871-FD28-4CC2-8322-18D4CE81FBC6}" type="pres">
      <dgm:prSet presAssocID="{9CA68330-919B-4959-9DDB-C81E4CED27B6}" presName="spaceRect" presStyleCnt="0"/>
      <dgm:spPr/>
    </dgm:pt>
    <dgm:pt modelId="{CAC76740-E9D2-46D7-93AC-49E78BFF821C}" type="pres">
      <dgm:prSet presAssocID="{9CA68330-919B-4959-9DDB-C81E4CED27B6}" presName="parTx" presStyleLbl="revTx" presStyleIdx="0" presStyleCnt="5">
        <dgm:presLayoutVars>
          <dgm:chMax val="0"/>
          <dgm:chPref val="0"/>
        </dgm:presLayoutVars>
      </dgm:prSet>
      <dgm:spPr/>
    </dgm:pt>
    <dgm:pt modelId="{8CC5B11E-25CC-4615-A5CA-A5457D888CB6}" type="pres">
      <dgm:prSet presAssocID="{D1F40AA0-4F90-41D6-B767-9F779ADAAD35}" presName="sibTrans" presStyleCnt="0"/>
      <dgm:spPr/>
    </dgm:pt>
    <dgm:pt modelId="{1B39A8A0-22D6-482F-8BA3-1199B8C297D6}" type="pres">
      <dgm:prSet presAssocID="{2B3E7DD7-4514-46CC-AD2C-18CF073E3042}" presName="compNode" presStyleCnt="0"/>
      <dgm:spPr/>
    </dgm:pt>
    <dgm:pt modelId="{92067F63-37DA-48FD-81C0-ABD431C1AB42}" type="pres">
      <dgm:prSet presAssocID="{2B3E7DD7-4514-46CC-AD2C-18CF073E3042}" presName="bgRect" presStyleLbl="bgShp" presStyleIdx="1" presStyleCnt="5"/>
      <dgm:spPr/>
    </dgm:pt>
    <dgm:pt modelId="{B8A19C24-5B97-4956-B670-E3634A7BAB3F}" type="pres">
      <dgm:prSet presAssocID="{2B3E7DD7-4514-46CC-AD2C-18CF073E3042}" presName="iconRect" presStyleLbl="node1" presStyleIdx="1" presStyleCnt="5"/>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8151DF0E-DABA-4DBC-982B-7E08E85A6EB5}" type="pres">
      <dgm:prSet presAssocID="{2B3E7DD7-4514-46CC-AD2C-18CF073E3042}" presName="spaceRect" presStyleCnt="0"/>
      <dgm:spPr/>
    </dgm:pt>
    <dgm:pt modelId="{FE260B7A-8854-4E41-AD0D-B7AF03C5E74F}" type="pres">
      <dgm:prSet presAssocID="{2B3E7DD7-4514-46CC-AD2C-18CF073E3042}" presName="parTx" presStyleLbl="revTx" presStyleIdx="1" presStyleCnt="5">
        <dgm:presLayoutVars>
          <dgm:chMax val="0"/>
          <dgm:chPref val="0"/>
        </dgm:presLayoutVars>
      </dgm:prSet>
      <dgm:spPr/>
    </dgm:pt>
    <dgm:pt modelId="{74A59B55-C6B1-4009-9A7B-7783AE3AD1C8}" type="pres">
      <dgm:prSet presAssocID="{38202987-8340-4C75-9362-EAD06BBC01E8}" presName="sibTrans" presStyleCnt="0"/>
      <dgm:spPr/>
    </dgm:pt>
    <dgm:pt modelId="{C9781E4F-5F90-40F9-ACF8-0D65623E29C5}" type="pres">
      <dgm:prSet presAssocID="{61C50A8A-98ED-47D2-AEA7-54B09176A894}" presName="compNode" presStyleCnt="0"/>
      <dgm:spPr/>
    </dgm:pt>
    <dgm:pt modelId="{6A811532-042B-4A5E-AC35-9C377F767416}" type="pres">
      <dgm:prSet presAssocID="{61C50A8A-98ED-47D2-AEA7-54B09176A894}" presName="bgRect" presStyleLbl="bgShp" presStyleIdx="2" presStyleCnt="5"/>
      <dgm:spPr/>
    </dgm:pt>
    <dgm:pt modelId="{27ED77D7-D822-47BA-A618-C84A2CEACABF}" type="pres">
      <dgm:prSet presAssocID="{61C50A8A-98ED-47D2-AEA7-54B09176A894}" presName="iconRect" presStyleLbl="node1" presStyleIdx="2" presStyleCnt="5"/>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C1E5E1B3-006A-4BEA-AFBC-8CCD92322F32}" type="pres">
      <dgm:prSet presAssocID="{61C50A8A-98ED-47D2-AEA7-54B09176A894}" presName="spaceRect" presStyleCnt="0"/>
      <dgm:spPr/>
    </dgm:pt>
    <dgm:pt modelId="{D36D9DAE-E9EB-41F2-8F0D-F82DFE2F7376}" type="pres">
      <dgm:prSet presAssocID="{61C50A8A-98ED-47D2-AEA7-54B09176A894}" presName="parTx" presStyleLbl="revTx" presStyleIdx="2" presStyleCnt="5">
        <dgm:presLayoutVars>
          <dgm:chMax val="0"/>
          <dgm:chPref val="0"/>
        </dgm:presLayoutVars>
      </dgm:prSet>
      <dgm:spPr/>
    </dgm:pt>
    <dgm:pt modelId="{A14AB5E4-8287-46BB-83AE-0CAFD803422B}" type="pres">
      <dgm:prSet presAssocID="{7C9A901F-F0CB-4394-95EA-2BD3C5CABE7E}" presName="sibTrans" presStyleCnt="0"/>
      <dgm:spPr/>
    </dgm:pt>
    <dgm:pt modelId="{210DF96D-146F-47CF-BC64-2613E0484D50}" type="pres">
      <dgm:prSet presAssocID="{04666CAF-400B-4A9D-B168-D4771C1F5318}" presName="compNode" presStyleCnt="0"/>
      <dgm:spPr/>
    </dgm:pt>
    <dgm:pt modelId="{B8D4D8AD-2C05-4767-A9C0-FC2F927F22CC}" type="pres">
      <dgm:prSet presAssocID="{04666CAF-400B-4A9D-B168-D4771C1F5318}" presName="bgRect" presStyleLbl="bgShp" presStyleIdx="3" presStyleCnt="5"/>
      <dgm:spPr/>
    </dgm:pt>
    <dgm:pt modelId="{6D176BAF-8CFE-4D39-A2C2-49FFAABFCC47}" type="pres">
      <dgm:prSet presAssocID="{04666CAF-400B-4A9D-B168-D4771C1F5318}" presName="iconRect" presStyleLbl="node1" presStyleIdx="3" presStyleCnt="5"/>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pt>
    <dgm:pt modelId="{FD68234E-B2D1-4717-AF99-5573975D4B27}" type="pres">
      <dgm:prSet presAssocID="{04666CAF-400B-4A9D-B168-D4771C1F5318}" presName="spaceRect" presStyleCnt="0"/>
      <dgm:spPr/>
    </dgm:pt>
    <dgm:pt modelId="{612EDF98-A59E-4381-B877-891C40D76485}" type="pres">
      <dgm:prSet presAssocID="{04666CAF-400B-4A9D-B168-D4771C1F5318}" presName="parTx" presStyleLbl="revTx" presStyleIdx="3" presStyleCnt="5">
        <dgm:presLayoutVars>
          <dgm:chMax val="0"/>
          <dgm:chPref val="0"/>
        </dgm:presLayoutVars>
      </dgm:prSet>
      <dgm:spPr/>
    </dgm:pt>
    <dgm:pt modelId="{240F75ED-6194-40DF-8A93-F1D6A9C13A7E}" type="pres">
      <dgm:prSet presAssocID="{B30D0AFF-3F1D-4903-9BFF-00ACF06FD9B8}" presName="sibTrans" presStyleCnt="0"/>
      <dgm:spPr/>
    </dgm:pt>
    <dgm:pt modelId="{FA213382-B947-4536-86FB-6031C83C7FA3}" type="pres">
      <dgm:prSet presAssocID="{F4C6A05B-2370-41F9-AD9E-6E44108A9476}" presName="compNode" presStyleCnt="0"/>
      <dgm:spPr/>
    </dgm:pt>
    <dgm:pt modelId="{13BCBF42-5277-439A-A1DA-908533F43EFB}" type="pres">
      <dgm:prSet presAssocID="{F4C6A05B-2370-41F9-AD9E-6E44108A9476}" presName="bgRect" presStyleLbl="bgShp" presStyleIdx="4" presStyleCnt="5"/>
      <dgm:spPr/>
    </dgm:pt>
    <dgm:pt modelId="{55D1B43E-538C-4E0D-BA58-AAB160FA8808}" type="pres">
      <dgm:prSet presAssocID="{F4C6A05B-2370-41F9-AD9E-6E44108A9476}" presName="iconRect" presStyleLbl="node1" presStyleIdx="4" presStyleCnt="5"/>
      <dgm:spPr>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pt>
    <dgm:pt modelId="{0495F216-F844-40DA-A46D-3D31A86F823F}" type="pres">
      <dgm:prSet presAssocID="{F4C6A05B-2370-41F9-AD9E-6E44108A9476}" presName="spaceRect" presStyleCnt="0"/>
      <dgm:spPr/>
    </dgm:pt>
    <dgm:pt modelId="{2E82F9FF-483D-4A34-BDF1-2E1873EE4647}" type="pres">
      <dgm:prSet presAssocID="{F4C6A05B-2370-41F9-AD9E-6E44108A9476}" presName="parTx" presStyleLbl="revTx" presStyleIdx="4" presStyleCnt="5">
        <dgm:presLayoutVars>
          <dgm:chMax val="0"/>
          <dgm:chPref val="0"/>
        </dgm:presLayoutVars>
      </dgm:prSet>
      <dgm:spPr/>
    </dgm:pt>
  </dgm:ptLst>
  <dgm:cxnLst>
    <dgm:cxn modelId="{2EA4D222-DF7B-4564-9F90-DFFB32738651}" srcId="{9E3C0861-A12E-4C2A-8D76-E2CDD47A0E54}" destId="{9CA68330-919B-4959-9DDB-C81E4CED27B6}" srcOrd="0" destOrd="0" parTransId="{E9162C61-8E41-4B25-9421-88EB3F55C367}" sibTransId="{D1F40AA0-4F90-41D6-B767-9F779ADAAD35}"/>
    <dgm:cxn modelId="{A1087443-9206-45E0-B0A9-4CFFD8729FA2}" type="presOf" srcId="{F4C6A05B-2370-41F9-AD9E-6E44108A9476}" destId="{2E82F9FF-483D-4A34-BDF1-2E1873EE4647}" srcOrd="0" destOrd="0" presId="urn:microsoft.com/office/officeart/2018/2/layout/IconVerticalSolidList"/>
    <dgm:cxn modelId="{98C09246-A29E-4370-A113-9BA0F410474F}" type="presOf" srcId="{9CA68330-919B-4959-9DDB-C81E4CED27B6}" destId="{CAC76740-E9D2-46D7-93AC-49E78BFF821C}" srcOrd="0" destOrd="0" presId="urn:microsoft.com/office/officeart/2018/2/layout/IconVerticalSolidList"/>
    <dgm:cxn modelId="{92551269-F826-4207-81E2-F9C069323DC4}" type="presOf" srcId="{04666CAF-400B-4A9D-B168-D4771C1F5318}" destId="{612EDF98-A59E-4381-B877-891C40D76485}" srcOrd="0" destOrd="0" presId="urn:microsoft.com/office/officeart/2018/2/layout/IconVerticalSolidList"/>
    <dgm:cxn modelId="{5018AB6D-00F4-4851-B14E-B2AB13388A9A}" type="presOf" srcId="{9E3C0861-A12E-4C2A-8D76-E2CDD47A0E54}" destId="{B9075752-542D-48CB-82E3-2DBF9498AF81}" srcOrd="0" destOrd="0" presId="urn:microsoft.com/office/officeart/2018/2/layout/IconVerticalSolidList"/>
    <dgm:cxn modelId="{7AD7F570-3E07-49D6-927F-064C37311B84}" type="presOf" srcId="{61C50A8A-98ED-47D2-AEA7-54B09176A894}" destId="{D36D9DAE-E9EB-41F2-8F0D-F82DFE2F7376}" srcOrd="0" destOrd="0" presId="urn:microsoft.com/office/officeart/2018/2/layout/IconVerticalSolidList"/>
    <dgm:cxn modelId="{395AB9A2-18F0-4275-AA34-CD87F46D477A}" srcId="{9E3C0861-A12E-4C2A-8D76-E2CDD47A0E54}" destId="{F4C6A05B-2370-41F9-AD9E-6E44108A9476}" srcOrd="4" destOrd="0" parTransId="{7C52E01E-73B3-41FC-BDB5-8CB7E41BE386}" sibTransId="{8C1465C4-A8D5-4D4B-8FF2-6ADF002D68BD}"/>
    <dgm:cxn modelId="{DC75F0AF-A9A2-45D1-8DAE-56FB6704ADD5}" srcId="{9E3C0861-A12E-4C2A-8D76-E2CDD47A0E54}" destId="{04666CAF-400B-4A9D-B168-D4771C1F5318}" srcOrd="3" destOrd="0" parTransId="{448ABB57-7DDC-4AD5-A07A-95C57001A84E}" sibTransId="{B30D0AFF-3F1D-4903-9BFF-00ACF06FD9B8}"/>
    <dgm:cxn modelId="{B839A8BB-DBF6-4F0C-80CA-B8BCB1E31643}" srcId="{9E3C0861-A12E-4C2A-8D76-E2CDD47A0E54}" destId="{2B3E7DD7-4514-46CC-AD2C-18CF073E3042}" srcOrd="1" destOrd="0" parTransId="{A9BCDF21-2CB4-474B-979E-7A2EB4A7D588}" sibTransId="{38202987-8340-4C75-9362-EAD06BBC01E8}"/>
    <dgm:cxn modelId="{8F0E89E8-924F-44F0-93A3-715A7D0FAA4A}" type="presOf" srcId="{2B3E7DD7-4514-46CC-AD2C-18CF073E3042}" destId="{FE260B7A-8854-4E41-AD0D-B7AF03C5E74F}" srcOrd="0" destOrd="0" presId="urn:microsoft.com/office/officeart/2018/2/layout/IconVerticalSolidList"/>
    <dgm:cxn modelId="{4AE254F1-B326-47D3-9C6F-16CD62614357}" srcId="{9E3C0861-A12E-4C2A-8D76-E2CDD47A0E54}" destId="{61C50A8A-98ED-47D2-AEA7-54B09176A894}" srcOrd="2" destOrd="0" parTransId="{770A82ED-3DE4-4296-B72E-8EAFA0E3E18A}" sibTransId="{7C9A901F-F0CB-4394-95EA-2BD3C5CABE7E}"/>
    <dgm:cxn modelId="{509AB613-7923-4849-813E-FF7BD921F84E}" type="presParOf" srcId="{B9075752-542D-48CB-82E3-2DBF9498AF81}" destId="{CBE52AEC-AE44-4455-B7AA-FF420A5A0575}" srcOrd="0" destOrd="0" presId="urn:microsoft.com/office/officeart/2018/2/layout/IconVerticalSolidList"/>
    <dgm:cxn modelId="{95B23258-FEFE-4400-BCC1-6799F91BDCD3}" type="presParOf" srcId="{CBE52AEC-AE44-4455-B7AA-FF420A5A0575}" destId="{0CE58CBD-17FA-40FF-9D45-1DC95035816F}" srcOrd="0" destOrd="0" presId="urn:microsoft.com/office/officeart/2018/2/layout/IconVerticalSolidList"/>
    <dgm:cxn modelId="{BBF999E1-E5DA-47D6-BBCE-A63AFA5F59D4}" type="presParOf" srcId="{CBE52AEC-AE44-4455-B7AA-FF420A5A0575}" destId="{C6EA372F-D393-4717-9969-999787B15021}" srcOrd="1" destOrd="0" presId="urn:microsoft.com/office/officeart/2018/2/layout/IconVerticalSolidList"/>
    <dgm:cxn modelId="{6A566C8D-2FF1-4295-B2DF-A2EB944C8B81}" type="presParOf" srcId="{CBE52AEC-AE44-4455-B7AA-FF420A5A0575}" destId="{1F857871-FD28-4CC2-8322-18D4CE81FBC6}" srcOrd="2" destOrd="0" presId="urn:microsoft.com/office/officeart/2018/2/layout/IconVerticalSolidList"/>
    <dgm:cxn modelId="{41D1473F-49CD-4DA1-94BA-633879684E61}" type="presParOf" srcId="{CBE52AEC-AE44-4455-B7AA-FF420A5A0575}" destId="{CAC76740-E9D2-46D7-93AC-49E78BFF821C}" srcOrd="3" destOrd="0" presId="urn:microsoft.com/office/officeart/2018/2/layout/IconVerticalSolidList"/>
    <dgm:cxn modelId="{64A39819-7053-42BF-AE47-86041ECA9FA0}" type="presParOf" srcId="{B9075752-542D-48CB-82E3-2DBF9498AF81}" destId="{8CC5B11E-25CC-4615-A5CA-A5457D888CB6}" srcOrd="1" destOrd="0" presId="urn:microsoft.com/office/officeart/2018/2/layout/IconVerticalSolidList"/>
    <dgm:cxn modelId="{B78D6437-99E9-4BAD-B05D-565C95140600}" type="presParOf" srcId="{B9075752-542D-48CB-82E3-2DBF9498AF81}" destId="{1B39A8A0-22D6-482F-8BA3-1199B8C297D6}" srcOrd="2" destOrd="0" presId="urn:microsoft.com/office/officeart/2018/2/layout/IconVerticalSolidList"/>
    <dgm:cxn modelId="{BD02C948-00F1-44ED-9F88-ED5A1EBB28A2}" type="presParOf" srcId="{1B39A8A0-22D6-482F-8BA3-1199B8C297D6}" destId="{92067F63-37DA-48FD-81C0-ABD431C1AB42}" srcOrd="0" destOrd="0" presId="urn:microsoft.com/office/officeart/2018/2/layout/IconVerticalSolidList"/>
    <dgm:cxn modelId="{B25C4838-E0BA-49DC-947A-58960C61E7D8}" type="presParOf" srcId="{1B39A8A0-22D6-482F-8BA3-1199B8C297D6}" destId="{B8A19C24-5B97-4956-B670-E3634A7BAB3F}" srcOrd="1" destOrd="0" presId="urn:microsoft.com/office/officeart/2018/2/layout/IconVerticalSolidList"/>
    <dgm:cxn modelId="{F93EF849-0AB7-4536-A59D-8792118606F6}" type="presParOf" srcId="{1B39A8A0-22D6-482F-8BA3-1199B8C297D6}" destId="{8151DF0E-DABA-4DBC-982B-7E08E85A6EB5}" srcOrd="2" destOrd="0" presId="urn:microsoft.com/office/officeart/2018/2/layout/IconVerticalSolidList"/>
    <dgm:cxn modelId="{DD22A060-2147-49F0-986F-B3C8E4D7D3E4}" type="presParOf" srcId="{1B39A8A0-22D6-482F-8BA3-1199B8C297D6}" destId="{FE260B7A-8854-4E41-AD0D-B7AF03C5E74F}" srcOrd="3" destOrd="0" presId="urn:microsoft.com/office/officeart/2018/2/layout/IconVerticalSolidList"/>
    <dgm:cxn modelId="{248BF9EB-E7ED-4ADF-9C2E-005629C6141C}" type="presParOf" srcId="{B9075752-542D-48CB-82E3-2DBF9498AF81}" destId="{74A59B55-C6B1-4009-9A7B-7783AE3AD1C8}" srcOrd="3" destOrd="0" presId="urn:microsoft.com/office/officeart/2018/2/layout/IconVerticalSolidList"/>
    <dgm:cxn modelId="{5E470227-3CE5-439E-8CDF-BB7CBD07C26E}" type="presParOf" srcId="{B9075752-542D-48CB-82E3-2DBF9498AF81}" destId="{C9781E4F-5F90-40F9-ACF8-0D65623E29C5}" srcOrd="4" destOrd="0" presId="urn:microsoft.com/office/officeart/2018/2/layout/IconVerticalSolidList"/>
    <dgm:cxn modelId="{487FB577-4DAD-4FC1-A378-DF16C11818C5}" type="presParOf" srcId="{C9781E4F-5F90-40F9-ACF8-0D65623E29C5}" destId="{6A811532-042B-4A5E-AC35-9C377F767416}" srcOrd="0" destOrd="0" presId="urn:microsoft.com/office/officeart/2018/2/layout/IconVerticalSolidList"/>
    <dgm:cxn modelId="{B1DE5AD1-6157-423A-AAF0-0EF5590E029D}" type="presParOf" srcId="{C9781E4F-5F90-40F9-ACF8-0D65623E29C5}" destId="{27ED77D7-D822-47BA-A618-C84A2CEACABF}" srcOrd="1" destOrd="0" presId="urn:microsoft.com/office/officeart/2018/2/layout/IconVerticalSolidList"/>
    <dgm:cxn modelId="{55D93683-4585-4077-9431-BE581A3CA2A2}" type="presParOf" srcId="{C9781E4F-5F90-40F9-ACF8-0D65623E29C5}" destId="{C1E5E1B3-006A-4BEA-AFBC-8CCD92322F32}" srcOrd="2" destOrd="0" presId="urn:microsoft.com/office/officeart/2018/2/layout/IconVerticalSolidList"/>
    <dgm:cxn modelId="{B8C791CF-CF4D-412C-B14C-BE0E0DA79268}" type="presParOf" srcId="{C9781E4F-5F90-40F9-ACF8-0D65623E29C5}" destId="{D36D9DAE-E9EB-41F2-8F0D-F82DFE2F7376}" srcOrd="3" destOrd="0" presId="urn:microsoft.com/office/officeart/2018/2/layout/IconVerticalSolidList"/>
    <dgm:cxn modelId="{703385BB-A910-48E7-AB07-371216602268}" type="presParOf" srcId="{B9075752-542D-48CB-82E3-2DBF9498AF81}" destId="{A14AB5E4-8287-46BB-83AE-0CAFD803422B}" srcOrd="5" destOrd="0" presId="urn:microsoft.com/office/officeart/2018/2/layout/IconVerticalSolidList"/>
    <dgm:cxn modelId="{BE3CC676-F13F-4727-98F4-66FF5B6FD357}" type="presParOf" srcId="{B9075752-542D-48CB-82E3-2DBF9498AF81}" destId="{210DF96D-146F-47CF-BC64-2613E0484D50}" srcOrd="6" destOrd="0" presId="urn:microsoft.com/office/officeart/2018/2/layout/IconVerticalSolidList"/>
    <dgm:cxn modelId="{5D9D4FC4-F7CD-40AD-BC9C-31D01F409665}" type="presParOf" srcId="{210DF96D-146F-47CF-BC64-2613E0484D50}" destId="{B8D4D8AD-2C05-4767-A9C0-FC2F927F22CC}" srcOrd="0" destOrd="0" presId="urn:microsoft.com/office/officeart/2018/2/layout/IconVerticalSolidList"/>
    <dgm:cxn modelId="{8EB53BD7-430B-4678-B585-F051D4F1C79D}" type="presParOf" srcId="{210DF96D-146F-47CF-BC64-2613E0484D50}" destId="{6D176BAF-8CFE-4D39-A2C2-49FFAABFCC47}" srcOrd="1" destOrd="0" presId="urn:microsoft.com/office/officeart/2018/2/layout/IconVerticalSolidList"/>
    <dgm:cxn modelId="{348112DF-A428-4538-8663-E52A1EB72E02}" type="presParOf" srcId="{210DF96D-146F-47CF-BC64-2613E0484D50}" destId="{FD68234E-B2D1-4717-AF99-5573975D4B27}" srcOrd="2" destOrd="0" presId="urn:microsoft.com/office/officeart/2018/2/layout/IconVerticalSolidList"/>
    <dgm:cxn modelId="{AF61DE41-E730-4603-8D04-25E847A088A3}" type="presParOf" srcId="{210DF96D-146F-47CF-BC64-2613E0484D50}" destId="{612EDF98-A59E-4381-B877-891C40D76485}" srcOrd="3" destOrd="0" presId="urn:microsoft.com/office/officeart/2018/2/layout/IconVerticalSolidList"/>
    <dgm:cxn modelId="{044069C6-91B2-48F0-8EF2-2BD6BC967951}" type="presParOf" srcId="{B9075752-542D-48CB-82E3-2DBF9498AF81}" destId="{240F75ED-6194-40DF-8A93-F1D6A9C13A7E}" srcOrd="7" destOrd="0" presId="urn:microsoft.com/office/officeart/2018/2/layout/IconVerticalSolidList"/>
    <dgm:cxn modelId="{6627E9CA-8625-4C4F-8260-98E956823DAC}" type="presParOf" srcId="{B9075752-542D-48CB-82E3-2DBF9498AF81}" destId="{FA213382-B947-4536-86FB-6031C83C7FA3}" srcOrd="8" destOrd="0" presId="urn:microsoft.com/office/officeart/2018/2/layout/IconVerticalSolidList"/>
    <dgm:cxn modelId="{F29235E0-845C-44C8-A42A-1833788E9350}" type="presParOf" srcId="{FA213382-B947-4536-86FB-6031C83C7FA3}" destId="{13BCBF42-5277-439A-A1DA-908533F43EFB}" srcOrd="0" destOrd="0" presId="urn:microsoft.com/office/officeart/2018/2/layout/IconVerticalSolidList"/>
    <dgm:cxn modelId="{881BAC6F-E55A-4022-BADF-6FA32F27D8EA}" type="presParOf" srcId="{FA213382-B947-4536-86FB-6031C83C7FA3}" destId="{55D1B43E-538C-4E0D-BA58-AAB160FA8808}" srcOrd="1" destOrd="0" presId="urn:microsoft.com/office/officeart/2018/2/layout/IconVerticalSolidList"/>
    <dgm:cxn modelId="{845433CF-EC13-4710-8899-AF1559AE5EE2}" type="presParOf" srcId="{FA213382-B947-4536-86FB-6031C83C7FA3}" destId="{0495F216-F844-40DA-A46D-3D31A86F823F}" srcOrd="2" destOrd="0" presId="urn:microsoft.com/office/officeart/2018/2/layout/IconVerticalSolidList"/>
    <dgm:cxn modelId="{613B088F-9355-474B-A707-C201F4B3ADE4}" type="presParOf" srcId="{FA213382-B947-4536-86FB-6031C83C7FA3}" destId="{2E82F9FF-483D-4A34-BDF1-2E1873EE464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595F83B-BC56-47C7-9E2A-9A50F7D149B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ECAE59A-3B15-4C23-B5AA-4DD1F0996A84}">
      <dgm:prSet/>
      <dgm:spPr/>
      <dgm:t>
        <a:bodyPr/>
        <a:lstStyle/>
        <a:p>
          <a:pPr>
            <a:lnSpc>
              <a:spcPct val="100000"/>
            </a:lnSpc>
          </a:pPr>
          <a:r>
            <a:rPr lang="en-US" dirty="0"/>
            <a:t>We chose </a:t>
          </a:r>
          <a:r>
            <a:rPr lang="en-US" b="1" dirty="0"/>
            <a:t>Naïve Bayes</a:t>
          </a:r>
          <a:r>
            <a:rPr lang="en-US" dirty="0"/>
            <a:t> and </a:t>
          </a:r>
          <a:r>
            <a:rPr lang="en-US" b="1" dirty="0"/>
            <a:t>SVM</a:t>
          </a:r>
          <a:r>
            <a:rPr lang="en-US" dirty="0"/>
            <a:t> when choosing traditional machine learning algorithms to predict classes of news headlines.</a:t>
          </a:r>
        </a:p>
      </dgm:t>
    </dgm:pt>
    <dgm:pt modelId="{22D9FAA0-6791-4C92-BCC4-BEBFBF83CD95}" type="parTrans" cxnId="{D4FE10AB-30FD-4165-AFC2-0368C5E52E89}">
      <dgm:prSet/>
      <dgm:spPr/>
      <dgm:t>
        <a:bodyPr/>
        <a:lstStyle/>
        <a:p>
          <a:endParaRPr lang="en-US"/>
        </a:p>
      </dgm:t>
    </dgm:pt>
    <dgm:pt modelId="{0B6D9A71-48E6-4A95-97BF-999C5EEB37B0}" type="sibTrans" cxnId="{D4FE10AB-30FD-4165-AFC2-0368C5E52E89}">
      <dgm:prSet/>
      <dgm:spPr/>
      <dgm:t>
        <a:bodyPr/>
        <a:lstStyle/>
        <a:p>
          <a:endParaRPr lang="en-US"/>
        </a:p>
      </dgm:t>
    </dgm:pt>
    <dgm:pt modelId="{A064BC7A-2496-4CF7-AB58-3B3877529629}">
      <dgm:prSet/>
      <dgm:spPr/>
      <dgm:t>
        <a:bodyPr/>
        <a:lstStyle/>
        <a:p>
          <a:pPr>
            <a:lnSpc>
              <a:spcPct val="100000"/>
            </a:lnSpc>
          </a:pPr>
          <a:r>
            <a:rPr lang="en-US" dirty="0"/>
            <a:t>Among the NLP neural network models, we considered RNNs, LSTMs, GRUs and their bidirectional variants, however our choice fell on </a:t>
          </a:r>
          <a:r>
            <a:rPr lang="en-US" b="1" dirty="0"/>
            <a:t>Bidirectional LSTM</a:t>
          </a:r>
          <a:r>
            <a:rPr lang="en-US" dirty="0"/>
            <a:t>.</a:t>
          </a:r>
        </a:p>
      </dgm:t>
    </dgm:pt>
    <dgm:pt modelId="{7941F0F5-31F1-4B99-801D-D3C12F9A13BD}" type="parTrans" cxnId="{07215A87-B83F-4646-934E-E8CD2D0DAA88}">
      <dgm:prSet/>
      <dgm:spPr/>
      <dgm:t>
        <a:bodyPr/>
        <a:lstStyle/>
        <a:p>
          <a:endParaRPr lang="en-US"/>
        </a:p>
      </dgm:t>
    </dgm:pt>
    <dgm:pt modelId="{3BB65002-55BE-44E3-85FE-31E4E2649CDC}" type="sibTrans" cxnId="{07215A87-B83F-4646-934E-E8CD2D0DAA88}">
      <dgm:prSet/>
      <dgm:spPr/>
      <dgm:t>
        <a:bodyPr/>
        <a:lstStyle/>
        <a:p>
          <a:endParaRPr lang="en-US"/>
        </a:p>
      </dgm:t>
    </dgm:pt>
    <dgm:pt modelId="{E2D5E0F8-D8AE-4B1E-84BA-BE34C5137D62}">
      <dgm:prSet/>
      <dgm:spPr/>
      <dgm:t>
        <a:bodyPr/>
        <a:lstStyle/>
        <a:p>
          <a:pPr>
            <a:lnSpc>
              <a:spcPct val="100000"/>
            </a:lnSpc>
          </a:pPr>
          <a:r>
            <a:rPr lang="en-US" dirty="0"/>
            <a:t>For advanced transformer-based models, we picked </a:t>
          </a:r>
          <a:r>
            <a:rPr lang="en-US" b="1" dirty="0"/>
            <a:t>BERT</a:t>
          </a:r>
          <a:r>
            <a:rPr lang="en-US" dirty="0"/>
            <a:t> and </a:t>
          </a:r>
          <a:r>
            <a:rPr lang="en-US" b="1" dirty="0"/>
            <a:t>GPT</a:t>
          </a:r>
          <a:r>
            <a:rPr lang="en-US" b="0" dirty="0"/>
            <a:t>.</a:t>
          </a:r>
        </a:p>
      </dgm:t>
    </dgm:pt>
    <dgm:pt modelId="{0F901065-6E0D-47D1-943E-73D5844F491A}" type="parTrans" cxnId="{39E4FFF2-639B-424A-9502-07C4B442DF90}">
      <dgm:prSet/>
      <dgm:spPr/>
      <dgm:t>
        <a:bodyPr/>
        <a:lstStyle/>
        <a:p>
          <a:endParaRPr lang="en-US"/>
        </a:p>
      </dgm:t>
    </dgm:pt>
    <dgm:pt modelId="{87CC563A-007F-437B-9957-88639F730E8B}" type="sibTrans" cxnId="{39E4FFF2-639B-424A-9502-07C4B442DF90}">
      <dgm:prSet/>
      <dgm:spPr/>
      <dgm:t>
        <a:bodyPr/>
        <a:lstStyle/>
        <a:p>
          <a:endParaRPr lang="en-US"/>
        </a:p>
      </dgm:t>
    </dgm:pt>
    <dgm:pt modelId="{CA3650BF-89FE-4DCD-A838-9F0E7BADBE92}" type="pres">
      <dgm:prSet presAssocID="{E595F83B-BC56-47C7-9E2A-9A50F7D149B8}" presName="root" presStyleCnt="0">
        <dgm:presLayoutVars>
          <dgm:dir/>
          <dgm:resizeHandles val="exact"/>
        </dgm:presLayoutVars>
      </dgm:prSet>
      <dgm:spPr/>
    </dgm:pt>
    <dgm:pt modelId="{684E076A-29F4-4EAF-A3FC-2A511AFA7FA3}" type="pres">
      <dgm:prSet presAssocID="{CECAE59A-3B15-4C23-B5AA-4DD1F0996A84}" presName="compNode" presStyleCnt="0"/>
      <dgm:spPr/>
    </dgm:pt>
    <dgm:pt modelId="{CFD99D5C-E083-4B7D-9886-7673E89CBD02}" type="pres">
      <dgm:prSet presAssocID="{CECAE59A-3B15-4C23-B5AA-4DD1F0996A84}" presName="bgRect" presStyleLbl="bgShp" presStyleIdx="0" presStyleCnt="3"/>
      <dgm:spPr/>
    </dgm:pt>
    <dgm:pt modelId="{19C3A6D3-3764-4990-B1E3-96D11E300542}" type="pres">
      <dgm:prSet presAssocID="{CECAE59A-3B15-4C23-B5AA-4DD1F0996A8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2CE56FE5-CB49-4139-9426-0867A88A37DD}" type="pres">
      <dgm:prSet presAssocID="{CECAE59A-3B15-4C23-B5AA-4DD1F0996A84}" presName="spaceRect" presStyleCnt="0"/>
      <dgm:spPr/>
    </dgm:pt>
    <dgm:pt modelId="{10FBD62C-4766-437A-96E3-BF5BDE180AE6}" type="pres">
      <dgm:prSet presAssocID="{CECAE59A-3B15-4C23-B5AA-4DD1F0996A84}" presName="parTx" presStyleLbl="revTx" presStyleIdx="0" presStyleCnt="3">
        <dgm:presLayoutVars>
          <dgm:chMax val="0"/>
          <dgm:chPref val="0"/>
        </dgm:presLayoutVars>
      </dgm:prSet>
      <dgm:spPr/>
    </dgm:pt>
    <dgm:pt modelId="{8EF01994-C9FA-408E-BEF0-D5901ADB848C}" type="pres">
      <dgm:prSet presAssocID="{0B6D9A71-48E6-4A95-97BF-999C5EEB37B0}" presName="sibTrans" presStyleCnt="0"/>
      <dgm:spPr/>
    </dgm:pt>
    <dgm:pt modelId="{E2A14501-6A34-4975-9A95-C9EE5FA1AF6F}" type="pres">
      <dgm:prSet presAssocID="{A064BC7A-2496-4CF7-AB58-3B3877529629}" presName="compNode" presStyleCnt="0"/>
      <dgm:spPr/>
    </dgm:pt>
    <dgm:pt modelId="{E8ED5CCB-32B4-4640-BDE0-BD26110E859E}" type="pres">
      <dgm:prSet presAssocID="{A064BC7A-2496-4CF7-AB58-3B3877529629}" presName="bgRect" presStyleLbl="bgShp" presStyleIdx="1" presStyleCnt="3"/>
      <dgm:spPr/>
    </dgm:pt>
    <dgm:pt modelId="{4BD34EFD-CBD7-4374-B1F2-D0EB2CF2DF30}" type="pres">
      <dgm:prSet presAssocID="{A064BC7A-2496-4CF7-AB58-3B38775296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0B26E7BA-1C6F-4756-A4DB-9E4C07B77A70}" type="pres">
      <dgm:prSet presAssocID="{A064BC7A-2496-4CF7-AB58-3B3877529629}" presName="spaceRect" presStyleCnt="0"/>
      <dgm:spPr/>
    </dgm:pt>
    <dgm:pt modelId="{182BF24D-9F39-4040-A7FB-2884B47A917D}" type="pres">
      <dgm:prSet presAssocID="{A064BC7A-2496-4CF7-AB58-3B3877529629}" presName="parTx" presStyleLbl="revTx" presStyleIdx="1" presStyleCnt="3">
        <dgm:presLayoutVars>
          <dgm:chMax val="0"/>
          <dgm:chPref val="0"/>
        </dgm:presLayoutVars>
      </dgm:prSet>
      <dgm:spPr/>
    </dgm:pt>
    <dgm:pt modelId="{B02AF60C-98C3-4071-81CF-7CBE53A5BE48}" type="pres">
      <dgm:prSet presAssocID="{3BB65002-55BE-44E3-85FE-31E4E2649CDC}" presName="sibTrans" presStyleCnt="0"/>
      <dgm:spPr/>
    </dgm:pt>
    <dgm:pt modelId="{73267027-A75C-4606-B3A7-FFC4F2323161}" type="pres">
      <dgm:prSet presAssocID="{E2D5E0F8-D8AE-4B1E-84BA-BE34C5137D62}" presName="compNode" presStyleCnt="0"/>
      <dgm:spPr/>
    </dgm:pt>
    <dgm:pt modelId="{47C82FB7-B3CF-4AFA-AF14-914248E9C48F}" type="pres">
      <dgm:prSet presAssocID="{E2D5E0F8-D8AE-4B1E-84BA-BE34C5137D62}" presName="bgRect" presStyleLbl="bgShp" presStyleIdx="2" presStyleCnt="3"/>
      <dgm:spPr/>
    </dgm:pt>
    <dgm:pt modelId="{D7A4FDDB-F86A-4E9A-8AAB-BE259072BE8C}" type="pres">
      <dgm:prSet presAssocID="{E2D5E0F8-D8AE-4B1E-84BA-BE34C5137D6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uck"/>
        </a:ext>
      </dgm:extLst>
    </dgm:pt>
    <dgm:pt modelId="{C6C3CDF9-C6FC-48BF-B0BB-00712B5EEDF6}" type="pres">
      <dgm:prSet presAssocID="{E2D5E0F8-D8AE-4B1E-84BA-BE34C5137D62}" presName="spaceRect" presStyleCnt="0"/>
      <dgm:spPr/>
    </dgm:pt>
    <dgm:pt modelId="{31BED8AB-887A-4E9F-942D-D4C309A5A77A}" type="pres">
      <dgm:prSet presAssocID="{E2D5E0F8-D8AE-4B1E-84BA-BE34C5137D62}" presName="parTx" presStyleLbl="revTx" presStyleIdx="2" presStyleCnt="3">
        <dgm:presLayoutVars>
          <dgm:chMax val="0"/>
          <dgm:chPref val="0"/>
        </dgm:presLayoutVars>
      </dgm:prSet>
      <dgm:spPr/>
    </dgm:pt>
  </dgm:ptLst>
  <dgm:cxnLst>
    <dgm:cxn modelId="{8F03347F-AA59-4A98-B26D-C032DE05ED2B}" type="presOf" srcId="{E595F83B-BC56-47C7-9E2A-9A50F7D149B8}" destId="{CA3650BF-89FE-4DCD-A838-9F0E7BADBE92}" srcOrd="0" destOrd="0" presId="urn:microsoft.com/office/officeart/2018/2/layout/IconVerticalSolidList"/>
    <dgm:cxn modelId="{ED7E6F87-15EC-44D9-9367-7517CB0C64B2}" type="presOf" srcId="{A064BC7A-2496-4CF7-AB58-3B3877529629}" destId="{182BF24D-9F39-4040-A7FB-2884B47A917D}" srcOrd="0" destOrd="0" presId="urn:microsoft.com/office/officeart/2018/2/layout/IconVerticalSolidList"/>
    <dgm:cxn modelId="{07215A87-B83F-4646-934E-E8CD2D0DAA88}" srcId="{E595F83B-BC56-47C7-9E2A-9A50F7D149B8}" destId="{A064BC7A-2496-4CF7-AB58-3B3877529629}" srcOrd="1" destOrd="0" parTransId="{7941F0F5-31F1-4B99-801D-D3C12F9A13BD}" sibTransId="{3BB65002-55BE-44E3-85FE-31E4E2649CDC}"/>
    <dgm:cxn modelId="{5FA9268E-3C2B-402A-9535-E914506BE50A}" type="presOf" srcId="{E2D5E0F8-D8AE-4B1E-84BA-BE34C5137D62}" destId="{31BED8AB-887A-4E9F-942D-D4C309A5A77A}" srcOrd="0" destOrd="0" presId="urn:microsoft.com/office/officeart/2018/2/layout/IconVerticalSolidList"/>
    <dgm:cxn modelId="{D4FE10AB-30FD-4165-AFC2-0368C5E52E89}" srcId="{E595F83B-BC56-47C7-9E2A-9A50F7D149B8}" destId="{CECAE59A-3B15-4C23-B5AA-4DD1F0996A84}" srcOrd="0" destOrd="0" parTransId="{22D9FAA0-6791-4C92-BCC4-BEBFBF83CD95}" sibTransId="{0B6D9A71-48E6-4A95-97BF-999C5EEB37B0}"/>
    <dgm:cxn modelId="{8D86D4B8-7D63-4577-8648-759CAD91C67C}" type="presOf" srcId="{CECAE59A-3B15-4C23-B5AA-4DD1F0996A84}" destId="{10FBD62C-4766-437A-96E3-BF5BDE180AE6}" srcOrd="0" destOrd="0" presId="urn:microsoft.com/office/officeart/2018/2/layout/IconVerticalSolidList"/>
    <dgm:cxn modelId="{39E4FFF2-639B-424A-9502-07C4B442DF90}" srcId="{E595F83B-BC56-47C7-9E2A-9A50F7D149B8}" destId="{E2D5E0F8-D8AE-4B1E-84BA-BE34C5137D62}" srcOrd="2" destOrd="0" parTransId="{0F901065-6E0D-47D1-943E-73D5844F491A}" sibTransId="{87CC563A-007F-437B-9957-88639F730E8B}"/>
    <dgm:cxn modelId="{67B1C014-E240-4E6D-B4CB-6A15ADD6AB87}" type="presParOf" srcId="{CA3650BF-89FE-4DCD-A838-9F0E7BADBE92}" destId="{684E076A-29F4-4EAF-A3FC-2A511AFA7FA3}" srcOrd="0" destOrd="0" presId="urn:microsoft.com/office/officeart/2018/2/layout/IconVerticalSolidList"/>
    <dgm:cxn modelId="{20C1D744-76CA-4B75-9729-CC603EED478D}" type="presParOf" srcId="{684E076A-29F4-4EAF-A3FC-2A511AFA7FA3}" destId="{CFD99D5C-E083-4B7D-9886-7673E89CBD02}" srcOrd="0" destOrd="0" presId="urn:microsoft.com/office/officeart/2018/2/layout/IconVerticalSolidList"/>
    <dgm:cxn modelId="{28E43768-15C1-4682-A041-9938EE5E3D56}" type="presParOf" srcId="{684E076A-29F4-4EAF-A3FC-2A511AFA7FA3}" destId="{19C3A6D3-3764-4990-B1E3-96D11E300542}" srcOrd="1" destOrd="0" presId="urn:microsoft.com/office/officeart/2018/2/layout/IconVerticalSolidList"/>
    <dgm:cxn modelId="{1068045C-8B1F-4D46-A605-BB5395EB9D2B}" type="presParOf" srcId="{684E076A-29F4-4EAF-A3FC-2A511AFA7FA3}" destId="{2CE56FE5-CB49-4139-9426-0867A88A37DD}" srcOrd="2" destOrd="0" presId="urn:microsoft.com/office/officeart/2018/2/layout/IconVerticalSolidList"/>
    <dgm:cxn modelId="{E6A7984D-DBA6-49A5-8237-D9C741AE26B1}" type="presParOf" srcId="{684E076A-29F4-4EAF-A3FC-2A511AFA7FA3}" destId="{10FBD62C-4766-437A-96E3-BF5BDE180AE6}" srcOrd="3" destOrd="0" presId="urn:microsoft.com/office/officeart/2018/2/layout/IconVerticalSolidList"/>
    <dgm:cxn modelId="{DB805358-3805-4DED-A6D1-DE5EDB722A03}" type="presParOf" srcId="{CA3650BF-89FE-4DCD-A838-9F0E7BADBE92}" destId="{8EF01994-C9FA-408E-BEF0-D5901ADB848C}" srcOrd="1" destOrd="0" presId="urn:microsoft.com/office/officeart/2018/2/layout/IconVerticalSolidList"/>
    <dgm:cxn modelId="{8F819614-099A-45EC-9C93-D26C8C27EB4F}" type="presParOf" srcId="{CA3650BF-89FE-4DCD-A838-9F0E7BADBE92}" destId="{E2A14501-6A34-4975-9A95-C9EE5FA1AF6F}" srcOrd="2" destOrd="0" presId="urn:microsoft.com/office/officeart/2018/2/layout/IconVerticalSolidList"/>
    <dgm:cxn modelId="{DFEA290C-0097-453C-ABBF-F30FE8B90E5E}" type="presParOf" srcId="{E2A14501-6A34-4975-9A95-C9EE5FA1AF6F}" destId="{E8ED5CCB-32B4-4640-BDE0-BD26110E859E}" srcOrd="0" destOrd="0" presId="urn:microsoft.com/office/officeart/2018/2/layout/IconVerticalSolidList"/>
    <dgm:cxn modelId="{246B78E5-3D8A-4C38-8229-00D0C1FCA0F0}" type="presParOf" srcId="{E2A14501-6A34-4975-9A95-C9EE5FA1AF6F}" destId="{4BD34EFD-CBD7-4374-B1F2-D0EB2CF2DF30}" srcOrd="1" destOrd="0" presId="urn:microsoft.com/office/officeart/2018/2/layout/IconVerticalSolidList"/>
    <dgm:cxn modelId="{016D34D4-A4A4-4A38-9B10-EEE09F7EAEB5}" type="presParOf" srcId="{E2A14501-6A34-4975-9A95-C9EE5FA1AF6F}" destId="{0B26E7BA-1C6F-4756-A4DB-9E4C07B77A70}" srcOrd="2" destOrd="0" presId="urn:microsoft.com/office/officeart/2018/2/layout/IconVerticalSolidList"/>
    <dgm:cxn modelId="{14DE5FFD-0BBD-49D7-B0FC-7796F28C5325}" type="presParOf" srcId="{E2A14501-6A34-4975-9A95-C9EE5FA1AF6F}" destId="{182BF24D-9F39-4040-A7FB-2884B47A917D}" srcOrd="3" destOrd="0" presId="urn:microsoft.com/office/officeart/2018/2/layout/IconVerticalSolidList"/>
    <dgm:cxn modelId="{E2C51AC8-67B8-416C-BCBE-E26AF824905A}" type="presParOf" srcId="{CA3650BF-89FE-4DCD-A838-9F0E7BADBE92}" destId="{B02AF60C-98C3-4071-81CF-7CBE53A5BE48}" srcOrd="3" destOrd="0" presId="urn:microsoft.com/office/officeart/2018/2/layout/IconVerticalSolidList"/>
    <dgm:cxn modelId="{459F218F-03A0-4586-9ECB-BEAB94946224}" type="presParOf" srcId="{CA3650BF-89FE-4DCD-A838-9F0E7BADBE92}" destId="{73267027-A75C-4606-B3A7-FFC4F2323161}" srcOrd="4" destOrd="0" presId="urn:microsoft.com/office/officeart/2018/2/layout/IconVerticalSolidList"/>
    <dgm:cxn modelId="{FA215B4A-E803-47AE-BAA2-511E0079DF6C}" type="presParOf" srcId="{73267027-A75C-4606-B3A7-FFC4F2323161}" destId="{47C82FB7-B3CF-4AFA-AF14-914248E9C48F}" srcOrd="0" destOrd="0" presId="urn:microsoft.com/office/officeart/2018/2/layout/IconVerticalSolidList"/>
    <dgm:cxn modelId="{4F04E8F1-A4C4-475B-A6B2-2D2755E77C04}" type="presParOf" srcId="{73267027-A75C-4606-B3A7-FFC4F2323161}" destId="{D7A4FDDB-F86A-4E9A-8AAB-BE259072BE8C}" srcOrd="1" destOrd="0" presId="urn:microsoft.com/office/officeart/2018/2/layout/IconVerticalSolidList"/>
    <dgm:cxn modelId="{DDE55417-045E-4E1E-B101-099B8210C9A0}" type="presParOf" srcId="{73267027-A75C-4606-B3A7-FFC4F2323161}" destId="{C6C3CDF9-C6FC-48BF-B0BB-00712B5EEDF6}" srcOrd="2" destOrd="0" presId="urn:microsoft.com/office/officeart/2018/2/layout/IconVerticalSolidList"/>
    <dgm:cxn modelId="{A850C35A-7291-456B-9DA6-7B3D4294C7D4}" type="presParOf" srcId="{73267027-A75C-4606-B3A7-FFC4F2323161}" destId="{31BED8AB-887A-4E9F-942D-D4C309A5A77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F517E8D-18E6-4D0A-BC94-B273DCFAA7A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F47A5D0-2308-474B-893F-71B1CA2BDA4E}">
      <dgm:prSet/>
      <dgm:spPr/>
      <dgm:t>
        <a:bodyPr/>
        <a:lstStyle/>
        <a:p>
          <a:pPr>
            <a:lnSpc>
              <a:spcPct val="100000"/>
            </a:lnSpc>
          </a:pPr>
          <a:r>
            <a:rPr lang="en-US" b="1" dirty="0"/>
            <a:t>Naïve Bayes: </a:t>
          </a:r>
          <a:r>
            <a:rPr lang="en-US" b="0" dirty="0"/>
            <a:t>Simple approach that excels in text classification, boosted by BERT embeddings for even greater accuracy. Simplicity makes it ideal for comparison with more complex models, ensuring fair evaluation. Retrained and tested on the same data as other models for unbiased results.</a:t>
          </a:r>
        </a:p>
      </dgm:t>
    </dgm:pt>
    <dgm:pt modelId="{2EBB93FB-22DA-4976-9467-150EFA9671A1}" type="parTrans" cxnId="{B1B10632-ED83-4B64-9065-CC3413A46A0C}">
      <dgm:prSet/>
      <dgm:spPr/>
      <dgm:t>
        <a:bodyPr/>
        <a:lstStyle/>
        <a:p>
          <a:endParaRPr lang="en-US"/>
        </a:p>
      </dgm:t>
    </dgm:pt>
    <dgm:pt modelId="{AEF9311C-31A3-4E74-AF2F-53BA77EFA92A}" type="sibTrans" cxnId="{B1B10632-ED83-4B64-9065-CC3413A46A0C}">
      <dgm:prSet/>
      <dgm:spPr/>
      <dgm:t>
        <a:bodyPr/>
        <a:lstStyle/>
        <a:p>
          <a:endParaRPr lang="en-US"/>
        </a:p>
      </dgm:t>
    </dgm:pt>
    <dgm:pt modelId="{4458527F-5F59-468F-9B4C-663045253A66}">
      <dgm:prSet/>
      <dgm:spPr/>
      <dgm:t>
        <a:bodyPr/>
        <a:lstStyle/>
        <a:p>
          <a:pPr>
            <a:lnSpc>
              <a:spcPct val="100000"/>
            </a:lnSpc>
          </a:pPr>
          <a:r>
            <a:rPr lang="en-US" b="1" dirty="0"/>
            <a:t>SVM: </a:t>
          </a:r>
          <a:r>
            <a:rPr lang="en-US" b="0" dirty="0"/>
            <a:t>It does well in handling the complex text data by using the BERT embeddings effectively. It establishes distinct decision boundaries that enhance accuracy and strength of classification, thus avoiding the curse of dimensionality typically resulting from high-dimensional spaces where overfitting tends to occur.</a:t>
          </a:r>
        </a:p>
      </dgm:t>
    </dgm:pt>
    <dgm:pt modelId="{1A299A98-CD2B-435A-B40A-06C483FFE74B}" type="parTrans" cxnId="{09E6C144-B382-4FFD-A951-8D294A770210}">
      <dgm:prSet/>
      <dgm:spPr/>
      <dgm:t>
        <a:bodyPr/>
        <a:lstStyle/>
        <a:p>
          <a:endParaRPr lang="en-US"/>
        </a:p>
      </dgm:t>
    </dgm:pt>
    <dgm:pt modelId="{1E554377-E04F-445F-853B-74F9B607E6DC}" type="sibTrans" cxnId="{09E6C144-B382-4FFD-A951-8D294A770210}">
      <dgm:prSet/>
      <dgm:spPr/>
      <dgm:t>
        <a:bodyPr/>
        <a:lstStyle/>
        <a:p>
          <a:endParaRPr lang="en-US"/>
        </a:p>
      </dgm:t>
    </dgm:pt>
    <dgm:pt modelId="{4AC9B04B-D711-425B-AAB0-D41D6554AA75}">
      <dgm:prSet/>
      <dgm:spPr/>
      <dgm:t>
        <a:bodyPr/>
        <a:lstStyle/>
        <a:p>
          <a:pPr>
            <a:lnSpc>
              <a:spcPct val="100000"/>
            </a:lnSpc>
          </a:pPr>
          <a:r>
            <a:rPr lang="en-US" b="1" dirty="0"/>
            <a:t>Bidirectional LSTM: </a:t>
          </a:r>
          <a:r>
            <a:rPr lang="en-US" b="0" dirty="0"/>
            <a:t>It processes text in two directions (from the beginning to the end and vice versa). It results in an overall understanding of text data, particularly when used in conjunction with BERT. This technique is very efficient for sequences since it helps in capturing the context, and because of its bidirectional nature and use of embeddings from BERT, it should exhibit good results.</a:t>
          </a:r>
        </a:p>
      </dgm:t>
    </dgm:pt>
    <dgm:pt modelId="{D736FC6E-B63A-4E31-BFA8-403D0E76A350}" type="parTrans" cxnId="{B1DECF14-25A7-47E0-A141-4A7DCC477B8D}">
      <dgm:prSet/>
      <dgm:spPr/>
      <dgm:t>
        <a:bodyPr/>
        <a:lstStyle/>
        <a:p>
          <a:endParaRPr lang="en-US"/>
        </a:p>
      </dgm:t>
    </dgm:pt>
    <dgm:pt modelId="{BA3CB0A4-0F9E-4FCE-97DE-06415605065D}" type="sibTrans" cxnId="{B1DECF14-25A7-47E0-A141-4A7DCC477B8D}">
      <dgm:prSet/>
      <dgm:spPr/>
      <dgm:t>
        <a:bodyPr/>
        <a:lstStyle/>
        <a:p>
          <a:endParaRPr lang="en-US"/>
        </a:p>
      </dgm:t>
    </dgm:pt>
    <dgm:pt modelId="{1021BB04-1FBE-4E1E-A825-AF71C3536E5B}">
      <dgm:prSet/>
      <dgm:spPr/>
      <dgm:t>
        <a:bodyPr/>
        <a:lstStyle/>
        <a:p>
          <a:pPr>
            <a:lnSpc>
              <a:spcPct val="100000"/>
            </a:lnSpc>
          </a:pPr>
          <a:r>
            <a:rPr lang="en-US" b="1" dirty="0"/>
            <a:t>BERT: </a:t>
          </a:r>
          <a:r>
            <a:rPr lang="en-US" b="0" dirty="0"/>
            <a:t>Uses a bidirectional approach to be able to come up with a good context analysis that will then significantly enhance the classification system. Because of its unique structure and large amounts of data used during training, it achieves top performance levels in tasks related to text classification, by identifying hidden commonalities beyond surface similarities between words which results in having more accurate predictions.</a:t>
          </a:r>
        </a:p>
      </dgm:t>
    </dgm:pt>
    <dgm:pt modelId="{C80EEBA5-6D22-4704-984F-0B817CE18576}" type="parTrans" cxnId="{4BE3222E-616C-40D0-B6F0-E189DCE10F5C}">
      <dgm:prSet/>
      <dgm:spPr/>
      <dgm:t>
        <a:bodyPr/>
        <a:lstStyle/>
        <a:p>
          <a:endParaRPr lang="en-US"/>
        </a:p>
      </dgm:t>
    </dgm:pt>
    <dgm:pt modelId="{FD3B42C6-30E6-4F1D-803B-EC1B68C865DD}" type="sibTrans" cxnId="{4BE3222E-616C-40D0-B6F0-E189DCE10F5C}">
      <dgm:prSet/>
      <dgm:spPr/>
      <dgm:t>
        <a:bodyPr/>
        <a:lstStyle/>
        <a:p>
          <a:endParaRPr lang="en-US"/>
        </a:p>
      </dgm:t>
    </dgm:pt>
    <dgm:pt modelId="{1D4870B6-0491-4280-BD65-4DD717B9FB32}">
      <dgm:prSet/>
      <dgm:spPr/>
      <dgm:t>
        <a:bodyPr/>
        <a:lstStyle/>
        <a:p>
          <a:pPr>
            <a:lnSpc>
              <a:spcPct val="100000"/>
            </a:lnSpc>
          </a:pPr>
          <a:r>
            <a:rPr lang="en-US" b="1" dirty="0"/>
            <a:t>GPT: </a:t>
          </a:r>
          <a:r>
            <a:rPr lang="en-US" b="0" dirty="0"/>
            <a:t>Its ability for sequence prediction allows it to understand language at a deep level even in the lack of BERT embeddings, leading to superior classification. This is why it does very well in text classification, text generation, and managing complicated language patterns. This sets itself apart as an alternative perspective towards context and sequential modeling compared to other transformer models; thereby presenting a detailed analysis on different grounds with these advanced transformer models.</a:t>
          </a:r>
        </a:p>
      </dgm:t>
    </dgm:pt>
    <dgm:pt modelId="{E5CB50FD-8F7E-4D70-BE9A-1ADD8A7D0256}" type="parTrans" cxnId="{1329382F-08FF-437E-BC51-3F5A30A7C676}">
      <dgm:prSet/>
      <dgm:spPr/>
      <dgm:t>
        <a:bodyPr/>
        <a:lstStyle/>
        <a:p>
          <a:endParaRPr lang="en-US"/>
        </a:p>
      </dgm:t>
    </dgm:pt>
    <dgm:pt modelId="{1C4F690D-432D-4317-B882-6CF76E5E6CFD}" type="sibTrans" cxnId="{1329382F-08FF-437E-BC51-3F5A30A7C676}">
      <dgm:prSet/>
      <dgm:spPr/>
      <dgm:t>
        <a:bodyPr/>
        <a:lstStyle/>
        <a:p>
          <a:endParaRPr lang="en-US"/>
        </a:p>
      </dgm:t>
    </dgm:pt>
    <dgm:pt modelId="{C45D497C-2D2D-42C3-A4AA-C42CE5E85FBC}" type="pres">
      <dgm:prSet presAssocID="{EF517E8D-18E6-4D0A-BC94-B273DCFAA7A8}" presName="root" presStyleCnt="0">
        <dgm:presLayoutVars>
          <dgm:dir/>
          <dgm:resizeHandles val="exact"/>
        </dgm:presLayoutVars>
      </dgm:prSet>
      <dgm:spPr/>
    </dgm:pt>
    <dgm:pt modelId="{97A9C14A-48F4-4A3C-BA7D-35FA455E0122}" type="pres">
      <dgm:prSet presAssocID="{AF47A5D0-2308-474B-893F-71B1CA2BDA4E}" presName="compNode" presStyleCnt="0"/>
      <dgm:spPr/>
    </dgm:pt>
    <dgm:pt modelId="{D0674BB1-3D61-488D-B51E-8C862C235875}" type="pres">
      <dgm:prSet presAssocID="{AF47A5D0-2308-474B-893F-71B1CA2BDA4E}" presName="bgRect" presStyleLbl="bgShp" presStyleIdx="0" presStyleCnt="5"/>
      <dgm:spPr/>
    </dgm:pt>
    <dgm:pt modelId="{47227B05-09D3-472B-9F14-8CF25A5F295C}" type="pres">
      <dgm:prSet presAssocID="{AF47A5D0-2308-474B-893F-71B1CA2BDA4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Pie Chart"/>
        </a:ext>
      </dgm:extLst>
    </dgm:pt>
    <dgm:pt modelId="{966C03E7-2699-4A59-905E-BC3D9DCC572F}" type="pres">
      <dgm:prSet presAssocID="{AF47A5D0-2308-474B-893F-71B1CA2BDA4E}" presName="spaceRect" presStyleCnt="0"/>
      <dgm:spPr/>
    </dgm:pt>
    <dgm:pt modelId="{E6F3BCCC-5B6E-4D34-84C9-9DC5D7D8BF8F}" type="pres">
      <dgm:prSet presAssocID="{AF47A5D0-2308-474B-893F-71B1CA2BDA4E}" presName="parTx" presStyleLbl="revTx" presStyleIdx="0" presStyleCnt="5">
        <dgm:presLayoutVars>
          <dgm:chMax val="0"/>
          <dgm:chPref val="0"/>
        </dgm:presLayoutVars>
      </dgm:prSet>
      <dgm:spPr/>
    </dgm:pt>
    <dgm:pt modelId="{49423158-BACD-4C87-ABF3-671792FD96F8}" type="pres">
      <dgm:prSet presAssocID="{AEF9311C-31A3-4E74-AF2F-53BA77EFA92A}" presName="sibTrans" presStyleCnt="0"/>
      <dgm:spPr/>
    </dgm:pt>
    <dgm:pt modelId="{36D3AE6A-BD2D-46B8-A245-201D3FFE558B}" type="pres">
      <dgm:prSet presAssocID="{4458527F-5F59-468F-9B4C-663045253A66}" presName="compNode" presStyleCnt="0"/>
      <dgm:spPr/>
    </dgm:pt>
    <dgm:pt modelId="{3A04AB71-C9CD-4BE6-997D-927269DEB4FD}" type="pres">
      <dgm:prSet presAssocID="{4458527F-5F59-468F-9B4C-663045253A66}" presName="bgRect" presStyleLbl="bgShp" presStyleIdx="1" presStyleCnt="5"/>
      <dgm:spPr/>
    </dgm:pt>
    <dgm:pt modelId="{D792FADD-922B-4FC0-8952-7CE961A9999B}" type="pres">
      <dgm:prSet presAssocID="{4458527F-5F59-468F-9B4C-663045253A6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rrow Circle"/>
        </a:ext>
      </dgm:extLst>
    </dgm:pt>
    <dgm:pt modelId="{2F0F7E5B-EDD4-4FFE-A6EC-A17824ADFB0F}" type="pres">
      <dgm:prSet presAssocID="{4458527F-5F59-468F-9B4C-663045253A66}" presName="spaceRect" presStyleCnt="0"/>
      <dgm:spPr/>
    </dgm:pt>
    <dgm:pt modelId="{47D45C32-42BC-4795-A59D-BCCF643322C0}" type="pres">
      <dgm:prSet presAssocID="{4458527F-5F59-468F-9B4C-663045253A66}" presName="parTx" presStyleLbl="revTx" presStyleIdx="1" presStyleCnt="5">
        <dgm:presLayoutVars>
          <dgm:chMax val="0"/>
          <dgm:chPref val="0"/>
        </dgm:presLayoutVars>
      </dgm:prSet>
      <dgm:spPr/>
    </dgm:pt>
    <dgm:pt modelId="{05C84C16-05EC-47BF-998F-DE666ECE62F2}" type="pres">
      <dgm:prSet presAssocID="{1E554377-E04F-445F-853B-74F9B607E6DC}" presName="sibTrans" presStyleCnt="0"/>
      <dgm:spPr/>
    </dgm:pt>
    <dgm:pt modelId="{F63EC49E-0DB8-4CFF-9052-0DD51EC1793C}" type="pres">
      <dgm:prSet presAssocID="{4AC9B04B-D711-425B-AAB0-D41D6554AA75}" presName="compNode" presStyleCnt="0"/>
      <dgm:spPr/>
    </dgm:pt>
    <dgm:pt modelId="{6754BD44-EFE2-453B-A96E-C591A6367267}" type="pres">
      <dgm:prSet presAssocID="{4AC9B04B-D711-425B-AAB0-D41D6554AA75}" presName="bgRect" presStyleLbl="bgShp" presStyleIdx="2" presStyleCnt="5"/>
      <dgm:spPr/>
    </dgm:pt>
    <dgm:pt modelId="{D36B864C-803C-4F06-A266-65EA26584E64}" type="pres">
      <dgm:prSet presAssocID="{4AC9B04B-D711-425B-AAB0-D41D6554AA7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32AE0BA9-016C-4932-9DAE-54F8ADF03289}" type="pres">
      <dgm:prSet presAssocID="{4AC9B04B-D711-425B-AAB0-D41D6554AA75}" presName="spaceRect" presStyleCnt="0"/>
      <dgm:spPr/>
    </dgm:pt>
    <dgm:pt modelId="{5EFBE78E-60BE-4DAA-B5F0-F0A75BFAD4A4}" type="pres">
      <dgm:prSet presAssocID="{4AC9B04B-D711-425B-AAB0-D41D6554AA75}" presName="parTx" presStyleLbl="revTx" presStyleIdx="2" presStyleCnt="5">
        <dgm:presLayoutVars>
          <dgm:chMax val="0"/>
          <dgm:chPref val="0"/>
        </dgm:presLayoutVars>
      </dgm:prSet>
      <dgm:spPr/>
    </dgm:pt>
    <dgm:pt modelId="{2C0418C0-9265-4F9F-B99E-C8ABE80D277A}" type="pres">
      <dgm:prSet presAssocID="{BA3CB0A4-0F9E-4FCE-97DE-06415605065D}" presName="sibTrans" presStyleCnt="0"/>
      <dgm:spPr/>
    </dgm:pt>
    <dgm:pt modelId="{AD2B8837-B2DD-4BCF-A686-B7851D67E04E}" type="pres">
      <dgm:prSet presAssocID="{1021BB04-1FBE-4E1E-A825-AF71C3536E5B}" presName="compNode" presStyleCnt="0"/>
      <dgm:spPr/>
    </dgm:pt>
    <dgm:pt modelId="{EA5BC30D-6012-4A3C-BF4F-7CA13AF668E6}" type="pres">
      <dgm:prSet presAssocID="{1021BB04-1FBE-4E1E-A825-AF71C3536E5B}" presName="bgRect" presStyleLbl="bgShp" presStyleIdx="3" presStyleCnt="5"/>
      <dgm:spPr/>
    </dgm:pt>
    <dgm:pt modelId="{8D58C83D-95F2-4E67-9F71-862C9F6744F0}" type="pres">
      <dgm:prSet presAssocID="{1021BB04-1FBE-4E1E-A825-AF71C3536E5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at"/>
        </a:ext>
      </dgm:extLst>
    </dgm:pt>
    <dgm:pt modelId="{F176B450-A5F8-45EF-8EF0-7D4076D7D17B}" type="pres">
      <dgm:prSet presAssocID="{1021BB04-1FBE-4E1E-A825-AF71C3536E5B}" presName="spaceRect" presStyleCnt="0"/>
      <dgm:spPr/>
    </dgm:pt>
    <dgm:pt modelId="{8D5DF39C-4AF6-47A0-B5C9-26389F320CDE}" type="pres">
      <dgm:prSet presAssocID="{1021BB04-1FBE-4E1E-A825-AF71C3536E5B}" presName="parTx" presStyleLbl="revTx" presStyleIdx="3" presStyleCnt="5">
        <dgm:presLayoutVars>
          <dgm:chMax val="0"/>
          <dgm:chPref val="0"/>
        </dgm:presLayoutVars>
      </dgm:prSet>
      <dgm:spPr/>
    </dgm:pt>
    <dgm:pt modelId="{C3362C2B-B18E-4EB7-93F4-015C19B27FA2}" type="pres">
      <dgm:prSet presAssocID="{FD3B42C6-30E6-4F1D-803B-EC1B68C865DD}" presName="sibTrans" presStyleCnt="0"/>
      <dgm:spPr/>
    </dgm:pt>
    <dgm:pt modelId="{68D4C836-3EC7-4728-925B-EA7EC75C9B20}" type="pres">
      <dgm:prSet presAssocID="{1D4870B6-0491-4280-BD65-4DD717B9FB32}" presName="compNode" presStyleCnt="0"/>
      <dgm:spPr/>
    </dgm:pt>
    <dgm:pt modelId="{AD67EEA1-3FC7-4F36-9B8D-303835DB5105}" type="pres">
      <dgm:prSet presAssocID="{1D4870B6-0491-4280-BD65-4DD717B9FB32}" presName="bgRect" presStyleLbl="bgShp" presStyleIdx="4" presStyleCnt="5"/>
      <dgm:spPr/>
    </dgm:pt>
    <dgm:pt modelId="{6F4DBF12-2F13-4769-9AD5-897CCF03E219}" type="pres">
      <dgm:prSet presAssocID="{1D4870B6-0491-4280-BD65-4DD717B9FB3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ad with Gears"/>
        </a:ext>
      </dgm:extLst>
    </dgm:pt>
    <dgm:pt modelId="{94235426-9842-45CE-B1D9-642150D5E7B3}" type="pres">
      <dgm:prSet presAssocID="{1D4870B6-0491-4280-BD65-4DD717B9FB32}" presName="spaceRect" presStyleCnt="0"/>
      <dgm:spPr/>
    </dgm:pt>
    <dgm:pt modelId="{50057F09-5D87-4C1E-BBB1-C82CF8190F8D}" type="pres">
      <dgm:prSet presAssocID="{1D4870B6-0491-4280-BD65-4DD717B9FB32}" presName="parTx" presStyleLbl="revTx" presStyleIdx="4" presStyleCnt="5">
        <dgm:presLayoutVars>
          <dgm:chMax val="0"/>
          <dgm:chPref val="0"/>
        </dgm:presLayoutVars>
      </dgm:prSet>
      <dgm:spPr/>
    </dgm:pt>
  </dgm:ptLst>
  <dgm:cxnLst>
    <dgm:cxn modelId="{B1DECF14-25A7-47E0-A141-4A7DCC477B8D}" srcId="{EF517E8D-18E6-4D0A-BC94-B273DCFAA7A8}" destId="{4AC9B04B-D711-425B-AAB0-D41D6554AA75}" srcOrd="2" destOrd="0" parTransId="{D736FC6E-B63A-4E31-BFA8-403D0E76A350}" sibTransId="{BA3CB0A4-0F9E-4FCE-97DE-06415605065D}"/>
    <dgm:cxn modelId="{4BE3222E-616C-40D0-B6F0-E189DCE10F5C}" srcId="{EF517E8D-18E6-4D0A-BC94-B273DCFAA7A8}" destId="{1021BB04-1FBE-4E1E-A825-AF71C3536E5B}" srcOrd="3" destOrd="0" parTransId="{C80EEBA5-6D22-4704-984F-0B817CE18576}" sibTransId="{FD3B42C6-30E6-4F1D-803B-EC1B68C865DD}"/>
    <dgm:cxn modelId="{1329382F-08FF-437E-BC51-3F5A30A7C676}" srcId="{EF517E8D-18E6-4D0A-BC94-B273DCFAA7A8}" destId="{1D4870B6-0491-4280-BD65-4DD717B9FB32}" srcOrd="4" destOrd="0" parTransId="{E5CB50FD-8F7E-4D70-BE9A-1ADD8A7D0256}" sibTransId="{1C4F690D-432D-4317-B882-6CF76E5E6CFD}"/>
    <dgm:cxn modelId="{B1B10632-ED83-4B64-9065-CC3413A46A0C}" srcId="{EF517E8D-18E6-4D0A-BC94-B273DCFAA7A8}" destId="{AF47A5D0-2308-474B-893F-71B1CA2BDA4E}" srcOrd="0" destOrd="0" parTransId="{2EBB93FB-22DA-4976-9467-150EFA9671A1}" sibTransId="{AEF9311C-31A3-4E74-AF2F-53BA77EFA92A}"/>
    <dgm:cxn modelId="{D73E6E34-A948-473B-98EF-8440E0729D8A}" type="presOf" srcId="{1021BB04-1FBE-4E1E-A825-AF71C3536E5B}" destId="{8D5DF39C-4AF6-47A0-B5C9-26389F320CDE}" srcOrd="0" destOrd="0" presId="urn:microsoft.com/office/officeart/2018/2/layout/IconVerticalSolidList"/>
    <dgm:cxn modelId="{09E6C144-B382-4FFD-A951-8D294A770210}" srcId="{EF517E8D-18E6-4D0A-BC94-B273DCFAA7A8}" destId="{4458527F-5F59-468F-9B4C-663045253A66}" srcOrd="1" destOrd="0" parTransId="{1A299A98-CD2B-435A-B40A-06C483FFE74B}" sibTransId="{1E554377-E04F-445F-853B-74F9B607E6DC}"/>
    <dgm:cxn modelId="{C1992B51-C3D7-44BD-9F70-5C962A44D456}" type="presOf" srcId="{4AC9B04B-D711-425B-AAB0-D41D6554AA75}" destId="{5EFBE78E-60BE-4DAA-B5F0-F0A75BFAD4A4}" srcOrd="0" destOrd="0" presId="urn:microsoft.com/office/officeart/2018/2/layout/IconVerticalSolidList"/>
    <dgm:cxn modelId="{58D2C3B0-577B-4E6D-8333-341BF19AE8E8}" type="presOf" srcId="{EF517E8D-18E6-4D0A-BC94-B273DCFAA7A8}" destId="{C45D497C-2D2D-42C3-A4AA-C42CE5E85FBC}" srcOrd="0" destOrd="0" presId="urn:microsoft.com/office/officeart/2018/2/layout/IconVerticalSolidList"/>
    <dgm:cxn modelId="{E9BD1FBB-F419-4A05-8B75-C2A07C3B0C3F}" type="presOf" srcId="{1D4870B6-0491-4280-BD65-4DD717B9FB32}" destId="{50057F09-5D87-4C1E-BBB1-C82CF8190F8D}" srcOrd="0" destOrd="0" presId="urn:microsoft.com/office/officeart/2018/2/layout/IconVerticalSolidList"/>
    <dgm:cxn modelId="{D92FAEF4-53BF-4881-9207-794E8C4A5AE3}" type="presOf" srcId="{AF47A5D0-2308-474B-893F-71B1CA2BDA4E}" destId="{E6F3BCCC-5B6E-4D34-84C9-9DC5D7D8BF8F}" srcOrd="0" destOrd="0" presId="urn:microsoft.com/office/officeart/2018/2/layout/IconVerticalSolidList"/>
    <dgm:cxn modelId="{C6E220FA-7E39-4E2E-BA30-6D72CF2E01E1}" type="presOf" srcId="{4458527F-5F59-468F-9B4C-663045253A66}" destId="{47D45C32-42BC-4795-A59D-BCCF643322C0}" srcOrd="0" destOrd="0" presId="urn:microsoft.com/office/officeart/2018/2/layout/IconVerticalSolidList"/>
    <dgm:cxn modelId="{07AE8DCF-7CF9-4310-B64E-3A32AB6C85CF}" type="presParOf" srcId="{C45D497C-2D2D-42C3-A4AA-C42CE5E85FBC}" destId="{97A9C14A-48F4-4A3C-BA7D-35FA455E0122}" srcOrd="0" destOrd="0" presId="urn:microsoft.com/office/officeart/2018/2/layout/IconVerticalSolidList"/>
    <dgm:cxn modelId="{8BCB02CA-996D-4FB5-B845-DD0ED4F1E512}" type="presParOf" srcId="{97A9C14A-48F4-4A3C-BA7D-35FA455E0122}" destId="{D0674BB1-3D61-488D-B51E-8C862C235875}" srcOrd="0" destOrd="0" presId="urn:microsoft.com/office/officeart/2018/2/layout/IconVerticalSolidList"/>
    <dgm:cxn modelId="{17923DC8-476D-4BC8-ABB2-F218702C8E49}" type="presParOf" srcId="{97A9C14A-48F4-4A3C-BA7D-35FA455E0122}" destId="{47227B05-09D3-472B-9F14-8CF25A5F295C}" srcOrd="1" destOrd="0" presId="urn:microsoft.com/office/officeart/2018/2/layout/IconVerticalSolidList"/>
    <dgm:cxn modelId="{C558891B-9CC8-479D-A85F-B45EDF4C24F8}" type="presParOf" srcId="{97A9C14A-48F4-4A3C-BA7D-35FA455E0122}" destId="{966C03E7-2699-4A59-905E-BC3D9DCC572F}" srcOrd="2" destOrd="0" presId="urn:microsoft.com/office/officeart/2018/2/layout/IconVerticalSolidList"/>
    <dgm:cxn modelId="{34D85CAA-D0DB-4790-8536-5D900AB18228}" type="presParOf" srcId="{97A9C14A-48F4-4A3C-BA7D-35FA455E0122}" destId="{E6F3BCCC-5B6E-4D34-84C9-9DC5D7D8BF8F}" srcOrd="3" destOrd="0" presId="urn:microsoft.com/office/officeart/2018/2/layout/IconVerticalSolidList"/>
    <dgm:cxn modelId="{BA13E9F1-9451-454C-8982-764B4D53DA07}" type="presParOf" srcId="{C45D497C-2D2D-42C3-A4AA-C42CE5E85FBC}" destId="{49423158-BACD-4C87-ABF3-671792FD96F8}" srcOrd="1" destOrd="0" presId="urn:microsoft.com/office/officeart/2018/2/layout/IconVerticalSolidList"/>
    <dgm:cxn modelId="{E5EE1F7B-6DF0-4266-8031-3ED44E3352B1}" type="presParOf" srcId="{C45D497C-2D2D-42C3-A4AA-C42CE5E85FBC}" destId="{36D3AE6A-BD2D-46B8-A245-201D3FFE558B}" srcOrd="2" destOrd="0" presId="urn:microsoft.com/office/officeart/2018/2/layout/IconVerticalSolidList"/>
    <dgm:cxn modelId="{FBA23863-1037-409B-BFA7-DC152D65C18F}" type="presParOf" srcId="{36D3AE6A-BD2D-46B8-A245-201D3FFE558B}" destId="{3A04AB71-C9CD-4BE6-997D-927269DEB4FD}" srcOrd="0" destOrd="0" presId="urn:microsoft.com/office/officeart/2018/2/layout/IconVerticalSolidList"/>
    <dgm:cxn modelId="{8F404E6F-ABB0-422D-B137-E6C27F10CAF9}" type="presParOf" srcId="{36D3AE6A-BD2D-46B8-A245-201D3FFE558B}" destId="{D792FADD-922B-4FC0-8952-7CE961A9999B}" srcOrd="1" destOrd="0" presId="urn:microsoft.com/office/officeart/2018/2/layout/IconVerticalSolidList"/>
    <dgm:cxn modelId="{3DBDEBAB-B073-4640-9DD0-DA799508AACA}" type="presParOf" srcId="{36D3AE6A-BD2D-46B8-A245-201D3FFE558B}" destId="{2F0F7E5B-EDD4-4FFE-A6EC-A17824ADFB0F}" srcOrd="2" destOrd="0" presId="urn:microsoft.com/office/officeart/2018/2/layout/IconVerticalSolidList"/>
    <dgm:cxn modelId="{B33CF781-2E48-4734-8736-0AD08BF32708}" type="presParOf" srcId="{36D3AE6A-BD2D-46B8-A245-201D3FFE558B}" destId="{47D45C32-42BC-4795-A59D-BCCF643322C0}" srcOrd="3" destOrd="0" presId="urn:microsoft.com/office/officeart/2018/2/layout/IconVerticalSolidList"/>
    <dgm:cxn modelId="{A3A870D8-F037-4166-BA65-B046F08739A2}" type="presParOf" srcId="{C45D497C-2D2D-42C3-A4AA-C42CE5E85FBC}" destId="{05C84C16-05EC-47BF-998F-DE666ECE62F2}" srcOrd="3" destOrd="0" presId="urn:microsoft.com/office/officeart/2018/2/layout/IconVerticalSolidList"/>
    <dgm:cxn modelId="{6AF3A8C6-1219-47BA-9155-1AC650AC1E92}" type="presParOf" srcId="{C45D497C-2D2D-42C3-A4AA-C42CE5E85FBC}" destId="{F63EC49E-0DB8-4CFF-9052-0DD51EC1793C}" srcOrd="4" destOrd="0" presId="urn:microsoft.com/office/officeart/2018/2/layout/IconVerticalSolidList"/>
    <dgm:cxn modelId="{C0A72D54-EC43-4E18-8E8C-94D158FA4B10}" type="presParOf" srcId="{F63EC49E-0DB8-4CFF-9052-0DD51EC1793C}" destId="{6754BD44-EFE2-453B-A96E-C591A6367267}" srcOrd="0" destOrd="0" presId="urn:microsoft.com/office/officeart/2018/2/layout/IconVerticalSolidList"/>
    <dgm:cxn modelId="{A0CA8043-92A9-46C2-B72E-061177264C57}" type="presParOf" srcId="{F63EC49E-0DB8-4CFF-9052-0DD51EC1793C}" destId="{D36B864C-803C-4F06-A266-65EA26584E64}" srcOrd="1" destOrd="0" presId="urn:microsoft.com/office/officeart/2018/2/layout/IconVerticalSolidList"/>
    <dgm:cxn modelId="{07F135AB-C371-414B-A172-0DC30453DFE1}" type="presParOf" srcId="{F63EC49E-0DB8-4CFF-9052-0DD51EC1793C}" destId="{32AE0BA9-016C-4932-9DAE-54F8ADF03289}" srcOrd="2" destOrd="0" presId="urn:microsoft.com/office/officeart/2018/2/layout/IconVerticalSolidList"/>
    <dgm:cxn modelId="{D28BDEC3-C2F9-483F-B716-080D297C85BF}" type="presParOf" srcId="{F63EC49E-0DB8-4CFF-9052-0DD51EC1793C}" destId="{5EFBE78E-60BE-4DAA-B5F0-F0A75BFAD4A4}" srcOrd="3" destOrd="0" presId="urn:microsoft.com/office/officeart/2018/2/layout/IconVerticalSolidList"/>
    <dgm:cxn modelId="{74E36493-1B76-4EDD-A28E-D57FE0BF257D}" type="presParOf" srcId="{C45D497C-2D2D-42C3-A4AA-C42CE5E85FBC}" destId="{2C0418C0-9265-4F9F-B99E-C8ABE80D277A}" srcOrd="5" destOrd="0" presId="urn:microsoft.com/office/officeart/2018/2/layout/IconVerticalSolidList"/>
    <dgm:cxn modelId="{BE903D46-32DB-419C-9F3F-17B1C8D3F91E}" type="presParOf" srcId="{C45D497C-2D2D-42C3-A4AA-C42CE5E85FBC}" destId="{AD2B8837-B2DD-4BCF-A686-B7851D67E04E}" srcOrd="6" destOrd="0" presId="urn:microsoft.com/office/officeart/2018/2/layout/IconVerticalSolidList"/>
    <dgm:cxn modelId="{166AF119-CD0A-44C7-B7DC-D6DE0D146E14}" type="presParOf" srcId="{AD2B8837-B2DD-4BCF-A686-B7851D67E04E}" destId="{EA5BC30D-6012-4A3C-BF4F-7CA13AF668E6}" srcOrd="0" destOrd="0" presId="urn:microsoft.com/office/officeart/2018/2/layout/IconVerticalSolidList"/>
    <dgm:cxn modelId="{32DA61AC-B9BF-4BE4-AD97-DEC019348CAA}" type="presParOf" srcId="{AD2B8837-B2DD-4BCF-A686-B7851D67E04E}" destId="{8D58C83D-95F2-4E67-9F71-862C9F6744F0}" srcOrd="1" destOrd="0" presId="urn:microsoft.com/office/officeart/2018/2/layout/IconVerticalSolidList"/>
    <dgm:cxn modelId="{389E294E-F000-4976-A861-8A41344C1A8A}" type="presParOf" srcId="{AD2B8837-B2DD-4BCF-A686-B7851D67E04E}" destId="{F176B450-A5F8-45EF-8EF0-7D4076D7D17B}" srcOrd="2" destOrd="0" presId="urn:microsoft.com/office/officeart/2018/2/layout/IconVerticalSolidList"/>
    <dgm:cxn modelId="{FE360941-C4BD-4B52-8631-730324F07122}" type="presParOf" srcId="{AD2B8837-B2DD-4BCF-A686-B7851D67E04E}" destId="{8D5DF39C-4AF6-47A0-B5C9-26389F320CDE}" srcOrd="3" destOrd="0" presId="urn:microsoft.com/office/officeart/2018/2/layout/IconVerticalSolidList"/>
    <dgm:cxn modelId="{BFA3BA54-0543-4EA6-A122-D93FA60A5F2F}" type="presParOf" srcId="{C45D497C-2D2D-42C3-A4AA-C42CE5E85FBC}" destId="{C3362C2B-B18E-4EB7-93F4-015C19B27FA2}" srcOrd="7" destOrd="0" presId="urn:microsoft.com/office/officeart/2018/2/layout/IconVerticalSolidList"/>
    <dgm:cxn modelId="{3CB21B4A-A91C-4FC2-ADFF-DD8EA432A0C0}" type="presParOf" srcId="{C45D497C-2D2D-42C3-A4AA-C42CE5E85FBC}" destId="{68D4C836-3EC7-4728-925B-EA7EC75C9B20}" srcOrd="8" destOrd="0" presId="urn:microsoft.com/office/officeart/2018/2/layout/IconVerticalSolidList"/>
    <dgm:cxn modelId="{D572CE2C-FE84-46AB-BC60-9EF8DA1CB99D}" type="presParOf" srcId="{68D4C836-3EC7-4728-925B-EA7EC75C9B20}" destId="{AD67EEA1-3FC7-4F36-9B8D-303835DB5105}" srcOrd="0" destOrd="0" presId="urn:microsoft.com/office/officeart/2018/2/layout/IconVerticalSolidList"/>
    <dgm:cxn modelId="{0ACC835E-D361-45E0-9206-90A9F0DE21F4}" type="presParOf" srcId="{68D4C836-3EC7-4728-925B-EA7EC75C9B20}" destId="{6F4DBF12-2F13-4769-9AD5-897CCF03E219}" srcOrd="1" destOrd="0" presId="urn:microsoft.com/office/officeart/2018/2/layout/IconVerticalSolidList"/>
    <dgm:cxn modelId="{79DF3E41-7F85-4839-820E-DB79537F8D14}" type="presParOf" srcId="{68D4C836-3EC7-4728-925B-EA7EC75C9B20}" destId="{94235426-9842-45CE-B1D9-642150D5E7B3}" srcOrd="2" destOrd="0" presId="urn:microsoft.com/office/officeart/2018/2/layout/IconVerticalSolidList"/>
    <dgm:cxn modelId="{80EE6DB6-01DE-4F24-95C4-638D556253EE}" type="presParOf" srcId="{68D4C836-3EC7-4728-925B-EA7EC75C9B20}" destId="{50057F09-5D87-4C1E-BBB1-C82CF8190F8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867F0CB-50D8-4779-9136-CEB300E9895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125BC4D-CEF8-4030-A5D6-9048306B507B}">
      <dgm:prSet/>
      <dgm:spPr/>
      <dgm:t>
        <a:bodyPr/>
        <a:lstStyle/>
        <a:p>
          <a:pPr>
            <a:lnSpc>
              <a:spcPct val="100000"/>
            </a:lnSpc>
          </a:pPr>
          <a:r>
            <a:rPr lang="en-US" b="1" dirty="0"/>
            <a:t>BERT </a:t>
          </a:r>
          <a:r>
            <a:rPr lang="en-US" b="0" dirty="0"/>
            <a:t>emerged as the top performer with the highest overall accuracy and f1-score with balanced performance across all categories. It is particularly effective for text categorization jobs because of its strong understanding of context and adaptability in applying its learned information to various scenarios.</a:t>
          </a:r>
        </a:p>
      </dgm:t>
    </dgm:pt>
    <dgm:pt modelId="{5BF2280B-3510-4FC0-9105-9806DBFC6240}" type="parTrans" cxnId="{38123E91-A689-4341-BB72-2603E1A9CBB8}">
      <dgm:prSet/>
      <dgm:spPr/>
      <dgm:t>
        <a:bodyPr/>
        <a:lstStyle/>
        <a:p>
          <a:endParaRPr lang="en-US"/>
        </a:p>
      </dgm:t>
    </dgm:pt>
    <dgm:pt modelId="{326AA448-FD5A-4BD3-910F-F7CB8DE3F662}" type="sibTrans" cxnId="{38123E91-A689-4341-BB72-2603E1A9CBB8}">
      <dgm:prSet/>
      <dgm:spPr/>
      <dgm:t>
        <a:bodyPr/>
        <a:lstStyle/>
        <a:p>
          <a:endParaRPr lang="en-US"/>
        </a:p>
      </dgm:t>
    </dgm:pt>
    <dgm:pt modelId="{F12CDCBE-4E5A-4E4A-B349-74121CE96520}">
      <dgm:prSet/>
      <dgm:spPr/>
      <dgm:t>
        <a:bodyPr/>
        <a:lstStyle/>
        <a:p>
          <a:pPr>
            <a:lnSpc>
              <a:spcPct val="100000"/>
            </a:lnSpc>
          </a:pPr>
          <a:r>
            <a:rPr lang="en-US" b="1" dirty="0"/>
            <a:t>Naïve Bayes </a:t>
          </a:r>
          <a:r>
            <a:rPr lang="en-US" b="0" dirty="0"/>
            <a:t>and </a:t>
          </a:r>
          <a:r>
            <a:rPr lang="en-US" b="1" dirty="0"/>
            <a:t>SVM </a:t>
          </a:r>
          <a:r>
            <a:rPr lang="en-US" b="0" dirty="0"/>
            <a:t>performed very well in categories with various linguistic patterns (like "politics" and "sport"). However, they didn't perform as well in more complicated areas like "tech." These models benefit from simplicity and speed but may require more complicated feature architecture.</a:t>
          </a:r>
        </a:p>
      </dgm:t>
    </dgm:pt>
    <dgm:pt modelId="{F316BCD8-9C79-4E5D-902C-8FA390D1C573}" type="parTrans" cxnId="{577E56EF-7A5F-4E18-AB6B-BA791B02E9BF}">
      <dgm:prSet/>
      <dgm:spPr/>
      <dgm:t>
        <a:bodyPr/>
        <a:lstStyle/>
        <a:p>
          <a:endParaRPr lang="en-US"/>
        </a:p>
      </dgm:t>
    </dgm:pt>
    <dgm:pt modelId="{9C295F3C-A528-40A3-A4B2-A709A2F85DFB}" type="sibTrans" cxnId="{577E56EF-7A5F-4E18-AB6B-BA791B02E9BF}">
      <dgm:prSet/>
      <dgm:spPr/>
      <dgm:t>
        <a:bodyPr/>
        <a:lstStyle/>
        <a:p>
          <a:endParaRPr lang="en-US"/>
        </a:p>
      </dgm:t>
    </dgm:pt>
    <dgm:pt modelId="{627F5B18-3318-40E7-B9C7-6DCA3122BB03}">
      <dgm:prSet/>
      <dgm:spPr/>
      <dgm:t>
        <a:bodyPr/>
        <a:lstStyle/>
        <a:p>
          <a:pPr>
            <a:lnSpc>
              <a:spcPct val="100000"/>
            </a:lnSpc>
          </a:pPr>
          <a:r>
            <a:rPr lang="en-US" b="1" dirty="0" err="1"/>
            <a:t>BiLSTM</a:t>
          </a:r>
          <a:r>
            <a:rPr lang="en-US" b="1" dirty="0"/>
            <a:t> </a:t>
          </a:r>
          <a:r>
            <a:rPr lang="en-US" b="0" dirty="0"/>
            <a:t>and</a:t>
          </a:r>
          <a:r>
            <a:rPr lang="en-US" b="1" dirty="0"/>
            <a:t> GPT</a:t>
          </a:r>
          <a:r>
            <a:rPr lang="en-US" b="0" dirty="0"/>
            <a:t> models fared well, with </a:t>
          </a:r>
          <a:r>
            <a:rPr lang="en-US" b="0" dirty="0" err="1"/>
            <a:t>BiLSTM</a:t>
          </a:r>
          <a:r>
            <a:rPr lang="en-US" b="0" dirty="0"/>
            <a:t> showing great performance in most classifications and GPT standing out when it came to news connected to politics and sport. These models are strong due to their capacity to retain sequential and contextual awareness, but they need computing power resources to operate and might need efforts in fine-tuning.</a:t>
          </a:r>
        </a:p>
      </dgm:t>
    </dgm:pt>
    <dgm:pt modelId="{F97C807E-F038-43F3-8AF2-D371AE79FE69}" type="parTrans" cxnId="{534489A0-08A8-492B-927A-89FB0B53D6B9}">
      <dgm:prSet/>
      <dgm:spPr/>
      <dgm:t>
        <a:bodyPr/>
        <a:lstStyle/>
        <a:p>
          <a:endParaRPr lang="en-US"/>
        </a:p>
      </dgm:t>
    </dgm:pt>
    <dgm:pt modelId="{88BC394E-1156-4747-9DB6-06F4B65BC550}" type="sibTrans" cxnId="{534489A0-08A8-492B-927A-89FB0B53D6B9}">
      <dgm:prSet/>
      <dgm:spPr/>
      <dgm:t>
        <a:bodyPr/>
        <a:lstStyle/>
        <a:p>
          <a:endParaRPr lang="en-US"/>
        </a:p>
      </dgm:t>
    </dgm:pt>
    <dgm:pt modelId="{E6224925-02A2-4E73-AC20-AF0AC9211F03}">
      <dgm:prSet/>
      <dgm:spPr/>
      <dgm:t>
        <a:bodyPr/>
        <a:lstStyle/>
        <a:p>
          <a:pPr>
            <a:lnSpc>
              <a:spcPct val="100000"/>
            </a:lnSpc>
          </a:pPr>
          <a:r>
            <a:rPr lang="en-US" dirty="0"/>
            <a:t>Better feature representation or more specialized training data may be necessary to adequately capture the </a:t>
          </a:r>
          <a:r>
            <a:rPr lang="en-US" b="1" dirty="0"/>
            <a:t>‘tech’ </a:t>
          </a:r>
          <a:r>
            <a:rPr lang="en-US" dirty="0"/>
            <a:t>class, as it consistently demonstrated worse performance across various models.</a:t>
          </a:r>
        </a:p>
      </dgm:t>
    </dgm:pt>
    <dgm:pt modelId="{C7EDF996-4FDD-46C8-AD20-5C82FEBEF1F7}" type="parTrans" cxnId="{B0DC35B7-4331-4C33-AE8D-C5FBE8C59919}">
      <dgm:prSet/>
      <dgm:spPr/>
      <dgm:t>
        <a:bodyPr/>
        <a:lstStyle/>
        <a:p>
          <a:endParaRPr lang="en-US"/>
        </a:p>
      </dgm:t>
    </dgm:pt>
    <dgm:pt modelId="{44C7E453-7CC2-4C34-A4E8-FD8F84CF6A53}" type="sibTrans" cxnId="{B0DC35B7-4331-4C33-AE8D-C5FBE8C59919}">
      <dgm:prSet/>
      <dgm:spPr/>
      <dgm:t>
        <a:bodyPr/>
        <a:lstStyle/>
        <a:p>
          <a:endParaRPr lang="en-US"/>
        </a:p>
      </dgm:t>
    </dgm:pt>
    <dgm:pt modelId="{A3FAA618-7CB1-4C4C-87E9-99BE218E7031}" type="pres">
      <dgm:prSet presAssocID="{D867F0CB-50D8-4779-9136-CEB300E98954}" presName="root" presStyleCnt="0">
        <dgm:presLayoutVars>
          <dgm:dir/>
          <dgm:resizeHandles val="exact"/>
        </dgm:presLayoutVars>
      </dgm:prSet>
      <dgm:spPr/>
    </dgm:pt>
    <dgm:pt modelId="{C1E6C13B-53BE-41DA-936B-F8D32E4AD811}" type="pres">
      <dgm:prSet presAssocID="{4125BC4D-CEF8-4030-A5D6-9048306B507B}" presName="compNode" presStyleCnt="0"/>
      <dgm:spPr/>
    </dgm:pt>
    <dgm:pt modelId="{64762CAD-3F12-4DB9-8F26-C2A84389507F}" type="pres">
      <dgm:prSet presAssocID="{4125BC4D-CEF8-4030-A5D6-9048306B507B}" presName="bgRect" presStyleLbl="bgShp" presStyleIdx="0" presStyleCnt="4"/>
      <dgm:spPr/>
    </dgm:pt>
    <dgm:pt modelId="{D1A45F6B-883D-4DCC-884D-F0D373323D51}" type="pres">
      <dgm:prSet presAssocID="{4125BC4D-CEF8-4030-A5D6-9048306B507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63E11E6E-C787-41C1-9B3F-9EF296225CE5}" type="pres">
      <dgm:prSet presAssocID="{4125BC4D-CEF8-4030-A5D6-9048306B507B}" presName="spaceRect" presStyleCnt="0"/>
      <dgm:spPr/>
    </dgm:pt>
    <dgm:pt modelId="{551C6486-3336-4AF7-83EE-70D95A352848}" type="pres">
      <dgm:prSet presAssocID="{4125BC4D-CEF8-4030-A5D6-9048306B507B}" presName="parTx" presStyleLbl="revTx" presStyleIdx="0" presStyleCnt="4">
        <dgm:presLayoutVars>
          <dgm:chMax val="0"/>
          <dgm:chPref val="0"/>
        </dgm:presLayoutVars>
      </dgm:prSet>
      <dgm:spPr/>
    </dgm:pt>
    <dgm:pt modelId="{949DB756-3924-4760-AC81-92C35C97C94E}" type="pres">
      <dgm:prSet presAssocID="{326AA448-FD5A-4BD3-910F-F7CB8DE3F662}" presName="sibTrans" presStyleCnt="0"/>
      <dgm:spPr/>
    </dgm:pt>
    <dgm:pt modelId="{1FDA0FC3-4E53-41BA-B5F5-8A054C00E217}" type="pres">
      <dgm:prSet presAssocID="{F12CDCBE-4E5A-4E4A-B349-74121CE96520}" presName="compNode" presStyleCnt="0"/>
      <dgm:spPr/>
    </dgm:pt>
    <dgm:pt modelId="{D740C67F-1B57-486A-82D1-135BE46B61AD}" type="pres">
      <dgm:prSet presAssocID="{F12CDCBE-4E5A-4E4A-B349-74121CE96520}" presName="bgRect" presStyleLbl="bgShp" presStyleIdx="1" presStyleCnt="4"/>
      <dgm:spPr/>
    </dgm:pt>
    <dgm:pt modelId="{40206ACF-6850-4207-A498-900A8D697403}" type="pres">
      <dgm:prSet presAssocID="{F12CDCBE-4E5A-4E4A-B349-74121CE9652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rrow Circle"/>
        </a:ext>
      </dgm:extLst>
    </dgm:pt>
    <dgm:pt modelId="{DF3DF62C-3466-4D65-892D-AE3415D7BC22}" type="pres">
      <dgm:prSet presAssocID="{F12CDCBE-4E5A-4E4A-B349-74121CE96520}" presName="spaceRect" presStyleCnt="0"/>
      <dgm:spPr/>
    </dgm:pt>
    <dgm:pt modelId="{63D53AED-8FB5-4E89-BED4-AB4C83544858}" type="pres">
      <dgm:prSet presAssocID="{F12CDCBE-4E5A-4E4A-B349-74121CE96520}" presName="parTx" presStyleLbl="revTx" presStyleIdx="1" presStyleCnt="4">
        <dgm:presLayoutVars>
          <dgm:chMax val="0"/>
          <dgm:chPref val="0"/>
        </dgm:presLayoutVars>
      </dgm:prSet>
      <dgm:spPr/>
    </dgm:pt>
    <dgm:pt modelId="{31DB2809-4FBF-400F-83FF-5E86F9B7B185}" type="pres">
      <dgm:prSet presAssocID="{9C295F3C-A528-40A3-A4B2-A709A2F85DFB}" presName="sibTrans" presStyleCnt="0"/>
      <dgm:spPr/>
    </dgm:pt>
    <dgm:pt modelId="{13311F70-D65C-4B35-B886-71C4795306B3}" type="pres">
      <dgm:prSet presAssocID="{627F5B18-3318-40E7-B9C7-6DCA3122BB03}" presName="compNode" presStyleCnt="0"/>
      <dgm:spPr/>
    </dgm:pt>
    <dgm:pt modelId="{EFEBC379-585D-49C1-9F51-0EAA696AD778}" type="pres">
      <dgm:prSet presAssocID="{627F5B18-3318-40E7-B9C7-6DCA3122BB03}" presName="bgRect" presStyleLbl="bgShp" presStyleIdx="2" presStyleCnt="4"/>
      <dgm:spPr/>
    </dgm:pt>
    <dgm:pt modelId="{80FCBC1F-CBC7-4FFC-B394-5B9FF4B6D8C9}" type="pres">
      <dgm:prSet presAssocID="{627F5B18-3318-40E7-B9C7-6DCA3122BB0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672DAA11-2311-4F5C-90C3-769A81AC64AB}" type="pres">
      <dgm:prSet presAssocID="{627F5B18-3318-40E7-B9C7-6DCA3122BB03}" presName="spaceRect" presStyleCnt="0"/>
      <dgm:spPr/>
    </dgm:pt>
    <dgm:pt modelId="{9BE4EADD-4321-4951-AE91-8D01480DCD0C}" type="pres">
      <dgm:prSet presAssocID="{627F5B18-3318-40E7-B9C7-6DCA3122BB03}" presName="parTx" presStyleLbl="revTx" presStyleIdx="2" presStyleCnt="4">
        <dgm:presLayoutVars>
          <dgm:chMax val="0"/>
          <dgm:chPref val="0"/>
        </dgm:presLayoutVars>
      </dgm:prSet>
      <dgm:spPr/>
    </dgm:pt>
    <dgm:pt modelId="{5BC9A123-B7DE-44E2-A3DF-E05244E4676B}" type="pres">
      <dgm:prSet presAssocID="{88BC394E-1156-4747-9DB6-06F4B65BC550}" presName="sibTrans" presStyleCnt="0"/>
      <dgm:spPr/>
    </dgm:pt>
    <dgm:pt modelId="{1064ECAE-3CF6-4B09-B38D-C054C8EF197A}" type="pres">
      <dgm:prSet presAssocID="{E6224925-02A2-4E73-AC20-AF0AC9211F03}" presName="compNode" presStyleCnt="0"/>
      <dgm:spPr/>
    </dgm:pt>
    <dgm:pt modelId="{75DD2DBF-8138-4549-A561-E878C39A077D}" type="pres">
      <dgm:prSet presAssocID="{E6224925-02A2-4E73-AC20-AF0AC9211F03}" presName="bgRect" presStyleLbl="bgShp" presStyleIdx="3" presStyleCnt="4"/>
      <dgm:spPr/>
    </dgm:pt>
    <dgm:pt modelId="{831B7E2A-2EE1-4D57-B20E-34C4264C3DCC}" type="pres">
      <dgm:prSet presAssocID="{E6224925-02A2-4E73-AC20-AF0AC9211F0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EE4F1D03-77B1-4E2F-B22D-E3F29525A384}" type="pres">
      <dgm:prSet presAssocID="{E6224925-02A2-4E73-AC20-AF0AC9211F03}" presName="spaceRect" presStyleCnt="0"/>
      <dgm:spPr/>
    </dgm:pt>
    <dgm:pt modelId="{59CF6C27-396F-4988-86AA-0AA01FF14852}" type="pres">
      <dgm:prSet presAssocID="{E6224925-02A2-4E73-AC20-AF0AC9211F03}" presName="parTx" presStyleLbl="revTx" presStyleIdx="3" presStyleCnt="4">
        <dgm:presLayoutVars>
          <dgm:chMax val="0"/>
          <dgm:chPref val="0"/>
        </dgm:presLayoutVars>
      </dgm:prSet>
      <dgm:spPr/>
    </dgm:pt>
  </dgm:ptLst>
  <dgm:cxnLst>
    <dgm:cxn modelId="{6E6FB423-61F7-4D98-9B79-07A72D03DAF4}" type="presOf" srcId="{627F5B18-3318-40E7-B9C7-6DCA3122BB03}" destId="{9BE4EADD-4321-4951-AE91-8D01480DCD0C}" srcOrd="0" destOrd="0" presId="urn:microsoft.com/office/officeart/2018/2/layout/IconVerticalSolidList"/>
    <dgm:cxn modelId="{2568FB2B-C52B-46E0-9E86-2728BCC21E33}" type="presOf" srcId="{D867F0CB-50D8-4779-9136-CEB300E98954}" destId="{A3FAA618-7CB1-4C4C-87E9-99BE218E7031}" srcOrd="0" destOrd="0" presId="urn:microsoft.com/office/officeart/2018/2/layout/IconVerticalSolidList"/>
    <dgm:cxn modelId="{DDA36E5C-7FE2-4BE3-BA78-21C4CDA2DB92}" type="presOf" srcId="{F12CDCBE-4E5A-4E4A-B349-74121CE96520}" destId="{63D53AED-8FB5-4E89-BED4-AB4C83544858}" srcOrd="0" destOrd="0" presId="urn:microsoft.com/office/officeart/2018/2/layout/IconVerticalSolidList"/>
    <dgm:cxn modelId="{4428A38B-4DE1-46CF-BF12-AF0CFD727067}" type="presOf" srcId="{4125BC4D-CEF8-4030-A5D6-9048306B507B}" destId="{551C6486-3336-4AF7-83EE-70D95A352848}" srcOrd="0" destOrd="0" presId="urn:microsoft.com/office/officeart/2018/2/layout/IconVerticalSolidList"/>
    <dgm:cxn modelId="{38123E91-A689-4341-BB72-2603E1A9CBB8}" srcId="{D867F0CB-50D8-4779-9136-CEB300E98954}" destId="{4125BC4D-CEF8-4030-A5D6-9048306B507B}" srcOrd="0" destOrd="0" parTransId="{5BF2280B-3510-4FC0-9105-9806DBFC6240}" sibTransId="{326AA448-FD5A-4BD3-910F-F7CB8DE3F662}"/>
    <dgm:cxn modelId="{534489A0-08A8-492B-927A-89FB0B53D6B9}" srcId="{D867F0CB-50D8-4779-9136-CEB300E98954}" destId="{627F5B18-3318-40E7-B9C7-6DCA3122BB03}" srcOrd="2" destOrd="0" parTransId="{F97C807E-F038-43F3-8AF2-D371AE79FE69}" sibTransId="{88BC394E-1156-4747-9DB6-06F4B65BC550}"/>
    <dgm:cxn modelId="{B0DC35B7-4331-4C33-AE8D-C5FBE8C59919}" srcId="{D867F0CB-50D8-4779-9136-CEB300E98954}" destId="{E6224925-02A2-4E73-AC20-AF0AC9211F03}" srcOrd="3" destOrd="0" parTransId="{C7EDF996-4FDD-46C8-AD20-5C82FEBEF1F7}" sibTransId="{44C7E453-7CC2-4C34-A4E8-FD8F84CF6A53}"/>
    <dgm:cxn modelId="{9BBDE8E5-EBA7-4560-8B34-3358FF4387D9}" type="presOf" srcId="{E6224925-02A2-4E73-AC20-AF0AC9211F03}" destId="{59CF6C27-396F-4988-86AA-0AA01FF14852}" srcOrd="0" destOrd="0" presId="urn:microsoft.com/office/officeart/2018/2/layout/IconVerticalSolidList"/>
    <dgm:cxn modelId="{577E56EF-7A5F-4E18-AB6B-BA791B02E9BF}" srcId="{D867F0CB-50D8-4779-9136-CEB300E98954}" destId="{F12CDCBE-4E5A-4E4A-B349-74121CE96520}" srcOrd="1" destOrd="0" parTransId="{F316BCD8-9C79-4E5D-902C-8FA390D1C573}" sibTransId="{9C295F3C-A528-40A3-A4B2-A709A2F85DFB}"/>
    <dgm:cxn modelId="{8751B58E-E59C-46BF-8F9F-636276D2C28B}" type="presParOf" srcId="{A3FAA618-7CB1-4C4C-87E9-99BE218E7031}" destId="{C1E6C13B-53BE-41DA-936B-F8D32E4AD811}" srcOrd="0" destOrd="0" presId="urn:microsoft.com/office/officeart/2018/2/layout/IconVerticalSolidList"/>
    <dgm:cxn modelId="{407E5F2C-802C-4B52-8412-69C0BC3B1A7A}" type="presParOf" srcId="{C1E6C13B-53BE-41DA-936B-F8D32E4AD811}" destId="{64762CAD-3F12-4DB9-8F26-C2A84389507F}" srcOrd="0" destOrd="0" presId="urn:microsoft.com/office/officeart/2018/2/layout/IconVerticalSolidList"/>
    <dgm:cxn modelId="{CA78B3BF-45C9-46CF-9631-A7C525A0A4B1}" type="presParOf" srcId="{C1E6C13B-53BE-41DA-936B-F8D32E4AD811}" destId="{D1A45F6B-883D-4DCC-884D-F0D373323D51}" srcOrd="1" destOrd="0" presId="urn:microsoft.com/office/officeart/2018/2/layout/IconVerticalSolidList"/>
    <dgm:cxn modelId="{81E92FE3-2BAC-4A1C-92C4-CEE3319B2CA6}" type="presParOf" srcId="{C1E6C13B-53BE-41DA-936B-F8D32E4AD811}" destId="{63E11E6E-C787-41C1-9B3F-9EF296225CE5}" srcOrd="2" destOrd="0" presId="urn:microsoft.com/office/officeart/2018/2/layout/IconVerticalSolidList"/>
    <dgm:cxn modelId="{6DB0D4CC-22DF-4A4E-9BC9-BA2078C1AEA4}" type="presParOf" srcId="{C1E6C13B-53BE-41DA-936B-F8D32E4AD811}" destId="{551C6486-3336-4AF7-83EE-70D95A352848}" srcOrd="3" destOrd="0" presId="urn:microsoft.com/office/officeart/2018/2/layout/IconVerticalSolidList"/>
    <dgm:cxn modelId="{CB7761BB-02C9-4D51-A04B-414278ED5CAC}" type="presParOf" srcId="{A3FAA618-7CB1-4C4C-87E9-99BE218E7031}" destId="{949DB756-3924-4760-AC81-92C35C97C94E}" srcOrd="1" destOrd="0" presId="urn:microsoft.com/office/officeart/2018/2/layout/IconVerticalSolidList"/>
    <dgm:cxn modelId="{75BB5121-D4F1-40AD-B4D2-79B9491946B0}" type="presParOf" srcId="{A3FAA618-7CB1-4C4C-87E9-99BE218E7031}" destId="{1FDA0FC3-4E53-41BA-B5F5-8A054C00E217}" srcOrd="2" destOrd="0" presId="urn:microsoft.com/office/officeart/2018/2/layout/IconVerticalSolidList"/>
    <dgm:cxn modelId="{2D9026E0-A261-4DAD-9036-F88CF89FAF91}" type="presParOf" srcId="{1FDA0FC3-4E53-41BA-B5F5-8A054C00E217}" destId="{D740C67F-1B57-486A-82D1-135BE46B61AD}" srcOrd="0" destOrd="0" presId="urn:microsoft.com/office/officeart/2018/2/layout/IconVerticalSolidList"/>
    <dgm:cxn modelId="{C6249BB1-BB11-42FF-B14B-96C1E422D474}" type="presParOf" srcId="{1FDA0FC3-4E53-41BA-B5F5-8A054C00E217}" destId="{40206ACF-6850-4207-A498-900A8D697403}" srcOrd="1" destOrd="0" presId="urn:microsoft.com/office/officeart/2018/2/layout/IconVerticalSolidList"/>
    <dgm:cxn modelId="{127E33F2-8AF3-419B-9EA0-EF8A31B5AD01}" type="presParOf" srcId="{1FDA0FC3-4E53-41BA-B5F5-8A054C00E217}" destId="{DF3DF62C-3466-4D65-892D-AE3415D7BC22}" srcOrd="2" destOrd="0" presId="urn:microsoft.com/office/officeart/2018/2/layout/IconVerticalSolidList"/>
    <dgm:cxn modelId="{34DD6A0F-9B40-4BC2-8175-8AF86395E8D7}" type="presParOf" srcId="{1FDA0FC3-4E53-41BA-B5F5-8A054C00E217}" destId="{63D53AED-8FB5-4E89-BED4-AB4C83544858}" srcOrd="3" destOrd="0" presId="urn:microsoft.com/office/officeart/2018/2/layout/IconVerticalSolidList"/>
    <dgm:cxn modelId="{AA3A10E8-12B0-447A-B89B-A93E67244354}" type="presParOf" srcId="{A3FAA618-7CB1-4C4C-87E9-99BE218E7031}" destId="{31DB2809-4FBF-400F-83FF-5E86F9B7B185}" srcOrd="3" destOrd="0" presId="urn:microsoft.com/office/officeart/2018/2/layout/IconVerticalSolidList"/>
    <dgm:cxn modelId="{ACF27795-96BB-4FF2-9DFE-C430B9110CE7}" type="presParOf" srcId="{A3FAA618-7CB1-4C4C-87E9-99BE218E7031}" destId="{13311F70-D65C-4B35-B886-71C4795306B3}" srcOrd="4" destOrd="0" presId="urn:microsoft.com/office/officeart/2018/2/layout/IconVerticalSolidList"/>
    <dgm:cxn modelId="{71235EB5-3E3F-4279-806D-681AA933FF10}" type="presParOf" srcId="{13311F70-D65C-4B35-B886-71C4795306B3}" destId="{EFEBC379-585D-49C1-9F51-0EAA696AD778}" srcOrd="0" destOrd="0" presId="urn:microsoft.com/office/officeart/2018/2/layout/IconVerticalSolidList"/>
    <dgm:cxn modelId="{D75FC9AB-CF51-4594-8960-5B750577EA03}" type="presParOf" srcId="{13311F70-D65C-4B35-B886-71C4795306B3}" destId="{80FCBC1F-CBC7-4FFC-B394-5B9FF4B6D8C9}" srcOrd="1" destOrd="0" presId="urn:microsoft.com/office/officeart/2018/2/layout/IconVerticalSolidList"/>
    <dgm:cxn modelId="{4401C32D-BE83-421E-8A35-8FEE44B06349}" type="presParOf" srcId="{13311F70-D65C-4B35-B886-71C4795306B3}" destId="{672DAA11-2311-4F5C-90C3-769A81AC64AB}" srcOrd="2" destOrd="0" presId="urn:microsoft.com/office/officeart/2018/2/layout/IconVerticalSolidList"/>
    <dgm:cxn modelId="{0B863706-B878-48DD-A1F9-05990C3CB70A}" type="presParOf" srcId="{13311F70-D65C-4B35-B886-71C4795306B3}" destId="{9BE4EADD-4321-4951-AE91-8D01480DCD0C}" srcOrd="3" destOrd="0" presId="urn:microsoft.com/office/officeart/2018/2/layout/IconVerticalSolidList"/>
    <dgm:cxn modelId="{B92D820C-2B49-4206-BD95-4AD439FCD8BC}" type="presParOf" srcId="{A3FAA618-7CB1-4C4C-87E9-99BE218E7031}" destId="{5BC9A123-B7DE-44E2-A3DF-E05244E4676B}" srcOrd="5" destOrd="0" presId="urn:microsoft.com/office/officeart/2018/2/layout/IconVerticalSolidList"/>
    <dgm:cxn modelId="{B6EFBFE0-4FB9-4449-90DC-061BD4DAF979}" type="presParOf" srcId="{A3FAA618-7CB1-4C4C-87E9-99BE218E7031}" destId="{1064ECAE-3CF6-4B09-B38D-C054C8EF197A}" srcOrd="6" destOrd="0" presId="urn:microsoft.com/office/officeart/2018/2/layout/IconVerticalSolidList"/>
    <dgm:cxn modelId="{87FB70E5-68F7-40B4-8A13-B1E7BF5D8F06}" type="presParOf" srcId="{1064ECAE-3CF6-4B09-B38D-C054C8EF197A}" destId="{75DD2DBF-8138-4549-A561-E878C39A077D}" srcOrd="0" destOrd="0" presId="urn:microsoft.com/office/officeart/2018/2/layout/IconVerticalSolidList"/>
    <dgm:cxn modelId="{CA5F61C3-9DEF-46D3-948F-3C9452001D53}" type="presParOf" srcId="{1064ECAE-3CF6-4B09-B38D-C054C8EF197A}" destId="{831B7E2A-2EE1-4D57-B20E-34C4264C3DCC}" srcOrd="1" destOrd="0" presId="urn:microsoft.com/office/officeart/2018/2/layout/IconVerticalSolidList"/>
    <dgm:cxn modelId="{17AFC6AD-4CD9-45AC-A0FF-87E28A4DC6D8}" type="presParOf" srcId="{1064ECAE-3CF6-4B09-B38D-C054C8EF197A}" destId="{EE4F1D03-77B1-4E2F-B22D-E3F29525A384}" srcOrd="2" destOrd="0" presId="urn:microsoft.com/office/officeart/2018/2/layout/IconVerticalSolidList"/>
    <dgm:cxn modelId="{F8C46BD4-DECC-437C-9920-6F4B4CA1E510}" type="presParOf" srcId="{1064ECAE-3CF6-4B09-B38D-C054C8EF197A}" destId="{59CF6C27-396F-4988-86AA-0AA01FF1485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75C2A3F-1694-4B79-BFC1-420FF85663E0}"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US"/>
        </a:p>
      </dgm:t>
    </dgm:pt>
    <dgm:pt modelId="{54BD5998-1B8A-47FD-B386-594AAAFA6ABB}">
      <dgm:prSet/>
      <dgm:spPr/>
      <dgm:t>
        <a:bodyPr/>
        <a:lstStyle/>
        <a:p>
          <a:r>
            <a:rPr lang="en-US"/>
            <a:t>Strengths:</a:t>
          </a:r>
        </a:p>
      </dgm:t>
    </dgm:pt>
    <dgm:pt modelId="{A271A75D-0A21-4B2E-833E-74CD258C086B}" type="parTrans" cxnId="{87422883-1A1D-4283-8EBA-4FE8DC8428E1}">
      <dgm:prSet/>
      <dgm:spPr/>
      <dgm:t>
        <a:bodyPr/>
        <a:lstStyle/>
        <a:p>
          <a:endParaRPr lang="en-US"/>
        </a:p>
      </dgm:t>
    </dgm:pt>
    <dgm:pt modelId="{8655FCD9-3D66-4974-9B33-D7F28DE4103B}" type="sibTrans" cxnId="{87422883-1A1D-4283-8EBA-4FE8DC8428E1}">
      <dgm:prSet/>
      <dgm:spPr/>
      <dgm:t>
        <a:bodyPr/>
        <a:lstStyle/>
        <a:p>
          <a:endParaRPr lang="en-US"/>
        </a:p>
      </dgm:t>
    </dgm:pt>
    <dgm:pt modelId="{CBA40018-D168-41E0-B23D-B9BDB875D33D}">
      <dgm:prSet/>
      <dgm:spPr/>
      <dgm:t>
        <a:bodyPr/>
        <a:lstStyle/>
        <a:p>
          <a:r>
            <a:rPr lang="en-US" b="0" dirty="0"/>
            <a:t>It is very simple to implement, along with being computationally efficient, as well as performing well in categories with distinct language patterns, such as 'politics' (f1-score: 0.89) and 'sport' (f1-score: 0.95).</a:t>
          </a:r>
        </a:p>
      </dgm:t>
    </dgm:pt>
    <dgm:pt modelId="{E684C3B0-F10E-44CC-B7DC-184315C65581}" type="parTrans" cxnId="{996039D5-911F-485D-AF30-C398417A0BEC}">
      <dgm:prSet/>
      <dgm:spPr/>
      <dgm:t>
        <a:bodyPr/>
        <a:lstStyle/>
        <a:p>
          <a:endParaRPr lang="en-US"/>
        </a:p>
      </dgm:t>
    </dgm:pt>
    <dgm:pt modelId="{BF4A2DAB-41EC-4345-BDD2-111EBCA631E3}" type="sibTrans" cxnId="{996039D5-911F-485D-AF30-C398417A0BEC}">
      <dgm:prSet/>
      <dgm:spPr/>
      <dgm:t>
        <a:bodyPr/>
        <a:lstStyle/>
        <a:p>
          <a:endParaRPr lang="en-US"/>
        </a:p>
      </dgm:t>
    </dgm:pt>
    <dgm:pt modelId="{FF874357-7538-4399-BC4D-0A17BBB6DD94}">
      <dgm:prSet/>
      <dgm:spPr/>
      <dgm:t>
        <a:bodyPr/>
        <a:lstStyle/>
        <a:p>
          <a:r>
            <a:rPr lang="en-US"/>
            <a:t>Weaknesses:</a:t>
          </a:r>
        </a:p>
      </dgm:t>
    </dgm:pt>
    <dgm:pt modelId="{981F7A48-93F4-429C-B7B7-373352279544}" type="parTrans" cxnId="{1DC950E5-1269-4472-9FEE-1F3548B7A3E8}">
      <dgm:prSet/>
      <dgm:spPr/>
      <dgm:t>
        <a:bodyPr/>
        <a:lstStyle/>
        <a:p>
          <a:endParaRPr lang="en-US"/>
        </a:p>
      </dgm:t>
    </dgm:pt>
    <dgm:pt modelId="{F9A99C70-FEAE-4625-9320-5BDE2ED34813}" type="sibTrans" cxnId="{1DC950E5-1269-4472-9FEE-1F3548B7A3E8}">
      <dgm:prSet/>
      <dgm:spPr/>
      <dgm:t>
        <a:bodyPr/>
        <a:lstStyle/>
        <a:p>
          <a:endParaRPr lang="en-US"/>
        </a:p>
      </dgm:t>
    </dgm:pt>
    <dgm:pt modelId="{AF02C0FE-4C6A-4F9C-AC27-1669D99E0D87}">
      <dgm:prSet/>
      <dgm:spPr/>
      <dgm:t>
        <a:bodyPr/>
        <a:lstStyle/>
        <a:p>
          <a:r>
            <a:rPr lang="en-US" b="0" dirty="0"/>
            <a:t>Struggles with categories that have nuanced language patterns like 'economic' (f1-score: 0.72) and 'tech' (f1-score: 0.71), and may struggle with capturing complex linguistic dependencies due to its assumption of feature independence.</a:t>
          </a:r>
        </a:p>
      </dgm:t>
    </dgm:pt>
    <dgm:pt modelId="{865D7E19-8AC4-4DBD-8772-A141CEA6AB21}" type="parTrans" cxnId="{5190EA2F-9D96-4842-ABAB-3AEC80CC20A0}">
      <dgm:prSet/>
      <dgm:spPr/>
      <dgm:t>
        <a:bodyPr/>
        <a:lstStyle/>
        <a:p>
          <a:endParaRPr lang="en-US"/>
        </a:p>
      </dgm:t>
    </dgm:pt>
    <dgm:pt modelId="{EEF8A7A0-0F4B-4276-B8C3-D576BEA5AF8A}" type="sibTrans" cxnId="{5190EA2F-9D96-4842-ABAB-3AEC80CC20A0}">
      <dgm:prSet/>
      <dgm:spPr/>
      <dgm:t>
        <a:bodyPr/>
        <a:lstStyle/>
        <a:p>
          <a:endParaRPr lang="en-US"/>
        </a:p>
      </dgm:t>
    </dgm:pt>
    <dgm:pt modelId="{82B2EE38-EC06-4BF4-B281-A2A3D8FD3665}" type="pres">
      <dgm:prSet presAssocID="{875C2A3F-1694-4B79-BFC1-420FF85663E0}" presName="linear" presStyleCnt="0">
        <dgm:presLayoutVars>
          <dgm:dir/>
          <dgm:animLvl val="lvl"/>
          <dgm:resizeHandles val="exact"/>
        </dgm:presLayoutVars>
      </dgm:prSet>
      <dgm:spPr/>
    </dgm:pt>
    <dgm:pt modelId="{0A06962F-45D2-4CC6-AAAF-98063F85317E}" type="pres">
      <dgm:prSet presAssocID="{54BD5998-1B8A-47FD-B386-594AAAFA6ABB}" presName="parentLin" presStyleCnt="0"/>
      <dgm:spPr/>
    </dgm:pt>
    <dgm:pt modelId="{BA82E494-82DE-439A-B60E-2A8223F4973E}" type="pres">
      <dgm:prSet presAssocID="{54BD5998-1B8A-47FD-B386-594AAAFA6ABB}" presName="parentLeftMargin" presStyleLbl="node1" presStyleIdx="0" presStyleCnt="2"/>
      <dgm:spPr/>
    </dgm:pt>
    <dgm:pt modelId="{74E25DE7-6107-4B9B-810E-8630F2D554AF}" type="pres">
      <dgm:prSet presAssocID="{54BD5998-1B8A-47FD-B386-594AAAFA6ABB}" presName="parentText" presStyleLbl="node1" presStyleIdx="0" presStyleCnt="2">
        <dgm:presLayoutVars>
          <dgm:chMax val="0"/>
          <dgm:bulletEnabled val="1"/>
        </dgm:presLayoutVars>
      </dgm:prSet>
      <dgm:spPr/>
    </dgm:pt>
    <dgm:pt modelId="{21F48947-1421-40BD-86AE-502D1C965532}" type="pres">
      <dgm:prSet presAssocID="{54BD5998-1B8A-47FD-B386-594AAAFA6ABB}" presName="negativeSpace" presStyleCnt="0"/>
      <dgm:spPr/>
    </dgm:pt>
    <dgm:pt modelId="{2D8EEC37-BD45-4095-8800-B7ACCD6F7061}" type="pres">
      <dgm:prSet presAssocID="{54BD5998-1B8A-47FD-B386-594AAAFA6ABB}" presName="childText" presStyleLbl="conFgAcc1" presStyleIdx="0" presStyleCnt="2">
        <dgm:presLayoutVars>
          <dgm:bulletEnabled val="1"/>
        </dgm:presLayoutVars>
      </dgm:prSet>
      <dgm:spPr/>
    </dgm:pt>
    <dgm:pt modelId="{DAA67FFB-08C4-470C-934E-D30B597BF633}" type="pres">
      <dgm:prSet presAssocID="{8655FCD9-3D66-4974-9B33-D7F28DE4103B}" presName="spaceBetweenRectangles" presStyleCnt="0"/>
      <dgm:spPr/>
    </dgm:pt>
    <dgm:pt modelId="{364C71B7-4FF6-4BDA-8CA8-85F26CFE0BB6}" type="pres">
      <dgm:prSet presAssocID="{FF874357-7538-4399-BC4D-0A17BBB6DD94}" presName="parentLin" presStyleCnt="0"/>
      <dgm:spPr/>
    </dgm:pt>
    <dgm:pt modelId="{A5617B51-79AC-4E1F-B3DB-47C7979D929E}" type="pres">
      <dgm:prSet presAssocID="{FF874357-7538-4399-BC4D-0A17BBB6DD94}" presName="parentLeftMargin" presStyleLbl="node1" presStyleIdx="0" presStyleCnt="2"/>
      <dgm:spPr/>
    </dgm:pt>
    <dgm:pt modelId="{45BB2875-E1D1-4561-946C-2F64E7C0DF8B}" type="pres">
      <dgm:prSet presAssocID="{FF874357-7538-4399-BC4D-0A17BBB6DD94}" presName="parentText" presStyleLbl="node1" presStyleIdx="1" presStyleCnt="2">
        <dgm:presLayoutVars>
          <dgm:chMax val="0"/>
          <dgm:bulletEnabled val="1"/>
        </dgm:presLayoutVars>
      </dgm:prSet>
      <dgm:spPr/>
    </dgm:pt>
    <dgm:pt modelId="{24A9EA3D-4673-48DF-BA27-C43F848397B6}" type="pres">
      <dgm:prSet presAssocID="{FF874357-7538-4399-BC4D-0A17BBB6DD94}" presName="negativeSpace" presStyleCnt="0"/>
      <dgm:spPr/>
    </dgm:pt>
    <dgm:pt modelId="{474C7529-DE85-4F5B-B997-C5A96AC59509}" type="pres">
      <dgm:prSet presAssocID="{FF874357-7538-4399-BC4D-0A17BBB6DD94}" presName="childText" presStyleLbl="conFgAcc1" presStyleIdx="1" presStyleCnt="2">
        <dgm:presLayoutVars>
          <dgm:bulletEnabled val="1"/>
        </dgm:presLayoutVars>
      </dgm:prSet>
      <dgm:spPr/>
    </dgm:pt>
  </dgm:ptLst>
  <dgm:cxnLst>
    <dgm:cxn modelId="{5190EA2F-9D96-4842-ABAB-3AEC80CC20A0}" srcId="{FF874357-7538-4399-BC4D-0A17BBB6DD94}" destId="{AF02C0FE-4C6A-4F9C-AC27-1669D99E0D87}" srcOrd="0" destOrd="0" parTransId="{865D7E19-8AC4-4DBD-8772-A141CEA6AB21}" sibTransId="{EEF8A7A0-0F4B-4276-B8C3-D576BEA5AF8A}"/>
    <dgm:cxn modelId="{4FFC663E-8E47-45DC-99AA-F8BD2A62AC0F}" type="presOf" srcId="{FF874357-7538-4399-BC4D-0A17BBB6DD94}" destId="{A5617B51-79AC-4E1F-B3DB-47C7979D929E}" srcOrd="0" destOrd="0" presId="urn:microsoft.com/office/officeart/2005/8/layout/list1"/>
    <dgm:cxn modelId="{C7561282-2440-40AA-809C-2862D088EA3C}" type="presOf" srcId="{FF874357-7538-4399-BC4D-0A17BBB6DD94}" destId="{45BB2875-E1D1-4561-946C-2F64E7C0DF8B}" srcOrd="1" destOrd="0" presId="urn:microsoft.com/office/officeart/2005/8/layout/list1"/>
    <dgm:cxn modelId="{87422883-1A1D-4283-8EBA-4FE8DC8428E1}" srcId="{875C2A3F-1694-4B79-BFC1-420FF85663E0}" destId="{54BD5998-1B8A-47FD-B386-594AAAFA6ABB}" srcOrd="0" destOrd="0" parTransId="{A271A75D-0A21-4B2E-833E-74CD258C086B}" sibTransId="{8655FCD9-3D66-4974-9B33-D7F28DE4103B}"/>
    <dgm:cxn modelId="{06393E8B-0D76-4214-89E2-064D84E078E8}" type="presOf" srcId="{875C2A3F-1694-4B79-BFC1-420FF85663E0}" destId="{82B2EE38-EC06-4BF4-B281-A2A3D8FD3665}" srcOrd="0" destOrd="0" presId="urn:microsoft.com/office/officeart/2005/8/layout/list1"/>
    <dgm:cxn modelId="{B1D8F9A0-56F2-48CE-A39D-0507ACD6358F}" type="presOf" srcId="{54BD5998-1B8A-47FD-B386-594AAAFA6ABB}" destId="{74E25DE7-6107-4B9B-810E-8630F2D554AF}" srcOrd="1" destOrd="0" presId="urn:microsoft.com/office/officeart/2005/8/layout/list1"/>
    <dgm:cxn modelId="{083270A4-E689-4EF1-8BB5-CF0498DE0481}" type="presOf" srcId="{54BD5998-1B8A-47FD-B386-594AAAFA6ABB}" destId="{BA82E494-82DE-439A-B60E-2A8223F4973E}" srcOrd="0" destOrd="0" presId="urn:microsoft.com/office/officeart/2005/8/layout/list1"/>
    <dgm:cxn modelId="{506033BE-76B0-495F-B610-BF6C697415F8}" type="presOf" srcId="{AF02C0FE-4C6A-4F9C-AC27-1669D99E0D87}" destId="{474C7529-DE85-4F5B-B997-C5A96AC59509}" srcOrd="0" destOrd="0" presId="urn:microsoft.com/office/officeart/2005/8/layout/list1"/>
    <dgm:cxn modelId="{996039D5-911F-485D-AF30-C398417A0BEC}" srcId="{54BD5998-1B8A-47FD-B386-594AAAFA6ABB}" destId="{CBA40018-D168-41E0-B23D-B9BDB875D33D}" srcOrd="0" destOrd="0" parTransId="{E684C3B0-F10E-44CC-B7DC-184315C65581}" sibTransId="{BF4A2DAB-41EC-4345-BDD2-111EBCA631E3}"/>
    <dgm:cxn modelId="{D12D36E4-F5EE-4508-8E77-C65112A69D2A}" type="presOf" srcId="{CBA40018-D168-41E0-B23D-B9BDB875D33D}" destId="{2D8EEC37-BD45-4095-8800-B7ACCD6F7061}" srcOrd="0" destOrd="0" presId="urn:microsoft.com/office/officeart/2005/8/layout/list1"/>
    <dgm:cxn modelId="{1DC950E5-1269-4472-9FEE-1F3548B7A3E8}" srcId="{875C2A3F-1694-4B79-BFC1-420FF85663E0}" destId="{FF874357-7538-4399-BC4D-0A17BBB6DD94}" srcOrd="1" destOrd="0" parTransId="{981F7A48-93F4-429C-B7B7-373352279544}" sibTransId="{F9A99C70-FEAE-4625-9320-5BDE2ED34813}"/>
    <dgm:cxn modelId="{9BACEE8B-7D97-4EAC-BC0A-1E9F9BC1A7D2}" type="presParOf" srcId="{82B2EE38-EC06-4BF4-B281-A2A3D8FD3665}" destId="{0A06962F-45D2-4CC6-AAAF-98063F85317E}" srcOrd="0" destOrd="0" presId="urn:microsoft.com/office/officeart/2005/8/layout/list1"/>
    <dgm:cxn modelId="{CC0F058E-441F-4CBA-B24D-A5D7572647DD}" type="presParOf" srcId="{0A06962F-45D2-4CC6-AAAF-98063F85317E}" destId="{BA82E494-82DE-439A-B60E-2A8223F4973E}" srcOrd="0" destOrd="0" presId="urn:microsoft.com/office/officeart/2005/8/layout/list1"/>
    <dgm:cxn modelId="{6AFDFAA8-354E-4FED-AE97-76A48D6E43FE}" type="presParOf" srcId="{0A06962F-45D2-4CC6-AAAF-98063F85317E}" destId="{74E25DE7-6107-4B9B-810E-8630F2D554AF}" srcOrd="1" destOrd="0" presId="urn:microsoft.com/office/officeart/2005/8/layout/list1"/>
    <dgm:cxn modelId="{6DC8AB79-A54B-4677-A6F5-DE9B4347106A}" type="presParOf" srcId="{82B2EE38-EC06-4BF4-B281-A2A3D8FD3665}" destId="{21F48947-1421-40BD-86AE-502D1C965532}" srcOrd="1" destOrd="0" presId="urn:microsoft.com/office/officeart/2005/8/layout/list1"/>
    <dgm:cxn modelId="{CA46B0D7-A6AF-4D60-BEEF-8F4E28F15667}" type="presParOf" srcId="{82B2EE38-EC06-4BF4-B281-A2A3D8FD3665}" destId="{2D8EEC37-BD45-4095-8800-B7ACCD6F7061}" srcOrd="2" destOrd="0" presId="urn:microsoft.com/office/officeart/2005/8/layout/list1"/>
    <dgm:cxn modelId="{DC3DA677-100A-469F-BA46-52C67235D78E}" type="presParOf" srcId="{82B2EE38-EC06-4BF4-B281-A2A3D8FD3665}" destId="{DAA67FFB-08C4-470C-934E-D30B597BF633}" srcOrd="3" destOrd="0" presId="urn:microsoft.com/office/officeart/2005/8/layout/list1"/>
    <dgm:cxn modelId="{D8A4CF62-3CA9-47C4-8532-2C925EFB820A}" type="presParOf" srcId="{82B2EE38-EC06-4BF4-B281-A2A3D8FD3665}" destId="{364C71B7-4FF6-4BDA-8CA8-85F26CFE0BB6}" srcOrd="4" destOrd="0" presId="urn:microsoft.com/office/officeart/2005/8/layout/list1"/>
    <dgm:cxn modelId="{B68D7513-8606-40F8-95CD-F0E27135FFE5}" type="presParOf" srcId="{364C71B7-4FF6-4BDA-8CA8-85F26CFE0BB6}" destId="{A5617B51-79AC-4E1F-B3DB-47C7979D929E}" srcOrd="0" destOrd="0" presId="urn:microsoft.com/office/officeart/2005/8/layout/list1"/>
    <dgm:cxn modelId="{95DDEF11-D7E8-4BAD-B61D-A7BFA617D87F}" type="presParOf" srcId="{364C71B7-4FF6-4BDA-8CA8-85F26CFE0BB6}" destId="{45BB2875-E1D1-4561-946C-2F64E7C0DF8B}" srcOrd="1" destOrd="0" presId="urn:microsoft.com/office/officeart/2005/8/layout/list1"/>
    <dgm:cxn modelId="{C964949C-4A64-49AE-9FDC-18B5825550F7}" type="presParOf" srcId="{82B2EE38-EC06-4BF4-B281-A2A3D8FD3665}" destId="{24A9EA3D-4673-48DF-BA27-C43F848397B6}" srcOrd="5" destOrd="0" presId="urn:microsoft.com/office/officeart/2005/8/layout/list1"/>
    <dgm:cxn modelId="{D31FE38C-6A43-4BB3-A31D-22C55E2887B2}" type="presParOf" srcId="{82B2EE38-EC06-4BF4-B281-A2A3D8FD3665}" destId="{474C7529-DE85-4F5B-B997-C5A96AC5950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75C2A3F-1694-4B79-BFC1-420FF85663E0}"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US"/>
        </a:p>
      </dgm:t>
    </dgm:pt>
    <dgm:pt modelId="{54BD5998-1B8A-47FD-B386-594AAAFA6ABB}">
      <dgm:prSet/>
      <dgm:spPr/>
      <dgm:t>
        <a:bodyPr/>
        <a:lstStyle/>
        <a:p>
          <a:r>
            <a:rPr lang="en-US"/>
            <a:t>Strengths:</a:t>
          </a:r>
        </a:p>
      </dgm:t>
    </dgm:pt>
    <dgm:pt modelId="{A271A75D-0A21-4B2E-833E-74CD258C086B}" type="parTrans" cxnId="{87422883-1A1D-4283-8EBA-4FE8DC8428E1}">
      <dgm:prSet/>
      <dgm:spPr/>
      <dgm:t>
        <a:bodyPr/>
        <a:lstStyle/>
        <a:p>
          <a:endParaRPr lang="en-US"/>
        </a:p>
      </dgm:t>
    </dgm:pt>
    <dgm:pt modelId="{8655FCD9-3D66-4974-9B33-D7F28DE4103B}" type="sibTrans" cxnId="{87422883-1A1D-4283-8EBA-4FE8DC8428E1}">
      <dgm:prSet/>
      <dgm:spPr/>
      <dgm:t>
        <a:bodyPr/>
        <a:lstStyle/>
        <a:p>
          <a:endParaRPr lang="en-US"/>
        </a:p>
      </dgm:t>
    </dgm:pt>
    <dgm:pt modelId="{CBA40018-D168-41E0-B23D-B9BDB875D33D}">
      <dgm:prSet/>
      <dgm:spPr/>
      <dgm:t>
        <a:bodyPr/>
        <a:lstStyle/>
        <a:p>
          <a:r>
            <a:rPr lang="en-US" b="0" dirty="0"/>
            <a:t>Performs very well in categories with well-defined language patterns, such as 'politics' (f1-score: 0.89) and 'sport' (f1-score: 0.96), and handles high-dimensional data well, making it suitable for text classification tasks.</a:t>
          </a:r>
        </a:p>
      </dgm:t>
    </dgm:pt>
    <dgm:pt modelId="{E684C3B0-F10E-44CC-B7DC-184315C65581}" type="parTrans" cxnId="{996039D5-911F-485D-AF30-C398417A0BEC}">
      <dgm:prSet/>
      <dgm:spPr/>
      <dgm:t>
        <a:bodyPr/>
        <a:lstStyle/>
        <a:p>
          <a:endParaRPr lang="en-US"/>
        </a:p>
      </dgm:t>
    </dgm:pt>
    <dgm:pt modelId="{BF4A2DAB-41EC-4345-BDD2-111EBCA631E3}" type="sibTrans" cxnId="{996039D5-911F-485D-AF30-C398417A0BEC}">
      <dgm:prSet/>
      <dgm:spPr/>
      <dgm:t>
        <a:bodyPr/>
        <a:lstStyle/>
        <a:p>
          <a:endParaRPr lang="en-US"/>
        </a:p>
      </dgm:t>
    </dgm:pt>
    <dgm:pt modelId="{FF874357-7538-4399-BC4D-0A17BBB6DD94}">
      <dgm:prSet/>
      <dgm:spPr/>
      <dgm:t>
        <a:bodyPr/>
        <a:lstStyle/>
        <a:p>
          <a:r>
            <a:rPr lang="en-US" dirty="0"/>
            <a:t>Weaknesses:</a:t>
          </a:r>
        </a:p>
      </dgm:t>
    </dgm:pt>
    <dgm:pt modelId="{981F7A48-93F4-429C-B7B7-373352279544}" type="parTrans" cxnId="{1DC950E5-1269-4472-9FEE-1F3548B7A3E8}">
      <dgm:prSet/>
      <dgm:spPr/>
      <dgm:t>
        <a:bodyPr/>
        <a:lstStyle/>
        <a:p>
          <a:endParaRPr lang="en-US"/>
        </a:p>
      </dgm:t>
    </dgm:pt>
    <dgm:pt modelId="{F9A99C70-FEAE-4625-9320-5BDE2ED34813}" type="sibTrans" cxnId="{1DC950E5-1269-4472-9FEE-1F3548B7A3E8}">
      <dgm:prSet/>
      <dgm:spPr/>
      <dgm:t>
        <a:bodyPr/>
        <a:lstStyle/>
        <a:p>
          <a:endParaRPr lang="en-US"/>
        </a:p>
      </dgm:t>
    </dgm:pt>
    <dgm:pt modelId="{AF02C0FE-4C6A-4F9C-AC27-1669D99E0D87}">
      <dgm:prSet/>
      <dgm:spPr/>
      <dgm:t>
        <a:bodyPr/>
        <a:lstStyle/>
        <a:p>
          <a:r>
            <a:rPr lang="en-US" b="0" dirty="0"/>
            <a:t>Shows significant variability in performance across different categories, particularly struggling with 'tech' (f1-score: 0.56), and requires hyperparameter tuning, which can be computationally intensive and time-consuming.</a:t>
          </a:r>
        </a:p>
      </dgm:t>
    </dgm:pt>
    <dgm:pt modelId="{865D7E19-8AC4-4DBD-8772-A141CEA6AB21}" type="parTrans" cxnId="{5190EA2F-9D96-4842-ABAB-3AEC80CC20A0}">
      <dgm:prSet/>
      <dgm:spPr/>
      <dgm:t>
        <a:bodyPr/>
        <a:lstStyle/>
        <a:p>
          <a:endParaRPr lang="en-US"/>
        </a:p>
      </dgm:t>
    </dgm:pt>
    <dgm:pt modelId="{EEF8A7A0-0F4B-4276-B8C3-D576BEA5AF8A}" type="sibTrans" cxnId="{5190EA2F-9D96-4842-ABAB-3AEC80CC20A0}">
      <dgm:prSet/>
      <dgm:spPr/>
      <dgm:t>
        <a:bodyPr/>
        <a:lstStyle/>
        <a:p>
          <a:endParaRPr lang="en-US"/>
        </a:p>
      </dgm:t>
    </dgm:pt>
    <dgm:pt modelId="{82B2EE38-EC06-4BF4-B281-A2A3D8FD3665}" type="pres">
      <dgm:prSet presAssocID="{875C2A3F-1694-4B79-BFC1-420FF85663E0}" presName="linear" presStyleCnt="0">
        <dgm:presLayoutVars>
          <dgm:dir/>
          <dgm:animLvl val="lvl"/>
          <dgm:resizeHandles val="exact"/>
        </dgm:presLayoutVars>
      </dgm:prSet>
      <dgm:spPr/>
    </dgm:pt>
    <dgm:pt modelId="{0A06962F-45D2-4CC6-AAAF-98063F85317E}" type="pres">
      <dgm:prSet presAssocID="{54BD5998-1B8A-47FD-B386-594AAAFA6ABB}" presName="parentLin" presStyleCnt="0"/>
      <dgm:spPr/>
    </dgm:pt>
    <dgm:pt modelId="{BA82E494-82DE-439A-B60E-2A8223F4973E}" type="pres">
      <dgm:prSet presAssocID="{54BD5998-1B8A-47FD-B386-594AAAFA6ABB}" presName="parentLeftMargin" presStyleLbl="node1" presStyleIdx="0" presStyleCnt="2"/>
      <dgm:spPr/>
    </dgm:pt>
    <dgm:pt modelId="{74E25DE7-6107-4B9B-810E-8630F2D554AF}" type="pres">
      <dgm:prSet presAssocID="{54BD5998-1B8A-47FD-B386-594AAAFA6ABB}" presName="parentText" presStyleLbl="node1" presStyleIdx="0" presStyleCnt="2">
        <dgm:presLayoutVars>
          <dgm:chMax val="0"/>
          <dgm:bulletEnabled val="1"/>
        </dgm:presLayoutVars>
      </dgm:prSet>
      <dgm:spPr/>
    </dgm:pt>
    <dgm:pt modelId="{21F48947-1421-40BD-86AE-502D1C965532}" type="pres">
      <dgm:prSet presAssocID="{54BD5998-1B8A-47FD-B386-594AAAFA6ABB}" presName="negativeSpace" presStyleCnt="0"/>
      <dgm:spPr/>
    </dgm:pt>
    <dgm:pt modelId="{2D8EEC37-BD45-4095-8800-B7ACCD6F7061}" type="pres">
      <dgm:prSet presAssocID="{54BD5998-1B8A-47FD-B386-594AAAFA6ABB}" presName="childText" presStyleLbl="conFgAcc1" presStyleIdx="0" presStyleCnt="2">
        <dgm:presLayoutVars>
          <dgm:bulletEnabled val="1"/>
        </dgm:presLayoutVars>
      </dgm:prSet>
      <dgm:spPr/>
    </dgm:pt>
    <dgm:pt modelId="{DAA67FFB-08C4-470C-934E-D30B597BF633}" type="pres">
      <dgm:prSet presAssocID="{8655FCD9-3D66-4974-9B33-D7F28DE4103B}" presName="spaceBetweenRectangles" presStyleCnt="0"/>
      <dgm:spPr/>
    </dgm:pt>
    <dgm:pt modelId="{364C71B7-4FF6-4BDA-8CA8-85F26CFE0BB6}" type="pres">
      <dgm:prSet presAssocID="{FF874357-7538-4399-BC4D-0A17BBB6DD94}" presName="parentLin" presStyleCnt="0"/>
      <dgm:spPr/>
    </dgm:pt>
    <dgm:pt modelId="{A5617B51-79AC-4E1F-B3DB-47C7979D929E}" type="pres">
      <dgm:prSet presAssocID="{FF874357-7538-4399-BC4D-0A17BBB6DD94}" presName="parentLeftMargin" presStyleLbl="node1" presStyleIdx="0" presStyleCnt="2"/>
      <dgm:spPr/>
    </dgm:pt>
    <dgm:pt modelId="{45BB2875-E1D1-4561-946C-2F64E7C0DF8B}" type="pres">
      <dgm:prSet presAssocID="{FF874357-7538-4399-BC4D-0A17BBB6DD94}" presName="parentText" presStyleLbl="node1" presStyleIdx="1" presStyleCnt="2">
        <dgm:presLayoutVars>
          <dgm:chMax val="0"/>
          <dgm:bulletEnabled val="1"/>
        </dgm:presLayoutVars>
      </dgm:prSet>
      <dgm:spPr/>
    </dgm:pt>
    <dgm:pt modelId="{24A9EA3D-4673-48DF-BA27-C43F848397B6}" type="pres">
      <dgm:prSet presAssocID="{FF874357-7538-4399-BC4D-0A17BBB6DD94}" presName="negativeSpace" presStyleCnt="0"/>
      <dgm:spPr/>
    </dgm:pt>
    <dgm:pt modelId="{474C7529-DE85-4F5B-B997-C5A96AC59509}" type="pres">
      <dgm:prSet presAssocID="{FF874357-7538-4399-BC4D-0A17BBB6DD94}" presName="childText" presStyleLbl="conFgAcc1" presStyleIdx="1" presStyleCnt="2">
        <dgm:presLayoutVars>
          <dgm:bulletEnabled val="1"/>
        </dgm:presLayoutVars>
      </dgm:prSet>
      <dgm:spPr/>
    </dgm:pt>
  </dgm:ptLst>
  <dgm:cxnLst>
    <dgm:cxn modelId="{5190EA2F-9D96-4842-ABAB-3AEC80CC20A0}" srcId="{FF874357-7538-4399-BC4D-0A17BBB6DD94}" destId="{AF02C0FE-4C6A-4F9C-AC27-1669D99E0D87}" srcOrd="0" destOrd="0" parTransId="{865D7E19-8AC4-4DBD-8772-A141CEA6AB21}" sibTransId="{EEF8A7A0-0F4B-4276-B8C3-D576BEA5AF8A}"/>
    <dgm:cxn modelId="{4FFC663E-8E47-45DC-99AA-F8BD2A62AC0F}" type="presOf" srcId="{FF874357-7538-4399-BC4D-0A17BBB6DD94}" destId="{A5617B51-79AC-4E1F-B3DB-47C7979D929E}" srcOrd="0" destOrd="0" presId="urn:microsoft.com/office/officeart/2005/8/layout/list1"/>
    <dgm:cxn modelId="{C7561282-2440-40AA-809C-2862D088EA3C}" type="presOf" srcId="{FF874357-7538-4399-BC4D-0A17BBB6DD94}" destId="{45BB2875-E1D1-4561-946C-2F64E7C0DF8B}" srcOrd="1" destOrd="0" presId="urn:microsoft.com/office/officeart/2005/8/layout/list1"/>
    <dgm:cxn modelId="{87422883-1A1D-4283-8EBA-4FE8DC8428E1}" srcId="{875C2A3F-1694-4B79-BFC1-420FF85663E0}" destId="{54BD5998-1B8A-47FD-B386-594AAAFA6ABB}" srcOrd="0" destOrd="0" parTransId="{A271A75D-0A21-4B2E-833E-74CD258C086B}" sibTransId="{8655FCD9-3D66-4974-9B33-D7F28DE4103B}"/>
    <dgm:cxn modelId="{06393E8B-0D76-4214-89E2-064D84E078E8}" type="presOf" srcId="{875C2A3F-1694-4B79-BFC1-420FF85663E0}" destId="{82B2EE38-EC06-4BF4-B281-A2A3D8FD3665}" srcOrd="0" destOrd="0" presId="urn:microsoft.com/office/officeart/2005/8/layout/list1"/>
    <dgm:cxn modelId="{B1D8F9A0-56F2-48CE-A39D-0507ACD6358F}" type="presOf" srcId="{54BD5998-1B8A-47FD-B386-594AAAFA6ABB}" destId="{74E25DE7-6107-4B9B-810E-8630F2D554AF}" srcOrd="1" destOrd="0" presId="urn:microsoft.com/office/officeart/2005/8/layout/list1"/>
    <dgm:cxn modelId="{083270A4-E689-4EF1-8BB5-CF0498DE0481}" type="presOf" srcId="{54BD5998-1B8A-47FD-B386-594AAAFA6ABB}" destId="{BA82E494-82DE-439A-B60E-2A8223F4973E}" srcOrd="0" destOrd="0" presId="urn:microsoft.com/office/officeart/2005/8/layout/list1"/>
    <dgm:cxn modelId="{506033BE-76B0-495F-B610-BF6C697415F8}" type="presOf" srcId="{AF02C0FE-4C6A-4F9C-AC27-1669D99E0D87}" destId="{474C7529-DE85-4F5B-B997-C5A96AC59509}" srcOrd="0" destOrd="0" presId="urn:microsoft.com/office/officeart/2005/8/layout/list1"/>
    <dgm:cxn modelId="{996039D5-911F-485D-AF30-C398417A0BEC}" srcId="{54BD5998-1B8A-47FD-B386-594AAAFA6ABB}" destId="{CBA40018-D168-41E0-B23D-B9BDB875D33D}" srcOrd="0" destOrd="0" parTransId="{E684C3B0-F10E-44CC-B7DC-184315C65581}" sibTransId="{BF4A2DAB-41EC-4345-BDD2-111EBCA631E3}"/>
    <dgm:cxn modelId="{D12D36E4-F5EE-4508-8E77-C65112A69D2A}" type="presOf" srcId="{CBA40018-D168-41E0-B23D-B9BDB875D33D}" destId="{2D8EEC37-BD45-4095-8800-B7ACCD6F7061}" srcOrd="0" destOrd="0" presId="urn:microsoft.com/office/officeart/2005/8/layout/list1"/>
    <dgm:cxn modelId="{1DC950E5-1269-4472-9FEE-1F3548B7A3E8}" srcId="{875C2A3F-1694-4B79-BFC1-420FF85663E0}" destId="{FF874357-7538-4399-BC4D-0A17BBB6DD94}" srcOrd="1" destOrd="0" parTransId="{981F7A48-93F4-429C-B7B7-373352279544}" sibTransId="{F9A99C70-FEAE-4625-9320-5BDE2ED34813}"/>
    <dgm:cxn modelId="{9BACEE8B-7D97-4EAC-BC0A-1E9F9BC1A7D2}" type="presParOf" srcId="{82B2EE38-EC06-4BF4-B281-A2A3D8FD3665}" destId="{0A06962F-45D2-4CC6-AAAF-98063F85317E}" srcOrd="0" destOrd="0" presId="urn:microsoft.com/office/officeart/2005/8/layout/list1"/>
    <dgm:cxn modelId="{CC0F058E-441F-4CBA-B24D-A5D7572647DD}" type="presParOf" srcId="{0A06962F-45D2-4CC6-AAAF-98063F85317E}" destId="{BA82E494-82DE-439A-B60E-2A8223F4973E}" srcOrd="0" destOrd="0" presId="urn:microsoft.com/office/officeart/2005/8/layout/list1"/>
    <dgm:cxn modelId="{6AFDFAA8-354E-4FED-AE97-76A48D6E43FE}" type="presParOf" srcId="{0A06962F-45D2-4CC6-AAAF-98063F85317E}" destId="{74E25DE7-6107-4B9B-810E-8630F2D554AF}" srcOrd="1" destOrd="0" presId="urn:microsoft.com/office/officeart/2005/8/layout/list1"/>
    <dgm:cxn modelId="{6DC8AB79-A54B-4677-A6F5-DE9B4347106A}" type="presParOf" srcId="{82B2EE38-EC06-4BF4-B281-A2A3D8FD3665}" destId="{21F48947-1421-40BD-86AE-502D1C965532}" srcOrd="1" destOrd="0" presId="urn:microsoft.com/office/officeart/2005/8/layout/list1"/>
    <dgm:cxn modelId="{CA46B0D7-A6AF-4D60-BEEF-8F4E28F15667}" type="presParOf" srcId="{82B2EE38-EC06-4BF4-B281-A2A3D8FD3665}" destId="{2D8EEC37-BD45-4095-8800-B7ACCD6F7061}" srcOrd="2" destOrd="0" presId="urn:microsoft.com/office/officeart/2005/8/layout/list1"/>
    <dgm:cxn modelId="{DC3DA677-100A-469F-BA46-52C67235D78E}" type="presParOf" srcId="{82B2EE38-EC06-4BF4-B281-A2A3D8FD3665}" destId="{DAA67FFB-08C4-470C-934E-D30B597BF633}" srcOrd="3" destOrd="0" presId="urn:microsoft.com/office/officeart/2005/8/layout/list1"/>
    <dgm:cxn modelId="{D8A4CF62-3CA9-47C4-8532-2C925EFB820A}" type="presParOf" srcId="{82B2EE38-EC06-4BF4-B281-A2A3D8FD3665}" destId="{364C71B7-4FF6-4BDA-8CA8-85F26CFE0BB6}" srcOrd="4" destOrd="0" presId="urn:microsoft.com/office/officeart/2005/8/layout/list1"/>
    <dgm:cxn modelId="{B68D7513-8606-40F8-95CD-F0E27135FFE5}" type="presParOf" srcId="{364C71B7-4FF6-4BDA-8CA8-85F26CFE0BB6}" destId="{A5617B51-79AC-4E1F-B3DB-47C7979D929E}" srcOrd="0" destOrd="0" presId="urn:microsoft.com/office/officeart/2005/8/layout/list1"/>
    <dgm:cxn modelId="{95DDEF11-D7E8-4BAD-B61D-A7BFA617D87F}" type="presParOf" srcId="{364C71B7-4FF6-4BDA-8CA8-85F26CFE0BB6}" destId="{45BB2875-E1D1-4561-946C-2F64E7C0DF8B}" srcOrd="1" destOrd="0" presId="urn:microsoft.com/office/officeart/2005/8/layout/list1"/>
    <dgm:cxn modelId="{C964949C-4A64-49AE-9FDC-18B5825550F7}" type="presParOf" srcId="{82B2EE38-EC06-4BF4-B281-A2A3D8FD3665}" destId="{24A9EA3D-4673-48DF-BA27-C43F848397B6}" srcOrd="5" destOrd="0" presId="urn:microsoft.com/office/officeart/2005/8/layout/list1"/>
    <dgm:cxn modelId="{D31FE38C-6A43-4BB3-A31D-22C55E2887B2}" type="presParOf" srcId="{82B2EE38-EC06-4BF4-B281-A2A3D8FD3665}" destId="{474C7529-DE85-4F5B-B997-C5A96AC5950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75C2A3F-1694-4B79-BFC1-420FF85663E0}"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US"/>
        </a:p>
      </dgm:t>
    </dgm:pt>
    <dgm:pt modelId="{54BD5998-1B8A-47FD-B386-594AAAFA6ABB}">
      <dgm:prSet/>
      <dgm:spPr/>
      <dgm:t>
        <a:bodyPr/>
        <a:lstStyle/>
        <a:p>
          <a:r>
            <a:rPr lang="en-US"/>
            <a:t>Strengths:</a:t>
          </a:r>
        </a:p>
      </dgm:t>
    </dgm:pt>
    <dgm:pt modelId="{A271A75D-0A21-4B2E-833E-74CD258C086B}" type="parTrans" cxnId="{87422883-1A1D-4283-8EBA-4FE8DC8428E1}">
      <dgm:prSet/>
      <dgm:spPr/>
      <dgm:t>
        <a:bodyPr/>
        <a:lstStyle/>
        <a:p>
          <a:endParaRPr lang="en-US"/>
        </a:p>
      </dgm:t>
    </dgm:pt>
    <dgm:pt modelId="{8655FCD9-3D66-4974-9B33-D7F28DE4103B}" type="sibTrans" cxnId="{87422883-1A1D-4283-8EBA-4FE8DC8428E1}">
      <dgm:prSet/>
      <dgm:spPr/>
      <dgm:t>
        <a:bodyPr/>
        <a:lstStyle/>
        <a:p>
          <a:endParaRPr lang="en-US"/>
        </a:p>
      </dgm:t>
    </dgm:pt>
    <dgm:pt modelId="{CBA40018-D168-41E0-B23D-B9BDB875D33D}">
      <dgm:prSet/>
      <dgm:spPr/>
      <dgm:t>
        <a:bodyPr/>
        <a:lstStyle/>
        <a:p>
          <a:r>
            <a:rPr lang="en-US" b="0" dirty="0"/>
            <a:t>Effectively captures sequential dependencies in text, leading to balanced performance across categories, with robust performance in 'politics' (f1-score: 0.90) and 'sport' (f1-score: 0.95), and an overall accuracy of 87%.</a:t>
          </a:r>
        </a:p>
      </dgm:t>
    </dgm:pt>
    <dgm:pt modelId="{E684C3B0-F10E-44CC-B7DC-184315C65581}" type="parTrans" cxnId="{996039D5-911F-485D-AF30-C398417A0BEC}">
      <dgm:prSet/>
      <dgm:spPr/>
      <dgm:t>
        <a:bodyPr/>
        <a:lstStyle/>
        <a:p>
          <a:endParaRPr lang="en-US"/>
        </a:p>
      </dgm:t>
    </dgm:pt>
    <dgm:pt modelId="{BF4A2DAB-41EC-4345-BDD2-111EBCA631E3}" type="sibTrans" cxnId="{996039D5-911F-485D-AF30-C398417A0BEC}">
      <dgm:prSet/>
      <dgm:spPr/>
      <dgm:t>
        <a:bodyPr/>
        <a:lstStyle/>
        <a:p>
          <a:endParaRPr lang="en-US"/>
        </a:p>
      </dgm:t>
    </dgm:pt>
    <dgm:pt modelId="{FF874357-7538-4399-BC4D-0A17BBB6DD94}">
      <dgm:prSet/>
      <dgm:spPr/>
      <dgm:t>
        <a:bodyPr/>
        <a:lstStyle/>
        <a:p>
          <a:r>
            <a:rPr lang="en-US" dirty="0"/>
            <a:t>Weaknesses:</a:t>
          </a:r>
        </a:p>
      </dgm:t>
    </dgm:pt>
    <dgm:pt modelId="{981F7A48-93F4-429C-B7B7-373352279544}" type="parTrans" cxnId="{1DC950E5-1269-4472-9FEE-1F3548B7A3E8}">
      <dgm:prSet/>
      <dgm:spPr/>
      <dgm:t>
        <a:bodyPr/>
        <a:lstStyle/>
        <a:p>
          <a:endParaRPr lang="en-US"/>
        </a:p>
      </dgm:t>
    </dgm:pt>
    <dgm:pt modelId="{F9A99C70-FEAE-4625-9320-5BDE2ED34813}" type="sibTrans" cxnId="{1DC950E5-1269-4472-9FEE-1F3548B7A3E8}">
      <dgm:prSet/>
      <dgm:spPr/>
      <dgm:t>
        <a:bodyPr/>
        <a:lstStyle/>
        <a:p>
          <a:endParaRPr lang="en-US"/>
        </a:p>
      </dgm:t>
    </dgm:pt>
    <dgm:pt modelId="{AF02C0FE-4C6A-4F9C-AC27-1669D99E0D87}">
      <dgm:prSet/>
      <dgm:spPr/>
      <dgm:t>
        <a:bodyPr/>
        <a:lstStyle/>
        <a:p>
          <a:r>
            <a:rPr lang="en-US" b="0" dirty="0"/>
            <a:t>Computationally intensive and requires significant resources for training, with moderate performance in nuanced categories like 'tech' (f1-score: 0.70).</a:t>
          </a:r>
        </a:p>
      </dgm:t>
    </dgm:pt>
    <dgm:pt modelId="{865D7E19-8AC4-4DBD-8772-A141CEA6AB21}" type="parTrans" cxnId="{5190EA2F-9D96-4842-ABAB-3AEC80CC20A0}">
      <dgm:prSet/>
      <dgm:spPr/>
      <dgm:t>
        <a:bodyPr/>
        <a:lstStyle/>
        <a:p>
          <a:endParaRPr lang="en-US"/>
        </a:p>
      </dgm:t>
    </dgm:pt>
    <dgm:pt modelId="{EEF8A7A0-0F4B-4276-B8C3-D576BEA5AF8A}" type="sibTrans" cxnId="{5190EA2F-9D96-4842-ABAB-3AEC80CC20A0}">
      <dgm:prSet/>
      <dgm:spPr/>
      <dgm:t>
        <a:bodyPr/>
        <a:lstStyle/>
        <a:p>
          <a:endParaRPr lang="en-US"/>
        </a:p>
      </dgm:t>
    </dgm:pt>
    <dgm:pt modelId="{82B2EE38-EC06-4BF4-B281-A2A3D8FD3665}" type="pres">
      <dgm:prSet presAssocID="{875C2A3F-1694-4B79-BFC1-420FF85663E0}" presName="linear" presStyleCnt="0">
        <dgm:presLayoutVars>
          <dgm:dir/>
          <dgm:animLvl val="lvl"/>
          <dgm:resizeHandles val="exact"/>
        </dgm:presLayoutVars>
      </dgm:prSet>
      <dgm:spPr/>
    </dgm:pt>
    <dgm:pt modelId="{0A06962F-45D2-4CC6-AAAF-98063F85317E}" type="pres">
      <dgm:prSet presAssocID="{54BD5998-1B8A-47FD-B386-594AAAFA6ABB}" presName="parentLin" presStyleCnt="0"/>
      <dgm:spPr/>
    </dgm:pt>
    <dgm:pt modelId="{BA82E494-82DE-439A-B60E-2A8223F4973E}" type="pres">
      <dgm:prSet presAssocID="{54BD5998-1B8A-47FD-B386-594AAAFA6ABB}" presName="parentLeftMargin" presStyleLbl="node1" presStyleIdx="0" presStyleCnt="2"/>
      <dgm:spPr/>
    </dgm:pt>
    <dgm:pt modelId="{74E25DE7-6107-4B9B-810E-8630F2D554AF}" type="pres">
      <dgm:prSet presAssocID="{54BD5998-1B8A-47FD-B386-594AAAFA6ABB}" presName="parentText" presStyleLbl="node1" presStyleIdx="0" presStyleCnt="2">
        <dgm:presLayoutVars>
          <dgm:chMax val="0"/>
          <dgm:bulletEnabled val="1"/>
        </dgm:presLayoutVars>
      </dgm:prSet>
      <dgm:spPr/>
    </dgm:pt>
    <dgm:pt modelId="{21F48947-1421-40BD-86AE-502D1C965532}" type="pres">
      <dgm:prSet presAssocID="{54BD5998-1B8A-47FD-B386-594AAAFA6ABB}" presName="negativeSpace" presStyleCnt="0"/>
      <dgm:spPr/>
    </dgm:pt>
    <dgm:pt modelId="{2D8EEC37-BD45-4095-8800-B7ACCD6F7061}" type="pres">
      <dgm:prSet presAssocID="{54BD5998-1B8A-47FD-B386-594AAAFA6ABB}" presName="childText" presStyleLbl="conFgAcc1" presStyleIdx="0" presStyleCnt="2">
        <dgm:presLayoutVars>
          <dgm:bulletEnabled val="1"/>
        </dgm:presLayoutVars>
      </dgm:prSet>
      <dgm:spPr/>
    </dgm:pt>
    <dgm:pt modelId="{DAA67FFB-08C4-470C-934E-D30B597BF633}" type="pres">
      <dgm:prSet presAssocID="{8655FCD9-3D66-4974-9B33-D7F28DE4103B}" presName="spaceBetweenRectangles" presStyleCnt="0"/>
      <dgm:spPr/>
    </dgm:pt>
    <dgm:pt modelId="{364C71B7-4FF6-4BDA-8CA8-85F26CFE0BB6}" type="pres">
      <dgm:prSet presAssocID="{FF874357-7538-4399-BC4D-0A17BBB6DD94}" presName="parentLin" presStyleCnt="0"/>
      <dgm:spPr/>
    </dgm:pt>
    <dgm:pt modelId="{A5617B51-79AC-4E1F-B3DB-47C7979D929E}" type="pres">
      <dgm:prSet presAssocID="{FF874357-7538-4399-BC4D-0A17BBB6DD94}" presName="parentLeftMargin" presStyleLbl="node1" presStyleIdx="0" presStyleCnt="2"/>
      <dgm:spPr/>
    </dgm:pt>
    <dgm:pt modelId="{45BB2875-E1D1-4561-946C-2F64E7C0DF8B}" type="pres">
      <dgm:prSet presAssocID="{FF874357-7538-4399-BC4D-0A17BBB6DD94}" presName="parentText" presStyleLbl="node1" presStyleIdx="1" presStyleCnt="2">
        <dgm:presLayoutVars>
          <dgm:chMax val="0"/>
          <dgm:bulletEnabled val="1"/>
        </dgm:presLayoutVars>
      </dgm:prSet>
      <dgm:spPr/>
    </dgm:pt>
    <dgm:pt modelId="{24A9EA3D-4673-48DF-BA27-C43F848397B6}" type="pres">
      <dgm:prSet presAssocID="{FF874357-7538-4399-BC4D-0A17BBB6DD94}" presName="negativeSpace" presStyleCnt="0"/>
      <dgm:spPr/>
    </dgm:pt>
    <dgm:pt modelId="{474C7529-DE85-4F5B-B997-C5A96AC59509}" type="pres">
      <dgm:prSet presAssocID="{FF874357-7538-4399-BC4D-0A17BBB6DD94}" presName="childText" presStyleLbl="conFgAcc1" presStyleIdx="1" presStyleCnt="2">
        <dgm:presLayoutVars>
          <dgm:bulletEnabled val="1"/>
        </dgm:presLayoutVars>
      </dgm:prSet>
      <dgm:spPr/>
    </dgm:pt>
  </dgm:ptLst>
  <dgm:cxnLst>
    <dgm:cxn modelId="{5190EA2F-9D96-4842-ABAB-3AEC80CC20A0}" srcId="{FF874357-7538-4399-BC4D-0A17BBB6DD94}" destId="{AF02C0FE-4C6A-4F9C-AC27-1669D99E0D87}" srcOrd="0" destOrd="0" parTransId="{865D7E19-8AC4-4DBD-8772-A141CEA6AB21}" sibTransId="{EEF8A7A0-0F4B-4276-B8C3-D576BEA5AF8A}"/>
    <dgm:cxn modelId="{4FFC663E-8E47-45DC-99AA-F8BD2A62AC0F}" type="presOf" srcId="{FF874357-7538-4399-BC4D-0A17BBB6DD94}" destId="{A5617B51-79AC-4E1F-B3DB-47C7979D929E}" srcOrd="0" destOrd="0" presId="urn:microsoft.com/office/officeart/2005/8/layout/list1"/>
    <dgm:cxn modelId="{C7561282-2440-40AA-809C-2862D088EA3C}" type="presOf" srcId="{FF874357-7538-4399-BC4D-0A17BBB6DD94}" destId="{45BB2875-E1D1-4561-946C-2F64E7C0DF8B}" srcOrd="1" destOrd="0" presId="urn:microsoft.com/office/officeart/2005/8/layout/list1"/>
    <dgm:cxn modelId="{87422883-1A1D-4283-8EBA-4FE8DC8428E1}" srcId="{875C2A3F-1694-4B79-BFC1-420FF85663E0}" destId="{54BD5998-1B8A-47FD-B386-594AAAFA6ABB}" srcOrd="0" destOrd="0" parTransId="{A271A75D-0A21-4B2E-833E-74CD258C086B}" sibTransId="{8655FCD9-3D66-4974-9B33-D7F28DE4103B}"/>
    <dgm:cxn modelId="{06393E8B-0D76-4214-89E2-064D84E078E8}" type="presOf" srcId="{875C2A3F-1694-4B79-BFC1-420FF85663E0}" destId="{82B2EE38-EC06-4BF4-B281-A2A3D8FD3665}" srcOrd="0" destOrd="0" presId="urn:microsoft.com/office/officeart/2005/8/layout/list1"/>
    <dgm:cxn modelId="{B1D8F9A0-56F2-48CE-A39D-0507ACD6358F}" type="presOf" srcId="{54BD5998-1B8A-47FD-B386-594AAAFA6ABB}" destId="{74E25DE7-6107-4B9B-810E-8630F2D554AF}" srcOrd="1" destOrd="0" presId="urn:microsoft.com/office/officeart/2005/8/layout/list1"/>
    <dgm:cxn modelId="{083270A4-E689-4EF1-8BB5-CF0498DE0481}" type="presOf" srcId="{54BD5998-1B8A-47FD-B386-594AAAFA6ABB}" destId="{BA82E494-82DE-439A-B60E-2A8223F4973E}" srcOrd="0" destOrd="0" presId="urn:microsoft.com/office/officeart/2005/8/layout/list1"/>
    <dgm:cxn modelId="{506033BE-76B0-495F-B610-BF6C697415F8}" type="presOf" srcId="{AF02C0FE-4C6A-4F9C-AC27-1669D99E0D87}" destId="{474C7529-DE85-4F5B-B997-C5A96AC59509}" srcOrd="0" destOrd="0" presId="urn:microsoft.com/office/officeart/2005/8/layout/list1"/>
    <dgm:cxn modelId="{996039D5-911F-485D-AF30-C398417A0BEC}" srcId="{54BD5998-1B8A-47FD-B386-594AAAFA6ABB}" destId="{CBA40018-D168-41E0-B23D-B9BDB875D33D}" srcOrd="0" destOrd="0" parTransId="{E684C3B0-F10E-44CC-B7DC-184315C65581}" sibTransId="{BF4A2DAB-41EC-4345-BDD2-111EBCA631E3}"/>
    <dgm:cxn modelId="{D12D36E4-F5EE-4508-8E77-C65112A69D2A}" type="presOf" srcId="{CBA40018-D168-41E0-B23D-B9BDB875D33D}" destId="{2D8EEC37-BD45-4095-8800-B7ACCD6F7061}" srcOrd="0" destOrd="0" presId="urn:microsoft.com/office/officeart/2005/8/layout/list1"/>
    <dgm:cxn modelId="{1DC950E5-1269-4472-9FEE-1F3548B7A3E8}" srcId="{875C2A3F-1694-4B79-BFC1-420FF85663E0}" destId="{FF874357-7538-4399-BC4D-0A17BBB6DD94}" srcOrd="1" destOrd="0" parTransId="{981F7A48-93F4-429C-B7B7-373352279544}" sibTransId="{F9A99C70-FEAE-4625-9320-5BDE2ED34813}"/>
    <dgm:cxn modelId="{9BACEE8B-7D97-4EAC-BC0A-1E9F9BC1A7D2}" type="presParOf" srcId="{82B2EE38-EC06-4BF4-B281-A2A3D8FD3665}" destId="{0A06962F-45D2-4CC6-AAAF-98063F85317E}" srcOrd="0" destOrd="0" presId="urn:microsoft.com/office/officeart/2005/8/layout/list1"/>
    <dgm:cxn modelId="{CC0F058E-441F-4CBA-B24D-A5D7572647DD}" type="presParOf" srcId="{0A06962F-45D2-4CC6-AAAF-98063F85317E}" destId="{BA82E494-82DE-439A-B60E-2A8223F4973E}" srcOrd="0" destOrd="0" presId="urn:microsoft.com/office/officeart/2005/8/layout/list1"/>
    <dgm:cxn modelId="{6AFDFAA8-354E-4FED-AE97-76A48D6E43FE}" type="presParOf" srcId="{0A06962F-45D2-4CC6-AAAF-98063F85317E}" destId="{74E25DE7-6107-4B9B-810E-8630F2D554AF}" srcOrd="1" destOrd="0" presId="urn:microsoft.com/office/officeart/2005/8/layout/list1"/>
    <dgm:cxn modelId="{6DC8AB79-A54B-4677-A6F5-DE9B4347106A}" type="presParOf" srcId="{82B2EE38-EC06-4BF4-B281-A2A3D8FD3665}" destId="{21F48947-1421-40BD-86AE-502D1C965532}" srcOrd="1" destOrd="0" presId="urn:microsoft.com/office/officeart/2005/8/layout/list1"/>
    <dgm:cxn modelId="{CA46B0D7-A6AF-4D60-BEEF-8F4E28F15667}" type="presParOf" srcId="{82B2EE38-EC06-4BF4-B281-A2A3D8FD3665}" destId="{2D8EEC37-BD45-4095-8800-B7ACCD6F7061}" srcOrd="2" destOrd="0" presId="urn:microsoft.com/office/officeart/2005/8/layout/list1"/>
    <dgm:cxn modelId="{DC3DA677-100A-469F-BA46-52C67235D78E}" type="presParOf" srcId="{82B2EE38-EC06-4BF4-B281-A2A3D8FD3665}" destId="{DAA67FFB-08C4-470C-934E-D30B597BF633}" srcOrd="3" destOrd="0" presId="urn:microsoft.com/office/officeart/2005/8/layout/list1"/>
    <dgm:cxn modelId="{D8A4CF62-3CA9-47C4-8532-2C925EFB820A}" type="presParOf" srcId="{82B2EE38-EC06-4BF4-B281-A2A3D8FD3665}" destId="{364C71B7-4FF6-4BDA-8CA8-85F26CFE0BB6}" srcOrd="4" destOrd="0" presId="urn:microsoft.com/office/officeart/2005/8/layout/list1"/>
    <dgm:cxn modelId="{B68D7513-8606-40F8-95CD-F0E27135FFE5}" type="presParOf" srcId="{364C71B7-4FF6-4BDA-8CA8-85F26CFE0BB6}" destId="{A5617B51-79AC-4E1F-B3DB-47C7979D929E}" srcOrd="0" destOrd="0" presId="urn:microsoft.com/office/officeart/2005/8/layout/list1"/>
    <dgm:cxn modelId="{95DDEF11-D7E8-4BAD-B61D-A7BFA617D87F}" type="presParOf" srcId="{364C71B7-4FF6-4BDA-8CA8-85F26CFE0BB6}" destId="{45BB2875-E1D1-4561-946C-2F64E7C0DF8B}" srcOrd="1" destOrd="0" presId="urn:microsoft.com/office/officeart/2005/8/layout/list1"/>
    <dgm:cxn modelId="{C964949C-4A64-49AE-9FDC-18B5825550F7}" type="presParOf" srcId="{82B2EE38-EC06-4BF4-B281-A2A3D8FD3665}" destId="{24A9EA3D-4673-48DF-BA27-C43F848397B6}" srcOrd="5" destOrd="0" presId="urn:microsoft.com/office/officeart/2005/8/layout/list1"/>
    <dgm:cxn modelId="{D31FE38C-6A43-4BB3-A31D-22C55E2887B2}" type="presParOf" srcId="{82B2EE38-EC06-4BF4-B281-A2A3D8FD3665}" destId="{474C7529-DE85-4F5B-B997-C5A96AC5950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75C2A3F-1694-4B79-BFC1-420FF85663E0}"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US"/>
        </a:p>
      </dgm:t>
    </dgm:pt>
    <dgm:pt modelId="{54BD5998-1B8A-47FD-B386-594AAAFA6ABB}">
      <dgm:prSet/>
      <dgm:spPr/>
      <dgm:t>
        <a:bodyPr/>
        <a:lstStyle/>
        <a:p>
          <a:r>
            <a:rPr lang="en-US"/>
            <a:t>Strengths:</a:t>
          </a:r>
        </a:p>
      </dgm:t>
    </dgm:pt>
    <dgm:pt modelId="{A271A75D-0A21-4B2E-833E-74CD258C086B}" type="parTrans" cxnId="{87422883-1A1D-4283-8EBA-4FE8DC8428E1}">
      <dgm:prSet/>
      <dgm:spPr/>
      <dgm:t>
        <a:bodyPr/>
        <a:lstStyle/>
        <a:p>
          <a:endParaRPr lang="en-US"/>
        </a:p>
      </dgm:t>
    </dgm:pt>
    <dgm:pt modelId="{8655FCD9-3D66-4974-9B33-D7F28DE4103B}" type="sibTrans" cxnId="{87422883-1A1D-4283-8EBA-4FE8DC8428E1}">
      <dgm:prSet/>
      <dgm:spPr/>
      <dgm:t>
        <a:bodyPr/>
        <a:lstStyle/>
        <a:p>
          <a:endParaRPr lang="en-US"/>
        </a:p>
      </dgm:t>
    </dgm:pt>
    <dgm:pt modelId="{CBA40018-D168-41E0-B23D-B9BDB875D33D}">
      <dgm:prSet/>
      <dgm:spPr/>
      <dgm:t>
        <a:bodyPr/>
        <a:lstStyle/>
        <a:p>
          <a:r>
            <a:rPr lang="en-US" b="0" dirty="0"/>
            <a:t>Deep contextual understanding leads to superior performance across most categories, especially ‘politics’ (f1-score: 0.92) and ‘sport’ (f1-score: 0.98), leveraging large pre-trained models for the highest overall accuracy (89%) and balanced performance across categories.</a:t>
          </a:r>
        </a:p>
      </dgm:t>
    </dgm:pt>
    <dgm:pt modelId="{E684C3B0-F10E-44CC-B7DC-184315C65581}" type="parTrans" cxnId="{996039D5-911F-485D-AF30-C398417A0BEC}">
      <dgm:prSet/>
      <dgm:spPr/>
      <dgm:t>
        <a:bodyPr/>
        <a:lstStyle/>
        <a:p>
          <a:endParaRPr lang="en-US"/>
        </a:p>
      </dgm:t>
    </dgm:pt>
    <dgm:pt modelId="{BF4A2DAB-41EC-4345-BDD2-111EBCA631E3}" type="sibTrans" cxnId="{996039D5-911F-485D-AF30-C398417A0BEC}">
      <dgm:prSet/>
      <dgm:spPr/>
      <dgm:t>
        <a:bodyPr/>
        <a:lstStyle/>
        <a:p>
          <a:endParaRPr lang="en-US"/>
        </a:p>
      </dgm:t>
    </dgm:pt>
    <dgm:pt modelId="{FF874357-7538-4399-BC4D-0A17BBB6DD94}">
      <dgm:prSet/>
      <dgm:spPr/>
      <dgm:t>
        <a:bodyPr/>
        <a:lstStyle/>
        <a:p>
          <a:r>
            <a:rPr lang="en-US" dirty="0"/>
            <a:t>Weaknesses:</a:t>
          </a:r>
        </a:p>
      </dgm:t>
    </dgm:pt>
    <dgm:pt modelId="{981F7A48-93F4-429C-B7B7-373352279544}" type="parTrans" cxnId="{1DC950E5-1269-4472-9FEE-1F3548B7A3E8}">
      <dgm:prSet/>
      <dgm:spPr/>
      <dgm:t>
        <a:bodyPr/>
        <a:lstStyle/>
        <a:p>
          <a:endParaRPr lang="en-US"/>
        </a:p>
      </dgm:t>
    </dgm:pt>
    <dgm:pt modelId="{F9A99C70-FEAE-4625-9320-5BDE2ED34813}" type="sibTrans" cxnId="{1DC950E5-1269-4472-9FEE-1F3548B7A3E8}">
      <dgm:prSet/>
      <dgm:spPr/>
      <dgm:t>
        <a:bodyPr/>
        <a:lstStyle/>
        <a:p>
          <a:endParaRPr lang="en-US"/>
        </a:p>
      </dgm:t>
    </dgm:pt>
    <dgm:pt modelId="{AF02C0FE-4C6A-4F9C-AC27-1669D99E0D87}">
      <dgm:prSet/>
      <dgm:spPr/>
      <dgm:t>
        <a:bodyPr/>
        <a:lstStyle/>
        <a:p>
          <a:r>
            <a:rPr lang="en-US" b="0" dirty="0"/>
            <a:t>Resource-intensive, requiring substantial computational power and memory, and while better than traditional models, still shows room for improvement in the ‘tech’ class (f1-score: 0.71).</a:t>
          </a:r>
        </a:p>
      </dgm:t>
    </dgm:pt>
    <dgm:pt modelId="{865D7E19-8AC4-4DBD-8772-A141CEA6AB21}" type="parTrans" cxnId="{5190EA2F-9D96-4842-ABAB-3AEC80CC20A0}">
      <dgm:prSet/>
      <dgm:spPr/>
      <dgm:t>
        <a:bodyPr/>
        <a:lstStyle/>
        <a:p>
          <a:endParaRPr lang="en-US"/>
        </a:p>
      </dgm:t>
    </dgm:pt>
    <dgm:pt modelId="{EEF8A7A0-0F4B-4276-B8C3-D576BEA5AF8A}" type="sibTrans" cxnId="{5190EA2F-9D96-4842-ABAB-3AEC80CC20A0}">
      <dgm:prSet/>
      <dgm:spPr/>
      <dgm:t>
        <a:bodyPr/>
        <a:lstStyle/>
        <a:p>
          <a:endParaRPr lang="en-US"/>
        </a:p>
      </dgm:t>
    </dgm:pt>
    <dgm:pt modelId="{82B2EE38-EC06-4BF4-B281-A2A3D8FD3665}" type="pres">
      <dgm:prSet presAssocID="{875C2A3F-1694-4B79-BFC1-420FF85663E0}" presName="linear" presStyleCnt="0">
        <dgm:presLayoutVars>
          <dgm:dir/>
          <dgm:animLvl val="lvl"/>
          <dgm:resizeHandles val="exact"/>
        </dgm:presLayoutVars>
      </dgm:prSet>
      <dgm:spPr/>
    </dgm:pt>
    <dgm:pt modelId="{0A06962F-45D2-4CC6-AAAF-98063F85317E}" type="pres">
      <dgm:prSet presAssocID="{54BD5998-1B8A-47FD-B386-594AAAFA6ABB}" presName="parentLin" presStyleCnt="0"/>
      <dgm:spPr/>
    </dgm:pt>
    <dgm:pt modelId="{BA82E494-82DE-439A-B60E-2A8223F4973E}" type="pres">
      <dgm:prSet presAssocID="{54BD5998-1B8A-47FD-B386-594AAAFA6ABB}" presName="parentLeftMargin" presStyleLbl="node1" presStyleIdx="0" presStyleCnt="2"/>
      <dgm:spPr/>
    </dgm:pt>
    <dgm:pt modelId="{74E25DE7-6107-4B9B-810E-8630F2D554AF}" type="pres">
      <dgm:prSet presAssocID="{54BD5998-1B8A-47FD-B386-594AAAFA6ABB}" presName="parentText" presStyleLbl="node1" presStyleIdx="0" presStyleCnt="2">
        <dgm:presLayoutVars>
          <dgm:chMax val="0"/>
          <dgm:bulletEnabled val="1"/>
        </dgm:presLayoutVars>
      </dgm:prSet>
      <dgm:spPr/>
    </dgm:pt>
    <dgm:pt modelId="{21F48947-1421-40BD-86AE-502D1C965532}" type="pres">
      <dgm:prSet presAssocID="{54BD5998-1B8A-47FD-B386-594AAAFA6ABB}" presName="negativeSpace" presStyleCnt="0"/>
      <dgm:spPr/>
    </dgm:pt>
    <dgm:pt modelId="{2D8EEC37-BD45-4095-8800-B7ACCD6F7061}" type="pres">
      <dgm:prSet presAssocID="{54BD5998-1B8A-47FD-B386-594AAAFA6ABB}" presName="childText" presStyleLbl="conFgAcc1" presStyleIdx="0" presStyleCnt="2">
        <dgm:presLayoutVars>
          <dgm:bulletEnabled val="1"/>
        </dgm:presLayoutVars>
      </dgm:prSet>
      <dgm:spPr/>
    </dgm:pt>
    <dgm:pt modelId="{DAA67FFB-08C4-470C-934E-D30B597BF633}" type="pres">
      <dgm:prSet presAssocID="{8655FCD9-3D66-4974-9B33-D7F28DE4103B}" presName="spaceBetweenRectangles" presStyleCnt="0"/>
      <dgm:spPr/>
    </dgm:pt>
    <dgm:pt modelId="{364C71B7-4FF6-4BDA-8CA8-85F26CFE0BB6}" type="pres">
      <dgm:prSet presAssocID="{FF874357-7538-4399-BC4D-0A17BBB6DD94}" presName="parentLin" presStyleCnt="0"/>
      <dgm:spPr/>
    </dgm:pt>
    <dgm:pt modelId="{A5617B51-79AC-4E1F-B3DB-47C7979D929E}" type="pres">
      <dgm:prSet presAssocID="{FF874357-7538-4399-BC4D-0A17BBB6DD94}" presName="parentLeftMargin" presStyleLbl="node1" presStyleIdx="0" presStyleCnt="2"/>
      <dgm:spPr/>
    </dgm:pt>
    <dgm:pt modelId="{45BB2875-E1D1-4561-946C-2F64E7C0DF8B}" type="pres">
      <dgm:prSet presAssocID="{FF874357-7538-4399-BC4D-0A17BBB6DD94}" presName="parentText" presStyleLbl="node1" presStyleIdx="1" presStyleCnt="2">
        <dgm:presLayoutVars>
          <dgm:chMax val="0"/>
          <dgm:bulletEnabled val="1"/>
        </dgm:presLayoutVars>
      </dgm:prSet>
      <dgm:spPr/>
    </dgm:pt>
    <dgm:pt modelId="{24A9EA3D-4673-48DF-BA27-C43F848397B6}" type="pres">
      <dgm:prSet presAssocID="{FF874357-7538-4399-BC4D-0A17BBB6DD94}" presName="negativeSpace" presStyleCnt="0"/>
      <dgm:spPr/>
    </dgm:pt>
    <dgm:pt modelId="{474C7529-DE85-4F5B-B997-C5A96AC59509}" type="pres">
      <dgm:prSet presAssocID="{FF874357-7538-4399-BC4D-0A17BBB6DD94}" presName="childText" presStyleLbl="conFgAcc1" presStyleIdx="1" presStyleCnt="2">
        <dgm:presLayoutVars>
          <dgm:bulletEnabled val="1"/>
        </dgm:presLayoutVars>
      </dgm:prSet>
      <dgm:spPr/>
    </dgm:pt>
  </dgm:ptLst>
  <dgm:cxnLst>
    <dgm:cxn modelId="{5190EA2F-9D96-4842-ABAB-3AEC80CC20A0}" srcId="{FF874357-7538-4399-BC4D-0A17BBB6DD94}" destId="{AF02C0FE-4C6A-4F9C-AC27-1669D99E0D87}" srcOrd="0" destOrd="0" parTransId="{865D7E19-8AC4-4DBD-8772-A141CEA6AB21}" sibTransId="{EEF8A7A0-0F4B-4276-B8C3-D576BEA5AF8A}"/>
    <dgm:cxn modelId="{4FFC663E-8E47-45DC-99AA-F8BD2A62AC0F}" type="presOf" srcId="{FF874357-7538-4399-BC4D-0A17BBB6DD94}" destId="{A5617B51-79AC-4E1F-B3DB-47C7979D929E}" srcOrd="0" destOrd="0" presId="urn:microsoft.com/office/officeart/2005/8/layout/list1"/>
    <dgm:cxn modelId="{C7561282-2440-40AA-809C-2862D088EA3C}" type="presOf" srcId="{FF874357-7538-4399-BC4D-0A17BBB6DD94}" destId="{45BB2875-E1D1-4561-946C-2F64E7C0DF8B}" srcOrd="1" destOrd="0" presId="urn:microsoft.com/office/officeart/2005/8/layout/list1"/>
    <dgm:cxn modelId="{87422883-1A1D-4283-8EBA-4FE8DC8428E1}" srcId="{875C2A3F-1694-4B79-BFC1-420FF85663E0}" destId="{54BD5998-1B8A-47FD-B386-594AAAFA6ABB}" srcOrd="0" destOrd="0" parTransId="{A271A75D-0A21-4B2E-833E-74CD258C086B}" sibTransId="{8655FCD9-3D66-4974-9B33-D7F28DE4103B}"/>
    <dgm:cxn modelId="{06393E8B-0D76-4214-89E2-064D84E078E8}" type="presOf" srcId="{875C2A3F-1694-4B79-BFC1-420FF85663E0}" destId="{82B2EE38-EC06-4BF4-B281-A2A3D8FD3665}" srcOrd="0" destOrd="0" presId="urn:microsoft.com/office/officeart/2005/8/layout/list1"/>
    <dgm:cxn modelId="{B1D8F9A0-56F2-48CE-A39D-0507ACD6358F}" type="presOf" srcId="{54BD5998-1B8A-47FD-B386-594AAAFA6ABB}" destId="{74E25DE7-6107-4B9B-810E-8630F2D554AF}" srcOrd="1" destOrd="0" presId="urn:microsoft.com/office/officeart/2005/8/layout/list1"/>
    <dgm:cxn modelId="{083270A4-E689-4EF1-8BB5-CF0498DE0481}" type="presOf" srcId="{54BD5998-1B8A-47FD-B386-594AAAFA6ABB}" destId="{BA82E494-82DE-439A-B60E-2A8223F4973E}" srcOrd="0" destOrd="0" presId="urn:microsoft.com/office/officeart/2005/8/layout/list1"/>
    <dgm:cxn modelId="{506033BE-76B0-495F-B610-BF6C697415F8}" type="presOf" srcId="{AF02C0FE-4C6A-4F9C-AC27-1669D99E0D87}" destId="{474C7529-DE85-4F5B-B997-C5A96AC59509}" srcOrd="0" destOrd="0" presId="urn:microsoft.com/office/officeart/2005/8/layout/list1"/>
    <dgm:cxn modelId="{996039D5-911F-485D-AF30-C398417A0BEC}" srcId="{54BD5998-1B8A-47FD-B386-594AAAFA6ABB}" destId="{CBA40018-D168-41E0-B23D-B9BDB875D33D}" srcOrd="0" destOrd="0" parTransId="{E684C3B0-F10E-44CC-B7DC-184315C65581}" sibTransId="{BF4A2DAB-41EC-4345-BDD2-111EBCA631E3}"/>
    <dgm:cxn modelId="{D12D36E4-F5EE-4508-8E77-C65112A69D2A}" type="presOf" srcId="{CBA40018-D168-41E0-B23D-B9BDB875D33D}" destId="{2D8EEC37-BD45-4095-8800-B7ACCD6F7061}" srcOrd="0" destOrd="0" presId="urn:microsoft.com/office/officeart/2005/8/layout/list1"/>
    <dgm:cxn modelId="{1DC950E5-1269-4472-9FEE-1F3548B7A3E8}" srcId="{875C2A3F-1694-4B79-BFC1-420FF85663E0}" destId="{FF874357-7538-4399-BC4D-0A17BBB6DD94}" srcOrd="1" destOrd="0" parTransId="{981F7A48-93F4-429C-B7B7-373352279544}" sibTransId="{F9A99C70-FEAE-4625-9320-5BDE2ED34813}"/>
    <dgm:cxn modelId="{9BACEE8B-7D97-4EAC-BC0A-1E9F9BC1A7D2}" type="presParOf" srcId="{82B2EE38-EC06-4BF4-B281-A2A3D8FD3665}" destId="{0A06962F-45D2-4CC6-AAAF-98063F85317E}" srcOrd="0" destOrd="0" presId="urn:microsoft.com/office/officeart/2005/8/layout/list1"/>
    <dgm:cxn modelId="{CC0F058E-441F-4CBA-B24D-A5D7572647DD}" type="presParOf" srcId="{0A06962F-45D2-4CC6-AAAF-98063F85317E}" destId="{BA82E494-82DE-439A-B60E-2A8223F4973E}" srcOrd="0" destOrd="0" presId="urn:microsoft.com/office/officeart/2005/8/layout/list1"/>
    <dgm:cxn modelId="{6AFDFAA8-354E-4FED-AE97-76A48D6E43FE}" type="presParOf" srcId="{0A06962F-45D2-4CC6-AAAF-98063F85317E}" destId="{74E25DE7-6107-4B9B-810E-8630F2D554AF}" srcOrd="1" destOrd="0" presId="urn:microsoft.com/office/officeart/2005/8/layout/list1"/>
    <dgm:cxn modelId="{6DC8AB79-A54B-4677-A6F5-DE9B4347106A}" type="presParOf" srcId="{82B2EE38-EC06-4BF4-B281-A2A3D8FD3665}" destId="{21F48947-1421-40BD-86AE-502D1C965532}" srcOrd="1" destOrd="0" presId="urn:microsoft.com/office/officeart/2005/8/layout/list1"/>
    <dgm:cxn modelId="{CA46B0D7-A6AF-4D60-BEEF-8F4E28F15667}" type="presParOf" srcId="{82B2EE38-EC06-4BF4-B281-A2A3D8FD3665}" destId="{2D8EEC37-BD45-4095-8800-B7ACCD6F7061}" srcOrd="2" destOrd="0" presId="urn:microsoft.com/office/officeart/2005/8/layout/list1"/>
    <dgm:cxn modelId="{DC3DA677-100A-469F-BA46-52C67235D78E}" type="presParOf" srcId="{82B2EE38-EC06-4BF4-B281-A2A3D8FD3665}" destId="{DAA67FFB-08C4-470C-934E-D30B597BF633}" srcOrd="3" destOrd="0" presId="urn:microsoft.com/office/officeart/2005/8/layout/list1"/>
    <dgm:cxn modelId="{D8A4CF62-3CA9-47C4-8532-2C925EFB820A}" type="presParOf" srcId="{82B2EE38-EC06-4BF4-B281-A2A3D8FD3665}" destId="{364C71B7-4FF6-4BDA-8CA8-85F26CFE0BB6}" srcOrd="4" destOrd="0" presId="urn:microsoft.com/office/officeart/2005/8/layout/list1"/>
    <dgm:cxn modelId="{B68D7513-8606-40F8-95CD-F0E27135FFE5}" type="presParOf" srcId="{364C71B7-4FF6-4BDA-8CA8-85F26CFE0BB6}" destId="{A5617B51-79AC-4E1F-B3DB-47C7979D929E}" srcOrd="0" destOrd="0" presId="urn:microsoft.com/office/officeart/2005/8/layout/list1"/>
    <dgm:cxn modelId="{95DDEF11-D7E8-4BAD-B61D-A7BFA617D87F}" type="presParOf" srcId="{364C71B7-4FF6-4BDA-8CA8-85F26CFE0BB6}" destId="{45BB2875-E1D1-4561-946C-2F64E7C0DF8B}" srcOrd="1" destOrd="0" presId="urn:microsoft.com/office/officeart/2005/8/layout/list1"/>
    <dgm:cxn modelId="{C964949C-4A64-49AE-9FDC-18B5825550F7}" type="presParOf" srcId="{82B2EE38-EC06-4BF4-B281-A2A3D8FD3665}" destId="{24A9EA3D-4673-48DF-BA27-C43F848397B6}" srcOrd="5" destOrd="0" presId="urn:microsoft.com/office/officeart/2005/8/layout/list1"/>
    <dgm:cxn modelId="{D31FE38C-6A43-4BB3-A31D-22C55E2887B2}" type="presParOf" srcId="{82B2EE38-EC06-4BF4-B281-A2A3D8FD3665}" destId="{474C7529-DE85-4F5B-B997-C5A96AC5950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75C2A3F-1694-4B79-BFC1-420FF85663E0}"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US"/>
        </a:p>
      </dgm:t>
    </dgm:pt>
    <dgm:pt modelId="{54BD5998-1B8A-47FD-B386-594AAAFA6ABB}">
      <dgm:prSet/>
      <dgm:spPr/>
      <dgm:t>
        <a:bodyPr/>
        <a:lstStyle/>
        <a:p>
          <a:r>
            <a:rPr lang="en-US"/>
            <a:t>Strengths:</a:t>
          </a:r>
        </a:p>
      </dgm:t>
    </dgm:pt>
    <dgm:pt modelId="{A271A75D-0A21-4B2E-833E-74CD258C086B}" type="parTrans" cxnId="{87422883-1A1D-4283-8EBA-4FE8DC8428E1}">
      <dgm:prSet/>
      <dgm:spPr/>
      <dgm:t>
        <a:bodyPr/>
        <a:lstStyle/>
        <a:p>
          <a:endParaRPr lang="en-US"/>
        </a:p>
      </dgm:t>
    </dgm:pt>
    <dgm:pt modelId="{8655FCD9-3D66-4974-9B33-D7F28DE4103B}" type="sibTrans" cxnId="{87422883-1A1D-4283-8EBA-4FE8DC8428E1}">
      <dgm:prSet/>
      <dgm:spPr/>
      <dgm:t>
        <a:bodyPr/>
        <a:lstStyle/>
        <a:p>
          <a:endParaRPr lang="en-US"/>
        </a:p>
      </dgm:t>
    </dgm:pt>
    <dgm:pt modelId="{CBA40018-D168-41E0-B23D-B9BDB875D33D}">
      <dgm:prSet/>
      <dgm:spPr/>
      <dgm:t>
        <a:bodyPr/>
        <a:lstStyle/>
        <a:p>
          <a:r>
            <a:rPr lang="en-US" b="0" dirty="0"/>
            <a:t>Generative capabilities contribute to strong performance in classifying classes like ‘politics’ (f1-score: 0.91) and ‘sport’ (f1-score: 0.97), effectively capturing complex language patterns for good overall performance.</a:t>
          </a:r>
        </a:p>
      </dgm:t>
    </dgm:pt>
    <dgm:pt modelId="{E684C3B0-F10E-44CC-B7DC-184315C65581}" type="parTrans" cxnId="{996039D5-911F-485D-AF30-C398417A0BEC}">
      <dgm:prSet/>
      <dgm:spPr/>
      <dgm:t>
        <a:bodyPr/>
        <a:lstStyle/>
        <a:p>
          <a:endParaRPr lang="en-US"/>
        </a:p>
      </dgm:t>
    </dgm:pt>
    <dgm:pt modelId="{BF4A2DAB-41EC-4345-BDD2-111EBCA631E3}" type="sibTrans" cxnId="{996039D5-911F-485D-AF30-C398417A0BEC}">
      <dgm:prSet/>
      <dgm:spPr/>
      <dgm:t>
        <a:bodyPr/>
        <a:lstStyle/>
        <a:p>
          <a:endParaRPr lang="en-US"/>
        </a:p>
      </dgm:t>
    </dgm:pt>
    <dgm:pt modelId="{FF874357-7538-4399-BC4D-0A17BBB6DD94}">
      <dgm:prSet/>
      <dgm:spPr/>
      <dgm:t>
        <a:bodyPr/>
        <a:lstStyle/>
        <a:p>
          <a:r>
            <a:rPr lang="en-US" dirty="0"/>
            <a:t>Weaknesses:</a:t>
          </a:r>
        </a:p>
      </dgm:t>
    </dgm:pt>
    <dgm:pt modelId="{981F7A48-93F4-429C-B7B7-373352279544}" type="parTrans" cxnId="{1DC950E5-1269-4472-9FEE-1F3548B7A3E8}">
      <dgm:prSet/>
      <dgm:spPr/>
      <dgm:t>
        <a:bodyPr/>
        <a:lstStyle/>
        <a:p>
          <a:endParaRPr lang="en-US"/>
        </a:p>
      </dgm:t>
    </dgm:pt>
    <dgm:pt modelId="{F9A99C70-FEAE-4625-9320-5BDE2ED34813}" type="sibTrans" cxnId="{1DC950E5-1269-4472-9FEE-1F3548B7A3E8}">
      <dgm:prSet/>
      <dgm:spPr/>
      <dgm:t>
        <a:bodyPr/>
        <a:lstStyle/>
        <a:p>
          <a:endParaRPr lang="en-US"/>
        </a:p>
      </dgm:t>
    </dgm:pt>
    <dgm:pt modelId="{AF02C0FE-4C6A-4F9C-AC27-1669D99E0D87}">
      <dgm:prSet/>
      <dgm:spPr/>
      <dgm:t>
        <a:bodyPr/>
        <a:lstStyle/>
        <a:p>
          <a:r>
            <a:rPr lang="en-US" b="0" dirty="0"/>
            <a:t>Shows variability in performance, particularly struggling with the ‘tech’ class (f1-score: 0.66), and requires significant computational resources for training and fine-tuning.</a:t>
          </a:r>
        </a:p>
      </dgm:t>
    </dgm:pt>
    <dgm:pt modelId="{865D7E19-8AC4-4DBD-8772-A141CEA6AB21}" type="parTrans" cxnId="{5190EA2F-9D96-4842-ABAB-3AEC80CC20A0}">
      <dgm:prSet/>
      <dgm:spPr/>
      <dgm:t>
        <a:bodyPr/>
        <a:lstStyle/>
        <a:p>
          <a:endParaRPr lang="en-US"/>
        </a:p>
      </dgm:t>
    </dgm:pt>
    <dgm:pt modelId="{EEF8A7A0-0F4B-4276-B8C3-D576BEA5AF8A}" type="sibTrans" cxnId="{5190EA2F-9D96-4842-ABAB-3AEC80CC20A0}">
      <dgm:prSet/>
      <dgm:spPr/>
      <dgm:t>
        <a:bodyPr/>
        <a:lstStyle/>
        <a:p>
          <a:endParaRPr lang="en-US"/>
        </a:p>
      </dgm:t>
    </dgm:pt>
    <dgm:pt modelId="{82B2EE38-EC06-4BF4-B281-A2A3D8FD3665}" type="pres">
      <dgm:prSet presAssocID="{875C2A3F-1694-4B79-BFC1-420FF85663E0}" presName="linear" presStyleCnt="0">
        <dgm:presLayoutVars>
          <dgm:dir/>
          <dgm:animLvl val="lvl"/>
          <dgm:resizeHandles val="exact"/>
        </dgm:presLayoutVars>
      </dgm:prSet>
      <dgm:spPr/>
    </dgm:pt>
    <dgm:pt modelId="{0A06962F-45D2-4CC6-AAAF-98063F85317E}" type="pres">
      <dgm:prSet presAssocID="{54BD5998-1B8A-47FD-B386-594AAAFA6ABB}" presName="parentLin" presStyleCnt="0"/>
      <dgm:spPr/>
    </dgm:pt>
    <dgm:pt modelId="{BA82E494-82DE-439A-B60E-2A8223F4973E}" type="pres">
      <dgm:prSet presAssocID="{54BD5998-1B8A-47FD-B386-594AAAFA6ABB}" presName="parentLeftMargin" presStyleLbl="node1" presStyleIdx="0" presStyleCnt="2"/>
      <dgm:spPr/>
    </dgm:pt>
    <dgm:pt modelId="{74E25DE7-6107-4B9B-810E-8630F2D554AF}" type="pres">
      <dgm:prSet presAssocID="{54BD5998-1B8A-47FD-B386-594AAAFA6ABB}" presName="parentText" presStyleLbl="node1" presStyleIdx="0" presStyleCnt="2">
        <dgm:presLayoutVars>
          <dgm:chMax val="0"/>
          <dgm:bulletEnabled val="1"/>
        </dgm:presLayoutVars>
      </dgm:prSet>
      <dgm:spPr/>
    </dgm:pt>
    <dgm:pt modelId="{21F48947-1421-40BD-86AE-502D1C965532}" type="pres">
      <dgm:prSet presAssocID="{54BD5998-1B8A-47FD-B386-594AAAFA6ABB}" presName="negativeSpace" presStyleCnt="0"/>
      <dgm:spPr/>
    </dgm:pt>
    <dgm:pt modelId="{2D8EEC37-BD45-4095-8800-B7ACCD6F7061}" type="pres">
      <dgm:prSet presAssocID="{54BD5998-1B8A-47FD-B386-594AAAFA6ABB}" presName="childText" presStyleLbl="conFgAcc1" presStyleIdx="0" presStyleCnt="2">
        <dgm:presLayoutVars>
          <dgm:bulletEnabled val="1"/>
        </dgm:presLayoutVars>
      </dgm:prSet>
      <dgm:spPr/>
    </dgm:pt>
    <dgm:pt modelId="{DAA67FFB-08C4-470C-934E-D30B597BF633}" type="pres">
      <dgm:prSet presAssocID="{8655FCD9-3D66-4974-9B33-D7F28DE4103B}" presName="spaceBetweenRectangles" presStyleCnt="0"/>
      <dgm:spPr/>
    </dgm:pt>
    <dgm:pt modelId="{364C71B7-4FF6-4BDA-8CA8-85F26CFE0BB6}" type="pres">
      <dgm:prSet presAssocID="{FF874357-7538-4399-BC4D-0A17BBB6DD94}" presName="parentLin" presStyleCnt="0"/>
      <dgm:spPr/>
    </dgm:pt>
    <dgm:pt modelId="{A5617B51-79AC-4E1F-B3DB-47C7979D929E}" type="pres">
      <dgm:prSet presAssocID="{FF874357-7538-4399-BC4D-0A17BBB6DD94}" presName="parentLeftMargin" presStyleLbl="node1" presStyleIdx="0" presStyleCnt="2"/>
      <dgm:spPr/>
    </dgm:pt>
    <dgm:pt modelId="{45BB2875-E1D1-4561-946C-2F64E7C0DF8B}" type="pres">
      <dgm:prSet presAssocID="{FF874357-7538-4399-BC4D-0A17BBB6DD94}" presName="parentText" presStyleLbl="node1" presStyleIdx="1" presStyleCnt="2">
        <dgm:presLayoutVars>
          <dgm:chMax val="0"/>
          <dgm:bulletEnabled val="1"/>
        </dgm:presLayoutVars>
      </dgm:prSet>
      <dgm:spPr/>
    </dgm:pt>
    <dgm:pt modelId="{24A9EA3D-4673-48DF-BA27-C43F848397B6}" type="pres">
      <dgm:prSet presAssocID="{FF874357-7538-4399-BC4D-0A17BBB6DD94}" presName="negativeSpace" presStyleCnt="0"/>
      <dgm:spPr/>
    </dgm:pt>
    <dgm:pt modelId="{474C7529-DE85-4F5B-B997-C5A96AC59509}" type="pres">
      <dgm:prSet presAssocID="{FF874357-7538-4399-BC4D-0A17BBB6DD94}" presName="childText" presStyleLbl="conFgAcc1" presStyleIdx="1" presStyleCnt="2">
        <dgm:presLayoutVars>
          <dgm:bulletEnabled val="1"/>
        </dgm:presLayoutVars>
      </dgm:prSet>
      <dgm:spPr/>
    </dgm:pt>
  </dgm:ptLst>
  <dgm:cxnLst>
    <dgm:cxn modelId="{5190EA2F-9D96-4842-ABAB-3AEC80CC20A0}" srcId="{FF874357-7538-4399-BC4D-0A17BBB6DD94}" destId="{AF02C0FE-4C6A-4F9C-AC27-1669D99E0D87}" srcOrd="0" destOrd="0" parTransId="{865D7E19-8AC4-4DBD-8772-A141CEA6AB21}" sibTransId="{EEF8A7A0-0F4B-4276-B8C3-D576BEA5AF8A}"/>
    <dgm:cxn modelId="{4FFC663E-8E47-45DC-99AA-F8BD2A62AC0F}" type="presOf" srcId="{FF874357-7538-4399-BC4D-0A17BBB6DD94}" destId="{A5617B51-79AC-4E1F-B3DB-47C7979D929E}" srcOrd="0" destOrd="0" presId="urn:microsoft.com/office/officeart/2005/8/layout/list1"/>
    <dgm:cxn modelId="{C7561282-2440-40AA-809C-2862D088EA3C}" type="presOf" srcId="{FF874357-7538-4399-BC4D-0A17BBB6DD94}" destId="{45BB2875-E1D1-4561-946C-2F64E7C0DF8B}" srcOrd="1" destOrd="0" presId="urn:microsoft.com/office/officeart/2005/8/layout/list1"/>
    <dgm:cxn modelId="{87422883-1A1D-4283-8EBA-4FE8DC8428E1}" srcId="{875C2A3F-1694-4B79-BFC1-420FF85663E0}" destId="{54BD5998-1B8A-47FD-B386-594AAAFA6ABB}" srcOrd="0" destOrd="0" parTransId="{A271A75D-0A21-4B2E-833E-74CD258C086B}" sibTransId="{8655FCD9-3D66-4974-9B33-D7F28DE4103B}"/>
    <dgm:cxn modelId="{06393E8B-0D76-4214-89E2-064D84E078E8}" type="presOf" srcId="{875C2A3F-1694-4B79-BFC1-420FF85663E0}" destId="{82B2EE38-EC06-4BF4-B281-A2A3D8FD3665}" srcOrd="0" destOrd="0" presId="urn:microsoft.com/office/officeart/2005/8/layout/list1"/>
    <dgm:cxn modelId="{B1D8F9A0-56F2-48CE-A39D-0507ACD6358F}" type="presOf" srcId="{54BD5998-1B8A-47FD-B386-594AAAFA6ABB}" destId="{74E25DE7-6107-4B9B-810E-8630F2D554AF}" srcOrd="1" destOrd="0" presId="urn:microsoft.com/office/officeart/2005/8/layout/list1"/>
    <dgm:cxn modelId="{083270A4-E689-4EF1-8BB5-CF0498DE0481}" type="presOf" srcId="{54BD5998-1B8A-47FD-B386-594AAAFA6ABB}" destId="{BA82E494-82DE-439A-B60E-2A8223F4973E}" srcOrd="0" destOrd="0" presId="urn:microsoft.com/office/officeart/2005/8/layout/list1"/>
    <dgm:cxn modelId="{506033BE-76B0-495F-B610-BF6C697415F8}" type="presOf" srcId="{AF02C0FE-4C6A-4F9C-AC27-1669D99E0D87}" destId="{474C7529-DE85-4F5B-B997-C5A96AC59509}" srcOrd="0" destOrd="0" presId="urn:microsoft.com/office/officeart/2005/8/layout/list1"/>
    <dgm:cxn modelId="{996039D5-911F-485D-AF30-C398417A0BEC}" srcId="{54BD5998-1B8A-47FD-B386-594AAAFA6ABB}" destId="{CBA40018-D168-41E0-B23D-B9BDB875D33D}" srcOrd="0" destOrd="0" parTransId="{E684C3B0-F10E-44CC-B7DC-184315C65581}" sibTransId="{BF4A2DAB-41EC-4345-BDD2-111EBCA631E3}"/>
    <dgm:cxn modelId="{D12D36E4-F5EE-4508-8E77-C65112A69D2A}" type="presOf" srcId="{CBA40018-D168-41E0-B23D-B9BDB875D33D}" destId="{2D8EEC37-BD45-4095-8800-B7ACCD6F7061}" srcOrd="0" destOrd="0" presId="urn:microsoft.com/office/officeart/2005/8/layout/list1"/>
    <dgm:cxn modelId="{1DC950E5-1269-4472-9FEE-1F3548B7A3E8}" srcId="{875C2A3F-1694-4B79-BFC1-420FF85663E0}" destId="{FF874357-7538-4399-BC4D-0A17BBB6DD94}" srcOrd="1" destOrd="0" parTransId="{981F7A48-93F4-429C-B7B7-373352279544}" sibTransId="{F9A99C70-FEAE-4625-9320-5BDE2ED34813}"/>
    <dgm:cxn modelId="{9BACEE8B-7D97-4EAC-BC0A-1E9F9BC1A7D2}" type="presParOf" srcId="{82B2EE38-EC06-4BF4-B281-A2A3D8FD3665}" destId="{0A06962F-45D2-4CC6-AAAF-98063F85317E}" srcOrd="0" destOrd="0" presId="urn:microsoft.com/office/officeart/2005/8/layout/list1"/>
    <dgm:cxn modelId="{CC0F058E-441F-4CBA-B24D-A5D7572647DD}" type="presParOf" srcId="{0A06962F-45D2-4CC6-AAAF-98063F85317E}" destId="{BA82E494-82DE-439A-B60E-2A8223F4973E}" srcOrd="0" destOrd="0" presId="urn:microsoft.com/office/officeart/2005/8/layout/list1"/>
    <dgm:cxn modelId="{6AFDFAA8-354E-4FED-AE97-76A48D6E43FE}" type="presParOf" srcId="{0A06962F-45D2-4CC6-AAAF-98063F85317E}" destId="{74E25DE7-6107-4B9B-810E-8630F2D554AF}" srcOrd="1" destOrd="0" presId="urn:microsoft.com/office/officeart/2005/8/layout/list1"/>
    <dgm:cxn modelId="{6DC8AB79-A54B-4677-A6F5-DE9B4347106A}" type="presParOf" srcId="{82B2EE38-EC06-4BF4-B281-A2A3D8FD3665}" destId="{21F48947-1421-40BD-86AE-502D1C965532}" srcOrd="1" destOrd="0" presId="urn:microsoft.com/office/officeart/2005/8/layout/list1"/>
    <dgm:cxn modelId="{CA46B0D7-A6AF-4D60-BEEF-8F4E28F15667}" type="presParOf" srcId="{82B2EE38-EC06-4BF4-B281-A2A3D8FD3665}" destId="{2D8EEC37-BD45-4095-8800-B7ACCD6F7061}" srcOrd="2" destOrd="0" presId="urn:microsoft.com/office/officeart/2005/8/layout/list1"/>
    <dgm:cxn modelId="{DC3DA677-100A-469F-BA46-52C67235D78E}" type="presParOf" srcId="{82B2EE38-EC06-4BF4-B281-A2A3D8FD3665}" destId="{DAA67FFB-08C4-470C-934E-D30B597BF633}" srcOrd="3" destOrd="0" presId="urn:microsoft.com/office/officeart/2005/8/layout/list1"/>
    <dgm:cxn modelId="{D8A4CF62-3CA9-47C4-8532-2C925EFB820A}" type="presParOf" srcId="{82B2EE38-EC06-4BF4-B281-A2A3D8FD3665}" destId="{364C71B7-4FF6-4BDA-8CA8-85F26CFE0BB6}" srcOrd="4" destOrd="0" presId="urn:microsoft.com/office/officeart/2005/8/layout/list1"/>
    <dgm:cxn modelId="{B68D7513-8606-40F8-95CD-F0E27135FFE5}" type="presParOf" srcId="{364C71B7-4FF6-4BDA-8CA8-85F26CFE0BB6}" destId="{A5617B51-79AC-4E1F-B3DB-47C7979D929E}" srcOrd="0" destOrd="0" presId="urn:microsoft.com/office/officeart/2005/8/layout/list1"/>
    <dgm:cxn modelId="{95DDEF11-D7E8-4BAD-B61D-A7BFA617D87F}" type="presParOf" srcId="{364C71B7-4FF6-4BDA-8CA8-85F26CFE0BB6}" destId="{45BB2875-E1D1-4561-946C-2F64E7C0DF8B}" srcOrd="1" destOrd="0" presId="urn:microsoft.com/office/officeart/2005/8/layout/list1"/>
    <dgm:cxn modelId="{C964949C-4A64-49AE-9FDC-18B5825550F7}" type="presParOf" srcId="{82B2EE38-EC06-4BF4-B281-A2A3D8FD3665}" destId="{24A9EA3D-4673-48DF-BA27-C43F848397B6}" srcOrd="5" destOrd="0" presId="urn:microsoft.com/office/officeart/2005/8/layout/list1"/>
    <dgm:cxn modelId="{D31FE38C-6A43-4BB3-A31D-22C55E2887B2}" type="presParOf" srcId="{82B2EE38-EC06-4BF4-B281-A2A3D8FD3665}" destId="{474C7529-DE85-4F5B-B997-C5A96AC5950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46B5DC-C02E-4A93-92AA-0C3D85C93BD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5CCCEF1-221F-43E0-AF19-C491878A6273}">
      <dgm:prSet/>
      <dgm:spPr/>
      <dgm:t>
        <a:bodyPr/>
        <a:lstStyle/>
        <a:p>
          <a:r>
            <a:rPr lang="en-US" b="1" dirty="0"/>
            <a:t>Shuffling and Resetting Index: </a:t>
          </a:r>
          <a:r>
            <a:rPr lang="en-US" b="0" dirty="0"/>
            <a:t>This step should mitigate any bias that might occur due to any inherent order in the dataset, such as chronological listing or category-based clustering, by changing the dataset order randomly and resetting the index, which will help in making our dataset more appropriate to produce unbiased machine learning applications., thus its performance should be representative of its ability to work with real unsorted data typically encountered by models in practice.</a:t>
          </a:r>
        </a:p>
      </dgm:t>
    </dgm:pt>
    <dgm:pt modelId="{1F7A490B-C55F-44AC-BC77-EA191D8C7960}" type="parTrans" cxnId="{39796701-7972-4DA6-BB3E-C5F32F248DCB}">
      <dgm:prSet/>
      <dgm:spPr/>
      <dgm:t>
        <a:bodyPr/>
        <a:lstStyle/>
        <a:p>
          <a:endParaRPr lang="en-US"/>
        </a:p>
      </dgm:t>
    </dgm:pt>
    <dgm:pt modelId="{E2F356E4-B1FD-4374-9F47-8E298FD73640}" type="sibTrans" cxnId="{39796701-7972-4DA6-BB3E-C5F32F248DCB}">
      <dgm:prSet/>
      <dgm:spPr/>
      <dgm:t>
        <a:bodyPr/>
        <a:lstStyle/>
        <a:p>
          <a:endParaRPr lang="en-US"/>
        </a:p>
      </dgm:t>
    </dgm:pt>
    <dgm:pt modelId="{7FD9E227-5787-4D60-860C-8D5293A6D9F0}">
      <dgm:prSet/>
      <dgm:spPr/>
      <dgm:t>
        <a:bodyPr/>
        <a:lstStyle/>
        <a:p>
          <a:r>
            <a:rPr lang="en-US" b="1" dirty="0"/>
            <a:t>Normalization and Cleaning: </a:t>
          </a:r>
          <a:r>
            <a:rPr lang="en-US" b="0" dirty="0"/>
            <a:t>The cleaning process implemented is deals with various common issues in text data, particularly in Arabic (such as removing underscores, normalizing repeated characters, having various representations of the same letter, and getting rid of diacritical marks) which is necessary to simplify the language model by reducing the number of unique tokens it needs to learn, which would help make the model more capable of capturing meaningful patterns from the data more easily due to fewer distractions.</a:t>
          </a:r>
        </a:p>
      </dgm:t>
    </dgm:pt>
    <dgm:pt modelId="{211EFCC0-306D-4301-9D06-704ACBA4FB98}" type="parTrans" cxnId="{F16AF879-AEA6-496C-AE50-CFD5FEB6FBB0}">
      <dgm:prSet/>
      <dgm:spPr/>
      <dgm:t>
        <a:bodyPr/>
        <a:lstStyle/>
        <a:p>
          <a:endParaRPr lang="en-US"/>
        </a:p>
      </dgm:t>
    </dgm:pt>
    <dgm:pt modelId="{4C1E97A9-524C-434F-8A9F-8BBDB7055AE1}" type="sibTrans" cxnId="{F16AF879-AEA6-496C-AE50-CFD5FEB6FBB0}">
      <dgm:prSet/>
      <dgm:spPr/>
      <dgm:t>
        <a:bodyPr/>
        <a:lstStyle/>
        <a:p>
          <a:endParaRPr lang="en-US"/>
        </a:p>
      </dgm:t>
    </dgm:pt>
    <dgm:pt modelId="{2A40F803-38E9-42F9-8EBC-BD1EF830F3C6}" type="pres">
      <dgm:prSet presAssocID="{3F46B5DC-C02E-4A93-92AA-0C3D85C93BDB}" presName="hierChild1" presStyleCnt="0">
        <dgm:presLayoutVars>
          <dgm:chPref val="1"/>
          <dgm:dir/>
          <dgm:animOne val="branch"/>
          <dgm:animLvl val="lvl"/>
          <dgm:resizeHandles/>
        </dgm:presLayoutVars>
      </dgm:prSet>
      <dgm:spPr/>
    </dgm:pt>
    <dgm:pt modelId="{A38B8D0B-5F05-49F0-A137-24FEB051CFA1}" type="pres">
      <dgm:prSet presAssocID="{E5CCCEF1-221F-43E0-AF19-C491878A6273}" presName="hierRoot1" presStyleCnt="0"/>
      <dgm:spPr/>
    </dgm:pt>
    <dgm:pt modelId="{0808CA6D-A214-41E9-8B73-2BFBC02300DD}" type="pres">
      <dgm:prSet presAssocID="{E5CCCEF1-221F-43E0-AF19-C491878A6273}" presName="composite" presStyleCnt="0"/>
      <dgm:spPr/>
    </dgm:pt>
    <dgm:pt modelId="{98A10690-516A-4EC2-905A-54D2C462D5D1}" type="pres">
      <dgm:prSet presAssocID="{E5CCCEF1-221F-43E0-AF19-C491878A6273}" presName="background" presStyleLbl="node0" presStyleIdx="0" presStyleCnt="2"/>
      <dgm:spPr/>
    </dgm:pt>
    <dgm:pt modelId="{DAF45E4B-E2A6-4048-886C-47DA083CB898}" type="pres">
      <dgm:prSet presAssocID="{E5CCCEF1-221F-43E0-AF19-C491878A6273}" presName="text" presStyleLbl="fgAcc0" presStyleIdx="0" presStyleCnt="2">
        <dgm:presLayoutVars>
          <dgm:chPref val="3"/>
        </dgm:presLayoutVars>
      </dgm:prSet>
      <dgm:spPr/>
    </dgm:pt>
    <dgm:pt modelId="{51D2C083-2B33-4DEB-9FB4-C0FBBA3BA5F0}" type="pres">
      <dgm:prSet presAssocID="{E5CCCEF1-221F-43E0-AF19-C491878A6273}" presName="hierChild2" presStyleCnt="0"/>
      <dgm:spPr/>
    </dgm:pt>
    <dgm:pt modelId="{831C19EC-C587-4DB0-908E-B7E6B60A674E}" type="pres">
      <dgm:prSet presAssocID="{7FD9E227-5787-4D60-860C-8D5293A6D9F0}" presName="hierRoot1" presStyleCnt="0"/>
      <dgm:spPr/>
    </dgm:pt>
    <dgm:pt modelId="{C80E887D-FF3E-4BE3-A6DC-1D62C461817F}" type="pres">
      <dgm:prSet presAssocID="{7FD9E227-5787-4D60-860C-8D5293A6D9F0}" presName="composite" presStyleCnt="0"/>
      <dgm:spPr/>
    </dgm:pt>
    <dgm:pt modelId="{6064F8F2-90BD-45FA-ADE5-86A268B779C3}" type="pres">
      <dgm:prSet presAssocID="{7FD9E227-5787-4D60-860C-8D5293A6D9F0}" presName="background" presStyleLbl="node0" presStyleIdx="1" presStyleCnt="2"/>
      <dgm:spPr/>
    </dgm:pt>
    <dgm:pt modelId="{2F93CB5E-73C2-4504-999F-DB1A7D7AB238}" type="pres">
      <dgm:prSet presAssocID="{7FD9E227-5787-4D60-860C-8D5293A6D9F0}" presName="text" presStyleLbl="fgAcc0" presStyleIdx="1" presStyleCnt="2">
        <dgm:presLayoutVars>
          <dgm:chPref val="3"/>
        </dgm:presLayoutVars>
      </dgm:prSet>
      <dgm:spPr/>
    </dgm:pt>
    <dgm:pt modelId="{9C951F04-7ABD-4171-812D-F89FEFDC4DF1}" type="pres">
      <dgm:prSet presAssocID="{7FD9E227-5787-4D60-860C-8D5293A6D9F0}" presName="hierChild2" presStyleCnt="0"/>
      <dgm:spPr/>
    </dgm:pt>
  </dgm:ptLst>
  <dgm:cxnLst>
    <dgm:cxn modelId="{39796701-7972-4DA6-BB3E-C5F32F248DCB}" srcId="{3F46B5DC-C02E-4A93-92AA-0C3D85C93BDB}" destId="{E5CCCEF1-221F-43E0-AF19-C491878A6273}" srcOrd="0" destOrd="0" parTransId="{1F7A490B-C55F-44AC-BC77-EA191D8C7960}" sibTransId="{E2F356E4-B1FD-4374-9F47-8E298FD73640}"/>
    <dgm:cxn modelId="{20745244-E6B1-4F31-BF53-58A763762613}" type="presOf" srcId="{E5CCCEF1-221F-43E0-AF19-C491878A6273}" destId="{DAF45E4B-E2A6-4048-886C-47DA083CB898}" srcOrd="0" destOrd="0" presId="urn:microsoft.com/office/officeart/2005/8/layout/hierarchy1"/>
    <dgm:cxn modelId="{F16AF879-AEA6-496C-AE50-CFD5FEB6FBB0}" srcId="{3F46B5DC-C02E-4A93-92AA-0C3D85C93BDB}" destId="{7FD9E227-5787-4D60-860C-8D5293A6D9F0}" srcOrd="1" destOrd="0" parTransId="{211EFCC0-306D-4301-9D06-704ACBA4FB98}" sibTransId="{4C1E97A9-524C-434F-8A9F-8BBDB7055AE1}"/>
    <dgm:cxn modelId="{2AB70AD9-D63F-46D9-A76E-A5E7DC6D9598}" type="presOf" srcId="{3F46B5DC-C02E-4A93-92AA-0C3D85C93BDB}" destId="{2A40F803-38E9-42F9-8EBC-BD1EF830F3C6}" srcOrd="0" destOrd="0" presId="urn:microsoft.com/office/officeart/2005/8/layout/hierarchy1"/>
    <dgm:cxn modelId="{983161EF-9A48-4BBE-A79B-CD39A48AB4C0}" type="presOf" srcId="{7FD9E227-5787-4D60-860C-8D5293A6D9F0}" destId="{2F93CB5E-73C2-4504-999F-DB1A7D7AB238}" srcOrd="0" destOrd="0" presId="urn:microsoft.com/office/officeart/2005/8/layout/hierarchy1"/>
    <dgm:cxn modelId="{6F285EFA-36FD-4B0C-8DE6-3286F090CB81}" type="presParOf" srcId="{2A40F803-38E9-42F9-8EBC-BD1EF830F3C6}" destId="{A38B8D0B-5F05-49F0-A137-24FEB051CFA1}" srcOrd="0" destOrd="0" presId="urn:microsoft.com/office/officeart/2005/8/layout/hierarchy1"/>
    <dgm:cxn modelId="{BAB47237-ED18-4D96-B11B-329B8C973846}" type="presParOf" srcId="{A38B8D0B-5F05-49F0-A137-24FEB051CFA1}" destId="{0808CA6D-A214-41E9-8B73-2BFBC02300DD}" srcOrd="0" destOrd="0" presId="urn:microsoft.com/office/officeart/2005/8/layout/hierarchy1"/>
    <dgm:cxn modelId="{493E5B5F-5A57-44B0-807A-9DE38BF61AF1}" type="presParOf" srcId="{0808CA6D-A214-41E9-8B73-2BFBC02300DD}" destId="{98A10690-516A-4EC2-905A-54D2C462D5D1}" srcOrd="0" destOrd="0" presId="urn:microsoft.com/office/officeart/2005/8/layout/hierarchy1"/>
    <dgm:cxn modelId="{E014CF8E-B0A0-4310-86B3-A9AE25CCA193}" type="presParOf" srcId="{0808CA6D-A214-41E9-8B73-2BFBC02300DD}" destId="{DAF45E4B-E2A6-4048-886C-47DA083CB898}" srcOrd="1" destOrd="0" presId="urn:microsoft.com/office/officeart/2005/8/layout/hierarchy1"/>
    <dgm:cxn modelId="{F7272153-5583-46AB-A8CB-5500CC43D7EC}" type="presParOf" srcId="{A38B8D0B-5F05-49F0-A137-24FEB051CFA1}" destId="{51D2C083-2B33-4DEB-9FB4-C0FBBA3BA5F0}" srcOrd="1" destOrd="0" presId="urn:microsoft.com/office/officeart/2005/8/layout/hierarchy1"/>
    <dgm:cxn modelId="{55D558CF-4665-41AD-9415-56CDD56ABDC1}" type="presParOf" srcId="{2A40F803-38E9-42F9-8EBC-BD1EF830F3C6}" destId="{831C19EC-C587-4DB0-908E-B7E6B60A674E}" srcOrd="1" destOrd="0" presId="urn:microsoft.com/office/officeart/2005/8/layout/hierarchy1"/>
    <dgm:cxn modelId="{1604B538-0056-420E-9807-F6CF22C97BC9}" type="presParOf" srcId="{831C19EC-C587-4DB0-908E-B7E6B60A674E}" destId="{C80E887D-FF3E-4BE3-A6DC-1D62C461817F}" srcOrd="0" destOrd="0" presId="urn:microsoft.com/office/officeart/2005/8/layout/hierarchy1"/>
    <dgm:cxn modelId="{DE496FB8-47CC-4F84-A5A6-EDF0A859D0FD}" type="presParOf" srcId="{C80E887D-FF3E-4BE3-A6DC-1D62C461817F}" destId="{6064F8F2-90BD-45FA-ADE5-86A268B779C3}" srcOrd="0" destOrd="0" presId="urn:microsoft.com/office/officeart/2005/8/layout/hierarchy1"/>
    <dgm:cxn modelId="{E827D44D-A506-4C60-9098-EDF6A3046946}" type="presParOf" srcId="{C80E887D-FF3E-4BE3-A6DC-1D62C461817F}" destId="{2F93CB5E-73C2-4504-999F-DB1A7D7AB238}" srcOrd="1" destOrd="0" presId="urn:microsoft.com/office/officeart/2005/8/layout/hierarchy1"/>
    <dgm:cxn modelId="{E282974D-9CC7-46F4-B39A-71FE7D73D548}" type="presParOf" srcId="{831C19EC-C587-4DB0-908E-B7E6B60A674E}" destId="{9C951F04-7ABD-4171-812D-F89FEFDC4DF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9D0A20A-69B3-4900-B6C1-C91EF472A3CC}"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US"/>
        </a:p>
      </dgm:t>
    </dgm:pt>
    <dgm:pt modelId="{009D905B-E032-4645-8AE6-76FF20B2FFDC}">
      <dgm:prSet/>
      <dgm:spPr/>
      <dgm:t>
        <a:bodyPr/>
        <a:lstStyle/>
        <a:p>
          <a:r>
            <a:rPr lang="en-US"/>
            <a:t>Moderate Overall Performance:</a:t>
          </a:r>
        </a:p>
      </dgm:t>
    </dgm:pt>
    <dgm:pt modelId="{E5748119-BF43-4C57-9784-395FFAE8D8C8}" type="parTrans" cxnId="{98AB369B-8C01-40D0-AE3F-E139D97BB027}">
      <dgm:prSet/>
      <dgm:spPr/>
      <dgm:t>
        <a:bodyPr/>
        <a:lstStyle/>
        <a:p>
          <a:endParaRPr lang="en-US"/>
        </a:p>
      </dgm:t>
    </dgm:pt>
    <dgm:pt modelId="{3037545C-9EA2-4F4A-B836-02DAFFEBBA40}" type="sibTrans" cxnId="{98AB369B-8C01-40D0-AE3F-E139D97BB027}">
      <dgm:prSet/>
      <dgm:spPr/>
      <dgm:t>
        <a:bodyPr/>
        <a:lstStyle/>
        <a:p>
          <a:endParaRPr lang="en-US"/>
        </a:p>
      </dgm:t>
    </dgm:pt>
    <dgm:pt modelId="{47D35A44-A9E9-4BC5-9E7D-9F43766DC025}">
      <dgm:prSet/>
      <dgm:spPr/>
      <dgm:t>
        <a:bodyPr/>
        <a:lstStyle/>
        <a:p>
          <a:r>
            <a:rPr lang="en-US" dirty="0"/>
            <a:t>Achieved moderate results across categories, indicating a decent baseline performance, while being particularly strong in terms recall, indicating its ability to identify relevant instances.</a:t>
          </a:r>
        </a:p>
      </dgm:t>
    </dgm:pt>
    <dgm:pt modelId="{19A5C19A-EC26-4226-8BA9-D1B1175F0F8B}" type="parTrans" cxnId="{32E19911-BB99-49EE-B79C-8F90389D2A64}">
      <dgm:prSet/>
      <dgm:spPr/>
      <dgm:t>
        <a:bodyPr/>
        <a:lstStyle/>
        <a:p>
          <a:endParaRPr lang="en-US"/>
        </a:p>
      </dgm:t>
    </dgm:pt>
    <dgm:pt modelId="{3A6C1297-B92F-4184-890E-9C6BC2C3611B}" type="sibTrans" cxnId="{32E19911-BB99-49EE-B79C-8F90389D2A64}">
      <dgm:prSet/>
      <dgm:spPr/>
      <dgm:t>
        <a:bodyPr/>
        <a:lstStyle/>
        <a:p>
          <a:endParaRPr lang="en-US"/>
        </a:p>
      </dgm:t>
    </dgm:pt>
    <dgm:pt modelId="{13E35761-C54A-46F2-9D25-0F0142C6BC95}">
      <dgm:prSet/>
      <dgm:spPr/>
      <dgm:t>
        <a:bodyPr/>
        <a:lstStyle/>
        <a:p>
          <a:r>
            <a:rPr lang="en-US"/>
            <a:t>Category-Specific Challenges:</a:t>
          </a:r>
        </a:p>
      </dgm:t>
    </dgm:pt>
    <dgm:pt modelId="{35AECFFD-9C9E-48F4-91D1-3597342AECB7}" type="parTrans" cxnId="{1FDFC2BE-76EA-4FF8-B79A-ECDC0ABFFD39}">
      <dgm:prSet/>
      <dgm:spPr/>
      <dgm:t>
        <a:bodyPr/>
        <a:lstStyle/>
        <a:p>
          <a:endParaRPr lang="en-US"/>
        </a:p>
      </dgm:t>
    </dgm:pt>
    <dgm:pt modelId="{4A9B62C6-FE3E-4719-8880-C2300C0DDCFB}" type="sibTrans" cxnId="{1FDFC2BE-76EA-4FF8-B79A-ECDC0ABFFD39}">
      <dgm:prSet/>
      <dgm:spPr/>
      <dgm:t>
        <a:bodyPr/>
        <a:lstStyle/>
        <a:p>
          <a:endParaRPr lang="en-US"/>
        </a:p>
      </dgm:t>
    </dgm:pt>
    <dgm:pt modelId="{1251A8E1-2C40-4CA9-AEEA-E94EE616D8ED}">
      <dgm:prSet/>
      <dgm:spPr/>
      <dgm:t>
        <a:bodyPr/>
        <a:lstStyle/>
        <a:p>
          <a:r>
            <a:rPr lang="en-US" dirty="0"/>
            <a:t>Struggled significantly with precision, especially in nuanced categories. For example, the ‘Tech’ category was particularly challenging, showing very low precision and f1-score which is probably due to the fact that there is only 92 training instances for the “Tech” class out of 4000 as well as having words rarely repeated as </a:t>
          </a:r>
          <a:r>
            <a:rPr lang="ar-JO" dirty="0"/>
            <a:t>"غوغل“</a:t>
          </a:r>
          <a:r>
            <a:rPr lang="en-US" dirty="0"/>
            <a:t> is the most repeated word in the class with only 16 appearances, followed by </a:t>
          </a:r>
          <a:r>
            <a:rPr lang="ar-JO" dirty="0"/>
            <a:t>"الذكاء“</a:t>
          </a:r>
          <a:r>
            <a:rPr lang="en-US" dirty="0"/>
            <a:t> which was repeated only 9 times.</a:t>
          </a:r>
        </a:p>
      </dgm:t>
    </dgm:pt>
    <dgm:pt modelId="{C4A241E8-429E-4981-A30F-09F88E384024}" type="parTrans" cxnId="{D82A6F39-CC18-49F0-9BA3-96CB2F9A6305}">
      <dgm:prSet/>
      <dgm:spPr/>
      <dgm:t>
        <a:bodyPr/>
        <a:lstStyle/>
        <a:p>
          <a:endParaRPr lang="en-US"/>
        </a:p>
      </dgm:t>
    </dgm:pt>
    <dgm:pt modelId="{D293E1C9-22ED-460F-B16A-4973B0A718C0}" type="sibTrans" cxnId="{D82A6F39-CC18-49F0-9BA3-96CB2F9A6305}">
      <dgm:prSet/>
      <dgm:spPr/>
      <dgm:t>
        <a:bodyPr/>
        <a:lstStyle/>
        <a:p>
          <a:endParaRPr lang="en-US"/>
        </a:p>
      </dgm:t>
    </dgm:pt>
    <dgm:pt modelId="{30219325-CA9C-4293-861E-1D0CCAF1CA85}">
      <dgm:prSet/>
      <dgm:spPr/>
      <dgm:t>
        <a:bodyPr/>
        <a:lstStyle/>
        <a:p>
          <a:r>
            <a:rPr lang="en-US"/>
            <a:t>Strengths:</a:t>
          </a:r>
        </a:p>
      </dgm:t>
    </dgm:pt>
    <dgm:pt modelId="{907D3B92-515E-4441-8BAB-7D688AF4C11F}" type="parTrans" cxnId="{48B7ED8F-CB2E-4EFA-B9DA-3F750EFAFA9A}">
      <dgm:prSet/>
      <dgm:spPr/>
      <dgm:t>
        <a:bodyPr/>
        <a:lstStyle/>
        <a:p>
          <a:endParaRPr lang="en-US"/>
        </a:p>
      </dgm:t>
    </dgm:pt>
    <dgm:pt modelId="{B732DFAA-0F2D-4352-8128-D4721A2BDD7C}" type="sibTrans" cxnId="{48B7ED8F-CB2E-4EFA-B9DA-3F750EFAFA9A}">
      <dgm:prSet/>
      <dgm:spPr/>
      <dgm:t>
        <a:bodyPr/>
        <a:lstStyle/>
        <a:p>
          <a:endParaRPr lang="en-US"/>
        </a:p>
      </dgm:t>
    </dgm:pt>
    <dgm:pt modelId="{DCDAC2B3-D287-403E-A3FF-22830FAD4608}">
      <dgm:prSet/>
      <dgm:spPr/>
      <dgm:t>
        <a:bodyPr/>
        <a:lstStyle/>
        <a:p>
          <a:r>
            <a:rPr lang="en-US" dirty="0"/>
            <a:t>High recall in categories like ‘Economic’ , ‘Sport’ and ‘Tech’, showing it can capture a broad range of relevant instances, along with being simple to implement and effective for initial exploration.</a:t>
          </a:r>
        </a:p>
      </dgm:t>
    </dgm:pt>
    <dgm:pt modelId="{B67D7903-C358-47E7-8227-BC754859AEE3}" type="parTrans" cxnId="{DBACAD0C-0C0C-4157-9207-CE89596EADAD}">
      <dgm:prSet/>
      <dgm:spPr/>
      <dgm:t>
        <a:bodyPr/>
        <a:lstStyle/>
        <a:p>
          <a:endParaRPr lang="en-US"/>
        </a:p>
      </dgm:t>
    </dgm:pt>
    <dgm:pt modelId="{D7B8936F-710C-40B7-B0DA-81106B9793EF}" type="sibTrans" cxnId="{DBACAD0C-0C0C-4157-9207-CE89596EADAD}">
      <dgm:prSet/>
      <dgm:spPr/>
      <dgm:t>
        <a:bodyPr/>
        <a:lstStyle/>
        <a:p>
          <a:endParaRPr lang="en-US"/>
        </a:p>
      </dgm:t>
    </dgm:pt>
    <dgm:pt modelId="{A712AFFC-E194-4EBA-86FA-C646BFFD2BB6}">
      <dgm:prSet/>
      <dgm:spPr/>
      <dgm:t>
        <a:bodyPr/>
        <a:lstStyle/>
        <a:p>
          <a:r>
            <a:rPr lang="en-US"/>
            <a:t>Weaknesses:</a:t>
          </a:r>
        </a:p>
      </dgm:t>
    </dgm:pt>
    <dgm:pt modelId="{435B875A-DC42-49B3-97C3-F2E717BE1C8A}" type="parTrans" cxnId="{01437224-B923-4AC5-8629-7D15E2FE3B3F}">
      <dgm:prSet/>
      <dgm:spPr/>
      <dgm:t>
        <a:bodyPr/>
        <a:lstStyle/>
        <a:p>
          <a:endParaRPr lang="en-US"/>
        </a:p>
      </dgm:t>
    </dgm:pt>
    <dgm:pt modelId="{8ED81512-A66D-471B-8C9F-E648724D4F3E}" type="sibTrans" cxnId="{01437224-B923-4AC5-8629-7D15E2FE3B3F}">
      <dgm:prSet/>
      <dgm:spPr/>
      <dgm:t>
        <a:bodyPr/>
        <a:lstStyle/>
        <a:p>
          <a:endParaRPr lang="en-US"/>
        </a:p>
      </dgm:t>
    </dgm:pt>
    <dgm:pt modelId="{13EDEECC-678D-4998-8F31-F38ED52300B0}">
      <dgm:prSet/>
      <dgm:spPr/>
      <dgm:t>
        <a:bodyPr/>
        <a:lstStyle/>
        <a:p>
          <a:r>
            <a:rPr lang="en-US" dirty="0"/>
            <a:t>Poor precision in nuanced categories like ‘Tech’ and ‘Economic’, struggling with capturing the specific context and intricacies of text, since both of them have the lowest number of records.</a:t>
          </a:r>
        </a:p>
      </dgm:t>
    </dgm:pt>
    <dgm:pt modelId="{526D1809-62AF-438A-9597-C7A93C265AEC}" type="parTrans" cxnId="{B56AC29E-10BE-4D11-8485-E2A1A0BEB548}">
      <dgm:prSet/>
      <dgm:spPr/>
      <dgm:t>
        <a:bodyPr/>
        <a:lstStyle/>
        <a:p>
          <a:endParaRPr lang="en-US"/>
        </a:p>
      </dgm:t>
    </dgm:pt>
    <dgm:pt modelId="{44C25CF6-B2CB-4B65-A1F2-036DFFEFC265}" type="sibTrans" cxnId="{B56AC29E-10BE-4D11-8485-E2A1A0BEB548}">
      <dgm:prSet/>
      <dgm:spPr/>
      <dgm:t>
        <a:bodyPr/>
        <a:lstStyle/>
        <a:p>
          <a:endParaRPr lang="en-US"/>
        </a:p>
      </dgm:t>
    </dgm:pt>
    <dgm:pt modelId="{39F3E20C-3DCF-4E53-901E-CCFF0C3DD899}">
      <dgm:prSet/>
      <dgm:spPr/>
      <dgm:t>
        <a:bodyPr/>
        <a:lstStyle/>
        <a:p>
          <a:r>
            <a:rPr lang="en-US" dirty="0"/>
            <a:t>Giving a low TF-IDF score the word “</a:t>
          </a:r>
          <a:r>
            <a:rPr lang="ar-JO" dirty="0"/>
            <a:t>علي</a:t>
          </a:r>
          <a:r>
            <a:rPr lang="en-US" dirty="0"/>
            <a:t>” because it is the most repeated token in all classes, meaning that it is not directly relevant to a specific class, while giving </a:t>
          </a:r>
          <a:r>
            <a:rPr lang="ar-JO" dirty="0"/>
            <a:t>"مدريد“</a:t>
          </a:r>
          <a:r>
            <a:rPr lang="en-US" dirty="0"/>
            <a:t> a higher TF-IDF since it appears less and is correlated solely with the “Sport” category. This helps the model distinguish between what tokens are important and what are not.</a:t>
          </a:r>
        </a:p>
      </dgm:t>
    </dgm:pt>
    <dgm:pt modelId="{D82870CC-2B17-4F96-9D23-409F6B1A5ADE}" type="parTrans" cxnId="{5205454F-0DAB-462E-B1D6-059DE3A7DC1E}">
      <dgm:prSet/>
      <dgm:spPr/>
      <dgm:t>
        <a:bodyPr/>
        <a:lstStyle/>
        <a:p>
          <a:endParaRPr lang="en-US"/>
        </a:p>
      </dgm:t>
    </dgm:pt>
    <dgm:pt modelId="{5E66953A-DB7D-4C46-B46B-D5FF381EBE65}" type="sibTrans" cxnId="{5205454F-0DAB-462E-B1D6-059DE3A7DC1E}">
      <dgm:prSet/>
      <dgm:spPr/>
      <dgm:t>
        <a:bodyPr/>
        <a:lstStyle/>
        <a:p>
          <a:endParaRPr lang="en-US"/>
        </a:p>
      </dgm:t>
    </dgm:pt>
    <dgm:pt modelId="{B4277A4D-D246-4207-B85A-BDF40D151FB0}" type="pres">
      <dgm:prSet presAssocID="{29D0A20A-69B3-4900-B6C1-C91EF472A3CC}" presName="linear" presStyleCnt="0">
        <dgm:presLayoutVars>
          <dgm:dir/>
          <dgm:animLvl val="lvl"/>
          <dgm:resizeHandles val="exact"/>
        </dgm:presLayoutVars>
      </dgm:prSet>
      <dgm:spPr/>
    </dgm:pt>
    <dgm:pt modelId="{B72379A9-16DC-43F4-87C3-E72CC091E584}" type="pres">
      <dgm:prSet presAssocID="{009D905B-E032-4645-8AE6-76FF20B2FFDC}" presName="parentLin" presStyleCnt="0"/>
      <dgm:spPr/>
    </dgm:pt>
    <dgm:pt modelId="{5CD991D4-E08F-4F68-A7F4-96D1E52B9F6D}" type="pres">
      <dgm:prSet presAssocID="{009D905B-E032-4645-8AE6-76FF20B2FFDC}" presName="parentLeftMargin" presStyleLbl="node1" presStyleIdx="0" presStyleCnt="4"/>
      <dgm:spPr/>
    </dgm:pt>
    <dgm:pt modelId="{3CBB01DA-5BF0-4175-AF4C-E0B9C48AF853}" type="pres">
      <dgm:prSet presAssocID="{009D905B-E032-4645-8AE6-76FF20B2FFDC}" presName="parentText" presStyleLbl="node1" presStyleIdx="0" presStyleCnt="4">
        <dgm:presLayoutVars>
          <dgm:chMax val="0"/>
          <dgm:bulletEnabled val="1"/>
        </dgm:presLayoutVars>
      </dgm:prSet>
      <dgm:spPr/>
    </dgm:pt>
    <dgm:pt modelId="{AA22BC7E-06AD-4465-AD4F-F0DD410FB62D}" type="pres">
      <dgm:prSet presAssocID="{009D905B-E032-4645-8AE6-76FF20B2FFDC}" presName="negativeSpace" presStyleCnt="0"/>
      <dgm:spPr/>
    </dgm:pt>
    <dgm:pt modelId="{C907340B-D735-4998-842C-2DEBF7EA6F31}" type="pres">
      <dgm:prSet presAssocID="{009D905B-E032-4645-8AE6-76FF20B2FFDC}" presName="childText" presStyleLbl="conFgAcc1" presStyleIdx="0" presStyleCnt="4">
        <dgm:presLayoutVars>
          <dgm:bulletEnabled val="1"/>
        </dgm:presLayoutVars>
      </dgm:prSet>
      <dgm:spPr/>
    </dgm:pt>
    <dgm:pt modelId="{4F9AE5E6-B1F4-4D65-BC20-F6C6C2C327D9}" type="pres">
      <dgm:prSet presAssocID="{3037545C-9EA2-4F4A-B836-02DAFFEBBA40}" presName="spaceBetweenRectangles" presStyleCnt="0"/>
      <dgm:spPr/>
    </dgm:pt>
    <dgm:pt modelId="{C5C24D8D-137C-4563-8993-1A6AA9B0DF5A}" type="pres">
      <dgm:prSet presAssocID="{13E35761-C54A-46F2-9D25-0F0142C6BC95}" presName="parentLin" presStyleCnt="0"/>
      <dgm:spPr/>
    </dgm:pt>
    <dgm:pt modelId="{EB321813-94D1-42A9-9FE9-91737F203538}" type="pres">
      <dgm:prSet presAssocID="{13E35761-C54A-46F2-9D25-0F0142C6BC95}" presName="parentLeftMargin" presStyleLbl="node1" presStyleIdx="0" presStyleCnt="4"/>
      <dgm:spPr/>
    </dgm:pt>
    <dgm:pt modelId="{97EE9F44-AEE7-49EB-B459-61F118F5F207}" type="pres">
      <dgm:prSet presAssocID="{13E35761-C54A-46F2-9D25-0F0142C6BC95}" presName="parentText" presStyleLbl="node1" presStyleIdx="1" presStyleCnt="4">
        <dgm:presLayoutVars>
          <dgm:chMax val="0"/>
          <dgm:bulletEnabled val="1"/>
        </dgm:presLayoutVars>
      </dgm:prSet>
      <dgm:spPr/>
    </dgm:pt>
    <dgm:pt modelId="{52D16F4A-3460-4FA1-8C45-056BBCDAA81F}" type="pres">
      <dgm:prSet presAssocID="{13E35761-C54A-46F2-9D25-0F0142C6BC95}" presName="negativeSpace" presStyleCnt="0"/>
      <dgm:spPr/>
    </dgm:pt>
    <dgm:pt modelId="{F753B4B7-9F17-4A6E-B2D0-93BE53BBA564}" type="pres">
      <dgm:prSet presAssocID="{13E35761-C54A-46F2-9D25-0F0142C6BC95}" presName="childText" presStyleLbl="conFgAcc1" presStyleIdx="1" presStyleCnt="4">
        <dgm:presLayoutVars>
          <dgm:bulletEnabled val="1"/>
        </dgm:presLayoutVars>
      </dgm:prSet>
      <dgm:spPr/>
    </dgm:pt>
    <dgm:pt modelId="{4513FA16-057F-4BDD-B003-CDDA4D7983CE}" type="pres">
      <dgm:prSet presAssocID="{4A9B62C6-FE3E-4719-8880-C2300C0DDCFB}" presName="spaceBetweenRectangles" presStyleCnt="0"/>
      <dgm:spPr/>
    </dgm:pt>
    <dgm:pt modelId="{A807E960-E9E9-42D6-A0C4-65D1921F9BD0}" type="pres">
      <dgm:prSet presAssocID="{30219325-CA9C-4293-861E-1D0CCAF1CA85}" presName="parentLin" presStyleCnt="0"/>
      <dgm:spPr/>
    </dgm:pt>
    <dgm:pt modelId="{4345E06B-7A36-4BD9-A7DC-9C8C15F90233}" type="pres">
      <dgm:prSet presAssocID="{30219325-CA9C-4293-861E-1D0CCAF1CA85}" presName="parentLeftMargin" presStyleLbl="node1" presStyleIdx="1" presStyleCnt="4"/>
      <dgm:spPr/>
    </dgm:pt>
    <dgm:pt modelId="{13D97B3C-D1C9-41F0-8CFD-1C0752CD9B54}" type="pres">
      <dgm:prSet presAssocID="{30219325-CA9C-4293-861E-1D0CCAF1CA85}" presName="parentText" presStyleLbl="node1" presStyleIdx="2" presStyleCnt="4">
        <dgm:presLayoutVars>
          <dgm:chMax val="0"/>
          <dgm:bulletEnabled val="1"/>
        </dgm:presLayoutVars>
      </dgm:prSet>
      <dgm:spPr/>
    </dgm:pt>
    <dgm:pt modelId="{4E756B04-ACD1-4D16-84BE-1EC13312B405}" type="pres">
      <dgm:prSet presAssocID="{30219325-CA9C-4293-861E-1D0CCAF1CA85}" presName="negativeSpace" presStyleCnt="0"/>
      <dgm:spPr/>
    </dgm:pt>
    <dgm:pt modelId="{84DA45BD-97F6-45AC-A2BD-735E13DE6A28}" type="pres">
      <dgm:prSet presAssocID="{30219325-CA9C-4293-861E-1D0CCAF1CA85}" presName="childText" presStyleLbl="conFgAcc1" presStyleIdx="2" presStyleCnt="4">
        <dgm:presLayoutVars>
          <dgm:bulletEnabled val="1"/>
        </dgm:presLayoutVars>
      </dgm:prSet>
      <dgm:spPr/>
    </dgm:pt>
    <dgm:pt modelId="{F6D50D4B-5776-4CE2-BDE9-05BA4B0C0DB2}" type="pres">
      <dgm:prSet presAssocID="{B732DFAA-0F2D-4352-8128-D4721A2BDD7C}" presName="spaceBetweenRectangles" presStyleCnt="0"/>
      <dgm:spPr/>
    </dgm:pt>
    <dgm:pt modelId="{1C7CDFB7-52AD-4558-9E9A-A3B4B401D4F5}" type="pres">
      <dgm:prSet presAssocID="{A712AFFC-E194-4EBA-86FA-C646BFFD2BB6}" presName="parentLin" presStyleCnt="0"/>
      <dgm:spPr/>
    </dgm:pt>
    <dgm:pt modelId="{E3993E94-3C47-4B47-9760-C59C9C2B43C8}" type="pres">
      <dgm:prSet presAssocID="{A712AFFC-E194-4EBA-86FA-C646BFFD2BB6}" presName="parentLeftMargin" presStyleLbl="node1" presStyleIdx="2" presStyleCnt="4"/>
      <dgm:spPr/>
    </dgm:pt>
    <dgm:pt modelId="{8FDBBF08-82EB-4534-A71C-F9F541558957}" type="pres">
      <dgm:prSet presAssocID="{A712AFFC-E194-4EBA-86FA-C646BFFD2BB6}" presName="parentText" presStyleLbl="node1" presStyleIdx="3" presStyleCnt="4">
        <dgm:presLayoutVars>
          <dgm:chMax val="0"/>
          <dgm:bulletEnabled val="1"/>
        </dgm:presLayoutVars>
      </dgm:prSet>
      <dgm:spPr/>
    </dgm:pt>
    <dgm:pt modelId="{280D2C5B-0616-4810-B82A-F79FC37AAB74}" type="pres">
      <dgm:prSet presAssocID="{A712AFFC-E194-4EBA-86FA-C646BFFD2BB6}" presName="negativeSpace" presStyleCnt="0"/>
      <dgm:spPr/>
    </dgm:pt>
    <dgm:pt modelId="{00C23C33-A339-4045-A8C5-D9CE6F1AA172}" type="pres">
      <dgm:prSet presAssocID="{A712AFFC-E194-4EBA-86FA-C646BFFD2BB6}" presName="childText" presStyleLbl="conFgAcc1" presStyleIdx="3" presStyleCnt="4">
        <dgm:presLayoutVars>
          <dgm:bulletEnabled val="1"/>
        </dgm:presLayoutVars>
      </dgm:prSet>
      <dgm:spPr/>
    </dgm:pt>
  </dgm:ptLst>
  <dgm:cxnLst>
    <dgm:cxn modelId="{DBACAD0C-0C0C-4157-9207-CE89596EADAD}" srcId="{30219325-CA9C-4293-861E-1D0CCAF1CA85}" destId="{DCDAC2B3-D287-403E-A3FF-22830FAD4608}" srcOrd="0" destOrd="0" parTransId="{B67D7903-C358-47E7-8227-BC754859AEE3}" sibTransId="{D7B8936F-710C-40B7-B0DA-81106B9793EF}"/>
    <dgm:cxn modelId="{32E19911-BB99-49EE-B79C-8F90389D2A64}" srcId="{009D905B-E032-4645-8AE6-76FF20B2FFDC}" destId="{47D35A44-A9E9-4BC5-9E7D-9F43766DC025}" srcOrd="0" destOrd="0" parTransId="{19A5C19A-EC26-4226-8BA9-D1B1175F0F8B}" sibTransId="{3A6C1297-B92F-4184-890E-9C6BC2C3611B}"/>
    <dgm:cxn modelId="{01437224-B923-4AC5-8629-7D15E2FE3B3F}" srcId="{29D0A20A-69B3-4900-B6C1-C91EF472A3CC}" destId="{A712AFFC-E194-4EBA-86FA-C646BFFD2BB6}" srcOrd="3" destOrd="0" parTransId="{435B875A-DC42-49B3-97C3-F2E717BE1C8A}" sibTransId="{8ED81512-A66D-471B-8C9F-E648724D4F3E}"/>
    <dgm:cxn modelId="{D82A6F39-CC18-49F0-9BA3-96CB2F9A6305}" srcId="{13E35761-C54A-46F2-9D25-0F0142C6BC95}" destId="{1251A8E1-2C40-4CA9-AEEA-E94EE616D8ED}" srcOrd="0" destOrd="0" parTransId="{C4A241E8-429E-4981-A30F-09F88E384024}" sibTransId="{D293E1C9-22ED-460F-B16A-4973B0A718C0}"/>
    <dgm:cxn modelId="{FF7C813A-6676-4961-9144-EBE2B225A69E}" type="presOf" srcId="{009D905B-E032-4645-8AE6-76FF20B2FFDC}" destId="{3CBB01DA-5BF0-4175-AF4C-E0B9C48AF853}" srcOrd="1" destOrd="0" presId="urn:microsoft.com/office/officeart/2005/8/layout/list1"/>
    <dgm:cxn modelId="{A304253F-93F7-40C2-9E29-842617502887}" type="presOf" srcId="{DCDAC2B3-D287-403E-A3FF-22830FAD4608}" destId="{84DA45BD-97F6-45AC-A2BD-735E13DE6A28}" srcOrd="0" destOrd="0" presId="urn:microsoft.com/office/officeart/2005/8/layout/list1"/>
    <dgm:cxn modelId="{BFBB3167-DCB4-411D-8FD1-E0B447D6B264}" type="presOf" srcId="{13EDEECC-678D-4998-8F31-F38ED52300B0}" destId="{00C23C33-A339-4045-A8C5-D9CE6F1AA172}" srcOrd="0" destOrd="0" presId="urn:microsoft.com/office/officeart/2005/8/layout/list1"/>
    <dgm:cxn modelId="{BDE7D84A-84D0-4E81-AD17-C6E4BED0EFC5}" type="presOf" srcId="{1251A8E1-2C40-4CA9-AEEA-E94EE616D8ED}" destId="{F753B4B7-9F17-4A6E-B2D0-93BE53BBA564}" srcOrd="0" destOrd="0" presId="urn:microsoft.com/office/officeart/2005/8/layout/list1"/>
    <dgm:cxn modelId="{294D3D4C-5D1F-49C4-837E-447AF46FD136}" type="presOf" srcId="{13E35761-C54A-46F2-9D25-0F0142C6BC95}" destId="{EB321813-94D1-42A9-9FE9-91737F203538}" srcOrd="0" destOrd="0" presId="urn:microsoft.com/office/officeart/2005/8/layout/list1"/>
    <dgm:cxn modelId="{F359416D-90F4-4679-8652-470BBB4F74E3}" type="presOf" srcId="{009D905B-E032-4645-8AE6-76FF20B2FFDC}" destId="{5CD991D4-E08F-4F68-A7F4-96D1E52B9F6D}" srcOrd="0" destOrd="0" presId="urn:microsoft.com/office/officeart/2005/8/layout/list1"/>
    <dgm:cxn modelId="{5205454F-0DAB-462E-B1D6-059DE3A7DC1E}" srcId="{30219325-CA9C-4293-861E-1D0CCAF1CA85}" destId="{39F3E20C-3DCF-4E53-901E-CCFF0C3DD899}" srcOrd="1" destOrd="0" parTransId="{D82870CC-2B17-4F96-9D23-409F6B1A5ADE}" sibTransId="{5E66953A-DB7D-4C46-B46B-D5FF381EBE65}"/>
    <dgm:cxn modelId="{B3DC6A73-2168-41B8-B593-FF48045D5B9B}" type="presOf" srcId="{39F3E20C-3DCF-4E53-901E-CCFF0C3DD899}" destId="{84DA45BD-97F6-45AC-A2BD-735E13DE6A28}" srcOrd="0" destOrd="1" presId="urn:microsoft.com/office/officeart/2005/8/layout/list1"/>
    <dgm:cxn modelId="{A2CE7D59-B24C-4743-B167-30C23A5FCD09}" type="presOf" srcId="{47D35A44-A9E9-4BC5-9E7D-9F43766DC025}" destId="{C907340B-D735-4998-842C-2DEBF7EA6F31}" srcOrd="0" destOrd="0" presId="urn:microsoft.com/office/officeart/2005/8/layout/list1"/>
    <dgm:cxn modelId="{23FF957F-BEE7-4EBE-9039-A52E1255F65E}" type="presOf" srcId="{29D0A20A-69B3-4900-B6C1-C91EF472A3CC}" destId="{B4277A4D-D246-4207-B85A-BDF40D151FB0}" srcOrd="0" destOrd="0" presId="urn:microsoft.com/office/officeart/2005/8/layout/list1"/>
    <dgm:cxn modelId="{80EA5787-35D1-4A3A-80E3-4010F1D2DD62}" type="presOf" srcId="{30219325-CA9C-4293-861E-1D0CCAF1CA85}" destId="{4345E06B-7A36-4BD9-A7DC-9C8C15F90233}" srcOrd="0" destOrd="0" presId="urn:microsoft.com/office/officeart/2005/8/layout/list1"/>
    <dgm:cxn modelId="{48B7ED8F-CB2E-4EFA-B9DA-3F750EFAFA9A}" srcId="{29D0A20A-69B3-4900-B6C1-C91EF472A3CC}" destId="{30219325-CA9C-4293-861E-1D0CCAF1CA85}" srcOrd="2" destOrd="0" parTransId="{907D3B92-515E-4441-8BAB-7D688AF4C11F}" sibTransId="{B732DFAA-0F2D-4352-8128-D4721A2BDD7C}"/>
    <dgm:cxn modelId="{98AB369B-8C01-40D0-AE3F-E139D97BB027}" srcId="{29D0A20A-69B3-4900-B6C1-C91EF472A3CC}" destId="{009D905B-E032-4645-8AE6-76FF20B2FFDC}" srcOrd="0" destOrd="0" parTransId="{E5748119-BF43-4C57-9784-395FFAE8D8C8}" sibTransId="{3037545C-9EA2-4F4A-B836-02DAFFEBBA40}"/>
    <dgm:cxn modelId="{B56AC29E-10BE-4D11-8485-E2A1A0BEB548}" srcId="{A712AFFC-E194-4EBA-86FA-C646BFFD2BB6}" destId="{13EDEECC-678D-4998-8F31-F38ED52300B0}" srcOrd="0" destOrd="0" parTransId="{526D1809-62AF-438A-9597-C7A93C265AEC}" sibTransId="{44C25CF6-B2CB-4B65-A1F2-036DFFEFC265}"/>
    <dgm:cxn modelId="{1B9186B7-D881-4565-B4A8-532489C62658}" type="presOf" srcId="{A712AFFC-E194-4EBA-86FA-C646BFFD2BB6}" destId="{8FDBBF08-82EB-4534-A71C-F9F541558957}" srcOrd="1" destOrd="0" presId="urn:microsoft.com/office/officeart/2005/8/layout/list1"/>
    <dgm:cxn modelId="{1FDFC2BE-76EA-4FF8-B79A-ECDC0ABFFD39}" srcId="{29D0A20A-69B3-4900-B6C1-C91EF472A3CC}" destId="{13E35761-C54A-46F2-9D25-0F0142C6BC95}" srcOrd="1" destOrd="0" parTransId="{35AECFFD-9C9E-48F4-91D1-3597342AECB7}" sibTransId="{4A9B62C6-FE3E-4719-8880-C2300C0DDCFB}"/>
    <dgm:cxn modelId="{6C6CC0F3-9A66-4C2C-A093-9170DA5861FC}" type="presOf" srcId="{13E35761-C54A-46F2-9D25-0F0142C6BC95}" destId="{97EE9F44-AEE7-49EB-B459-61F118F5F207}" srcOrd="1" destOrd="0" presId="urn:microsoft.com/office/officeart/2005/8/layout/list1"/>
    <dgm:cxn modelId="{B9347DFD-98E3-498F-BFB4-DDB0AA5AC9FE}" type="presOf" srcId="{30219325-CA9C-4293-861E-1D0CCAF1CA85}" destId="{13D97B3C-D1C9-41F0-8CFD-1C0752CD9B54}" srcOrd="1" destOrd="0" presId="urn:microsoft.com/office/officeart/2005/8/layout/list1"/>
    <dgm:cxn modelId="{0B98B2FE-D082-4E16-BC01-2624D7D69562}" type="presOf" srcId="{A712AFFC-E194-4EBA-86FA-C646BFFD2BB6}" destId="{E3993E94-3C47-4B47-9760-C59C9C2B43C8}" srcOrd="0" destOrd="0" presId="urn:microsoft.com/office/officeart/2005/8/layout/list1"/>
    <dgm:cxn modelId="{2E7991D8-BB68-41D0-80D7-D04E5E70E959}" type="presParOf" srcId="{B4277A4D-D246-4207-B85A-BDF40D151FB0}" destId="{B72379A9-16DC-43F4-87C3-E72CC091E584}" srcOrd="0" destOrd="0" presId="urn:microsoft.com/office/officeart/2005/8/layout/list1"/>
    <dgm:cxn modelId="{055B13D4-D4AF-4322-82AB-6EFF1353FE65}" type="presParOf" srcId="{B72379A9-16DC-43F4-87C3-E72CC091E584}" destId="{5CD991D4-E08F-4F68-A7F4-96D1E52B9F6D}" srcOrd="0" destOrd="0" presId="urn:microsoft.com/office/officeart/2005/8/layout/list1"/>
    <dgm:cxn modelId="{67CC36E8-7677-49BB-B32C-4CAF191BEB67}" type="presParOf" srcId="{B72379A9-16DC-43F4-87C3-E72CC091E584}" destId="{3CBB01DA-5BF0-4175-AF4C-E0B9C48AF853}" srcOrd="1" destOrd="0" presId="urn:microsoft.com/office/officeart/2005/8/layout/list1"/>
    <dgm:cxn modelId="{5D990345-1C9A-44D9-93CE-E00D390E525E}" type="presParOf" srcId="{B4277A4D-D246-4207-B85A-BDF40D151FB0}" destId="{AA22BC7E-06AD-4465-AD4F-F0DD410FB62D}" srcOrd="1" destOrd="0" presId="urn:microsoft.com/office/officeart/2005/8/layout/list1"/>
    <dgm:cxn modelId="{4DF0C4CA-ED49-41CD-B26F-D7AAB691D89C}" type="presParOf" srcId="{B4277A4D-D246-4207-B85A-BDF40D151FB0}" destId="{C907340B-D735-4998-842C-2DEBF7EA6F31}" srcOrd="2" destOrd="0" presId="urn:microsoft.com/office/officeart/2005/8/layout/list1"/>
    <dgm:cxn modelId="{009D00A1-C0FD-4882-81B7-E50EB711A9A0}" type="presParOf" srcId="{B4277A4D-D246-4207-B85A-BDF40D151FB0}" destId="{4F9AE5E6-B1F4-4D65-BC20-F6C6C2C327D9}" srcOrd="3" destOrd="0" presId="urn:microsoft.com/office/officeart/2005/8/layout/list1"/>
    <dgm:cxn modelId="{53F12A8F-59C4-44B4-8247-E8ED06DEC603}" type="presParOf" srcId="{B4277A4D-D246-4207-B85A-BDF40D151FB0}" destId="{C5C24D8D-137C-4563-8993-1A6AA9B0DF5A}" srcOrd="4" destOrd="0" presId="urn:microsoft.com/office/officeart/2005/8/layout/list1"/>
    <dgm:cxn modelId="{9D9C8EBA-C78E-4E45-9B32-6B3F6C039B69}" type="presParOf" srcId="{C5C24D8D-137C-4563-8993-1A6AA9B0DF5A}" destId="{EB321813-94D1-42A9-9FE9-91737F203538}" srcOrd="0" destOrd="0" presId="urn:microsoft.com/office/officeart/2005/8/layout/list1"/>
    <dgm:cxn modelId="{E6719878-352F-4C29-9B3B-39CECDD49B25}" type="presParOf" srcId="{C5C24D8D-137C-4563-8993-1A6AA9B0DF5A}" destId="{97EE9F44-AEE7-49EB-B459-61F118F5F207}" srcOrd="1" destOrd="0" presId="urn:microsoft.com/office/officeart/2005/8/layout/list1"/>
    <dgm:cxn modelId="{4528205B-A898-48DA-BBCE-7A0B2C81D8AB}" type="presParOf" srcId="{B4277A4D-D246-4207-B85A-BDF40D151FB0}" destId="{52D16F4A-3460-4FA1-8C45-056BBCDAA81F}" srcOrd="5" destOrd="0" presId="urn:microsoft.com/office/officeart/2005/8/layout/list1"/>
    <dgm:cxn modelId="{28840FDD-322B-4010-8A14-3EF3AB498588}" type="presParOf" srcId="{B4277A4D-D246-4207-B85A-BDF40D151FB0}" destId="{F753B4B7-9F17-4A6E-B2D0-93BE53BBA564}" srcOrd="6" destOrd="0" presId="urn:microsoft.com/office/officeart/2005/8/layout/list1"/>
    <dgm:cxn modelId="{D3FC73DD-54FF-4B5A-8428-2A72E4BF9212}" type="presParOf" srcId="{B4277A4D-D246-4207-B85A-BDF40D151FB0}" destId="{4513FA16-057F-4BDD-B003-CDDA4D7983CE}" srcOrd="7" destOrd="0" presId="urn:microsoft.com/office/officeart/2005/8/layout/list1"/>
    <dgm:cxn modelId="{4CFB3BEC-3D9B-4446-A527-3A173B97B0ED}" type="presParOf" srcId="{B4277A4D-D246-4207-B85A-BDF40D151FB0}" destId="{A807E960-E9E9-42D6-A0C4-65D1921F9BD0}" srcOrd="8" destOrd="0" presId="urn:microsoft.com/office/officeart/2005/8/layout/list1"/>
    <dgm:cxn modelId="{E93A78EB-28F2-4BD0-A965-FFA26C45ED31}" type="presParOf" srcId="{A807E960-E9E9-42D6-A0C4-65D1921F9BD0}" destId="{4345E06B-7A36-4BD9-A7DC-9C8C15F90233}" srcOrd="0" destOrd="0" presId="urn:microsoft.com/office/officeart/2005/8/layout/list1"/>
    <dgm:cxn modelId="{E826C47A-0D3F-4613-A1A0-E09E6B875862}" type="presParOf" srcId="{A807E960-E9E9-42D6-A0C4-65D1921F9BD0}" destId="{13D97B3C-D1C9-41F0-8CFD-1C0752CD9B54}" srcOrd="1" destOrd="0" presId="urn:microsoft.com/office/officeart/2005/8/layout/list1"/>
    <dgm:cxn modelId="{467DAEFD-A420-4A97-BC28-C62BDAFCB6CF}" type="presParOf" srcId="{B4277A4D-D246-4207-B85A-BDF40D151FB0}" destId="{4E756B04-ACD1-4D16-84BE-1EC13312B405}" srcOrd="9" destOrd="0" presId="urn:microsoft.com/office/officeart/2005/8/layout/list1"/>
    <dgm:cxn modelId="{DE2D6D8C-E031-4E1A-BAB3-36390EE32EEC}" type="presParOf" srcId="{B4277A4D-D246-4207-B85A-BDF40D151FB0}" destId="{84DA45BD-97F6-45AC-A2BD-735E13DE6A28}" srcOrd="10" destOrd="0" presId="urn:microsoft.com/office/officeart/2005/8/layout/list1"/>
    <dgm:cxn modelId="{23BB1B53-50C4-4AB4-9577-6A225BD414CB}" type="presParOf" srcId="{B4277A4D-D246-4207-B85A-BDF40D151FB0}" destId="{F6D50D4B-5776-4CE2-BDE9-05BA4B0C0DB2}" srcOrd="11" destOrd="0" presId="urn:microsoft.com/office/officeart/2005/8/layout/list1"/>
    <dgm:cxn modelId="{EAB2AE51-4BB3-419A-8358-BBDCF3D9DCC0}" type="presParOf" srcId="{B4277A4D-D246-4207-B85A-BDF40D151FB0}" destId="{1C7CDFB7-52AD-4558-9E9A-A3B4B401D4F5}" srcOrd="12" destOrd="0" presId="urn:microsoft.com/office/officeart/2005/8/layout/list1"/>
    <dgm:cxn modelId="{7116B503-D6E4-4120-BDB3-9BE35A081C47}" type="presParOf" srcId="{1C7CDFB7-52AD-4558-9E9A-A3B4B401D4F5}" destId="{E3993E94-3C47-4B47-9760-C59C9C2B43C8}" srcOrd="0" destOrd="0" presId="urn:microsoft.com/office/officeart/2005/8/layout/list1"/>
    <dgm:cxn modelId="{602539AB-2F66-4B74-86AC-1CA1FBF77EE3}" type="presParOf" srcId="{1C7CDFB7-52AD-4558-9E9A-A3B4B401D4F5}" destId="{8FDBBF08-82EB-4534-A71C-F9F541558957}" srcOrd="1" destOrd="0" presId="urn:microsoft.com/office/officeart/2005/8/layout/list1"/>
    <dgm:cxn modelId="{8D742E43-6E8C-4433-8B88-9CD44C7F5D8D}" type="presParOf" srcId="{B4277A4D-D246-4207-B85A-BDF40D151FB0}" destId="{280D2C5B-0616-4810-B82A-F79FC37AAB74}" srcOrd="13" destOrd="0" presId="urn:microsoft.com/office/officeart/2005/8/layout/list1"/>
    <dgm:cxn modelId="{4435B74F-23AE-4D08-9E73-48144C1E617C}" type="presParOf" srcId="{B4277A4D-D246-4207-B85A-BDF40D151FB0}" destId="{00C23C33-A339-4045-A8C5-D9CE6F1AA17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9D0A20A-69B3-4900-B6C1-C91EF472A3CC}"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US"/>
        </a:p>
      </dgm:t>
    </dgm:pt>
    <dgm:pt modelId="{009D905B-E032-4645-8AE6-76FF20B2FFDC}">
      <dgm:prSet/>
      <dgm:spPr/>
      <dgm:t>
        <a:bodyPr/>
        <a:lstStyle/>
        <a:p>
          <a:r>
            <a:rPr lang="en-US"/>
            <a:t>Moderate Overall Performance:</a:t>
          </a:r>
        </a:p>
      </dgm:t>
    </dgm:pt>
    <dgm:pt modelId="{E5748119-BF43-4C57-9784-395FFAE8D8C8}" type="parTrans" cxnId="{98AB369B-8C01-40D0-AE3F-E139D97BB027}">
      <dgm:prSet/>
      <dgm:spPr/>
      <dgm:t>
        <a:bodyPr/>
        <a:lstStyle/>
        <a:p>
          <a:endParaRPr lang="en-US"/>
        </a:p>
      </dgm:t>
    </dgm:pt>
    <dgm:pt modelId="{3037545C-9EA2-4F4A-B836-02DAFFEBBA40}" type="sibTrans" cxnId="{98AB369B-8C01-40D0-AE3F-E139D97BB027}">
      <dgm:prSet/>
      <dgm:spPr/>
      <dgm:t>
        <a:bodyPr/>
        <a:lstStyle/>
        <a:p>
          <a:endParaRPr lang="en-US"/>
        </a:p>
      </dgm:t>
    </dgm:pt>
    <dgm:pt modelId="{47D35A44-A9E9-4BC5-9E7D-9F43766DC025}">
      <dgm:prSet/>
      <dgm:spPr/>
      <dgm:t>
        <a:bodyPr/>
        <a:lstStyle/>
        <a:p>
          <a:r>
            <a:rPr lang="en-US" dirty="0"/>
            <a:t>Exhibited results similar to TF-IDF with comparable strengths and weaknesses, and performed adequately in straightforward categories with clear language patterns.</a:t>
          </a:r>
        </a:p>
      </dgm:t>
    </dgm:pt>
    <dgm:pt modelId="{19A5C19A-EC26-4226-8BA9-D1B1175F0F8B}" type="parTrans" cxnId="{32E19911-BB99-49EE-B79C-8F90389D2A64}">
      <dgm:prSet/>
      <dgm:spPr/>
      <dgm:t>
        <a:bodyPr/>
        <a:lstStyle/>
        <a:p>
          <a:endParaRPr lang="en-US"/>
        </a:p>
      </dgm:t>
    </dgm:pt>
    <dgm:pt modelId="{3A6C1297-B92F-4184-890E-9C6BC2C3611B}" type="sibTrans" cxnId="{32E19911-BB99-49EE-B79C-8F90389D2A64}">
      <dgm:prSet/>
      <dgm:spPr/>
      <dgm:t>
        <a:bodyPr/>
        <a:lstStyle/>
        <a:p>
          <a:endParaRPr lang="en-US"/>
        </a:p>
      </dgm:t>
    </dgm:pt>
    <dgm:pt modelId="{13E35761-C54A-46F2-9D25-0F0142C6BC95}">
      <dgm:prSet/>
      <dgm:spPr/>
      <dgm:t>
        <a:bodyPr/>
        <a:lstStyle/>
        <a:p>
          <a:r>
            <a:rPr lang="en-US"/>
            <a:t>Category-Specific Challenges:</a:t>
          </a:r>
        </a:p>
      </dgm:t>
    </dgm:pt>
    <dgm:pt modelId="{35AECFFD-9C9E-48F4-91D1-3597342AECB7}" type="parTrans" cxnId="{1FDFC2BE-76EA-4FF8-B79A-ECDC0ABFFD39}">
      <dgm:prSet/>
      <dgm:spPr/>
      <dgm:t>
        <a:bodyPr/>
        <a:lstStyle/>
        <a:p>
          <a:endParaRPr lang="en-US"/>
        </a:p>
      </dgm:t>
    </dgm:pt>
    <dgm:pt modelId="{4A9B62C6-FE3E-4719-8880-C2300C0DDCFB}" type="sibTrans" cxnId="{1FDFC2BE-76EA-4FF8-B79A-ECDC0ABFFD39}">
      <dgm:prSet/>
      <dgm:spPr/>
      <dgm:t>
        <a:bodyPr/>
        <a:lstStyle/>
        <a:p>
          <a:endParaRPr lang="en-US"/>
        </a:p>
      </dgm:t>
    </dgm:pt>
    <dgm:pt modelId="{1251A8E1-2C40-4CA9-AEEA-E94EE616D8ED}">
      <dgm:prSet/>
      <dgm:spPr/>
      <dgm:t>
        <a:bodyPr/>
        <a:lstStyle/>
        <a:p>
          <a:r>
            <a:rPr lang="en-US" dirty="0"/>
            <a:t>Consistent performance in 'Sport’ but struggled with nuanced and complex categories like 'Tech’. Also, both precision and recall were inconsistent across different categories, reflecting challenges in accurate classification, which is due to the fact of solely capturing the frequencies of tokens in documents rather than considering the semantic relationships between them with the use of more advanced word representation techniques.</a:t>
          </a:r>
        </a:p>
      </dgm:t>
    </dgm:pt>
    <dgm:pt modelId="{C4A241E8-429E-4981-A30F-09F88E384024}" type="parTrans" cxnId="{D82A6F39-CC18-49F0-9BA3-96CB2F9A6305}">
      <dgm:prSet/>
      <dgm:spPr/>
      <dgm:t>
        <a:bodyPr/>
        <a:lstStyle/>
        <a:p>
          <a:endParaRPr lang="en-US"/>
        </a:p>
      </dgm:t>
    </dgm:pt>
    <dgm:pt modelId="{D293E1C9-22ED-460F-B16A-4973B0A718C0}" type="sibTrans" cxnId="{D82A6F39-CC18-49F0-9BA3-96CB2F9A6305}">
      <dgm:prSet/>
      <dgm:spPr/>
      <dgm:t>
        <a:bodyPr/>
        <a:lstStyle/>
        <a:p>
          <a:endParaRPr lang="en-US"/>
        </a:p>
      </dgm:t>
    </dgm:pt>
    <dgm:pt modelId="{30219325-CA9C-4293-861E-1D0CCAF1CA85}">
      <dgm:prSet/>
      <dgm:spPr/>
      <dgm:t>
        <a:bodyPr/>
        <a:lstStyle/>
        <a:p>
          <a:r>
            <a:rPr lang="en-US"/>
            <a:t>Strengths:</a:t>
          </a:r>
        </a:p>
      </dgm:t>
    </dgm:pt>
    <dgm:pt modelId="{907D3B92-515E-4441-8BAB-7D688AF4C11F}" type="parTrans" cxnId="{48B7ED8F-CB2E-4EFA-B9DA-3F750EFAFA9A}">
      <dgm:prSet/>
      <dgm:spPr/>
      <dgm:t>
        <a:bodyPr/>
        <a:lstStyle/>
        <a:p>
          <a:endParaRPr lang="en-US"/>
        </a:p>
      </dgm:t>
    </dgm:pt>
    <dgm:pt modelId="{B732DFAA-0F2D-4352-8128-D4721A2BDD7C}" type="sibTrans" cxnId="{48B7ED8F-CB2E-4EFA-B9DA-3F750EFAFA9A}">
      <dgm:prSet/>
      <dgm:spPr/>
      <dgm:t>
        <a:bodyPr/>
        <a:lstStyle/>
        <a:p>
          <a:endParaRPr lang="en-US"/>
        </a:p>
      </dgm:t>
    </dgm:pt>
    <dgm:pt modelId="{DCDAC2B3-D287-403E-A3FF-22830FAD4608}">
      <dgm:prSet/>
      <dgm:spPr/>
      <dgm:t>
        <a:bodyPr/>
        <a:lstStyle/>
        <a:p>
          <a:r>
            <a:rPr lang="en-US" dirty="0"/>
            <a:t>Effective in identifying instances in categories with less complexity, such as “Sports”, where words that are used in this class such as  </a:t>
          </a:r>
          <a:r>
            <a:rPr lang="ar-JO" dirty="0"/>
            <a:t>"مدريد“</a:t>
          </a:r>
          <a:r>
            <a:rPr lang="en-US" dirty="0"/>
            <a:t> and </a:t>
          </a:r>
          <a:r>
            <a:rPr lang="ar-JO" dirty="0"/>
            <a:t>"برشلونة“</a:t>
          </a:r>
          <a:r>
            <a:rPr lang="en-US" dirty="0"/>
            <a:t> are very rarely used in other classes if ever, making use of the </a:t>
          </a:r>
          <a:r>
            <a:rPr lang="en-US" dirty="0" err="1"/>
            <a:t>BoW</a:t>
          </a:r>
          <a:r>
            <a:rPr lang="en-US" dirty="0"/>
            <a:t> simplifying assumption. It is also a very simple and straightforward approach, making it easy to implement and interpret.</a:t>
          </a:r>
        </a:p>
      </dgm:t>
    </dgm:pt>
    <dgm:pt modelId="{B67D7903-C358-47E7-8227-BC754859AEE3}" type="parTrans" cxnId="{DBACAD0C-0C0C-4157-9207-CE89596EADAD}">
      <dgm:prSet/>
      <dgm:spPr/>
      <dgm:t>
        <a:bodyPr/>
        <a:lstStyle/>
        <a:p>
          <a:endParaRPr lang="en-US"/>
        </a:p>
      </dgm:t>
    </dgm:pt>
    <dgm:pt modelId="{D7B8936F-710C-40B7-B0DA-81106B9793EF}" type="sibTrans" cxnId="{DBACAD0C-0C0C-4157-9207-CE89596EADAD}">
      <dgm:prSet/>
      <dgm:spPr/>
      <dgm:t>
        <a:bodyPr/>
        <a:lstStyle/>
        <a:p>
          <a:endParaRPr lang="en-US"/>
        </a:p>
      </dgm:t>
    </dgm:pt>
    <dgm:pt modelId="{A712AFFC-E194-4EBA-86FA-C646BFFD2BB6}">
      <dgm:prSet/>
      <dgm:spPr/>
      <dgm:t>
        <a:bodyPr/>
        <a:lstStyle/>
        <a:p>
          <a:r>
            <a:rPr lang="en-US"/>
            <a:t>Weaknesses:</a:t>
          </a:r>
        </a:p>
      </dgm:t>
    </dgm:pt>
    <dgm:pt modelId="{435B875A-DC42-49B3-97C3-F2E717BE1C8A}" type="parTrans" cxnId="{01437224-B923-4AC5-8629-7D15E2FE3B3F}">
      <dgm:prSet/>
      <dgm:spPr/>
      <dgm:t>
        <a:bodyPr/>
        <a:lstStyle/>
        <a:p>
          <a:endParaRPr lang="en-US"/>
        </a:p>
      </dgm:t>
    </dgm:pt>
    <dgm:pt modelId="{8ED81512-A66D-471B-8C9F-E648724D4F3E}" type="sibTrans" cxnId="{01437224-B923-4AC5-8629-7D15E2FE3B3F}">
      <dgm:prSet/>
      <dgm:spPr/>
      <dgm:t>
        <a:bodyPr/>
        <a:lstStyle/>
        <a:p>
          <a:endParaRPr lang="en-US"/>
        </a:p>
      </dgm:t>
    </dgm:pt>
    <dgm:pt modelId="{13EDEECC-678D-4998-8F31-F38ED52300B0}">
      <dgm:prSet/>
      <dgm:spPr/>
      <dgm:t>
        <a:bodyPr/>
        <a:lstStyle/>
        <a:p>
          <a:r>
            <a:rPr lang="en-US" dirty="0"/>
            <a:t>Limited ability to handle nuanced language and complex patterns, as well as struggling with specific and detailed understanding of text, leading to inconsistent performance.</a:t>
          </a:r>
        </a:p>
      </dgm:t>
    </dgm:pt>
    <dgm:pt modelId="{526D1809-62AF-438A-9597-C7A93C265AEC}" type="parTrans" cxnId="{B56AC29E-10BE-4D11-8485-E2A1A0BEB548}">
      <dgm:prSet/>
      <dgm:spPr/>
      <dgm:t>
        <a:bodyPr/>
        <a:lstStyle/>
        <a:p>
          <a:endParaRPr lang="en-US"/>
        </a:p>
      </dgm:t>
    </dgm:pt>
    <dgm:pt modelId="{44C25CF6-B2CB-4B65-A1F2-036DFFEFC265}" type="sibTrans" cxnId="{B56AC29E-10BE-4D11-8485-E2A1A0BEB548}">
      <dgm:prSet/>
      <dgm:spPr/>
      <dgm:t>
        <a:bodyPr/>
        <a:lstStyle/>
        <a:p>
          <a:endParaRPr lang="en-US"/>
        </a:p>
      </dgm:t>
    </dgm:pt>
    <dgm:pt modelId="{B4277A4D-D246-4207-B85A-BDF40D151FB0}" type="pres">
      <dgm:prSet presAssocID="{29D0A20A-69B3-4900-B6C1-C91EF472A3CC}" presName="linear" presStyleCnt="0">
        <dgm:presLayoutVars>
          <dgm:dir/>
          <dgm:animLvl val="lvl"/>
          <dgm:resizeHandles val="exact"/>
        </dgm:presLayoutVars>
      </dgm:prSet>
      <dgm:spPr/>
    </dgm:pt>
    <dgm:pt modelId="{B72379A9-16DC-43F4-87C3-E72CC091E584}" type="pres">
      <dgm:prSet presAssocID="{009D905B-E032-4645-8AE6-76FF20B2FFDC}" presName="parentLin" presStyleCnt="0"/>
      <dgm:spPr/>
    </dgm:pt>
    <dgm:pt modelId="{5CD991D4-E08F-4F68-A7F4-96D1E52B9F6D}" type="pres">
      <dgm:prSet presAssocID="{009D905B-E032-4645-8AE6-76FF20B2FFDC}" presName="parentLeftMargin" presStyleLbl="node1" presStyleIdx="0" presStyleCnt="4"/>
      <dgm:spPr/>
    </dgm:pt>
    <dgm:pt modelId="{3CBB01DA-5BF0-4175-AF4C-E0B9C48AF853}" type="pres">
      <dgm:prSet presAssocID="{009D905B-E032-4645-8AE6-76FF20B2FFDC}" presName="parentText" presStyleLbl="node1" presStyleIdx="0" presStyleCnt="4">
        <dgm:presLayoutVars>
          <dgm:chMax val="0"/>
          <dgm:bulletEnabled val="1"/>
        </dgm:presLayoutVars>
      </dgm:prSet>
      <dgm:spPr/>
    </dgm:pt>
    <dgm:pt modelId="{AA22BC7E-06AD-4465-AD4F-F0DD410FB62D}" type="pres">
      <dgm:prSet presAssocID="{009D905B-E032-4645-8AE6-76FF20B2FFDC}" presName="negativeSpace" presStyleCnt="0"/>
      <dgm:spPr/>
    </dgm:pt>
    <dgm:pt modelId="{C907340B-D735-4998-842C-2DEBF7EA6F31}" type="pres">
      <dgm:prSet presAssocID="{009D905B-E032-4645-8AE6-76FF20B2FFDC}" presName="childText" presStyleLbl="conFgAcc1" presStyleIdx="0" presStyleCnt="4">
        <dgm:presLayoutVars>
          <dgm:bulletEnabled val="1"/>
        </dgm:presLayoutVars>
      </dgm:prSet>
      <dgm:spPr/>
    </dgm:pt>
    <dgm:pt modelId="{4F9AE5E6-B1F4-4D65-BC20-F6C6C2C327D9}" type="pres">
      <dgm:prSet presAssocID="{3037545C-9EA2-4F4A-B836-02DAFFEBBA40}" presName="spaceBetweenRectangles" presStyleCnt="0"/>
      <dgm:spPr/>
    </dgm:pt>
    <dgm:pt modelId="{C5C24D8D-137C-4563-8993-1A6AA9B0DF5A}" type="pres">
      <dgm:prSet presAssocID="{13E35761-C54A-46F2-9D25-0F0142C6BC95}" presName="parentLin" presStyleCnt="0"/>
      <dgm:spPr/>
    </dgm:pt>
    <dgm:pt modelId="{EB321813-94D1-42A9-9FE9-91737F203538}" type="pres">
      <dgm:prSet presAssocID="{13E35761-C54A-46F2-9D25-0F0142C6BC95}" presName="parentLeftMargin" presStyleLbl="node1" presStyleIdx="0" presStyleCnt="4"/>
      <dgm:spPr/>
    </dgm:pt>
    <dgm:pt modelId="{97EE9F44-AEE7-49EB-B459-61F118F5F207}" type="pres">
      <dgm:prSet presAssocID="{13E35761-C54A-46F2-9D25-0F0142C6BC95}" presName="parentText" presStyleLbl="node1" presStyleIdx="1" presStyleCnt="4">
        <dgm:presLayoutVars>
          <dgm:chMax val="0"/>
          <dgm:bulletEnabled val="1"/>
        </dgm:presLayoutVars>
      </dgm:prSet>
      <dgm:spPr/>
    </dgm:pt>
    <dgm:pt modelId="{52D16F4A-3460-4FA1-8C45-056BBCDAA81F}" type="pres">
      <dgm:prSet presAssocID="{13E35761-C54A-46F2-9D25-0F0142C6BC95}" presName="negativeSpace" presStyleCnt="0"/>
      <dgm:spPr/>
    </dgm:pt>
    <dgm:pt modelId="{F753B4B7-9F17-4A6E-B2D0-93BE53BBA564}" type="pres">
      <dgm:prSet presAssocID="{13E35761-C54A-46F2-9D25-0F0142C6BC95}" presName="childText" presStyleLbl="conFgAcc1" presStyleIdx="1" presStyleCnt="4">
        <dgm:presLayoutVars>
          <dgm:bulletEnabled val="1"/>
        </dgm:presLayoutVars>
      </dgm:prSet>
      <dgm:spPr/>
    </dgm:pt>
    <dgm:pt modelId="{4513FA16-057F-4BDD-B003-CDDA4D7983CE}" type="pres">
      <dgm:prSet presAssocID="{4A9B62C6-FE3E-4719-8880-C2300C0DDCFB}" presName="spaceBetweenRectangles" presStyleCnt="0"/>
      <dgm:spPr/>
    </dgm:pt>
    <dgm:pt modelId="{A807E960-E9E9-42D6-A0C4-65D1921F9BD0}" type="pres">
      <dgm:prSet presAssocID="{30219325-CA9C-4293-861E-1D0CCAF1CA85}" presName="parentLin" presStyleCnt="0"/>
      <dgm:spPr/>
    </dgm:pt>
    <dgm:pt modelId="{4345E06B-7A36-4BD9-A7DC-9C8C15F90233}" type="pres">
      <dgm:prSet presAssocID="{30219325-CA9C-4293-861E-1D0CCAF1CA85}" presName="parentLeftMargin" presStyleLbl="node1" presStyleIdx="1" presStyleCnt="4"/>
      <dgm:spPr/>
    </dgm:pt>
    <dgm:pt modelId="{13D97B3C-D1C9-41F0-8CFD-1C0752CD9B54}" type="pres">
      <dgm:prSet presAssocID="{30219325-CA9C-4293-861E-1D0CCAF1CA85}" presName="parentText" presStyleLbl="node1" presStyleIdx="2" presStyleCnt="4">
        <dgm:presLayoutVars>
          <dgm:chMax val="0"/>
          <dgm:bulletEnabled val="1"/>
        </dgm:presLayoutVars>
      </dgm:prSet>
      <dgm:spPr/>
    </dgm:pt>
    <dgm:pt modelId="{4E756B04-ACD1-4D16-84BE-1EC13312B405}" type="pres">
      <dgm:prSet presAssocID="{30219325-CA9C-4293-861E-1D0CCAF1CA85}" presName="negativeSpace" presStyleCnt="0"/>
      <dgm:spPr/>
    </dgm:pt>
    <dgm:pt modelId="{84DA45BD-97F6-45AC-A2BD-735E13DE6A28}" type="pres">
      <dgm:prSet presAssocID="{30219325-CA9C-4293-861E-1D0CCAF1CA85}" presName="childText" presStyleLbl="conFgAcc1" presStyleIdx="2" presStyleCnt="4">
        <dgm:presLayoutVars>
          <dgm:bulletEnabled val="1"/>
        </dgm:presLayoutVars>
      </dgm:prSet>
      <dgm:spPr/>
    </dgm:pt>
    <dgm:pt modelId="{F6D50D4B-5776-4CE2-BDE9-05BA4B0C0DB2}" type="pres">
      <dgm:prSet presAssocID="{B732DFAA-0F2D-4352-8128-D4721A2BDD7C}" presName="spaceBetweenRectangles" presStyleCnt="0"/>
      <dgm:spPr/>
    </dgm:pt>
    <dgm:pt modelId="{1C7CDFB7-52AD-4558-9E9A-A3B4B401D4F5}" type="pres">
      <dgm:prSet presAssocID="{A712AFFC-E194-4EBA-86FA-C646BFFD2BB6}" presName="parentLin" presStyleCnt="0"/>
      <dgm:spPr/>
    </dgm:pt>
    <dgm:pt modelId="{E3993E94-3C47-4B47-9760-C59C9C2B43C8}" type="pres">
      <dgm:prSet presAssocID="{A712AFFC-E194-4EBA-86FA-C646BFFD2BB6}" presName="parentLeftMargin" presStyleLbl="node1" presStyleIdx="2" presStyleCnt="4"/>
      <dgm:spPr/>
    </dgm:pt>
    <dgm:pt modelId="{8FDBBF08-82EB-4534-A71C-F9F541558957}" type="pres">
      <dgm:prSet presAssocID="{A712AFFC-E194-4EBA-86FA-C646BFFD2BB6}" presName="parentText" presStyleLbl="node1" presStyleIdx="3" presStyleCnt="4">
        <dgm:presLayoutVars>
          <dgm:chMax val="0"/>
          <dgm:bulletEnabled val="1"/>
        </dgm:presLayoutVars>
      </dgm:prSet>
      <dgm:spPr/>
    </dgm:pt>
    <dgm:pt modelId="{280D2C5B-0616-4810-B82A-F79FC37AAB74}" type="pres">
      <dgm:prSet presAssocID="{A712AFFC-E194-4EBA-86FA-C646BFFD2BB6}" presName="negativeSpace" presStyleCnt="0"/>
      <dgm:spPr/>
    </dgm:pt>
    <dgm:pt modelId="{00C23C33-A339-4045-A8C5-D9CE6F1AA172}" type="pres">
      <dgm:prSet presAssocID="{A712AFFC-E194-4EBA-86FA-C646BFFD2BB6}" presName="childText" presStyleLbl="conFgAcc1" presStyleIdx="3" presStyleCnt="4">
        <dgm:presLayoutVars>
          <dgm:bulletEnabled val="1"/>
        </dgm:presLayoutVars>
      </dgm:prSet>
      <dgm:spPr/>
    </dgm:pt>
  </dgm:ptLst>
  <dgm:cxnLst>
    <dgm:cxn modelId="{DBACAD0C-0C0C-4157-9207-CE89596EADAD}" srcId="{30219325-CA9C-4293-861E-1D0CCAF1CA85}" destId="{DCDAC2B3-D287-403E-A3FF-22830FAD4608}" srcOrd="0" destOrd="0" parTransId="{B67D7903-C358-47E7-8227-BC754859AEE3}" sibTransId="{D7B8936F-710C-40B7-B0DA-81106B9793EF}"/>
    <dgm:cxn modelId="{32E19911-BB99-49EE-B79C-8F90389D2A64}" srcId="{009D905B-E032-4645-8AE6-76FF20B2FFDC}" destId="{47D35A44-A9E9-4BC5-9E7D-9F43766DC025}" srcOrd="0" destOrd="0" parTransId="{19A5C19A-EC26-4226-8BA9-D1B1175F0F8B}" sibTransId="{3A6C1297-B92F-4184-890E-9C6BC2C3611B}"/>
    <dgm:cxn modelId="{01437224-B923-4AC5-8629-7D15E2FE3B3F}" srcId="{29D0A20A-69B3-4900-B6C1-C91EF472A3CC}" destId="{A712AFFC-E194-4EBA-86FA-C646BFFD2BB6}" srcOrd="3" destOrd="0" parTransId="{435B875A-DC42-49B3-97C3-F2E717BE1C8A}" sibTransId="{8ED81512-A66D-471B-8C9F-E648724D4F3E}"/>
    <dgm:cxn modelId="{D82A6F39-CC18-49F0-9BA3-96CB2F9A6305}" srcId="{13E35761-C54A-46F2-9D25-0F0142C6BC95}" destId="{1251A8E1-2C40-4CA9-AEEA-E94EE616D8ED}" srcOrd="0" destOrd="0" parTransId="{C4A241E8-429E-4981-A30F-09F88E384024}" sibTransId="{D293E1C9-22ED-460F-B16A-4973B0A718C0}"/>
    <dgm:cxn modelId="{FF7C813A-6676-4961-9144-EBE2B225A69E}" type="presOf" srcId="{009D905B-E032-4645-8AE6-76FF20B2FFDC}" destId="{3CBB01DA-5BF0-4175-AF4C-E0B9C48AF853}" srcOrd="1" destOrd="0" presId="urn:microsoft.com/office/officeart/2005/8/layout/list1"/>
    <dgm:cxn modelId="{A304253F-93F7-40C2-9E29-842617502887}" type="presOf" srcId="{DCDAC2B3-D287-403E-A3FF-22830FAD4608}" destId="{84DA45BD-97F6-45AC-A2BD-735E13DE6A28}" srcOrd="0" destOrd="0" presId="urn:microsoft.com/office/officeart/2005/8/layout/list1"/>
    <dgm:cxn modelId="{BFBB3167-DCB4-411D-8FD1-E0B447D6B264}" type="presOf" srcId="{13EDEECC-678D-4998-8F31-F38ED52300B0}" destId="{00C23C33-A339-4045-A8C5-D9CE6F1AA172}" srcOrd="0" destOrd="0" presId="urn:microsoft.com/office/officeart/2005/8/layout/list1"/>
    <dgm:cxn modelId="{BDE7D84A-84D0-4E81-AD17-C6E4BED0EFC5}" type="presOf" srcId="{1251A8E1-2C40-4CA9-AEEA-E94EE616D8ED}" destId="{F753B4B7-9F17-4A6E-B2D0-93BE53BBA564}" srcOrd="0" destOrd="0" presId="urn:microsoft.com/office/officeart/2005/8/layout/list1"/>
    <dgm:cxn modelId="{294D3D4C-5D1F-49C4-837E-447AF46FD136}" type="presOf" srcId="{13E35761-C54A-46F2-9D25-0F0142C6BC95}" destId="{EB321813-94D1-42A9-9FE9-91737F203538}" srcOrd="0" destOrd="0" presId="urn:microsoft.com/office/officeart/2005/8/layout/list1"/>
    <dgm:cxn modelId="{F359416D-90F4-4679-8652-470BBB4F74E3}" type="presOf" srcId="{009D905B-E032-4645-8AE6-76FF20B2FFDC}" destId="{5CD991D4-E08F-4F68-A7F4-96D1E52B9F6D}" srcOrd="0" destOrd="0" presId="urn:microsoft.com/office/officeart/2005/8/layout/list1"/>
    <dgm:cxn modelId="{A2CE7D59-B24C-4743-B167-30C23A5FCD09}" type="presOf" srcId="{47D35A44-A9E9-4BC5-9E7D-9F43766DC025}" destId="{C907340B-D735-4998-842C-2DEBF7EA6F31}" srcOrd="0" destOrd="0" presId="urn:microsoft.com/office/officeart/2005/8/layout/list1"/>
    <dgm:cxn modelId="{23FF957F-BEE7-4EBE-9039-A52E1255F65E}" type="presOf" srcId="{29D0A20A-69B3-4900-B6C1-C91EF472A3CC}" destId="{B4277A4D-D246-4207-B85A-BDF40D151FB0}" srcOrd="0" destOrd="0" presId="urn:microsoft.com/office/officeart/2005/8/layout/list1"/>
    <dgm:cxn modelId="{80EA5787-35D1-4A3A-80E3-4010F1D2DD62}" type="presOf" srcId="{30219325-CA9C-4293-861E-1D0CCAF1CA85}" destId="{4345E06B-7A36-4BD9-A7DC-9C8C15F90233}" srcOrd="0" destOrd="0" presId="urn:microsoft.com/office/officeart/2005/8/layout/list1"/>
    <dgm:cxn modelId="{48B7ED8F-CB2E-4EFA-B9DA-3F750EFAFA9A}" srcId="{29D0A20A-69B3-4900-B6C1-C91EF472A3CC}" destId="{30219325-CA9C-4293-861E-1D0CCAF1CA85}" srcOrd="2" destOrd="0" parTransId="{907D3B92-515E-4441-8BAB-7D688AF4C11F}" sibTransId="{B732DFAA-0F2D-4352-8128-D4721A2BDD7C}"/>
    <dgm:cxn modelId="{98AB369B-8C01-40D0-AE3F-E139D97BB027}" srcId="{29D0A20A-69B3-4900-B6C1-C91EF472A3CC}" destId="{009D905B-E032-4645-8AE6-76FF20B2FFDC}" srcOrd="0" destOrd="0" parTransId="{E5748119-BF43-4C57-9784-395FFAE8D8C8}" sibTransId="{3037545C-9EA2-4F4A-B836-02DAFFEBBA40}"/>
    <dgm:cxn modelId="{B56AC29E-10BE-4D11-8485-E2A1A0BEB548}" srcId="{A712AFFC-E194-4EBA-86FA-C646BFFD2BB6}" destId="{13EDEECC-678D-4998-8F31-F38ED52300B0}" srcOrd="0" destOrd="0" parTransId="{526D1809-62AF-438A-9597-C7A93C265AEC}" sibTransId="{44C25CF6-B2CB-4B65-A1F2-036DFFEFC265}"/>
    <dgm:cxn modelId="{1B9186B7-D881-4565-B4A8-532489C62658}" type="presOf" srcId="{A712AFFC-E194-4EBA-86FA-C646BFFD2BB6}" destId="{8FDBBF08-82EB-4534-A71C-F9F541558957}" srcOrd="1" destOrd="0" presId="urn:microsoft.com/office/officeart/2005/8/layout/list1"/>
    <dgm:cxn modelId="{1FDFC2BE-76EA-4FF8-B79A-ECDC0ABFFD39}" srcId="{29D0A20A-69B3-4900-B6C1-C91EF472A3CC}" destId="{13E35761-C54A-46F2-9D25-0F0142C6BC95}" srcOrd="1" destOrd="0" parTransId="{35AECFFD-9C9E-48F4-91D1-3597342AECB7}" sibTransId="{4A9B62C6-FE3E-4719-8880-C2300C0DDCFB}"/>
    <dgm:cxn modelId="{6C6CC0F3-9A66-4C2C-A093-9170DA5861FC}" type="presOf" srcId="{13E35761-C54A-46F2-9D25-0F0142C6BC95}" destId="{97EE9F44-AEE7-49EB-B459-61F118F5F207}" srcOrd="1" destOrd="0" presId="urn:microsoft.com/office/officeart/2005/8/layout/list1"/>
    <dgm:cxn modelId="{B9347DFD-98E3-498F-BFB4-DDB0AA5AC9FE}" type="presOf" srcId="{30219325-CA9C-4293-861E-1D0CCAF1CA85}" destId="{13D97B3C-D1C9-41F0-8CFD-1C0752CD9B54}" srcOrd="1" destOrd="0" presId="urn:microsoft.com/office/officeart/2005/8/layout/list1"/>
    <dgm:cxn modelId="{0B98B2FE-D082-4E16-BC01-2624D7D69562}" type="presOf" srcId="{A712AFFC-E194-4EBA-86FA-C646BFFD2BB6}" destId="{E3993E94-3C47-4B47-9760-C59C9C2B43C8}" srcOrd="0" destOrd="0" presId="urn:microsoft.com/office/officeart/2005/8/layout/list1"/>
    <dgm:cxn modelId="{2E7991D8-BB68-41D0-80D7-D04E5E70E959}" type="presParOf" srcId="{B4277A4D-D246-4207-B85A-BDF40D151FB0}" destId="{B72379A9-16DC-43F4-87C3-E72CC091E584}" srcOrd="0" destOrd="0" presId="urn:microsoft.com/office/officeart/2005/8/layout/list1"/>
    <dgm:cxn modelId="{055B13D4-D4AF-4322-82AB-6EFF1353FE65}" type="presParOf" srcId="{B72379A9-16DC-43F4-87C3-E72CC091E584}" destId="{5CD991D4-E08F-4F68-A7F4-96D1E52B9F6D}" srcOrd="0" destOrd="0" presId="urn:microsoft.com/office/officeart/2005/8/layout/list1"/>
    <dgm:cxn modelId="{67CC36E8-7677-49BB-B32C-4CAF191BEB67}" type="presParOf" srcId="{B72379A9-16DC-43F4-87C3-E72CC091E584}" destId="{3CBB01DA-5BF0-4175-AF4C-E0B9C48AF853}" srcOrd="1" destOrd="0" presId="urn:microsoft.com/office/officeart/2005/8/layout/list1"/>
    <dgm:cxn modelId="{5D990345-1C9A-44D9-93CE-E00D390E525E}" type="presParOf" srcId="{B4277A4D-D246-4207-B85A-BDF40D151FB0}" destId="{AA22BC7E-06AD-4465-AD4F-F0DD410FB62D}" srcOrd="1" destOrd="0" presId="urn:microsoft.com/office/officeart/2005/8/layout/list1"/>
    <dgm:cxn modelId="{4DF0C4CA-ED49-41CD-B26F-D7AAB691D89C}" type="presParOf" srcId="{B4277A4D-D246-4207-B85A-BDF40D151FB0}" destId="{C907340B-D735-4998-842C-2DEBF7EA6F31}" srcOrd="2" destOrd="0" presId="urn:microsoft.com/office/officeart/2005/8/layout/list1"/>
    <dgm:cxn modelId="{009D00A1-C0FD-4882-81B7-E50EB711A9A0}" type="presParOf" srcId="{B4277A4D-D246-4207-B85A-BDF40D151FB0}" destId="{4F9AE5E6-B1F4-4D65-BC20-F6C6C2C327D9}" srcOrd="3" destOrd="0" presId="urn:microsoft.com/office/officeart/2005/8/layout/list1"/>
    <dgm:cxn modelId="{53F12A8F-59C4-44B4-8247-E8ED06DEC603}" type="presParOf" srcId="{B4277A4D-D246-4207-B85A-BDF40D151FB0}" destId="{C5C24D8D-137C-4563-8993-1A6AA9B0DF5A}" srcOrd="4" destOrd="0" presId="urn:microsoft.com/office/officeart/2005/8/layout/list1"/>
    <dgm:cxn modelId="{9D9C8EBA-C78E-4E45-9B32-6B3F6C039B69}" type="presParOf" srcId="{C5C24D8D-137C-4563-8993-1A6AA9B0DF5A}" destId="{EB321813-94D1-42A9-9FE9-91737F203538}" srcOrd="0" destOrd="0" presId="urn:microsoft.com/office/officeart/2005/8/layout/list1"/>
    <dgm:cxn modelId="{E6719878-352F-4C29-9B3B-39CECDD49B25}" type="presParOf" srcId="{C5C24D8D-137C-4563-8993-1A6AA9B0DF5A}" destId="{97EE9F44-AEE7-49EB-B459-61F118F5F207}" srcOrd="1" destOrd="0" presId="urn:microsoft.com/office/officeart/2005/8/layout/list1"/>
    <dgm:cxn modelId="{4528205B-A898-48DA-BBCE-7A0B2C81D8AB}" type="presParOf" srcId="{B4277A4D-D246-4207-B85A-BDF40D151FB0}" destId="{52D16F4A-3460-4FA1-8C45-056BBCDAA81F}" srcOrd="5" destOrd="0" presId="urn:microsoft.com/office/officeart/2005/8/layout/list1"/>
    <dgm:cxn modelId="{28840FDD-322B-4010-8A14-3EF3AB498588}" type="presParOf" srcId="{B4277A4D-D246-4207-B85A-BDF40D151FB0}" destId="{F753B4B7-9F17-4A6E-B2D0-93BE53BBA564}" srcOrd="6" destOrd="0" presId="urn:microsoft.com/office/officeart/2005/8/layout/list1"/>
    <dgm:cxn modelId="{D3FC73DD-54FF-4B5A-8428-2A72E4BF9212}" type="presParOf" srcId="{B4277A4D-D246-4207-B85A-BDF40D151FB0}" destId="{4513FA16-057F-4BDD-B003-CDDA4D7983CE}" srcOrd="7" destOrd="0" presId="urn:microsoft.com/office/officeart/2005/8/layout/list1"/>
    <dgm:cxn modelId="{4CFB3BEC-3D9B-4446-A527-3A173B97B0ED}" type="presParOf" srcId="{B4277A4D-D246-4207-B85A-BDF40D151FB0}" destId="{A807E960-E9E9-42D6-A0C4-65D1921F9BD0}" srcOrd="8" destOrd="0" presId="urn:microsoft.com/office/officeart/2005/8/layout/list1"/>
    <dgm:cxn modelId="{E93A78EB-28F2-4BD0-A965-FFA26C45ED31}" type="presParOf" srcId="{A807E960-E9E9-42D6-A0C4-65D1921F9BD0}" destId="{4345E06B-7A36-4BD9-A7DC-9C8C15F90233}" srcOrd="0" destOrd="0" presId="urn:microsoft.com/office/officeart/2005/8/layout/list1"/>
    <dgm:cxn modelId="{E826C47A-0D3F-4613-A1A0-E09E6B875862}" type="presParOf" srcId="{A807E960-E9E9-42D6-A0C4-65D1921F9BD0}" destId="{13D97B3C-D1C9-41F0-8CFD-1C0752CD9B54}" srcOrd="1" destOrd="0" presId="urn:microsoft.com/office/officeart/2005/8/layout/list1"/>
    <dgm:cxn modelId="{467DAEFD-A420-4A97-BC28-C62BDAFCB6CF}" type="presParOf" srcId="{B4277A4D-D246-4207-B85A-BDF40D151FB0}" destId="{4E756B04-ACD1-4D16-84BE-1EC13312B405}" srcOrd="9" destOrd="0" presId="urn:microsoft.com/office/officeart/2005/8/layout/list1"/>
    <dgm:cxn modelId="{DE2D6D8C-E031-4E1A-BAB3-36390EE32EEC}" type="presParOf" srcId="{B4277A4D-D246-4207-B85A-BDF40D151FB0}" destId="{84DA45BD-97F6-45AC-A2BD-735E13DE6A28}" srcOrd="10" destOrd="0" presId="urn:microsoft.com/office/officeart/2005/8/layout/list1"/>
    <dgm:cxn modelId="{23BB1B53-50C4-4AB4-9577-6A225BD414CB}" type="presParOf" srcId="{B4277A4D-D246-4207-B85A-BDF40D151FB0}" destId="{F6D50D4B-5776-4CE2-BDE9-05BA4B0C0DB2}" srcOrd="11" destOrd="0" presId="urn:microsoft.com/office/officeart/2005/8/layout/list1"/>
    <dgm:cxn modelId="{EAB2AE51-4BB3-419A-8358-BBDCF3D9DCC0}" type="presParOf" srcId="{B4277A4D-D246-4207-B85A-BDF40D151FB0}" destId="{1C7CDFB7-52AD-4558-9E9A-A3B4B401D4F5}" srcOrd="12" destOrd="0" presId="urn:microsoft.com/office/officeart/2005/8/layout/list1"/>
    <dgm:cxn modelId="{7116B503-D6E4-4120-BDB3-9BE35A081C47}" type="presParOf" srcId="{1C7CDFB7-52AD-4558-9E9A-A3B4B401D4F5}" destId="{E3993E94-3C47-4B47-9760-C59C9C2B43C8}" srcOrd="0" destOrd="0" presId="urn:microsoft.com/office/officeart/2005/8/layout/list1"/>
    <dgm:cxn modelId="{602539AB-2F66-4B74-86AC-1CA1FBF77EE3}" type="presParOf" srcId="{1C7CDFB7-52AD-4558-9E9A-A3B4B401D4F5}" destId="{8FDBBF08-82EB-4534-A71C-F9F541558957}" srcOrd="1" destOrd="0" presId="urn:microsoft.com/office/officeart/2005/8/layout/list1"/>
    <dgm:cxn modelId="{8D742E43-6E8C-4433-8B88-9CD44C7F5D8D}" type="presParOf" srcId="{B4277A4D-D246-4207-B85A-BDF40D151FB0}" destId="{280D2C5B-0616-4810-B82A-F79FC37AAB74}" srcOrd="13" destOrd="0" presId="urn:microsoft.com/office/officeart/2005/8/layout/list1"/>
    <dgm:cxn modelId="{4435B74F-23AE-4D08-9E73-48144C1E617C}" type="presParOf" srcId="{B4277A4D-D246-4207-B85A-BDF40D151FB0}" destId="{00C23C33-A339-4045-A8C5-D9CE6F1AA17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9D0A20A-69B3-4900-B6C1-C91EF472A3CC}"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US"/>
        </a:p>
      </dgm:t>
    </dgm:pt>
    <dgm:pt modelId="{009D905B-E032-4645-8AE6-76FF20B2FFDC}">
      <dgm:prSet/>
      <dgm:spPr/>
      <dgm:t>
        <a:bodyPr/>
        <a:lstStyle/>
        <a:p>
          <a:r>
            <a:rPr lang="en-US" dirty="0"/>
            <a:t>Significant Improvement:</a:t>
          </a:r>
        </a:p>
      </dgm:t>
    </dgm:pt>
    <dgm:pt modelId="{E5748119-BF43-4C57-9784-395FFAE8D8C8}" type="parTrans" cxnId="{98AB369B-8C01-40D0-AE3F-E139D97BB027}">
      <dgm:prSet/>
      <dgm:spPr/>
      <dgm:t>
        <a:bodyPr/>
        <a:lstStyle/>
        <a:p>
          <a:endParaRPr lang="en-US"/>
        </a:p>
      </dgm:t>
    </dgm:pt>
    <dgm:pt modelId="{3037545C-9EA2-4F4A-B836-02DAFFEBBA40}" type="sibTrans" cxnId="{98AB369B-8C01-40D0-AE3F-E139D97BB027}">
      <dgm:prSet/>
      <dgm:spPr/>
      <dgm:t>
        <a:bodyPr/>
        <a:lstStyle/>
        <a:p>
          <a:endParaRPr lang="en-US"/>
        </a:p>
      </dgm:t>
    </dgm:pt>
    <dgm:pt modelId="{47D35A44-A9E9-4BC5-9E7D-9F43766DC025}">
      <dgm:prSet/>
      <dgm:spPr/>
      <dgm:t>
        <a:bodyPr/>
        <a:lstStyle/>
        <a:p>
          <a:r>
            <a:rPr lang="en-US" dirty="0"/>
            <a:t>Outperformed traditional methods like TF-IDF and </a:t>
          </a:r>
          <a:r>
            <a:rPr lang="en-US" dirty="0" err="1"/>
            <a:t>BoW</a:t>
          </a:r>
          <a:r>
            <a:rPr lang="en-US" dirty="0"/>
            <a:t> and demonstrated high precision and recall, indicating a strong grasp of contextual meanings.</a:t>
          </a:r>
        </a:p>
      </dgm:t>
    </dgm:pt>
    <dgm:pt modelId="{19A5C19A-EC26-4226-8BA9-D1B1175F0F8B}" type="parTrans" cxnId="{32E19911-BB99-49EE-B79C-8F90389D2A64}">
      <dgm:prSet/>
      <dgm:spPr/>
      <dgm:t>
        <a:bodyPr/>
        <a:lstStyle/>
        <a:p>
          <a:endParaRPr lang="en-US"/>
        </a:p>
      </dgm:t>
    </dgm:pt>
    <dgm:pt modelId="{3A6C1297-B92F-4184-890E-9C6BC2C3611B}" type="sibTrans" cxnId="{32E19911-BB99-49EE-B79C-8F90389D2A64}">
      <dgm:prSet/>
      <dgm:spPr/>
      <dgm:t>
        <a:bodyPr/>
        <a:lstStyle/>
        <a:p>
          <a:endParaRPr lang="en-US"/>
        </a:p>
      </dgm:t>
    </dgm:pt>
    <dgm:pt modelId="{13E35761-C54A-46F2-9D25-0F0142C6BC95}">
      <dgm:prSet/>
      <dgm:spPr/>
      <dgm:t>
        <a:bodyPr/>
        <a:lstStyle/>
        <a:p>
          <a:r>
            <a:rPr lang="en-US"/>
            <a:t>Category-Specific Challenges:</a:t>
          </a:r>
        </a:p>
      </dgm:t>
    </dgm:pt>
    <dgm:pt modelId="{35AECFFD-9C9E-48F4-91D1-3597342AECB7}" type="parTrans" cxnId="{1FDFC2BE-76EA-4FF8-B79A-ECDC0ABFFD39}">
      <dgm:prSet/>
      <dgm:spPr/>
      <dgm:t>
        <a:bodyPr/>
        <a:lstStyle/>
        <a:p>
          <a:endParaRPr lang="en-US"/>
        </a:p>
      </dgm:t>
    </dgm:pt>
    <dgm:pt modelId="{4A9B62C6-FE3E-4719-8880-C2300C0DDCFB}" type="sibTrans" cxnId="{1FDFC2BE-76EA-4FF8-B79A-ECDC0ABFFD39}">
      <dgm:prSet/>
      <dgm:spPr/>
      <dgm:t>
        <a:bodyPr/>
        <a:lstStyle/>
        <a:p>
          <a:endParaRPr lang="en-US"/>
        </a:p>
      </dgm:t>
    </dgm:pt>
    <dgm:pt modelId="{1251A8E1-2C40-4CA9-AEEA-E94EE616D8ED}">
      <dgm:prSet/>
      <dgm:spPr/>
      <dgm:t>
        <a:bodyPr/>
        <a:lstStyle/>
        <a:p>
          <a:r>
            <a:rPr lang="en-US" dirty="0"/>
            <a:t>Excelling particularly in 'Sport’ with high precision and recall, as well as good performance across most categories, though still facing challenges in 'Tech’ probably due to the same reasons as mentioned previously.</a:t>
          </a:r>
        </a:p>
      </dgm:t>
    </dgm:pt>
    <dgm:pt modelId="{C4A241E8-429E-4981-A30F-09F88E384024}" type="parTrans" cxnId="{D82A6F39-CC18-49F0-9BA3-96CB2F9A6305}">
      <dgm:prSet/>
      <dgm:spPr/>
      <dgm:t>
        <a:bodyPr/>
        <a:lstStyle/>
        <a:p>
          <a:endParaRPr lang="en-US"/>
        </a:p>
      </dgm:t>
    </dgm:pt>
    <dgm:pt modelId="{D293E1C9-22ED-460F-B16A-4973B0A718C0}" type="sibTrans" cxnId="{D82A6F39-CC18-49F0-9BA3-96CB2F9A6305}">
      <dgm:prSet/>
      <dgm:spPr/>
      <dgm:t>
        <a:bodyPr/>
        <a:lstStyle/>
        <a:p>
          <a:endParaRPr lang="en-US"/>
        </a:p>
      </dgm:t>
    </dgm:pt>
    <dgm:pt modelId="{30219325-CA9C-4293-861E-1D0CCAF1CA85}">
      <dgm:prSet/>
      <dgm:spPr/>
      <dgm:t>
        <a:bodyPr/>
        <a:lstStyle/>
        <a:p>
          <a:r>
            <a:rPr lang="en-US"/>
            <a:t>Strengths:</a:t>
          </a:r>
        </a:p>
      </dgm:t>
    </dgm:pt>
    <dgm:pt modelId="{907D3B92-515E-4441-8BAB-7D688AF4C11F}" type="parTrans" cxnId="{48B7ED8F-CB2E-4EFA-B9DA-3F750EFAFA9A}">
      <dgm:prSet/>
      <dgm:spPr/>
      <dgm:t>
        <a:bodyPr/>
        <a:lstStyle/>
        <a:p>
          <a:endParaRPr lang="en-US"/>
        </a:p>
      </dgm:t>
    </dgm:pt>
    <dgm:pt modelId="{B732DFAA-0F2D-4352-8128-D4721A2BDD7C}" type="sibTrans" cxnId="{48B7ED8F-CB2E-4EFA-B9DA-3F750EFAFA9A}">
      <dgm:prSet/>
      <dgm:spPr/>
      <dgm:t>
        <a:bodyPr/>
        <a:lstStyle/>
        <a:p>
          <a:endParaRPr lang="en-US"/>
        </a:p>
      </dgm:t>
    </dgm:pt>
    <dgm:pt modelId="{DCDAC2B3-D287-403E-A3FF-22830FAD4608}">
      <dgm:prSet/>
      <dgm:spPr/>
      <dgm:t>
        <a:bodyPr/>
        <a:lstStyle/>
        <a:p>
          <a:r>
            <a:rPr lang="en-US" dirty="0"/>
            <a:t>Captures semantic relationships and contextual information effectively as well as being well-suited for handling colloquial language and formal text from social media.</a:t>
          </a:r>
        </a:p>
      </dgm:t>
    </dgm:pt>
    <dgm:pt modelId="{B67D7903-C358-47E7-8227-BC754859AEE3}" type="parTrans" cxnId="{DBACAD0C-0C0C-4157-9207-CE89596EADAD}">
      <dgm:prSet/>
      <dgm:spPr/>
      <dgm:t>
        <a:bodyPr/>
        <a:lstStyle/>
        <a:p>
          <a:endParaRPr lang="en-US"/>
        </a:p>
      </dgm:t>
    </dgm:pt>
    <dgm:pt modelId="{D7B8936F-710C-40B7-B0DA-81106B9793EF}" type="sibTrans" cxnId="{DBACAD0C-0C0C-4157-9207-CE89596EADAD}">
      <dgm:prSet/>
      <dgm:spPr/>
      <dgm:t>
        <a:bodyPr/>
        <a:lstStyle/>
        <a:p>
          <a:endParaRPr lang="en-US"/>
        </a:p>
      </dgm:t>
    </dgm:pt>
    <dgm:pt modelId="{A712AFFC-E194-4EBA-86FA-C646BFFD2BB6}">
      <dgm:prSet/>
      <dgm:spPr/>
      <dgm:t>
        <a:bodyPr/>
        <a:lstStyle/>
        <a:p>
          <a:r>
            <a:rPr lang="en-US"/>
            <a:t>Weaknesses:</a:t>
          </a:r>
        </a:p>
      </dgm:t>
    </dgm:pt>
    <dgm:pt modelId="{435B875A-DC42-49B3-97C3-F2E717BE1C8A}" type="parTrans" cxnId="{01437224-B923-4AC5-8629-7D15E2FE3B3F}">
      <dgm:prSet/>
      <dgm:spPr/>
      <dgm:t>
        <a:bodyPr/>
        <a:lstStyle/>
        <a:p>
          <a:endParaRPr lang="en-US"/>
        </a:p>
      </dgm:t>
    </dgm:pt>
    <dgm:pt modelId="{8ED81512-A66D-471B-8C9F-E648724D4F3E}" type="sibTrans" cxnId="{01437224-B923-4AC5-8629-7D15E2FE3B3F}">
      <dgm:prSet/>
      <dgm:spPr/>
      <dgm:t>
        <a:bodyPr/>
        <a:lstStyle/>
        <a:p>
          <a:endParaRPr lang="en-US"/>
        </a:p>
      </dgm:t>
    </dgm:pt>
    <dgm:pt modelId="{13EDEECC-678D-4998-8F31-F38ED52300B0}">
      <dgm:prSet/>
      <dgm:spPr/>
      <dgm:t>
        <a:bodyPr/>
        <a:lstStyle/>
        <a:p>
          <a:r>
            <a:rPr lang="en-US" dirty="0"/>
            <a:t>Precision issues in 'Tech', indicating difficulty in specific classification, along with the fact that performance can vary depending on the domain specificity of the training data. Additionally, many words such as </a:t>
          </a:r>
          <a:r>
            <a:rPr lang="ar-JO" dirty="0"/>
            <a:t>"االسعوديه“</a:t>
          </a:r>
          <a:r>
            <a:rPr lang="en-US" dirty="0"/>
            <a:t> resulted in OOV.</a:t>
          </a:r>
        </a:p>
      </dgm:t>
    </dgm:pt>
    <dgm:pt modelId="{526D1809-62AF-438A-9597-C7A93C265AEC}" type="parTrans" cxnId="{B56AC29E-10BE-4D11-8485-E2A1A0BEB548}">
      <dgm:prSet/>
      <dgm:spPr/>
      <dgm:t>
        <a:bodyPr/>
        <a:lstStyle/>
        <a:p>
          <a:endParaRPr lang="en-US"/>
        </a:p>
      </dgm:t>
    </dgm:pt>
    <dgm:pt modelId="{44C25CF6-B2CB-4B65-A1F2-036DFFEFC265}" type="sibTrans" cxnId="{B56AC29E-10BE-4D11-8485-E2A1A0BEB548}">
      <dgm:prSet/>
      <dgm:spPr/>
      <dgm:t>
        <a:bodyPr/>
        <a:lstStyle/>
        <a:p>
          <a:endParaRPr lang="en-US"/>
        </a:p>
      </dgm:t>
    </dgm:pt>
    <dgm:pt modelId="{B4277A4D-D246-4207-B85A-BDF40D151FB0}" type="pres">
      <dgm:prSet presAssocID="{29D0A20A-69B3-4900-B6C1-C91EF472A3CC}" presName="linear" presStyleCnt="0">
        <dgm:presLayoutVars>
          <dgm:dir/>
          <dgm:animLvl val="lvl"/>
          <dgm:resizeHandles val="exact"/>
        </dgm:presLayoutVars>
      </dgm:prSet>
      <dgm:spPr/>
    </dgm:pt>
    <dgm:pt modelId="{B72379A9-16DC-43F4-87C3-E72CC091E584}" type="pres">
      <dgm:prSet presAssocID="{009D905B-E032-4645-8AE6-76FF20B2FFDC}" presName="parentLin" presStyleCnt="0"/>
      <dgm:spPr/>
    </dgm:pt>
    <dgm:pt modelId="{5CD991D4-E08F-4F68-A7F4-96D1E52B9F6D}" type="pres">
      <dgm:prSet presAssocID="{009D905B-E032-4645-8AE6-76FF20B2FFDC}" presName="parentLeftMargin" presStyleLbl="node1" presStyleIdx="0" presStyleCnt="4"/>
      <dgm:spPr/>
    </dgm:pt>
    <dgm:pt modelId="{3CBB01DA-5BF0-4175-AF4C-E0B9C48AF853}" type="pres">
      <dgm:prSet presAssocID="{009D905B-E032-4645-8AE6-76FF20B2FFDC}" presName="parentText" presStyleLbl="node1" presStyleIdx="0" presStyleCnt="4">
        <dgm:presLayoutVars>
          <dgm:chMax val="0"/>
          <dgm:bulletEnabled val="1"/>
        </dgm:presLayoutVars>
      </dgm:prSet>
      <dgm:spPr/>
    </dgm:pt>
    <dgm:pt modelId="{AA22BC7E-06AD-4465-AD4F-F0DD410FB62D}" type="pres">
      <dgm:prSet presAssocID="{009D905B-E032-4645-8AE6-76FF20B2FFDC}" presName="negativeSpace" presStyleCnt="0"/>
      <dgm:spPr/>
    </dgm:pt>
    <dgm:pt modelId="{C907340B-D735-4998-842C-2DEBF7EA6F31}" type="pres">
      <dgm:prSet presAssocID="{009D905B-E032-4645-8AE6-76FF20B2FFDC}" presName="childText" presStyleLbl="conFgAcc1" presStyleIdx="0" presStyleCnt="4">
        <dgm:presLayoutVars>
          <dgm:bulletEnabled val="1"/>
        </dgm:presLayoutVars>
      </dgm:prSet>
      <dgm:spPr/>
    </dgm:pt>
    <dgm:pt modelId="{4F9AE5E6-B1F4-4D65-BC20-F6C6C2C327D9}" type="pres">
      <dgm:prSet presAssocID="{3037545C-9EA2-4F4A-B836-02DAFFEBBA40}" presName="spaceBetweenRectangles" presStyleCnt="0"/>
      <dgm:spPr/>
    </dgm:pt>
    <dgm:pt modelId="{C5C24D8D-137C-4563-8993-1A6AA9B0DF5A}" type="pres">
      <dgm:prSet presAssocID="{13E35761-C54A-46F2-9D25-0F0142C6BC95}" presName="parentLin" presStyleCnt="0"/>
      <dgm:spPr/>
    </dgm:pt>
    <dgm:pt modelId="{EB321813-94D1-42A9-9FE9-91737F203538}" type="pres">
      <dgm:prSet presAssocID="{13E35761-C54A-46F2-9D25-0F0142C6BC95}" presName="parentLeftMargin" presStyleLbl="node1" presStyleIdx="0" presStyleCnt="4"/>
      <dgm:spPr/>
    </dgm:pt>
    <dgm:pt modelId="{97EE9F44-AEE7-49EB-B459-61F118F5F207}" type="pres">
      <dgm:prSet presAssocID="{13E35761-C54A-46F2-9D25-0F0142C6BC95}" presName="parentText" presStyleLbl="node1" presStyleIdx="1" presStyleCnt="4">
        <dgm:presLayoutVars>
          <dgm:chMax val="0"/>
          <dgm:bulletEnabled val="1"/>
        </dgm:presLayoutVars>
      </dgm:prSet>
      <dgm:spPr/>
    </dgm:pt>
    <dgm:pt modelId="{52D16F4A-3460-4FA1-8C45-056BBCDAA81F}" type="pres">
      <dgm:prSet presAssocID="{13E35761-C54A-46F2-9D25-0F0142C6BC95}" presName="negativeSpace" presStyleCnt="0"/>
      <dgm:spPr/>
    </dgm:pt>
    <dgm:pt modelId="{F753B4B7-9F17-4A6E-B2D0-93BE53BBA564}" type="pres">
      <dgm:prSet presAssocID="{13E35761-C54A-46F2-9D25-0F0142C6BC95}" presName="childText" presStyleLbl="conFgAcc1" presStyleIdx="1" presStyleCnt="4">
        <dgm:presLayoutVars>
          <dgm:bulletEnabled val="1"/>
        </dgm:presLayoutVars>
      </dgm:prSet>
      <dgm:spPr/>
    </dgm:pt>
    <dgm:pt modelId="{4513FA16-057F-4BDD-B003-CDDA4D7983CE}" type="pres">
      <dgm:prSet presAssocID="{4A9B62C6-FE3E-4719-8880-C2300C0DDCFB}" presName="spaceBetweenRectangles" presStyleCnt="0"/>
      <dgm:spPr/>
    </dgm:pt>
    <dgm:pt modelId="{A807E960-E9E9-42D6-A0C4-65D1921F9BD0}" type="pres">
      <dgm:prSet presAssocID="{30219325-CA9C-4293-861E-1D0CCAF1CA85}" presName="parentLin" presStyleCnt="0"/>
      <dgm:spPr/>
    </dgm:pt>
    <dgm:pt modelId="{4345E06B-7A36-4BD9-A7DC-9C8C15F90233}" type="pres">
      <dgm:prSet presAssocID="{30219325-CA9C-4293-861E-1D0CCAF1CA85}" presName="parentLeftMargin" presStyleLbl="node1" presStyleIdx="1" presStyleCnt="4"/>
      <dgm:spPr/>
    </dgm:pt>
    <dgm:pt modelId="{13D97B3C-D1C9-41F0-8CFD-1C0752CD9B54}" type="pres">
      <dgm:prSet presAssocID="{30219325-CA9C-4293-861E-1D0CCAF1CA85}" presName="parentText" presStyleLbl="node1" presStyleIdx="2" presStyleCnt="4">
        <dgm:presLayoutVars>
          <dgm:chMax val="0"/>
          <dgm:bulletEnabled val="1"/>
        </dgm:presLayoutVars>
      </dgm:prSet>
      <dgm:spPr/>
    </dgm:pt>
    <dgm:pt modelId="{4E756B04-ACD1-4D16-84BE-1EC13312B405}" type="pres">
      <dgm:prSet presAssocID="{30219325-CA9C-4293-861E-1D0CCAF1CA85}" presName="negativeSpace" presStyleCnt="0"/>
      <dgm:spPr/>
    </dgm:pt>
    <dgm:pt modelId="{84DA45BD-97F6-45AC-A2BD-735E13DE6A28}" type="pres">
      <dgm:prSet presAssocID="{30219325-CA9C-4293-861E-1D0CCAF1CA85}" presName="childText" presStyleLbl="conFgAcc1" presStyleIdx="2" presStyleCnt="4">
        <dgm:presLayoutVars>
          <dgm:bulletEnabled val="1"/>
        </dgm:presLayoutVars>
      </dgm:prSet>
      <dgm:spPr/>
    </dgm:pt>
    <dgm:pt modelId="{F6D50D4B-5776-4CE2-BDE9-05BA4B0C0DB2}" type="pres">
      <dgm:prSet presAssocID="{B732DFAA-0F2D-4352-8128-D4721A2BDD7C}" presName="spaceBetweenRectangles" presStyleCnt="0"/>
      <dgm:spPr/>
    </dgm:pt>
    <dgm:pt modelId="{1C7CDFB7-52AD-4558-9E9A-A3B4B401D4F5}" type="pres">
      <dgm:prSet presAssocID="{A712AFFC-E194-4EBA-86FA-C646BFFD2BB6}" presName="parentLin" presStyleCnt="0"/>
      <dgm:spPr/>
    </dgm:pt>
    <dgm:pt modelId="{E3993E94-3C47-4B47-9760-C59C9C2B43C8}" type="pres">
      <dgm:prSet presAssocID="{A712AFFC-E194-4EBA-86FA-C646BFFD2BB6}" presName="parentLeftMargin" presStyleLbl="node1" presStyleIdx="2" presStyleCnt="4"/>
      <dgm:spPr/>
    </dgm:pt>
    <dgm:pt modelId="{8FDBBF08-82EB-4534-A71C-F9F541558957}" type="pres">
      <dgm:prSet presAssocID="{A712AFFC-E194-4EBA-86FA-C646BFFD2BB6}" presName="parentText" presStyleLbl="node1" presStyleIdx="3" presStyleCnt="4">
        <dgm:presLayoutVars>
          <dgm:chMax val="0"/>
          <dgm:bulletEnabled val="1"/>
        </dgm:presLayoutVars>
      </dgm:prSet>
      <dgm:spPr/>
    </dgm:pt>
    <dgm:pt modelId="{280D2C5B-0616-4810-B82A-F79FC37AAB74}" type="pres">
      <dgm:prSet presAssocID="{A712AFFC-E194-4EBA-86FA-C646BFFD2BB6}" presName="negativeSpace" presStyleCnt="0"/>
      <dgm:spPr/>
    </dgm:pt>
    <dgm:pt modelId="{00C23C33-A339-4045-A8C5-D9CE6F1AA172}" type="pres">
      <dgm:prSet presAssocID="{A712AFFC-E194-4EBA-86FA-C646BFFD2BB6}" presName="childText" presStyleLbl="conFgAcc1" presStyleIdx="3" presStyleCnt="4">
        <dgm:presLayoutVars>
          <dgm:bulletEnabled val="1"/>
        </dgm:presLayoutVars>
      </dgm:prSet>
      <dgm:spPr/>
    </dgm:pt>
  </dgm:ptLst>
  <dgm:cxnLst>
    <dgm:cxn modelId="{DBACAD0C-0C0C-4157-9207-CE89596EADAD}" srcId="{30219325-CA9C-4293-861E-1D0CCAF1CA85}" destId="{DCDAC2B3-D287-403E-A3FF-22830FAD4608}" srcOrd="0" destOrd="0" parTransId="{B67D7903-C358-47E7-8227-BC754859AEE3}" sibTransId="{D7B8936F-710C-40B7-B0DA-81106B9793EF}"/>
    <dgm:cxn modelId="{32E19911-BB99-49EE-B79C-8F90389D2A64}" srcId="{009D905B-E032-4645-8AE6-76FF20B2FFDC}" destId="{47D35A44-A9E9-4BC5-9E7D-9F43766DC025}" srcOrd="0" destOrd="0" parTransId="{19A5C19A-EC26-4226-8BA9-D1B1175F0F8B}" sibTransId="{3A6C1297-B92F-4184-890E-9C6BC2C3611B}"/>
    <dgm:cxn modelId="{01437224-B923-4AC5-8629-7D15E2FE3B3F}" srcId="{29D0A20A-69B3-4900-B6C1-C91EF472A3CC}" destId="{A712AFFC-E194-4EBA-86FA-C646BFFD2BB6}" srcOrd="3" destOrd="0" parTransId="{435B875A-DC42-49B3-97C3-F2E717BE1C8A}" sibTransId="{8ED81512-A66D-471B-8C9F-E648724D4F3E}"/>
    <dgm:cxn modelId="{D82A6F39-CC18-49F0-9BA3-96CB2F9A6305}" srcId="{13E35761-C54A-46F2-9D25-0F0142C6BC95}" destId="{1251A8E1-2C40-4CA9-AEEA-E94EE616D8ED}" srcOrd="0" destOrd="0" parTransId="{C4A241E8-429E-4981-A30F-09F88E384024}" sibTransId="{D293E1C9-22ED-460F-B16A-4973B0A718C0}"/>
    <dgm:cxn modelId="{FF7C813A-6676-4961-9144-EBE2B225A69E}" type="presOf" srcId="{009D905B-E032-4645-8AE6-76FF20B2FFDC}" destId="{3CBB01DA-5BF0-4175-AF4C-E0B9C48AF853}" srcOrd="1" destOrd="0" presId="urn:microsoft.com/office/officeart/2005/8/layout/list1"/>
    <dgm:cxn modelId="{A304253F-93F7-40C2-9E29-842617502887}" type="presOf" srcId="{DCDAC2B3-D287-403E-A3FF-22830FAD4608}" destId="{84DA45BD-97F6-45AC-A2BD-735E13DE6A28}" srcOrd="0" destOrd="0" presId="urn:microsoft.com/office/officeart/2005/8/layout/list1"/>
    <dgm:cxn modelId="{BFBB3167-DCB4-411D-8FD1-E0B447D6B264}" type="presOf" srcId="{13EDEECC-678D-4998-8F31-F38ED52300B0}" destId="{00C23C33-A339-4045-A8C5-D9CE6F1AA172}" srcOrd="0" destOrd="0" presId="urn:microsoft.com/office/officeart/2005/8/layout/list1"/>
    <dgm:cxn modelId="{BDE7D84A-84D0-4E81-AD17-C6E4BED0EFC5}" type="presOf" srcId="{1251A8E1-2C40-4CA9-AEEA-E94EE616D8ED}" destId="{F753B4B7-9F17-4A6E-B2D0-93BE53BBA564}" srcOrd="0" destOrd="0" presId="urn:microsoft.com/office/officeart/2005/8/layout/list1"/>
    <dgm:cxn modelId="{294D3D4C-5D1F-49C4-837E-447AF46FD136}" type="presOf" srcId="{13E35761-C54A-46F2-9D25-0F0142C6BC95}" destId="{EB321813-94D1-42A9-9FE9-91737F203538}" srcOrd="0" destOrd="0" presId="urn:microsoft.com/office/officeart/2005/8/layout/list1"/>
    <dgm:cxn modelId="{F359416D-90F4-4679-8652-470BBB4F74E3}" type="presOf" srcId="{009D905B-E032-4645-8AE6-76FF20B2FFDC}" destId="{5CD991D4-E08F-4F68-A7F4-96D1E52B9F6D}" srcOrd="0" destOrd="0" presId="urn:microsoft.com/office/officeart/2005/8/layout/list1"/>
    <dgm:cxn modelId="{A2CE7D59-B24C-4743-B167-30C23A5FCD09}" type="presOf" srcId="{47D35A44-A9E9-4BC5-9E7D-9F43766DC025}" destId="{C907340B-D735-4998-842C-2DEBF7EA6F31}" srcOrd="0" destOrd="0" presId="urn:microsoft.com/office/officeart/2005/8/layout/list1"/>
    <dgm:cxn modelId="{23FF957F-BEE7-4EBE-9039-A52E1255F65E}" type="presOf" srcId="{29D0A20A-69B3-4900-B6C1-C91EF472A3CC}" destId="{B4277A4D-D246-4207-B85A-BDF40D151FB0}" srcOrd="0" destOrd="0" presId="urn:microsoft.com/office/officeart/2005/8/layout/list1"/>
    <dgm:cxn modelId="{80EA5787-35D1-4A3A-80E3-4010F1D2DD62}" type="presOf" srcId="{30219325-CA9C-4293-861E-1D0CCAF1CA85}" destId="{4345E06B-7A36-4BD9-A7DC-9C8C15F90233}" srcOrd="0" destOrd="0" presId="urn:microsoft.com/office/officeart/2005/8/layout/list1"/>
    <dgm:cxn modelId="{48B7ED8F-CB2E-4EFA-B9DA-3F750EFAFA9A}" srcId="{29D0A20A-69B3-4900-B6C1-C91EF472A3CC}" destId="{30219325-CA9C-4293-861E-1D0CCAF1CA85}" srcOrd="2" destOrd="0" parTransId="{907D3B92-515E-4441-8BAB-7D688AF4C11F}" sibTransId="{B732DFAA-0F2D-4352-8128-D4721A2BDD7C}"/>
    <dgm:cxn modelId="{98AB369B-8C01-40D0-AE3F-E139D97BB027}" srcId="{29D0A20A-69B3-4900-B6C1-C91EF472A3CC}" destId="{009D905B-E032-4645-8AE6-76FF20B2FFDC}" srcOrd="0" destOrd="0" parTransId="{E5748119-BF43-4C57-9784-395FFAE8D8C8}" sibTransId="{3037545C-9EA2-4F4A-B836-02DAFFEBBA40}"/>
    <dgm:cxn modelId="{B56AC29E-10BE-4D11-8485-E2A1A0BEB548}" srcId="{A712AFFC-E194-4EBA-86FA-C646BFFD2BB6}" destId="{13EDEECC-678D-4998-8F31-F38ED52300B0}" srcOrd="0" destOrd="0" parTransId="{526D1809-62AF-438A-9597-C7A93C265AEC}" sibTransId="{44C25CF6-B2CB-4B65-A1F2-036DFFEFC265}"/>
    <dgm:cxn modelId="{1B9186B7-D881-4565-B4A8-532489C62658}" type="presOf" srcId="{A712AFFC-E194-4EBA-86FA-C646BFFD2BB6}" destId="{8FDBBF08-82EB-4534-A71C-F9F541558957}" srcOrd="1" destOrd="0" presId="urn:microsoft.com/office/officeart/2005/8/layout/list1"/>
    <dgm:cxn modelId="{1FDFC2BE-76EA-4FF8-B79A-ECDC0ABFFD39}" srcId="{29D0A20A-69B3-4900-B6C1-C91EF472A3CC}" destId="{13E35761-C54A-46F2-9D25-0F0142C6BC95}" srcOrd="1" destOrd="0" parTransId="{35AECFFD-9C9E-48F4-91D1-3597342AECB7}" sibTransId="{4A9B62C6-FE3E-4719-8880-C2300C0DDCFB}"/>
    <dgm:cxn modelId="{6C6CC0F3-9A66-4C2C-A093-9170DA5861FC}" type="presOf" srcId="{13E35761-C54A-46F2-9D25-0F0142C6BC95}" destId="{97EE9F44-AEE7-49EB-B459-61F118F5F207}" srcOrd="1" destOrd="0" presId="urn:microsoft.com/office/officeart/2005/8/layout/list1"/>
    <dgm:cxn modelId="{B9347DFD-98E3-498F-BFB4-DDB0AA5AC9FE}" type="presOf" srcId="{30219325-CA9C-4293-861E-1D0CCAF1CA85}" destId="{13D97B3C-D1C9-41F0-8CFD-1C0752CD9B54}" srcOrd="1" destOrd="0" presId="urn:microsoft.com/office/officeart/2005/8/layout/list1"/>
    <dgm:cxn modelId="{0B98B2FE-D082-4E16-BC01-2624D7D69562}" type="presOf" srcId="{A712AFFC-E194-4EBA-86FA-C646BFFD2BB6}" destId="{E3993E94-3C47-4B47-9760-C59C9C2B43C8}" srcOrd="0" destOrd="0" presId="urn:microsoft.com/office/officeart/2005/8/layout/list1"/>
    <dgm:cxn modelId="{2E7991D8-BB68-41D0-80D7-D04E5E70E959}" type="presParOf" srcId="{B4277A4D-D246-4207-B85A-BDF40D151FB0}" destId="{B72379A9-16DC-43F4-87C3-E72CC091E584}" srcOrd="0" destOrd="0" presId="urn:microsoft.com/office/officeart/2005/8/layout/list1"/>
    <dgm:cxn modelId="{055B13D4-D4AF-4322-82AB-6EFF1353FE65}" type="presParOf" srcId="{B72379A9-16DC-43F4-87C3-E72CC091E584}" destId="{5CD991D4-E08F-4F68-A7F4-96D1E52B9F6D}" srcOrd="0" destOrd="0" presId="urn:microsoft.com/office/officeart/2005/8/layout/list1"/>
    <dgm:cxn modelId="{67CC36E8-7677-49BB-B32C-4CAF191BEB67}" type="presParOf" srcId="{B72379A9-16DC-43F4-87C3-E72CC091E584}" destId="{3CBB01DA-5BF0-4175-AF4C-E0B9C48AF853}" srcOrd="1" destOrd="0" presId="urn:microsoft.com/office/officeart/2005/8/layout/list1"/>
    <dgm:cxn modelId="{5D990345-1C9A-44D9-93CE-E00D390E525E}" type="presParOf" srcId="{B4277A4D-D246-4207-B85A-BDF40D151FB0}" destId="{AA22BC7E-06AD-4465-AD4F-F0DD410FB62D}" srcOrd="1" destOrd="0" presId="urn:microsoft.com/office/officeart/2005/8/layout/list1"/>
    <dgm:cxn modelId="{4DF0C4CA-ED49-41CD-B26F-D7AAB691D89C}" type="presParOf" srcId="{B4277A4D-D246-4207-B85A-BDF40D151FB0}" destId="{C907340B-D735-4998-842C-2DEBF7EA6F31}" srcOrd="2" destOrd="0" presId="urn:microsoft.com/office/officeart/2005/8/layout/list1"/>
    <dgm:cxn modelId="{009D00A1-C0FD-4882-81B7-E50EB711A9A0}" type="presParOf" srcId="{B4277A4D-D246-4207-B85A-BDF40D151FB0}" destId="{4F9AE5E6-B1F4-4D65-BC20-F6C6C2C327D9}" srcOrd="3" destOrd="0" presId="urn:microsoft.com/office/officeart/2005/8/layout/list1"/>
    <dgm:cxn modelId="{53F12A8F-59C4-44B4-8247-E8ED06DEC603}" type="presParOf" srcId="{B4277A4D-D246-4207-B85A-BDF40D151FB0}" destId="{C5C24D8D-137C-4563-8993-1A6AA9B0DF5A}" srcOrd="4" destOrd="0" presId="urn:microsoft.com/office/officeart/2005/8/layout/list1"/>
    <dgm:cxn modelId="{9D9C8EBA-C78E-4E45-9B32-6B3F6C039B69}" type="presParOf" srcId="{C5C24D8D-137C-4563-8993-1A6AA9B0DF5A}" destId="{EB321813-94D1-42A9-9FE9-91737F203538}" srcOrd="0" destOrd="0" presId="urn:microsoft.com/office/officeart/2005/8/layout/list1"/>
    <dgm:cxn modelId="{E6719878-352F-4C29-9B3B-39CECDD49B25}" type="presParOf" srcId="{C5C24D8D-137C-4563-8993-1A6AA9B0DF5A}" destId="{97EE9F44-AEE7-49EB-B459-61F118F5F207}" srcOrd="1" destOrd="0" presId="urn:microsoft.com/office/officeart/2005/8/layout/list1"/>
    <dgm:cxn modelId="{4528205B-A898-48DA-BBCE-7A0B2C81D8AB}" type="presParOf" srcId="{B4277A4D-D246-4207-B85A-BDF40D151FB0}" destId="{52D16F4A-3460-4FA1-8C45-056BBCDAA81F}" srcOrd="5" destOrd="0" presId="urn:microsoft.com/office/officeart/2005/8/layout/list1"/>
    <dgm:cxn modelId="{28840FDD-322B-4010-8A14-3EF3AB498588}" type="presParOf" srcId="{B4277A4D-D246-4207-B85A-BDF40D151FB0}" destId="{F753B4B7-9F17-4A6E-B2D0-93BE53BBA564}" srcOrd="6" destOrd="0" presId="urn:microsoft.com/office/officeart/2005/8/layout/list1"/>
    <dgm:cxn modelId="{D3FC73DD-54FF-4B5A-8428-2A72E4BF9212}" type="presParOf" srcId="{B4277A4D-D246-4207-B85A-BDF40D151FB0}" destId="{4513FA16-057F-4BDD-B003-CDDA4D7983CE}" srcOrd="7" destOrd="0" presId="urn:microsoft.com/office/officeart/2005/8/layout/list1"/>
    <dgm:cxn modelId="{4CFB3BEC-3D9B-4446-A527-3A173B97B0ED}" type="presParOf" srcId="{B4277A4D-D246-4207-B85A-BDF40D151FB0}" destId="{A807E960-E9E9-42D6-A0C4-65D1921F9BD0}" srcOrd="8" destOrd="0" presId="urn:microsoft.com/office/officeart/2005/8/layout/list1"/>
    <dgm:cxn modelId="{E93A78EB-28F2-4BD0-A965-FFA26C45ED31}" type="presParOf" srcId="{A807E960-E9E9-42D6-A0C4-65D1921F9BD0}" destId="{4345E06B-7A36-4BD9-A7DC-9C8C15F90233}" srcOrd="0" destOrd="0" presId="urn:microsoft.com/office/officeart/2005/8/layout/list1"/>
    <dgm:cxn modelId="{E826C47A-0D3F-4613-A1A0-E09E6B875862}" type="presParOf" srcId="{A807E960-E9E9-42D6-A0C4-65D1921F9BD0}" destId="{13D97B3C-D1C9-41F0-8CFD-1C0752CD9B54}" srcOrd="1" destOrd="0" presId="urn:microsoft.com/office/officeart/2005/8/layout/list1"/>
    <dgm:cxn modelId="{467DAEFD-A420-4A97-BC28-C62BDAFCB6CF}" type="presParOf" srcId="{B4277A4D-D246-4207-B85A-BDF40D151FB0}" destId="{4E756B04-ACD1-4D16-84BE-1EC13312B405}" srcOrd="9" destOrd="0" presId="urn:microsoft.com/office/officeart/2005/8/layout/list1"/>
    <dgm:cxn modelId="{DE2D6D8C-E031-4E1A-BAB3-36390EE32EEC}" type="presParOf" srcId="{B4277A4D-D246-4207-B85A-BDF40D151FB0}" destId="{84DA45BD-97F6-45AC-A2BD-735E13DE6A28}" srcOrd="10" destOrd="0" presId="urn:microsoft.com/office/officeart/2005/8/layout/list1"/>
    <dgm:cxn modelId="{23BB1B53-50C4-4AB4-9577-6A225BD414CB}" type="presParOf" srcId="{B4277A4D-D246-4207-B85A-BDF40D151FB0}" destId="{F6D50D4B-5776-4CE2-BDE9-05BA4B0C0DB2}" srcOrd="11" destOrd="0" presId="urn:microsoft.com/office/officeart/2005/8/layout/list1"/>
    <dgm:cxn modelId="{EAB2AE51-4BB3-419A-8358-BBDCF3D9DCC0}" type="presParOf" srcId="{B4277A4D-D246-4207-B85A-BDF40D151FB0}" destId="{1C7CDFB7-52AD-4558-9E9A-A3B4B401D4F5}" srcOrd="12" destOrd="0" presId="urn:microsoft.com/office/officeart/2005/8/layout/list1"/>
    <dgm:cxn modelId="{7116B503-D6E4-4120-BDB3-9BE35A081C47}" type="presParOf" srcId="{1C7CDFB7-52AD-4558-9E9A-A3B4B401D4F5}" destId="{E3993E94-3C47-4B47-9760-C59C9C2B43C8}" srcOrd="0" destOrd="0" presId="urn:microsoft.com/office/officeart/2005/8/layout/list1"/>
    <dgm:cxn modelId="{602539AB-2F66-4B74-86AC-1CA1FBF77EE3}" type="presParOf" srcId="{1C7CDFB7-52AD-4558-9E9A-A3B4B401D4F5}" destId="{8FDBBF08-82EB-4534-A71C-F9F541558957}" srcOrd="1" destOrd="0" presId="urn:microsoft.com/office/officeart/2005/8/layout/list1"/>
    <dgm:cxn modelId="{8D742E43-6E8C-4433-8B88-9CD44C7F5D8D}" type="presParOf" srcId="{B4277A4D-D246-4207-B85A-BDF40D151FB0}" destId="{280D2C5B-0616-4810-B82A-F79FC37AAB74}" srcOrd="13" destOrd="0" presId="urn:microsoft.com/office/officeart/2005/8/layout/list1"/>
    <dgm:cxn modelId="{4435B74F-23AE-4D08-9E73-48144C1E617C}" type="presParOf" srcId="{B4277A4D-D246-4207-B85A-BDF40D151FB0}" destId="{00C23C33-A339-4045-A8C5-D9CE6F1AA17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9D0A20A-69B3-4900-B6C1-C91EF472A3CC}"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US"/>
        </a:p>
      </dgm:t>
    </dgm:pt>
    <dgm:pt modelId="{009D905B-E032-4645-8AE6-76FF20B2FFDC}">
      <dgm:prSet/>
      <dgm:spPr/>
      <dgm:t>
        <a:bodyPr/>
        <a:lstStyle/>
        <a:p>
          <a:r>
            <a:rPr lang="en-US" dirty="0"/>
            <a:t>Robust Performance:</a:t>
          </a:r>
        </a:p>
      </dgm:t>
    </dgm:pt>
    <dgm:pt modelId="{E5748119-BF43-4C57-9784-395FFAE8D8C8}" type="parTrans" cxnId="{98AB369B-8C01-40D0-AE3F-E139D97BB027}">
      <dgm:prSet/>
      <dgm:spPr/>
      <dgm:t>
        <a:bodyPr/>
        <a:lstStyle/>
        <a:p>
          <a:endParaRPr lang="en-US"/>
        </a:p>
      </dgm:t>
    </dgm:pt>
    <dgm:pt modelId="{3037545C-9EA2-4F4A-B836-02DAFFEBBA40}" type="sibTrans" cxnId="{98AB369B-8C01-40D0-AE3F-E139D97BB027}">
      <dgm:prSet/>
      <dgm:spPr/>
      <dgm:t>
        <a:bodyPr/>
        <a:lstStyle/>
        <a:p>
          <a:endParaRPr lang="en-US"/>
        </a:p>
      </dgm:t>
    </dgm:pt>
    <dgm:pt modelId="{47D35A44-A9E9-4BC5-9E7D-9F43766DC025}">
      <dgm:prSet/>
      <dgm:spPr/>
      <dgm:t>
        <a:bodyPr/>
        <a:lstStyle/>
        <a:p>
          <a:r>
            <a:rPr lang="en-US" dirty="0"/>
            <a:t>Showed strong and balanced performance across multiple categories, and effective in 'Politics’ and 'Sport', providing a good balance of precision and recall.</a:t>
          </a:r>
        </a:p>
      </dgm:t>
    </dgm:pt>
    <dgm:pt modelId="{19A5C19A-EC26-4226-8BA9-D1B1175F0F8B}" type="parTrans" cxnId="{32E19911-BB99-49EE-B79C-8F90389D2A64}">
      <dgm:prSet/>
      <dgm:spPr/>
      <dgm:t>
        <a:bodyPr/>
        <a:lstStyle/>
        <a:p>
          <a:endParaRPr lang="en-US"/>
        </a:p>
      </dgm:t>
    </dgm:pt>
    <dgm:pt modelId="{3A6C1297-B92F-4184-890E-9C6BC2C3611B}" type="sibTrans" cxnId="{32E19911-BB99-49EE-B79C-8F90389D2A64}">
      <dgm:prSet/>
      <dgm:spPr/>
      <dgm:t>
        <a:bodyPr/>
        <a:lstStyle/>
        <a:p>
          <a:endParaRPr lang="en-US"/>
        </a:p>
      </dgm:t>
    </dgm:pt>
    <dgm:pt modelId="{13E35761-C54A-46F2-9D25-0F0142C6BC95}">
      <dgm:prSet/>
      <dgm:spPr/>
      <dgm:t>
        <a:bodyPr/>
        <a:lstStyle/>
        <a:p>
          <a:r>
            <a:rPr lang="en-US" dirty="0"/>
            <a:t>Category-Specific Challenges:</a:t>
          </a:r>
        </a:p>
      </dgm:t>
    </dgm:pt>
    <dgm:pt modelId="{35AECFFD-9C9E-48F4-91D1-3597342AECB7}" type="parTrans" cxnId="{1FDFC2BE-76EA-4FF8-B79A-ECDC0ABFFD39}">
      <dgm:prSet/>
      <dgm:spPr/>
      <dgm:t>
        <a:bodyPr/>
        <a:lstStyle/>
        <a:p>
          <a:endParaRPr lang="en-US"/>
        </a:p>
      </dgm:t>
    </dgm:pt>
    <dgm:pt modelId="{4A9B62C6-FE3E-4719-8880-C2300C0DDCFB}" type="sibTrans" cxnId="{1FDFC2BE-76EA-4FF8-B79A-ECDC0ABFFD39}">
      <dgm:prSet/>
      <dgm:spPr/>
      <dgm:t>
        <a:bodyPr/>
        <a:lstStyle/>
        <a:p>
          <a:endParaRPr lang="en-US"/>
        </a:p>
      </dgm:t>
    </dgm:pt>
    <dgm:pt modelId="{1251A8E1-2C40-4CA9-AEEA-E94EE616D8ED}">
      <dgm:prSet/>
      <dgm:spPr/>
      <dgm:t>
        <a:bodyPr/>
        <a:lstStyle/>
        <a:p>
          <a:r>
            <a:rPr lang="en-US" dirty="0"/>
            <a:t>While robust overall, struggled with specificity in the 'Tech’ category, where it accurately identified instances but had issues with precise classification, probably due to similar reasons as mentioned previously.</a:t>
          </a:r>
        </a:p>
      </dgm:t>
    </dgm:pt>
    <dgm:pt modelId="{C4A241E8-429E-4981-A30F-09F88E384024}" type="parTrans" cxnId="{D82A6F39-CC18-49F0-9BA3-96CB2F9A6305}">
      <dgm:prSet/>
      <dgm:spPr/>
      <dgm:t>
        <a:bodyPr/>
        <a:lstStyle/>
        <a:p>
          <a:endParaRPr lang="en-US"/>
        </a:p>
      </dgm:t>
    </dgm:pt>
    <dgm:pt modelId="{D293E1C9-22ED-460F-B16A-4973B0A718C0}" type="sibTrans" cxnId="{D82A6F39-CC18-49F0-9BA3-96CB2F9A6305}">
      <dgm:prSet/>
      <dgm:spPr/>
      <dgm:t>
        <a:bodyPr/>
        <a:lstStyle/>
        <a:p>
          <a:endParaRPr lang="en-US"/>
        </a:p>
      </dgm:t>
    </dgm:pt>
    <dgm:pt modelId="{30219325-CA9C-4293-861E-1D0CCAF1CA85}">
      <dgm:prSet/>
      <dgm:spPr/>
      <dgm:t>
        <a:bodyPr/>
        <a:lstStyle/>
        <a:p>
          <a:r>
            <a:rPr lang="en-US"/>
            <a:t>Strengths:</a:t>
          </a:r>
        </a:p>
      </dgm:t>
    </dgm:pt>
    <dgm:pt modelId="{907D3B92-515E-4441-8BAB-7D688AF4C11F}" type="parTrans" cxnId="{48B7ED8F-CB2E-4EFA-B9DA-3F750EFAFA9A}">
      <dgm:prSet/>
      <dgm:spPr/>
      <dgm:t>
        <a:bodyPr/>
        <a:lstStyle/>
        <a:p>
          <a:endParaRPr lang="en-US"/>
        </a:p>
      </dgm:t>
    </dgm:pt>
    <dgm:pt modelId="{B732DFAA-0F2D-4352-8128-D4721A2BDD7C}" type="sibTrans" cxnId="{48B7ED8F-CB2E-4EFA-B9DA-3F750EFAFA9A}">
      <dgm:prSet/>
      <dgm:spPr/>
      <dgm:t>
        <a:bodyPr/>
        <a:lstStyle/>
        <a:p>
          <a:endParaRPr lang="en-US"/>
        </a:p>
      </dgm:t>
    </dgm:pt>
    <dgm:pt modelId="{DCDAC2B3-D287-403E-A3FF-22830FAD4608}">
      <dgm:prSet/>
      <dgm:spPr/>
      <dgm:t>
        <a:bodyPr/>
        <a:lstStyle/>
        <a:p>
          <a:r>
            <a:rPr lang="en-US" dirty="0"/>
            <a:t>Versatile and robust, handling a wide range of topics and contexts, using high-quality embeddings due to the extensive and well-curated Wikipedia corpus.</a:t>
          </a:r>
        </a:p>
      </dgm:t>
    </dgm:pt>
    <dgm:pt modelId="{B67D7903-C358-47E7-8227-BC754859AEE3}" type="parTrans" cxnId="{DBACAD0C-0C0C-4157-9207-CE89596EADAD}">
      <dgm:prSet/>
      <dgm:spPr/>
      <dgm:t>
        <a:bodyPr/>
        <a:lstStyle/>
        <a:p>
          <a:endParaRPr lang="en-US"/>
        </a:p>
      </dgm:t>
    </dgm:pt>
    <dgm:pt modelId="{D7B8936F-710C-40B7-B0DA-81106B9793EF}" type="sibTrans" cxnId="{DBACAD0C-0C0C-4157-9207-CE89596EADAD}">
      <dgm:prSet/>
      <dgm:spPr/>
      <dgm:t>
        <a:bodyPr/>
        <a:lstStyle/>
        <a:p>
          <a:endParaRPr lang="en-US"/>
        </a:p>
      </dgm:t>
    </dgm:pt>
    <dgm:pt modelId="{A712AFFC-E194-4EBA-86FA-C646BFFD2BB6}">
      <dgm:prSet/>
      <dgm:spPr/>
      <dgm:t>
        <a:bodyPr/>
        <a:lstStyle/>
        <a:p>
          <a:r>
            <a:rPr lang="en-US"/>
            <a:t>Weaknesses:</a:t>
          </a:r>
        </a:p>
      </dgm:t>
    </dgm:pt>
    <dgm:pt modelId="{435B875A-DC42-49B3-97C3-F2E717BE1C8A}" type="parTrans" cxnId="{01437224-B923-4AC5-8629-7D15E2FE3B3F}">
      <dgm:prSet/>
      <dgm:spPr/>
      <dgm:t>
        <a:bodyPr/>
        <a:lstStyle/>
        <a:p>
          <a:endParaRPr lang="en-US"/>
        </a:p>
      </dgm:t>
    </dgm:pt>
    <dgm:pt modelId="{8ED81512-A66D-471B-8C9F-E648724D4F3E}" type="sibTrans" cxnId="{01437224-B923-4AC5-8629-7D15E2FE3B3F}">
      <dgm:prSet/>
      <dgm:spPr/>
      <dgm:t>
        <a:bodyPr/>
        <a:lstStyle/>
        <a:p>
          <a:endParaRPr lang="en-US"/>
        </a:p>
      </dgm:t>
    </dgm:pt>
    <dgm:pt modelId="{13EDEECC-678D-4998-8F31-F38ED52300B0}">
      <dgm:prSet/>
      <dgm:spPr/>
      <dgm:t>
        <a:bodyPr/>
        <a:lstStyle/>
        <a:p>
          <a:r>
            <a:rPr lang="en-US" dirty="0"/>
            <a:t>Specificity issues in nuanced categories like 'Tech’, and performance may vary based on the diversity and complexity of the dataset. Additionally, it resulted in multiple OOV instances such as </a:t>
          </a:r>
          <a:r>
            <a:rPr lang="ar-JO" dirty="0"/>
            <a:t>"االوحده“</a:t>
          </a:r>
          <a:r>
            <a:rPr lang="en-US" dirty="0"/>
            <a:t>, which it cannot handle by itself and cannot provide the token with embeddings.</a:t>
          </a:r>
        </a:p>
      </dgm:t>
    </dgm:pt>
    <dgm:pt modelId="{526D1809-62AF-438A-9597-C7A93C265AEC}" type="parTrans" cxnId="{B56AC29E-10BE-4D11-8485-E2A1A0BEB548}">
      <dgm:prSet/>
      <dgm:spPr/>
      <dgm:t>
        <a:bodyPr/>
        <a:lstStyle/>
        <a:p>
          <a:endParaRPr lang="en-US"/>
        </a:p>
      </dgm:t>
    </dgm:pt>
    <dgm:pt modelId="{44C25CF6-B2CB-4B65-A1F2-036DFFEFC265}" type="sibTrans" cxnId="{B56AC29E-10BE-4D11-8485-E2A1A0BEB548}">
      <dgm:prSet/>
      <dgm:spPr/>
      <dgm:t>
        <a:bodyPr/>
        <a:lstStyle/>
        <a:p>
          <a:endParaRPr lang="en-US"/>
        </a:p>
      </dgm:t>
    </dgm:pt>
    <dgm:pt modelId="{B4277A4D-D246-4207-B85A-BDF40D151FB0}" type="pres">
      <dgm:prSet presAssocID="{29D0A20A-69B3-4900-B6C1-C91EF472A3CC}" presName="linear" presStyleCnt="0">
        <dgm:presLayoutVars>
          <dgm:dir/>
          <dgm:animLvl val="lvl"/>
          <dgm:resizeHandles val="exact"/>
        </dgm:presLayoutVars>
      </dgm:prSet>
      <dgm:spPr/>
    </dgm:pt>
    <dgm:pt modelId="{B72379A9-16DC-43F4-87C3-E72CC091E584}" type="pres">
      <dgm:prSet presAssocID="{009D905B-E032-4645-8AE6-76FF20B2FFDC}" presName="parentLin" presStyleCnt="0"/>
      <dgm:spPr/>
    </dgm:pt>
    <dgm:pt modelId="{5CD991D4-E08F-4F68-A7F4-96D1E52B9F6D}" type="pres">
      <dgm:prSet presAssocID="{009D905B-E032-4645-8AE6-76FF20B2FFDC}" presName="parentLeftMargin" presStyleLbl="node1" presStyleIdx="0" presStyleCnt="4"/>
      <dgm:spPr/>
    </dgm:pt>
    <dgm:pt modelId="{3CBB01DA-5BF0-4175-AF4C-E0B9C48AF853}" type="pres">
      <dgm:prSet presAssocID="{009D905B-E032-4645-8AE6-76FF20B2FFDC}" presName="parentText" presStyleLbl="node1" presStyleIdx="0" presStyleCnt="4">
        <dgm:presLayoutVars>
          <dgm:chMax val="0"/>
          <dgm:bulletEnabled val="1"/>
        </dgm:presLayoutVars>
      </dgm:prSet>
      <dgm:spPr/>
    </dgm:pt>
    <dgm:pt modelId="{AA22BC7E-06AD-4465-AD4F-F0DD410FB62D}" type="pres">
      <dgm:prSet presAssocID="{009D905B-E032-4645-8AE6-76FF20B2FFDC}" presName="negativeSpace" presStyleCnt="0"/>
      <dgm:spPr/>
    </dgm:pt>
    <dgm:pt modelId="{C907340B-D735-4998-842C-2DEBF7EA6F31}" type="pres">
      <dgm:prSet presAssocID="{009D905B-E032-4645-8AE6-76FF20B2FFDC}" presName="childText" presStyleLbl="conFgAcc1" presStyleIdx="0" presStyleCnt="4">
        <dgm:presLayoutVars>
          <dgm:bulletEnabled val="1"/>
        </dgm:presLayoutVars>
      </dgm:prSet>
      <dgm:spPr/>
    </dgm:pt>
    <dgm:pt modelId="{4F9AE5E6-B1F4-4D65-BC20-F6C6C2C327D9}" type="pres">
      <dgm:prSet presAssocID="{3037545C-9EA2-4F4A-B836-02DAFFEBBA40}" presName="spaceBetweenRectangles" presStyleCnt="0"/>
      <dgm:spPr/>
    </dgm:pt>
    <dgm:pt modelId="{C5C24D8D-137C-4563-8993-1A6AA9B0DF5A}" type="pres">
      <dgm:prSet presAssocID="{13E35761-C54A-46F2-9D25-0F0142C6BC95}" presName="parentLin" presStyleCnt="0"/>
      <dgm:spPr/>
    </dgm:pt>
    <dgm:pt modelId="{EB321813-94D1-42A9-9FE9-91737F203538}" type="pres">
      <dgm:prSet presAssocID="{13E35761-C54A-46F2-9D25-0F0142C6BC95}" presName="parentLeftMargin" presStyleLbl="node1" presStyleIdx="0" presStyleCnt="4"/>
      <dgm:spPr/>
    </dgm:pt>
    <dgm:pt modelId="{97EE9F44-AEE7-49EB-B459-61F118F5F207}" type="pres">
      <dgm:prSet presAssocID="{13E35761-C54A-46F2-9D25-0F0142C6BC95}" presName="parentText" presStyleLbl="node1" presStyleIdx="1" presStyleCnt="4">
        <dgm:presLayoutVars>
          <dgm:chMax val="0"/>
          <dgm:bulletEnabled val="1"/>
        </dgm:presLayoutVars>
      </dgm:prSet>
      <dgm:spPr/>
    </dgm:pt>
    <dgm:pt modelId="{52D16F4A-3460-4FA1-8C45-056BBCDAA81F}" type="pres">
      <dgm:prSet presAssocID="{13E35761-C54A-46F2-9D25-0F0142C6BC95}" presName="negativeSpace" presStyleCnt="0"/>
      <dgm:spPr/>
    </dgm:pt>
    <dgm:pt modelId="{F753B4B7-9F17-4A6E-B2D0-93BE53BBA564}" type="pres">
      <dgm:prSet presAssocID="{13E35761-C54A-46F2-9D25-0F0142C6BC95}" presName="childText" presStyleLbl="conFgAcc1" presStyleIdx="1" presStyleCnt="4">
        <dgm:presLayoutVars>
          <dgm:bulletEnabled val="1"/>
        </dgm:presLayoutVars>
      </dgm:prSet>
      <dgm:spPr/>
    </dgm:pt>
    <dgm:pt modelId="{4513FA16-057F-4BDD-B003-CDDA4D7983CE}" type="pres">
      <dgm:prSet presAssocID="{4A9B62C6-FE3E-4719-8880-C2300C0DDCFB}" presName="spaceBetweenRectangles" presStyleCnt="0"/>
      <dgm:spPr/>
    </dgm:pt>
    <dgm:pt modelId="{A807E960-E9E9-42D6-A0C4-65D1921F9BD0}" type="pres">
      <dgm:prSet presAssocID="{30219325-CA9C-4293-861E-1D0CCAF1CA85}" presName="parentLin" presStyleCnt="0"/>
      <dgm:spPr/>
    </dgm:pt>
    <dgm:pt modelId="{4345E06B-7A36-4BD9-A7DC-9C8C15F90233}" type="pres">
      <dgm:prSet presAssocID="{30219325-CA9C-4293-861E-1D0CCAF1CA85}" presName="parentLeftMargin" presStyleLbl="node1" presStyleIdx="1" presStyleCnt="4"/>
      <dgm:spPr/>
    </dgm:pt>
    <dgm:pt modelId="{13D97B3C-D1C9-41F0-8CFD-1C0752CD9B54}" type="pres">
      <dgm:prSet presAssocID="{30219325-CA9C-4293-861E-1D0CCAF1CA85}" presName="parentText" presStyleLbl="node1" presStyleIdx="2" presStyleCnt="4">
        <dgm:presLayoutVars>
          <dgm:chMax val="0"/>
          <dgm:bulletEnabled val="1"/>
        </dgm:presLayoutVars>
      </dgm:prSet>
      <dgm:spPr/>
    </dgm:pt>
    <dgm:pt modelId="{4E756B04-ACD1-4D16-84BE-1EC13312B405}" type="pres">
      <dgm:prSet presAssocID="{30219325-CA9C-4293-861E-1D0CCAF1CA85}" presName="negativeSpace" presStyleCnt="0"/>
      <dgm:spPr/>
    </dgm:pt>
    <dgm:pt modelId="{84DA45BD-97F6-45AC-A2BD-735E13DE6A28}" type="pres">
      <dgm:prSet presAssocID="{30219325-CA9C-4293-861E-1D0CCAF1CA85}" presName="childText" presStyleLbl="conFgAcc1" presStyleIdx="2" presStyleCnt="4">
        <dgm:presLayoutVars>
          <dgm:bulletEnabled val="1"/>
        </dgm:presLayoutVars>
      </dgm:prSet>
      <dgm:spPr/>
    </dgm:pt>
    <dgm:pt modelId="{F6D50D4B-5776-4CE2-BDE9-05BA4B0C0DB2}" type="pres">
      <dgm:prSet presAssocID="{B732DFAA-0F2D-4352-8128-D4721A2BDD7C}" presName="spaceBetweenRectangles" presStyleCnt="0"/>
      <dgm:spPr/>
    </dgm:pt>
    <dgm:pt modelId="{1C7CDFB7-52AD-4558-9E9A-A3B4B401D4F5}" type="pres">
      <dgm:prSet presAssocID="{A712AFFC-E194-4EBA-86FA-C646BFFD2BB6}" presName="parentLin" presStyleCnt="0"/>
      <dgm:spPr/>
    </dgm:pt>
    <dgm:pt modelId="{E3993E94-3C47-4B47-9760-C59C9C2B43C8}" type="pres">
      <dgm:prSet presAssocID="{A712AFFC-E194-4EBA-86FA-C646BFFD2BB6}" presName="parentLeftMargin" presStyleLbl="node1" presStyleIdx="2" presStyleCnt="4"/>
      <dgm:spPr/>
    </dgm:pt>
    <dgm:pt modelId="{8FDBBF08-82EB-4534-A71C-F9F541558957}" type="pres">
      <dgm:prSet presAssocID="{A712AFFC-E194-4EBA-86FA-C646BFFD2BB6}" presName="parentText" presStyleLbl="node1" presStyleIdx="3" presStyleCnt="4">
        <dgm:presLayoutVars>
          <dgm:chMax val="0"/>
          <dgm:bulletEnabled val="1"/>
        </dgm:presLayoutVars>
      </dgm:prSet>
      <dgm:spPr/>
    </dgm:pt>
    <dgm:pt modelId="{280D2C5B-0616-4810-B82A-F79FC37AAB74}" type="pres">
      <dgm:prSet presAssocID="{A712AFFC-E194-4EBA-86FA-C646BFFD2BB6}" presName="negativeSpace" presStyleCnt="0"/>
      <dgm:spPr/>
    </dgm:pt>
    <dgm:pt modelId="{00C23C33-A339-4045-A8C5-D9CE6F1AA172}" type="pres">
      <dgm:prSet presAssocID="{A712AFFC-E194-4EBA-86FA-C646BFFD2BB6}" presName="childText" presStyleLbl="conFgAcc1" presStyleIdx="3" presStyleCnt="4">
        <dgm:presLayoutVars>
          <dgm:bulletEnabled val="1"/>
        </dgm:presLayoutVars>
      </dgm:prSet>
      <dgm:spPr/>
    </dgm:pt>
  </dgm:ptLst>
  <dgm:cxnLst>
    <dgm:cxn modelId="{DBACAD0C-0C0C-4157-9207-CE89596EADAD}" srcId="{30219325-CA9C-4293-861E-1D0CCAF1CA85}" destId="{DCDAC2B3-D287-403E-A3FF-22830FAD4608}" srcOrd="0" destOrd="0" parTransId="{B67D7903-C358-47E7-8227-BC754859AEE3}" sibTransId="{D7B8936F-710C-40B7-B0DA-81106B9793EF}"/>
    <dgm:cxn modelId="{32E19911-BB99-49EE-B79C-8F90389D2A64}" srcId="{009D905B-E032-4645-8AE6-76FF20B2FFDC}" destId="{47D35A44-A9E9-4BC5-9E7D-9F43766DC025}" srcOrd="0" destOrd="0" parTransId="{19A5C19A-EC26-4226-8BA9-D1B1175F0F8B}" sibTransId="{3A6C1297-B92F-4184-890E-9C6BC2C3611B}"/>
    <dgm:cxn modelId="{01437224-B923-4AC5-8629-7D15E2FE3B3F}" srcId="{29D0A20A-69B3-4900-B6C1-C91EF472A3CC}" destId="{A712AFFC-E194-4EBA-86FA-C646BFFD2BB6}" srcOrd="3" destOrd="0" parTransId="{435B875A-DC42-49B3-97C3-F2E717BE1C8A}" sibTransId="{8ED81512-A66D-471B-8C9F-E648724D4F3E}"/>
    <dgm:cxn modelId="{D82A6F39-CC18-49F0-9BA3-96CB2F9A6305}" srcId="{13E35761-C54A-46F2-9D25-0F0142C6BC95}" destId="{1251A8E1-2C40-4CA9-AEEA-E94EE616D8ED}" srcOrd="0" destOrd="0" parTransId="{C4A241E8-429E-4981-A30F-09F88E384024}" sibTransId="{D293E1C9-22ED-460F-B16A-4973B0A718C0}"/>
    <dgm:cxn modelId="{FF7C813A-6676-4961-9144-EBE2B225A69E}" type="presOf" srcId="{009D905B-E032-4645-8AE6-76FF20B2FFDC}" destId="{3CBB01DA-5BF0-4175-AF4C-E0B9C48AF853}" srcOrd="1" destOrd="0" presId="urn:microsoft.com/office/officeart/2005/8/layout/list1"/>
    <dgm:cxn modelId="{A304253F-93F7-40C2-9E29-842617502887}" type="presOf" srcId="{DCDAC2B3-D287-403E-A3FF-22830FAD4608}" destId="{84DA45BD-97F6-45AC-A2BD-735E13DE6A28}" srcOrd="0" destOrd="0" presId="urn:microsoft.com/office/officeart/2005/8/layout/list1"/>
    <dgm:cxn modelId="{BFBB3167-DCB4-411D-8FD1-E0B447D6B264}" type="presOf" srcId="{13EDEECC-678D-4998-8F31-F38ED52300B0}" destId="{00C23C33-A339-4045-A8C5-D9CE6F1AA172}" srcOrd="0" destOrd="0" presId="urn:microsoft.com/office/officeart/2005/8/layout/list1"/>
    <dgm:cxn modelId="{BDE7D84A-84D0-4E81-AD17-C6E4BED0EFC5}" type="presOf" srcId="{1251A8E1-2C40-4CA9-AEEA-E94EE616D8ED}" destId="{F753B4B7-9F17-4A6E-B2D0-93BE53BBA564}" srcOrd="0" destOrd="0" presId="urn:microsoft.com/office/officeart/2005/8/layout/list1"/>
    <dgm:cxn modelId="{294D3D4C-5D1F-49C4-837E-447AF46FD136}" type="presOf" srcId="{13E35761-C54A-46F2-9D25-0F0142C6BC95}" destId="{EB321813-94D1-42A9-9FE9-91737F203538}" srcOrd="0" destOrd="0" presId="urn:microsoft.com/office/officeart/2005/8/layout/list1"/>
    <dgm:cxn modelId="{F359416D-90F4-4679-8652-470BBB4F74E3}" type="presOf" srcId="{009D905B-E032-4645-8AE6-76FF20B2FFDC}" destId="{5CD991D4-E08F-4F68-A7F4-96D1E52B9F6D}" srcOrd="0" destOrd="0" presId="urn:microsoft.com/office/officeart/2005/8/layout/list1"/>
    <dgm:cxn modelId="{A2CE7D59-B24C-4743-B167-30C23A5FCD09}" type="presOf" srcId="{47D35A44-A9E9-4BC5-9E7D-9F43766DC025}" destId="{C907340B-D735-4998-842C-2DEBF7EA6F31}" srcOrd="0" destOrd="0" presId="urn:microsoft.com/office/officeart/2005/8/layout/list1"/>
    <dgm:cxn modelId="{23FF957F-BEE7-4EBE-9039-A52E1255F65E}" type="presOf" srcId="{29D0A20A-69B3-4900-B6C1-C91EF472A3CC}" destId="{B4277A4D-D246-4207-B85A-BDF40D151FB0}" srcOrd="0" destOrd="0" presId="urn:microsoft.com/office/officeart/2005/8/layout/list1"/>
    <dgm:cxn modelId="{80EA5787-35D1-4A3A-80E3-4010F1D2DD62}" type="presOf" srcId="{30219325-CA9C-4293-861E-1D0CCAF1CA85}" destId="{4345E06B-7A36-4BD9-A7DC-9C8C15F90233}" srcOrd="0" destOrd="0" presId="urn:microsoft.com/office/officeart/2005/8/layout/list1"/>
    <dgm:cxn modelId="{48B7ED8F-CB2E-4EFA-B9DA-3F750EFAFA9A}" srcId="{29D0A20A-69B3-4900-B6C1-C91EF472A3CC}" destId="{30219325-CA9C-4293-861E-1D0CCAF1CA85}" srcOrd="2" destOrd="0" parTransId="{907D3B92-515E-4441-8BAB-7D688AF4C11F}" sibTransId="{B732DFAA-0F2D-4352-8128-D4721A2BDD7C}"/>
    <dgm:cxn modelId="{98AB369B-8C01-40D0-AE3F-E139D97BB027}" srcId="{29D0A20A-69B3-4900-B6C1-C91EF472A3CC}" destId="{009D905B-E032-4645-8AE6-76FF20B2FFDC}" srcOrd="0" destOrd="0" parTransId="{E5748119-BF43-4C57-9784-395FFAE8D8C8}" sibTransId="{3037545C-9EA2-4F4A-B836-02DAFFEBBA40}"/>
    <dgm:cxn modelId="{B56AC29E-10BE-4D11-8485-E2A1A0BEB548}" srcId="{A712AFFC-E194-4EBA-86FA-C646BFFD2BB6}" destId="{13EDEECC-678D-4998-8F31-F38ED52300B0}" srcOrd="0" destOrd="0" parTransId="{526D1809-62AF-438A-9597-C7A93C265AEC}" sibTransId="{44C25CF6-B2CB-4B65-A1F2-036DFFEFC265}"/>
    <dgm:cxn modelId="{1B9186B7-D881-4565-B4A8-532489C62658}" type="presOf" srcId="{A712AFFC-E194-4EBA-86FA-C646BFFD2BB6}" destId="{8FDBBF08-82EB-4534-A71C-F9F541558957}" srcOrd="1" destOrd="0" presId="urn:microsoft.com/office/officeart/2005/8/layout/list1"/>
    <dgm:cxn modelId="{1FDFC2BE-76EA-4FF8-B79A-ECDC0ABFFD39}" srcId="{29D0A20A-69B3-4900-B6C1-C91EF472A3CC}" destId="{13E35761-C54A-46F2-9D25-0F0142C6BC95}" srcOrd="1" destOrd="0" parTransId="{35AECFFD-9C9E-48F4-91D1-3597342AECB7}" sibTransId="{4A9B62C6-FE3E-4719-8880-C2300C0DDCFB}"/>
    <dgm:cxn modelId="{6C6CC0F3-9A66-4C2C-A093-9170DA5861FC}" type="presOf" srcId="{13E35761-C54A-46F2-9D25-0F0142C6BC95}" destId="{97EE9F44-AEE7-49EB-B459-61F118F5F207}" srcOrd="1" destOrd="0" presId="urn:microsoft.com/office/officeart/2005/8/layout/list1"/>
    <dgm:cxn modelId="{B9347DFD-98E3-498F-BFB4-DDB0AA5AC9FE}" type="presOf" srcId="{30219325-CA9C-4293-861E-1D0CCAF1CA85}" destId="{13D97B3C-D1C9-41F0-8CFD-1C0752CD9B54}" srcOrd="1" destOrd="0" presId="urn:microsoft.com/office/officeart/2005/8/layout/list1"/>
    <dgm:cxn modelId="{0B98B2FE-D082-4E16-BC01-2624D7D69562}" type="presOf" srcId="{A712AFFC-E194-4EBA-86FA-C646BFFD2BB6}" destId="{E3993E94-3C47-4B47-9760-C59C9C2B43C8}" srcOrd="0" destOrd="0" presId="urn:microsoft.com/office/officeart/2005/8/layout/list1"/>
    <dgm:cxn modelId="{2E7991D8-BB68-41D0-80D7-D04E5E70E959}" type="presParOf" srcId="{B4277A4D-D246-4207-B85A-BDF40D151FB0}" destId="{B72379A9-16DC-43F4-87C3-E72CC091E584}" srcOrd="0" destOrd="0" presId="urn:microsoft.com/office/officeart/2005/8/layout/list1"/>
    <dgm:cxn modelId="{055B13D4-D4AF-4322-82AB-6EFF1353FE65}" type="presParOf" srcId="{B72379A9-16DC-43F4-87C3-E72CC091E584}" destId="{5CD991D4-E08F-4F68-A7F4-96D1E52B9F6D}" srcOrd="0" destOrd="0" presId="urn:microsoft.com/office/officeart/2005/8/layout/list1"/>
    <dgm:cxn modelId="{67CC36E8-7677-49BB-B32C-4CAF191BEB67}" type="presParOf" srcId="{B72379A9-16DC-43F4-87C3-E72CC091E584}" destId="{3CBB01DA-5BF0-4175-AF4C-E0B9C48AF853}" srcOrd="1" destOrd="0" presId="urn:microsoft.com/office/officeart/2005/8/layout/list1"/>
    <dgm:cxn modelId="{5D990345-1C9A-44D9-93CE-E00D390E525E}" type="presParOf" srcId="{B4277A4D-D246-4207-B85A-BDF40D151FB0}" destId="{AA22BC7E-06AD-4465-AD4F-F0DD410FB62D}" srcOrd="1" destOrd="0" presId="urn:microsoft.com/office/officeart/2005/8/layout/list1"/>
    <dgm:cxn modelId="{4DF0C4CA-ED49-41CD-B26F-D7AAB691D89C}" type="presParOf" srcId="{B4277A4D-D246-4207-B85A-BDF40D151FB0}" destId="{C907340B-D735-4998-842C-2DEBF7EA6F31}" srcOrd="2" destOrd="0" presId="urn:microsoft.com/office/officeart/2005/8/layout/list1"/>
    <dgm:cxn modelId="{009D00A1-C0FD-4882-81B7-E50EB711A9A0}" type="presParOf" srcId="{B4277A4D-D246-4207-B85A-BDF40D151FB0}" destId="{4F9AE5E6-B1F4-4D65-BC20-F6C6C2C327D9}" srcOrd="3" destOrd="0" presId="urn:microsoft.com/office/officeart/2005/8/layout/list1"/>
    <dgm:cxn modelId="{53F12A8F-59C4-44B4-8247-E8ED06DEC603}" type="presParOf" srcId="{B4277A4D-D246-4207-B85A-BDF40D151FB0}" destId="{C5C24D8D-137C-4563-8993-1A6AA9B0DF5A}" srcOrd="4" destOrd="0" presId="urn:microsoft.com/office/officeart/2005/8/layout/list1"/>
    <dgm:cxn modelId="{9D9C8EBA-C78E-4E45-9B32-6B3F6C039B69}" type="presParOf" srcId="{C5C24D8D-137C-4563-8993-1A6AA9B0DF5A}" destId="{EB321813-94D1-42A9-9FE9-91737F203538}" srcOrd="0" destOrd="0" presId="urn:microsoft.com/office/officeart/2005/8/layout/list1"/>
    <dgm:cxn modelId="{E6719878-352F-4C29-9B3B-39CECDD49B25}" type="presParOf" srcId="{C5C24D8D-137C-4563-8993-1A6AA9B0DF5A}" destId="{97EE9F44-AEE7-49EB-B459-61F118F5F207}" srcOrd="1" destOrd="0" presId="urn:microsoft.com/office/officeart/2005/8/layout/list1"/>
    <dgm:cxn modelId="{4528205B-A898-48DA-BBCE-7A0B2C81D8AB}" type="presParOf" srcId="{B4277A4D-D246-4207-B85A-BDF40D151FB0}" destId="{52D16F4A-3460-4FA1-8C45-056BBCDAA81F}" srcOrd="5" destOrd="0" presId="urn:microsoft.com/office/officeart/2005/8/layout/list1"/>
    <dgm:cxn modelId="{28840FDD-322B-4010-8A14-3EF3AB498588}" type="presParOf" srcId="{B4277A4D-D246-4207-B85A-BDF40D151FB0}" destId="{F753B4B7-9F17-4A6E-B2D0-93BE53BBA564}" srcOrd="6" destOrd="0" presId="urn:microsoft.com/office/officeart/2005/8/layout/list1"/>
    <dgm:cxn modelId="{D3FC73DD-54FF-4B5A-8428-2A72E4BF9212}" type="presParOf" srcId="{B4277A4D-D246-4207-B85A-BDF40D151FB0}" destId="{4513FA16-057F-4BDD-B003-CDDA4D7983CE}" srcOrd="7" destOrd="0" presId="urn:microsoft.com/office/officeart/2005/8/layout/list1"/>
    <dgm:cxn modelId="{4CFB3BEC-3D9B-4446-A527-3A173B97B0ED}" type="presParOf" srcId="{B4277A4D-D246-4207-B85A-BDF40D151FB0}" destId="{A807E960-E9E9-42D6-A0C4-65D1921F9BD0}" srcOrd="8" destOrd="0" presId="urn:microsoft.com/office/officeart/2005/8/layout/list1"/>
    <dgm:cxn modelId="{E93A78EB-28F2-4BD0-A965-FFA26C45ED31}" type="presParOf" srcId="{A807E960-E9E9-42D6-A0C4-65D1921F9BD0}" destId="{4345E06B-7A36-4BD9-A7DC-9C8C15F90233}" srcOrd="0" destOrd="0" presId="urn:microsoft.com/office/officeart/2005/8/layout/list1"/>
    <dgm:cxn modelId="{E826C47A-0D3F-4613-A1A0-E09E6B875862}" type="presParOf" srcId="{A807E960-E9E9-42D6-A0C4-65D1921F9BD0}" destId="{13D97B3C-D1C9-41F0-8CFD-1C0752CD9B54}" srcOrd="1" destOrd="0" presId="urn:microsoft.com/office/officeart/2005/8/layout/list1"/>
    <dgm:cxn modelId="{467DAEFD-A420-4A97-BC28-C62BDAFCB6CF}" type="presParOf" srcId="{B4277A4D-D246-4207-B85A-BDF40D151FB0}" destId="{4E756B04-ACD1-4D16-84BE-1EC13312B405}" srcOrd="9" destOrd="0" presId="urn:microsoft.com/office/officeart/2005/8/layout/list1"/>
    <dgm:cxn modelId="{DE2D6D8C-E031-4E1A-BAB3-36390EE32EEC}" type="presParOf" srcId="{B4277A4D-D246-4207-B85A-BDF40D151FB0}" destId="{84DA45BD-97F6-45AC-A2BD-735E13DE6A28}" srcOrd="10" destOrd="0" presId="urn:microsoft.com/office/officeart/2005/8/layout/list1"/>
    <dgm:cxn modelId="{23BB1B53-50C4-4AB4-9577-6A225BD414CB}" type="presParOf" srcId="{B4277A4D-D246-4207-B85A-BDF40D151FB0}" destId="{F6D50D4B-5776-4CE2-BDE9-05BA4B0C0DB2}" srcOrd="11" destOrd="0" presId="urn:microsoft.com/office/officeart/2005/8/layout/list1"/>
    <dgm:cxn modelId="{EAB2AE51-4BB3-419A-8358-BBDCF3D9DCC0}" type="presParOf" srcId="{B4277A4D-D246-4207-B85A-BDF40D151FB0}" destId="{1C7CDFB7-52AD-4558-9E9A-A3B4B401D4F5}" srcOrd="12" destOrd="0" presId="urn:microsoft.com/office/officeart/2005/8/layout/list1"/>
    <dgm:cxn modelId="{7116B503-D6E4-4120-BDB3-9BE35A081C47}" type="presParOf" srcId="{1C7CDFB7-52AD-4558-9E9A-A3B4B401D4F5}" destId="{E3993E94-3C47-4B47-9760-C59C9C2B43C8}" srcOrd="0" destOrd="0" presId="urn:microsoft.com/office/officeart/2005/8/layout/list1"/>
    <dgm:cxn modelId="{602539AB-2F66-4B74-86AC-1CA1FBF77EE3}" type="presParOf" srcId="{1C7CDFB7-52AD-4558-9E9A-A3B4B401D4F5}" destId="{8FDBBF08-82EB-4534-A71C-F9F541558957}" srcOrd="1" destOrd="0" presId="urn:microsoft.com/office/officeart/2005/8/layout/list1"/>
    <dgm:cxn modelId="{8D742E43-6E8C-4433-8B88-9CD44C7F5D8D}" type="presParOf" srcId="{B4277A4D-D246-4207-B85A-BDF40D151FB0}" destId="{280D2C5B-0616-4810-B82A-F79FC37AAB74}" srcOrd="13" destOrd="0" presId="urn:microsoft.com/office/officeart/2005/8/layout/list1"/>
    <dgm:cxn modelId="{4435B74F-23AE-4D08-9E73-48144C1E617C}" type="presParOf" srcId="{B4277A4D-D246-4207-B85A-BDF40D151FB0}" destId="{00C23C33-A339-4045-A8C5-D9CE6F1AA17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9D0A20A-69B3-4900-B6C1-C91EF472A3CC}"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US"/>
        </a:p>
      </dgm:t>
    </dgm:pt>
    <dgm:pt modelId="{009D905B-E032-4645-8AE6-76FF20B2FFDC}">
      <dgm:prSet/>
      <dgm:spPr/>
      <dgm:t>
        <a:bodyPr/>
        <a:lstStyle/>
        <a:p>
          <a:r>
            <a:rPr lang="en-US" dirty="0"/>
            <a:t>Top Performer:</a:t>
          </a:r>
        </a:p>
      </dgm:t>
    </dgm:pt>
    <dgm:pt modelId="{E5748119-BF43-4C57-9784-395FFAE8D8C8}" type="parTrans" cxnId="{98AB369B-8C01-40D0-AE3F-E139D97BB027}">
      <dgm:prSet/>
      <dgm:spPr/>
      <dgm:t>
        <a:bodyPr/>
        <a:lstStyle/>
        <a:p>
          <a:endParaRPr lang="en-US"/>
        </a:p>
      </dgm:t>
    </dgm:pt>
    <dgm:pt modelId="{3037545C-9EA2-4F4A-B836-02DAFFEBBA40}" type="sibTrans" cxnId="{98AB369B-8C01-40D0-AE3F-E139D97BB027}">
      <dgm:prSet/>
      <dgm:spPr/>
      <dgm:t>
        <a:bodyPr/>
        <a:lstStyle/>
        <a:p>
          <a:endParaRPr lang="en-US"/>
        </a:p>
      </dgm:t>
    </dgm:pt>
    <dgm:pt modelId="{47D35A44-A9E9-4BC5-9E7D-9F43766DC025}">
      <dgm:prSet/>
      <dgm:spPr/>
      <dgm:t>
        <a:bodyPr/>
        <a:lstStyle/>
        <a:p>
          <a:r>
            <a:rPr lang="en-US" dirty="0"/>
            <a:t>Emerged as the most effective technique with balanced and robust performance, as it had high precision and recall in 'Economic', 'Politics', and 'Sport'.</a:t>
          </a:r>
        </a:p>
      </dgm:t>
    </dgm:pt>
    <dgm:pt modelId="{19A5C19A-EC26-4226-8BA9-D1B1175F0F8B}" type="parTrans" cxnId="{32E19911-BB99-49EE-B79C-8F90389D2A64}">
      <dgm:prSet/>
      <dgm:spPr/>
      <dgm:t>
        <a:bodyPr/>
        <a:lstStyle/>
        <a:p>
          <a:endParaRPr lang="en-US"/>
        </a:p>
      </dgm:t>
    </dgm:pt>
    <dgm:pt modelId="{3A6C1297-B92F-4184-890E-9C6BC2C3611B}" type="sibTrans" cxnId="{32E19911-BB99-49EE-B79C-8F90389D2A64}">
      <dgm:prSet/>
      <dgm:spPr/>
      <dgm:t>
        <a:bodyPr/>
        <a:lstStyle/>
        <a:p>
          <a:endParaRPr lang="en-US"/>
        </a:p>
      </dgm:t>
    </dgm:pt>
    <dgm:pt modelId="{13E35761-C54A-46F2-9D25-0F0142C6BC95}">
      <dgm:prSet/>
      <dgm:spPr/>
      <dgm:t>
        <a:bodyPr/>
        <a:lstStyle/>
        <a:p>
          <a:r>
            <a:rPr lang="en-US" dirty="0"/>
            <a:t>Category-Specific Excellence:</a:t>
          </a:r>
        </a:p>
      </dgm:t>
    </dgm:pt>
    <dgm:pt modelId="{35AECFFD-9C9E-48F4-91D1-3597342AECB7}" type="parTrans" cxnId="{1FDFC2BE-76EA-4FF8-B79A-ECDC0ABFFD39}">
      <dgm:prSet/>
      <dgm:spPr/>
      <dgm:t>
        <a:bodyPr/>
        <a:lstStyle/>
        <a:p>
          <a:endParaRPr lang="en-US"/>
        </a:p>
      </dgm:t>
    </dgm:pt>
    <dgm:pt modelId="{4A9B62C6-FE3E-4719-8880-C2300C0DDCFB}" type="sibTrans" cxnId="{1FDFC2BE-76EA-4FF8-B79A-ECDC0ABFFD39}">
      <dgm:prSet/>
      <dgm:spPr/>
      <dgm:t>
        <a:bodyPr/>
        <a:lstStyle/>
        <a:p>
          <a:endParaRPr lang="en-US"/>
        </a:p>
      </dgm:t>
    </dgm:pt>
    <dgm:pt modelId="{1251A8E1-2C40-4CA9-AEEA-E94EE616D8ED}">
      <dgm:prSet/>
      <dgm:spPr/>
      <dgm:t>
        <a:bodyPr/>
        <a:lstStyle/>
        <a:p>
          <a:r>
            <a:rPr lang="en-US" dirty="0"/>
            <a:t>Improved performance in the 'Tech’ category over all other word representations, reflecting better handling of minority classes. Also, it had superior contextual understanding and ability to capture nuanced relationships, meaning that it is better at predicting that sentences that contain </a:t>
          </a:r>
          <a:r>
            <a:rPr lang="ar-JO" dirty="0"/>
            <a:t>"أبل“</a:t>
          </a:r>
          <a:r>
            <a:rPr lang="en-US" dirty="0"/>
            <a:t>, </a:t>
          </a:r>
          <a:r>
            <a:rPr lang="ar-JO" dirty="0"/>
            <a:t>"الذكاء“</a:t>
          </a:r>
          <a:r>
            <a:rPr lang="en-US" dirty="0"/>
            <a:t> and </a:t>
          </a:r>
          <a:r>
            <a:rPr lang="ar-JO" dirty="0"/>
            <a:t>"الاصطناعي“</a:t>
          </a:r>
          <a:r>
            <a:rPr lang="en-US" dirty="0"/>
            <a:t> belongs to the “Tech” class, and that names of countries probably belongs to “Politics”.</a:t>
          </a:r>
        </a:p>
      </dgm:t>
    </dgm:pt>
    <dgm:pt modelId="{C4A241E8-429E-4981-A30F-09F88E384024}" type="parTrans" cxnId="{D82A6F39-CC18-49F0-9BA3-96CB2F9A6305}">
      <dgm:prSet/>
      <dgm:spPr/>
      <dgm:t>
        <a:bodyPr/>
        <a:lstStyle/>
        <a:p>
          <a:endParaRPr lang="en-US"/>
        </a:p>
      </dgm:t>
    </dgm:pt>
    <dgm:pt modelId="{D293E1C9-22ED-460F-B16A-4973B0A718C0}" type="sibTrans" cxnId="{D82A6F39-CC18-49F0-9BA3-96CB2F9A6305}">
      <dgm:prSet/>
      <dgm:spPr/>
      <dgm:t>
        <a:bodyPr/>
        <a:lstStyle/>
        <a:p>
          <a:endParaRPr lang="en-US"/>
        </a:p>
      </dgm:t>
    </dgm:pt>
    <dgm:pt modelId="{30219325-CA9C-4293-861E-1D0CCAF1CA85}">
      <dgm:prSet/>
      <dgm:spPr/>
      <dgm:t>
        <a:bodyPr/>
        <a:lstStyle/>
        <a:p>
          <a:r>
            <a:rPr lang="en-US"/>
            <a:t>Strengths:</a:t>
          </a:r>
        </a:p>
      </dgm:t>
    </dgm:pt>
    <dgm:pt modelId="{907D3B92-515E-4441-8BAB-7D688AF4C11F}" type="parTrans" cxnId="{48B7ED8F-CB2E-4EFA-B9DA-3F750EFAFA9A}">
      <dgm:prSet/>
      <dgm:spPr/>
      <dgm:t>
        <a:bodyPr/>
        <a:lstStyle/>
        <a:p>
          <a:endParaRPr lang="en-US"/>
        </a:p>
      </dgm:t>
    </dgm:pt>
    <dgm:pt modelId="{B732DFAA-0F2D-4352-8128-D4721A2BDD7C}" type="sibTrans" cxnId="{48B7ED8F-CB2E-4EFA-B9DA-3F750EFAFA9A}">
      <dgm:prSet/>
      <dgm:spPr/>
      <dgm:t>
        <a:bodyPr/>
        <a:lstStyle/>
        <a:p>
          <a:endParaRPr lang="en-US"/>
        </a:p>
      </dgm:t>
    </dgm:pt>
    <dgm:pt modelId="{DCDAC2B3-D287-403E-A3FF-22830FAD4608}">
      <dgm:prSet/>
      <dgm:spPr/>
      <dgm:t>
        <a:bodyPr/>
        <a:lstStyle/>
        <a:p>
          <a:r>
            <a:rPr lang="en-US" dirty="0"/>
            <a:t>Effective in capturing intricate and detailed relationships within text along with being flexible and adaptable to various NLP tasks, making it a versatile tool. It also has deep bidirectional understanding of context, leading to superior performance.</a:t>
          </a:r>
        </a:p>
      </dgm:t>
    </dgm:pt>
    <dgm:pt modelId="{B67D7903-C358-47E7-8227-BC754859AEE3}" type="parTrans" cxnId="{DBACAD0C-0C0C-4157-9207-CE89596EADAD}">
      <dgm:prSet/>
      <dgm:spPr/>
      <dgm:t>
        <a:bodyPr/>
        <a:lstStyle/>
        <a:p>
          <a:endParaRPr lang="en-US"/>
        </a:p>
      </dgm:t>
    </dgm:pt>
    <dgm:pt modelId="{D7B8936F-710C-40B7-B0DA-81106B9793EF}" type="sibTrans" cxnId="{DBACAD0C-0C0C-4157-9207-CE89596EADAD}">
      <dgm:prSet/>
      <dgm:spPr/>
      <dgm:t>
        <a:bodyPr/>
        <a:lstStyle/>
        <a:p>
          <a:endParaRPr lang="en-US"/>
        </a:p>
      </dgm:t>
    </dgm:pt>
    <dgm:pt modelId="{A712AFFC-E194-4EBA-86FA-C646BFFD2BB6}">
      <dgm:prSet/>
      <dgm:spPr/>
      <dgm:t>
        <a:bodyPr/>
        <a:lstStyle/>
        <a:p>
          <a:r>
            <a:rPr lang="en-US"/>
            <a:t>Weaknesses:</a:t>
          </a:r>
        </a:p>
      </dgm:t>
    </dgm:pt>
    <dgm:pt modelId="{435B875A-DC42-49B3-97C3-F2E717BE1C8A}" type="parTrans" cxnId="{01437224-B923-4AC5-8629-7D15E2FE3B3F}">
      <dgm:prSet/>
      <dgm:spPr/>
      <dgm:t>
        <a:bodyPr/>
        <a:lstStyle/>
        <a:p>
          <a:endParaRPr lang="en-US"/>
        </a:p>
      </dgm:t>
    </dgm:pt>
    <dgm:pt modelId="{8ED81512-A66D-471B-8C9F-E648724D4F3E}" type="sibTrans" cxnId="{01437224-B923-4AC5-8629-7D15E2FE3B3F}">
      <dgm:prSet/>
      <dgm:spPr/>
      <dgm:t>
        <a:bodyPr/>
        <a:lstStyle/>
        <a:p>
          <a:endParaRPr lang="en-US"/>
        </a:p>
      </dgm:t>
    </dgm:pt>
    <dgm:pt modelId="{13EDEECC-678D-4998-8F31-F38ED52300B0}">
      <dgm:prSet/>
      <dgm:spPr/>
      <dgm:t>
        <a:bodyPr/>
        <a:lstStyle/>
        <a:p>
          <a:r>
            <a:rPr lang="en-US" dirty="0"/>
            <a:t>Resource-intensive, requiring significant computational power and memory, along with complexity in implementation and fine-tuning compared to simpler models.</a:t>
          </a:r>
        </a:p>
      </dgm:t>
    </dgm:pt>
    <dgm:pt modelId="{526D1809-62AF-438A-9597-C7A93C265AEC}" type="parTrans" cxnId="{B56AC29E-10BE-4D11-8485-E2A1A0BEB548}">
      <dgm:prSet/>
      <dgm:spPr/>
      <dgm:t>
        <a:bodyPr/>
        <a:lstStyle/>
        <a:p>
          <a:endParaRPr lang="en-US"/>
        </a:p>
      </dgm:t>
    </dgm:pt>
    <dgm:pt modelId="{44C25CF6-B2CB-4B65-A1F2-036DFFEFC265}" type="sibTrans" cxnId="{B56AC29E-10BE-4D11-8485-E2A1A0BEB548}">
      <dgm:prSet/>
      <dgm:spPr/>
      <dgm:t>
        <a:bodyPr/>
        <a:lstStyle/>
        <a:p>
          <a:endParaRPr lang="en-US"/>
        </a:p>
      </dgm:t>
    </dgm:pt>
    <dgm:pt modelId="{B4277A4D-D246-4207-B85A-BDF40D151FB0}" type="pres">
      <dgm:prSet presAssocID="{29D0A20A-69B3-4900-B6C1-C91EF472A3CC}" presName="linear" presStyleCnt="0">
        <dgm:presLayoutVars>
          <dgm:dir/>
          <dgm:animLvl val="lvl"/>
          <dgm:resizeHandles val="exact"/>
        </dgm:presLayoutVars>
      </dgm:prSet>
      <dgm:spPr/>
    </dgm:pt>
    <dgm:pt modelId="{B72379A9-16DC-43F4-87C3-E72CC091E584}" type="pres">
      <dgm:prSet presAssocID="{009D905B-E032-4645-8AE6-76FF20B2FFDC}" presName="parentLin" presStyleCnt="0"/>
      <dgm:spPr/>
    </dgm:pt>
    <dgm:pt modelId="{5CD991D4-E08F-4F68-A7F4-96D1E52B9F6D}" type="pres">
      <dgm:prSet presAssocID="{009D905B-E032-4645-8AE6-76FF20B2FFDC}" presName="parentLeftMargin" presStyleLbl="node1" presStyleIdx="0" presStyleCnt="4"/>
      <dgm:spPr/>
    </dgm:pt>
    <dgm:pt modelId="{3CBB01DA-5BF0-4175-AF4C-E0B9C48AF853}" type="pres">
      <dgm:prSet presAssocID="{009D905B-E032-4645-8AE6-76FF20B2FFDC}" presName="parentText" presStyleLbl="node1" presStyleIdx="0" presStyleCnt="4">
        <dgm:presLayoutVars>
          <dgm:chMax val="0"/>
          <dgm:bulletEnabled val="1"/>
        </dgm:presLayoutVars>
      </dgm:prSet>
      <dgm:spPr/>
    </dgm:pt>
    <dgm:pt modelId="{AA22BC7E-06AD-4465-AD4F-F0DD410FB62D}" type="pres">
      <dgm:prSet presAssocID="{009D905B-E032-4645-8AE6-76FF20B2FFDC}" presName="negativeSpace" presStyleCnt="0"/>
      <dgm:spPr/>
    </dgm:pt>
    <dgm:pt modelId="{C907340B-D735-4998-842C-2DEBF7EA6F31}" type="pres">
      <dgm:prSet presAssocID="{009D905B-E032-4645-8AE6-76FF20B2FFDC}" presName="childText" presStyleLbl="conFgAcc1" presStyleIdx="0" presStyleCnt="4">
        <dgm:presLayoutVars>
          <dgm:bulletEnabled val="1"/>
        </dgm:presLayoutVars>
      </dgm:prSet>
      <dgm:spPr/>
    </dgm:pt>
    <dgm:pt modelId="{4F9AE5E6-B1F4-4D65-BC20-F6C6C2C327D9}" type="pres">
      <dgm:prSet presAssocID="{3037545C-9EA2-4F4A-B836-02DAFFEBBA40}" presName="spaceBetweenRectangles" presStyleCnt="0"/>
      <dgm:spPr/>
    </dgm:pt>
    <dgm:pt modelId="{C5C24D8D-137C-4563-8993-1A6AA9B0DF5A}" type="pres">
      <dgm:prSet presAssocID="{13E35761-C54A-46F2-9D25-0F0142C6BC95}" presName="parentLin" presStyleCnt="0"/>
      <dgm:spPr/>
    </dgm:pt>
    <dgm:pt modelId="{EB321813-94D1-42A9-9FE9-91737F203538}" type="pres">
      <dgm:prSet presAssocID="{13E35761-C54A-46F2-9D25-0F0142C6BC95}" presName="parentLeftMargin" presStyleLbl="node1" presStyleIdx="0" presStyleCnt="4"/>
      <dgm:spPr/>
    </dgm:pt>
    <dgm:pt modelId="{97EE9F44-AEE7-49EB-B459-61F118F5F207}" type="pres">
      <dgm:prSet presAssocID="{13E35761-C54A-46F2-9D25-0F0142C6BC95}" presName="parentText" presStyleLbl="node1" presStyleIdx="1" presStyleCnt="4">
        <dgm:presLayoutVars>
          <dgm:chMax val="0"/>
          <dgm:bulletEnabled val="1"/>
        </dgm:presLayoutVars>
      </dgm:prSet>
      <dgm:spPr/>
    </dgm:pt>
    <dgm:pt modelId="{52D16F4A-3460-4FA1-8C45-056BBCDAA81F}" type="pres">
      <dgm:prSet presAssocID="{13E35761-C54A-46F2-9D25-0F0142C6BC95}" presName="negativeSpace" presStyleCnt="0"/>
      <dgm:spPr/>
    </dgm:pt>
    <dgm:pt modelId="{F753B4B7-9F17-4A6E-B2D0-93BE53BBA564}" type="pres">
      <dgm:prSet presAssocID="{13E35761-C54A-46F2-9D25-0F0142C6BC95}" presName="childText" presStyleLbl="conFgAcc1" presStyleIdx="1" presStyleCnt="4">
        <dgm:presLayoutVars>
          <dgm:bulletEnabled val="1"/>
        </dgm:presLayoutVars>
      </dgm:prSet>
      <dgm:spPr/>
    </dgm:pt>
    <dgm:pt modelId="{4513FA16-057F-4BDD-B003-CDDA4D7983CE}" type="pres">
      <dgm:prSet presAssocID="{4A9B62C6-FE3E-4719-8880-C2300C0DDCFB}" presName="spaceBetweenRectangles" presStyleCnt="0"/>
      <dgm:spPr/>
    </dgm:pt>
    <dgm:pt modelId="{A807E960-E9E9-42D6-A0C4-65D1921F9BD0}" type="pres">
      <dgm:prSet presAssocID="{30219325-CA9C-4293-861E-1D0CCAF1CA85}" presName="parentLin" presStyleCnt="0"/>
      <dgm:spPr/>
    </dgm:pt>
    <dgm:pt modelId="{4345E06B-7A36-4BD9-A7DC-9C8C15F90233}" type="pres">
      <dgm:prSet presAssocID="{30219325-CA9C-4293-861E-1D0CCAF1CA85}" presName="parentLeftMargin" presStyleLbl="node1" presStyleIdx="1" presStyleCnt="4"/>
      <dgm:spPr/>
    </dgm:pt>
    <dgm:pt modelId="{13D97B3C-D1C9-41F0-8CFD-1C0752CD9B54}" type="pres">
      <dgm:prSet presAssocID="{30219325-CA9C-4293-861E-1D0CCAF1CA85}" presName="parentText" presStyleLbl="node1" presStyleIdx="2" presStyleCnt="4">
        <dgm:presLayoutVars>
          <dgm:chMax val="0"/>
          <dgm:bulletEnabled val="1"/>
        </dgm:presLayoutVars>
      </dgm:prSet>
      <dgm:spPr/>
    </dgm:pt>
    <dgm:pt modelId="{4E756B04-ACD1-4D16-84BE-1EC13312B405}" type="pres">
      <dgm:prSet presAssocID="{30219325-CA9C-4293-861E-1D0CCAF1CA85}" presName="negativeSpace" presStyleCnt="0"/>
      <dgm:spPr/>
    </dgm:pt>
    <dgm:pt modelId="{84DA45BD-97F6-45AC-A2BD-735E13DE6A28}" type="pres">
      <dgm:prSet presAssocID="{30219325-CA9C-4293-861E-1D0CCAF1CA85}" presName="childText" presStyleLbl="conFgAcc1" presStyleIdx="2" presStyleCnt="4">
        <dgm:presLayoutVars>
          <dgm:bulletEnabled val="1"/>
        </dgm:presLayoutVars>
      </dgm:prSet>
      <dgm:spPr/>
    </dgm:pt>
    <dgm:pt modelId="{F6D50D4B-5776-4CE2-BDE9-05BA4B0C0DB2}" type="pres">
      <dgm:prSet presAssocID="{B732DFAA-0F2D-4352-8128-D4721A2BDD7C}" presName="spaceBetweenRectangles" presStyleCnt="0"/>
      <dgm:spPr/>
    </dgm:pt>
    <dgm:pt modelId="{1C7CDFB7-52AD-4558-9E9A-A3B4B401D4F5}" type="pres">
      <dgm:prSet presAssocID="{A712AFFC-E194-4EBA-86FA-C646BFFD2BB6}" presName="parentLin" presStyleCnt="0"/>
      <dgm:spPr/>
    </dgm:pt>
    <dgm:pt modelId="{E3993E94-3C47-4B47-9760-C59C9C2B43C8}" type="pres">
      <dgm:prSet presAssocID="{A712AFFC-E194-4EBA-86FA-C646BFFD2BB6}" presName="parentLeftMargin" presStyleLbl="node1" presStyleIdx="2" presStyleCnt="4"/>
      <dgm:spPr/>
    </dgm:pt>
    <dgm:pt modelId="{8FDBBF08-82EB-4534-A71C-F9F541558957}" type="pres">
      <dgm:prSet presAssocID="{A712AFFC-E194-4EBA-86FA-C646BFFD2BB6}" presName="parentText" presStyleLbl="node1" presStyleIdx="3" presStyleCnt="4">
        <dgm:presLayoutVars>
          <dgm:chMax val="0"/>
          <dgm:bulletEnabled val="1"/>
        </dgm:presLayoutVars>
      </dgm:prSet>
      <dgm:spPr/>
    </dgm:pt>
    <dgm:pt modelId="{280D2C5B-0616-4810-B82A-F79FC37AAB74}" type="pres">
      <dgm:prSet presAssocID="{A712AFFC-E194-4EBA-86FA-C646BFFD2BB6}" presName="negativeSpace" presStyleCnt="0"/>
      <dgm:spPr/>
    </dgm:pt>
    <dgm:pt modelId="{00C23C33-A339-4045-A8C5-D9CE6F1AA172}" type="pres">
      <dgm:prSet presAssocID="{A712AFFC-E194-4EBA-86FA-C646BFFD2BB6}" presName="childText" presStyleLbl="conFgAcc1" presStyleIdx="3" presStyleCnt="4">
        <dgm:presLayoutVars>
          <dgm:bulletEnabled val="1"/>
        </dgm:presLayoutVars>
      </dgm:prSet>
      <dgm:spPr/>
    </dgm:pt>
  </dgm:ptLst>
  <dgm:cxnLst>
    <dgm:cxn modelId="{DBACAD0C-0C0C-4157-9207-CE89596EADAD}" srcId="{30219325-CA9C-4293-861E-1D0CCAF1CA85}" destId="{DCDAC2B3-D287-403E-A3FF-22830FAD4608}" srcOrd="0" destOrd="0" parTransId="{B67D7903-C358-47E7-8227-BC754859AEE3}" sibTransId="{D7B8936F-710C-40B7-B0DA-81106B9793EF}"/>
    <dgm:cxn modelId="{32E19911-BB99-49EE-B79C-8F90389D2A64}" srcId="{009D905B-E032-4645-8AE6-76FF20B2FFDC}" destId="{47D35A44-A9E9-4BC5-9E7D-9F43766DC025}" srcOrd="0" destOrd="0" parTransId="{19A5C19A-EC26-4226-8BA9-D1B1175F0F8B}" sibTransId="{3A6C1297-B92F-4184-890E-9C6BC2C3611B}"/>
    <dgm:cxn modelId="{01437224-B923-4AC5-8629-7D15E2FE3B3F}" srcId="{29D0A20A-69B3-4900-B6C1-C91EF472A3CC}" destId="{A712AFFC-E194-4EBA-86FA-C646BFFD2BB6}" srcOrd="3" destOrd="0" parTransId="{435B875A-DC42-49B3-97C3-F2E717BE1C8A}" sibTransId="{8ED81512-A66D-471B-8C9F-E648724D4F3E}"/>
    <dgm:cxn modelId="{D82A6F39-CC18-49F0-9BA3-96CB2F9A6305}" srcId="{13E35761-C54A-46F2-9D25-0F0142C6BC95}" destId="{1251A8E1-2C40-4CA9-AEEA-E94EE616D8ED}" srcOrd="0" destOrd="0" parTransId="{C4A241E8-429E-4981-A30F-09F88E384024}" sibTransId="{D293E1C9-22ED-460F-B16A-4973B0A718C0}"/>
    <dgm:cxn modelId="{FF7C813A-6676-4961-9144-EBE2B225A69E}" type="presOf" srcId="{009D905B-E032-4645-8AE6-76FF20B2FFDC}" destId="{3CBB01DA-5BF0-4175-AF4C-E0B9C48AF853}" srcOrd="1" destOrd="0" presId="urn:microsoft.com/office/officeart/2005/8/layout/list1"/>
    <dgm:cxn modelId="{A304253F-93F7-40C2-9E29-842617502887}" type="presOf" srcId="{DCDAC2B3-D287-403E-A3FF-22830FAD4608}" destId="{84DA45BD-97F6-45AC-A2BD-735E13DE6A28}" srcOrd="0" destOrd="0" presId="urn:microsoft.com/office/officeart/2005/8/layout/list1"/>
    <dgm:cxn modelId="{BFBB3167-DCB4-411D-8FD1-E0B447D6B264}" type="presOf" srcId="{13EDEECC-678D-4998-8F31-F38ED52300B0}" destId="{00C23C33-A339-4045-A8C5-D9CE6F1AA172}" srcOrd="0" destOrd="0" presId="urn:microsoft.com/office/officeart/2005/8/layout/list1"/>
    <dgm:cxn modelId="{BDE7D84A-84D0-4E81-AD17-C6E4BED0EFC5}" type="presOf" srcId="{1251A8E1-2C40-4CA9-AEEA-E94EE616D8ED}" destId="{F753B4B7-9F17-4A6E-B2D0-93BE53BBA564}" srcOrd="0" destOrd="0" presId="urn:microsoft.com/office/officeart/2005/8/layout/list1"/>
    <dgm:cxn modelId="{294D3D4C-5D1F-49C4-837E-447AF46FD136}" type="presOf" srcId="{13E35761-C54A-46F2-9D25-0F0142C6BC95}" destId="{EB321813-94D1-42A9-9FE9-91737F203538}" srcOrd="0" destOrd="0" presId="urn:microsoft.com/office/officeart/2005/8/layout/list1"/>
    <dgm:cxn modelId="{F359416D-90F4-4679-8652-470BBB4F74E3}" type="presOf" srcId="{009D905B-E032-4645-8AE6-76FF20B2FFDC}" destId="{5CD991D4-E08F-4F68-A7F4-96D1E52B9F6D}" srcOrd="0" destOrd="0" presId="urn:microsoft.com/office/officeart/2005/8/layout/list1"/>
    <dgm:cxn modelId="{A2CE7D59-B24C-4743-B167-30C23A5FCD09}" type="presOf" srcId="{47D35A44-A9E9-4BC5-9E7D-9F43766DC025}" destId="{C907340B-D735-4998-842C-2DEBF7EA6F31}" srcOrd="0" destOrd="0" presId="urn:microsoft.com/office/officeart/2005/8/layout/list1"/>
    <dgm:cxn modelId="{23FF957F-BEE7-4EBE-9039-A52E1255F65E}" type="presOf" srcId="{29D0A20A-69B3-4900-B6C1-C91EF472A3CC}" destId="{B4277A4D-D246-4207-B85A-BDF40D151FB0}" srcOrd="0" destOrd="0" presId="urn:microsoft.com/office/officeart/2005/8/layout/list1"/>
    <dgm:cxn modelId="{80EA5787-35D1-4A3A-80E3-4010F1D2DD62}" type="presOf" srcId="{30219325-CA9C-4293-861E-1D0CCAF1CA85}" destId="{4345E06B-7A36-4BD9-A7DC-9C8C15F90233}" srcOrd="0" destOrd="0" presId="urn:microsoft.com/office/officeart/2005/8/layout/list1"/>
    <dgm:cxn modelId="{48B7ED8F-CB2E-4EFA-B9DA-3F750EFAFA9A}" srcId="{29D0A20A-69B3-4900-B6C1-C91EF472A3CC}" destId="{30219325-CA9C-4293-861E-1D0CCAF1CA85}" srcOrd="2" destOrd="0" parTransId="{907D3B92-515E-4441-8BAB-7D688AF4C11F}" sibTransId="{B732DFAA-0F2D-4352-8128-D4721A2BDD7C}"/>
    <dgm:cxn modelId="{98AB369B-8C01-40D0-AE3F-E139D97BB027}" srcId="{29D0A20A-69B3-4900-B6C1-C91EF472A3CC}" destId="{009D905B-E032-4645-8AE6-76FF20B2FFDC}" srcOrd="0" destOrd="0" parTransId="{E5748119-BF43-4C57-9784-395FFAE8D8C8}" sibTransId="{3037545C-9EA2-4F4A-B836-02DAFFEBBA40}"/>
    <dgm:cxn modelId="{B56AC29E-10BE-4D11-8485-E2A1A0BEB548}" srcId="{A712AFFC-E194-4EBA-86FA-C646BFFD2BB6}" destId="{13EDEECC-678D-4998-8F31-F38ED52300B0}" srcOrd="0" destOrd="0" parTransId="{526D1809-62AF-438A-9597-C7A93C265AEC}" sibTransId="{44C25CF6-B2CB-4B65-A1F2-036DFFEFC265}"/>
    <dgm:cxn modelId="{1B9186B7-D881-4565-B4A8-532489C62658}" type="presOf" srcId="{A712AFFC-E194-4EBA-86FA-C646BFFD2BB6}" destId="{8FDBBF08-82EB-4534-A71C-F9F541558957}" srcOrd="1" destOrd="0" presId="urn:microsoft.com/office/officeart/2005/8/layout/list1"/>
    <dgm:cxn modelId="{1FDFC2BE-76EA-4FF8-B79A-ECDC0ABFFD39}" srcId="{29D0A20A-69B3-4900-B6C1-C91EF472A3CC}" destId="{13E35761-C54A-46F2-9D25-0F0142C6BC95}" srcOrd="1" destOrd="0" parTransId="{35AECFFD-9C9E-48F4-91D1-3597342AECB7}" sibTransId="{4A9B62C6-FE3E-4719-8880-C2300C0DDCFB}"/>
    <dgm:cxn modelId="{6C6CC0F3-9A66-4C2C-A093-9170DA5861FC}" type="presOf" srcId="{13E35761-C54A-46F2-9D25-0F0142C6BC95}" destId="{97EE9F44-AEE7-49EB-B459-61F118F5F207}" srcOrd="1" destOrd="0" presId="urn:microsoft.com/office/officeart/2005/8/layout/list1"/>
    <dgm:cxn modelId="{B9347DFD-98E3-498F-BFB4-DDB0AA5AC9FE}" type="presOf" srcId="{30219325-CA9C-4293-861E-1D0CCAF1CA85}" destId="{13D97B3C-D1C9-41F0-8CFD-1C0752CD9B54}" srcOrd="1" destOrd="0" presId="urn:microsoft.com/office/officeart/2005/8/layout/list1"/>
    <dgm:cxn modelId="{0B98B2FE-D082-4E16-BC01-2624D7D69562}" type="presOf" srcId="{A712AFFC-E194-4EBA-86FA-C646BFFD2BB6}" destId="{E3993E94-3C47-4B47-9760-C59C9C2B43C8}" srcOrd="0" destOrd="0" presId="urn:microsoft.com/office/officeart/2005/8/layout/list1"/>
    <dgm:cxn modelId="{2E7991D8-BB68-41D0-80D7-D04E5E70E959}" type="presParOf" srcId="{B4277A4D-D246-4207-B85A-BDF40D151FB0}" destId="{B72379A9-16DC-43F4-87C3-E72CC091E584}" srcOrd="0" destOrd="0" presId="urn:microsoft.com/office/officeart/2005/8/layout/list1"/>
    <dgm:cxn modelId="{055B13D4-D4AF-4322-82AB-6EFF1353FE65}" type="presParOf" srcId="{B72379A9-16DC-43F4-87C3-E72CC091E584}" destId="{5CD991D4-E08F-4F68-A7F4-96D1E52B9F6D}" srcOrd="0" destOrd="0" presId="urn:microsoft.com/office/officeart/2005/8/layout/list1"/>
    <dgm:cxn modelId="{67CC36E8-7677-49BB-B32C-4CAF191BEB67}" type="presParOf" srcId="{B72379A9-16DC-43F4-87C3-E72CC091E584}" destId="{3CBB01DA-5BF0-4175-AF4C-E0B9C48AF853}" srcOrd="1" destOrd="0" presId="urn:microsoft.com/office/officeart/2005/8/layout/list1"/>
    <dgm:cxn modelId="{5D990345-1C9A-44D9-93CE-E00D390E525E}" type="presParOf" srcId="{B4277A4D-D246-4207-B85A-BDF40D151FB0}" destId="{AA22BC7E-06AD-4465-AD4F-F0DD410FB62D}" srcOrd="1" destOrd="0" presId="urn:microsoft.com/office/officeart/2005/8/layout/list1"/>
    <dgm:cxn modelId="{4DF0C4CA-ED49-41CD-B26F-D7AAB691D89C}" type="presParOf" srcId="{B4277A4D-D246-4207-B85A-BDF40D151FB0}" destId="{C907340B-D735-4998-842C-2DEBF7EA6F31}" srcOrd="2" destOrd="0" presId="urn:microsoft.com/office/officeart/2005/8/layout/list1"/>
    <dgm:cxn modelId="{009D00A1-C0FD-4882-81B7-E50EB711A9A0}" type="presParOf" srcId="{B4277A4D-D246-4207-B85A-BDF40D151FB0}" destId="{4F9AE5E6-B1F4-4D65-BC20-F6C6C2C327D9}" srcOrd="3" destOrd="0" presId="urn:microsoft.com/office/officeart/2005/8/layout/list1"/>
    <dgm:cxn modelId="{53F12A8F-59C4-44B4-8247-E8ED06DEC603}" type="presParOf" srcId="{B4277A4D-D246-4207-B85A-BDF40D151FB0}" destId="{C5C24D8D-137C-4563-8993-1A6AA9B0DF5A}" srcOrd="4" destOrd="0" presId="urn:microsoft.com/office/officeart/2005/8/layout/list1"/>
    <dgm:cxn modelId="{9D9C8EBA-C78E-4E45-9B32-6B3F6C039B69}" type="presParOf" srcId="{C5C24D8D-137C-4563-8993-1A6AA9B0DF5A}" destId="{EB321813-94D1-42A9-9FE9-91737F203538}" srcOrd="0" destOrd="0" presId="urn:microsoft.com/office/officeart/2005/8/layout/list1"/>
    <dgm:cxn modelId="{E6719878-352F-4C29-9B3B-39CECDD49B25}" type="presParOf" srcId="{C5C24D8D-137C-4563-8993-1A6AA9B0DF5A}" destId="{97EE9F44-AEE7-49EB-B459-61F118F5F207}" srcOrd="1" destOrd="0" presId="urn:microsoft.com/office/officeart/2005/8/layout/list1"/>
    <dgm:cxn modelId="{4528205B-A898-48DA-BBCE-7A0B2C81D8AB}" type="presParOf" srcId="{B4277A4D-D246-4207-B85A-BDF40D151FB0}" destId="{52D16F4A-3460-4FA1-8C45-056BBCDAA81F}" srcOrd="5" destOrd="0" presId="urn:microsoft.com/office/officeart/2005/8/layout/list1"/>
    <dgm:cxn modelId="{28840FDD-322B-4010-8A14-3EF3AB498588}" type="presParOf" srcId="{B4277A4D-D246-4207-B85A-BDF40D151FB0}" destId="{F753B4B7-9F17-4A6E-B2D0-93BE53BBA564}" srcOrd="6" destOrd="0" presId="urn:microsoft.com/office/officeart/2005/8/layout/list1"/>
    <dgm:cxn modelId="{D3FC73DD-54FF-4B5A-8428-2A72E4BF9212}" type="presParOf" srcId="{B4277A4D-D246-4207-B85A-BDF40D151FB0}" destId="{4513FA16-057F-4BDD-B003-CDDA4D7983CE}" srcOrd="7" destOrd="0" presId="urn:microsoft.com/office/officeart/2005/8/layout/list1"/>
    <dgm:cxn modelId="{4CFB3BEC-3D9B-4446-A527-3A173B97B0ED}" type="presParOf" srcId="{B4277A4D-D246-4207-B85A-BDF40D151FB0}" destId="{A807E960-E9E9-42D6-A0C4-65D1921F9BD0}" srcOrd="8" destOrd="0" presId="urn:microsoft.com/office/officeart/2005/8/layout/list1"/>
    <dgm:cxn modelId="{E93A78EB-28F2-4BD0-A965-FFA26C45ED31}" type="presParOf" srcId="{A807E960-E9E9-42D6-A0C4-65D1921F9BD0}" destId="{4345E06B-7A36-4BD9-A7DC-9C8C15F90233}" srcOrd="0" destOrd="0" presId="urn:microsoft.com/office/officeart/2005/8/layout/list1"/>
    <dgm:cxn modelId="{E826C47A-0D3F-4613-A1A0-E09E6B875862}" type="presParOf" srcId="{A807E960-E9E9-42D6-A0C4-65D1921F9BD0}" destId="{13D97B3C-D1C9-41F0-8CFD-1C0752CD9B54}" srcOrd="1" destOrd="0" presId="urn:microsoft.com/office/officeart/2005/8/layout/list1"/>
    <dgm:cxn modelId="{467DAEFD-A420-4A97-BC28-C62BDAFCB6CF}" type="presParOf" srcId="{B4277A4D-D246-4207-B85A-BDF40D151FB0}" destId="{4E756B04-ACD1-4D16-84BE-1EC13312B405}" srcOrd="9" destOrd="0" presId="urn:microsoft.com/office/officeart/2005/8/layout/list1"/>
    <dgm:cxn modelId="{DE2D6D8C-E031-4E1A-BAB3-36390EE32EEC}" type="presParOf" srcId="{B4277A4D-D246-4207-B85A-BDF40D151FB0}" destId="{84DA45BD-97F6-45AC-A2BD-735E13DE6A28}" srcOrd="10" destOrd="0" presId="urn:microsoft.com/office/officeart/2005/8/layout/list1"/>
    <dgm:cxn modelId="{23BB1B53-50C4-4AB4-9577-6A225BD414CB}" type="presParOf" srcId="{B4277A4D-D246-4207-B85A-BDF40D151FB0}" destId="{F6D50D4B-5776-4CE2-BDE9-05BA4B0C0DB2}" srcOrd="11" destOrd="0" presId="urn:microsoft.com/office/officeart/2005/8/layout/list1"/>
    <dgm:cxn modelId="{EAB2AE51-4BB3-419A-8358-BBDCF3D9DCC0}" type="presParOf" srcId="{B4277A4D-D246-4207-B85A-BDF40D151FB0}" destId="{1C7CDFB7-52AD-4558-9E9A-A3B4B401D4F5}" srcOrd="12" destOrd="0" presId="urn:microsoft.com/office/officeart/2005/8/layout/list1"/>
    <dgm:cxn modelId="{7116B503-D6E4-4120-BDB3-9BE35A081C47}" type="presParOf" srcId="{1C7CDFB7-52AD-4558-9E9A-A3B4B401D4F5}" destId="{E3993E94-3C47-4B47-9760-C59C9C2B43C8}" srcOrd="0" destOrd="0" presId="urn:microsoft.com/office/officeart/2005/8/layout/list1"/>
    <dgm:cxn modelId="{602539AB-2F66-4B74-86AC-1CA1FBF77EE3}" type="presParOf" srcId="{1C7CDFB7-52AD-4558-9E9A-A3B4B401D4F5}" destId="{8FDBBF08-82EB-4534-A71C-F9F541558957}" srcOrd="1" destOrd="0" presId="urn:microsoft.com/office/officeart/2005/8/layout/list1"/>
    <dgm:cxn modelId="{8D742E43-6E8C-4433-8B88-9CD44C7F5D8D}" type="presParOf" srcId="{B4277A4D-D246-4207-B85A-BDF40D151FB0}" destId="{280D2C5B-0616-4810-B82A-F79FC37AAB74}" srcOrd="13" destOrd="0" presId="urn:microsoft.com/office/officeart/2005/8/layout/list1"/>
    <dgm:cxn modelId="{4435B74F-23AE-4D08-9E73-48144C1E617C}" type="presParOf" srcId="{B4277A4D-D246-4207-B85A-BDF40D151FB0}" destId="{00C23C33-A339-4045-A8C5-D9CE6F1AA17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B2C4550-CC52-4BB7-8BCB-14A6FD9DF21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CF2B7DA-1B11-48D4-96C9-53090EB65BDF}">
      <dgm:prSet/>
      <dgm:spPr/>
      <dgm:t>
        <a:bodyPr/>
        <a:lstStyle/>
        <a:p>
          <a:pPr>
            <a:lnSpc>
              <a:spcPct val="100000"/>
            </a:lnSpc>
          </a:pPr>
          <a:r>
            <a:rPr lang="en-US" b="1" dirty="0"/>
            <a:t>TF-IDF and </a:t>
          </a:r>
          <a:r>
            <a:rPr lang="en-US" b="1" dirty="0" err="1"/>
            <a:t>BoW</a:t>
          </a:r>
          <a:r>
            <a:rPr lang="en-US" b="1" dirty="0"/>
            <a:t>: </a:t>
          </a:r>
          <a:r>
            <a:rPr lang="en-US" b="0" dirty="0"/>
            <a:t>These techniques, although straightforward and computationally efficient, had limited capacity to grasp intricate semantic linkages in the text as they were less successful in obtaining high accuracy and F1-scores.</a:t>
          </a:r>
        </a:p>
      </dgm:t>
    </dgm:pt>
    <dgm:pt modelId="{62DAED02-D62A-4A64-9F20-C72D98E7236B}" type="parTrans" cxnId="{17F0C95A-008C-4CF0-9FA6-FFFC9ACE0ED0}">
      <dgm:prSet/>
      <dgm:spPr/>
      <dgm:t>
        <a:bodyPr/>
        <a:lstStyle/>
        <a:p>
          <a:endParaRPr lang="en-US"/>
        </a:p>
      </dgm:t>
    </dgm:pt>
    <dgm:pt modelId="{17181584-710C-4D57-B6F1-9BE9E7E18ED0}" type="sibTrans" cxnId="{17F0C95A-008C-4CF0-9FA6-FFFC9ACE0ED0}">
      <dgm:prSet/>
      <dgm:spPr/>
      <dgm:t>
        <a:bodyPr/>
        <a:lstStyle/>
        <a:p>
          <a:endParaRPr lang="en-US"/>
        </a:p>
      </dgm:t>
    </dgm:pt>
    <dgm:pt modelId="{B854AEFB-4236-46C9-A798-1BA0630D1B28}">
      <dgm:prSet/>
      <dgm:spPr/>
      <dgm:t>
        <a:bodyPr/>
        <a:lstStyle/>
        <a:p>
          <a:pPr>
            <a:lnSpc>
              <a:spcPct val="100000"/>
            </a:lnSpc>
          </a:pPr>
          <a:r>
            <a:rPr lang="en-US" b="1" dirty="0"/>
            <a:t>Word2Vec: </a:t>
          </a:r>
          <a:r>
            <a:rPr lang="en-US" dirty="0"/>
            <a:t>Between the two versions (Twitter and Wikipedia), both managed to outperform significantly the traditional TF-IDF and </a:t>
          </a:r>
          <a:r>
            <a:rPr lang="en-US" dirty="0" err="1"/>
            <a:t>BoW</a:t>
          </a:r>
          <a:r>
            <a:rPr lang="en-US" dirty="0"/>
            <a:t>, yet the Twitter-trained embeddings showed the best performance among these conventional embeddings. What do we learn from this? This highlights how crucial it is that our training data be specific to the domain, only then can we expect any model to bloom with success.</a:t>
          </a:r>
        </a:p>
      </dgm:t>
    </dgm:pt>
    <dgm:pt modelId="{7C0A4564-8898-4DE4-85D9-E6B376C0D629}" type="parTrans" cxnId="{F4319E12-065A-40A3-964F-B149BA187EA7}">
      <dgm:prSet/>
      <dgm:spPr/>
      <dgm:t>
        <a:bodyPr/>
        <a:lstStyle/>
        <a:p>
          <a:endParaRPr lang="en-US"/>
        </a:p>
      </dgm:t>
    </dgm:pt>
    <dgm:pt modelId="{2761D20A-A5BB-42D3-BF5E-8E995181774E}" type="sibTrans" cxnId="{F4319E12-065A-40A3-964F-B149BA187EA7}">
      <dgm:prSet/>
      <dgm:spPr/>
      <dgm:t>
        <a:bodyPr/>
        <a:lstStyle/>
        <a:p>
          <a:endParaRPr lang="en-US"/>
        </a:p>
      </dgm:t>
    </dgm:pt>
    <dgm:pt modelId="{47871D2A-876D-4509-B7FC-6CF785F726DC}">
      <dgm:prSet/>
      <dgm:spPr/>
      <dgm:t>
        <a:bodyPr/>
        <a:lstStyle/>
        <a:p>
          <a:pPr>
            <a:lnSpc>
              <a:spcPct val="100000"/>
            </a:lnSpc>
          </a:pPr>
          <a:r>
            <a:rPr lang="en-US" b="1" dirty="0"/>
            <a:t>BERT: </a:t>
          </a:r>
          <a:r>
            <a:rPr lang="en-US" dirty="0"/>
            <a:t>BERT is now recognized as the best performer with respect to the highest precision, recall and F1-scores that it can offer. These capabilities are due to its ability to understand language at a deeper level than other models and effectively capture subtle linguistic nuances, allowing BERT to excel especially when faced with difficult classification tasks.</a:t>
          </a:r>
        </a:p>
      </dgm:t>
    </dgm:pt>
    <dgm:pt modelId="{AD00C42D-1528-46F0-A1ED-BC37E563FE2B}" type="parTrans" cxnId="{B047A075-ADF6-436D-9007-C1D9F9F8536D}">
      <dgm:prSet/>
      <dgm:spPr/>
      <dgm:t>
        <a:bodyPr/>
        <a:lstStyle/>
        <a:p>
          <a:endParaRPr lang="en-US"/>
        </a:p>
      </dgm:t>
    </dgm:pt>
    <dgm:pt modelId="{D7481CD2-6C4B-4C90-BD52-A6488DFD0581}" type="sibTrans" cxnId="{B047A075-ADF6-436D-9007-C1D9F9F8536D}">
      <dgm:prSet/>
      <dgm:spPr/>
      <dgm:t>
        <a:bodyPr/>
        <a:lstStyle/>
        <a:p>
          <a:endParaRPr lang="en-US"/>
        </a:p>
      </dgm:t>
    </dgm:pt>
    <dgm:pt modelId="{021CE968-1FAE-4B85-A21E-639B071F8B8B}" type="pres">
      <dgm:prSet presAssocID="{EB2C4550-CC52-4BB7-8BCB-14A6FD9DF21B}" presName="root" presStyleCnt="0">
        <dgm:presLayoutVars>
          <dgm:dir/>
          <dgm:resizeHandles val="exact"/>
        </dgm:presLayoutVars>
      </dgm:prSet>
      <dgm:spPr/>
    </dgm:pt>
    <dgm:pt modelId="{4F98F6C1-2BE9-4238-8A3E-2A8E2BD0B190}" type="pres">
      <dgm:prSet presAssocID="{3CF2B7DA-1B11-48D4-96C9-53090EB65BDF}" presName="compNode" presStyleCnt="0"/>
      <dgm:spPr/>
    </dgm:pt>
    <dgm:pt modelId="{D89C1CC0-93C9-487F-859B-E144848738CA}" type="pres">
      <dgm:prSet presAssocID="{3CF2B7DA-1B11-48D4-96C9-53090EB65BDF}" presName="bgRect" presStyleLbl="bgShp" presStyleIdx="0" presStyleCnt="3"/>
      <dgm:spPr/>
    </dgm:pt>
    <dgm:pt modelId="{B9D1997A-5CA2-4040-B7F3-2042B29B475D}" type="pres">
      <dgm:prSet presAssocID="{3CF2B7DA-1B11-48D4-96C9-53090EB65BD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ext>
      </dgm:extLst>
    </dgm:pt>
    <dgm:pt modelId="{017FDFED-EDF2-4ECE-8ADA-CB4C35B26B2B}" type="pres">
      <dgm:prSet presAssocID="{3CF2B7DA-1B11-48D4-96C9-53090EB65BDF}" presName="spaceRect" presStyleCnt="0"/>
      <dgm:spPr/>
    </dgm:pt>
    <dgm:pt modelId="{354E8BA7-0B73-4599-B40F-D10F56C98D22}" type="pres">
      <dgm:prSet presAssocID="{3CF2B7DA-1B11-48D4-96C9-53090EB65BDF}" presName="parTx" presStyleLbl="revTx" presStyleIdx="0" presStyleCnt="3">
        <dgm:presLayoutVars>
          <dgm:chMax val="0"/>
          <dgm:chPref val="0"/>
        </dgm:presLayoutVars>
      </dgm:prSet>
      <dgm:spPr/>
    </dgm:pt>
    <dgm:pt modelId="{6473D6CD-0A6F-410B-B08A-5FCB2322C3C7}" type="pres">
      <dgm:prSet presAssocID="{17181584-710C-4D57-B6F1-9BE9E7E18ED0}" presName="sibTrans" presStyleCnt="0"/>
      <dgm:spPr/>
    </dgm:pt>
    <dgm:pt modelId="{13A698C0-19A2-4856-9219-130FA5F1C376}" type="pres">
      <dgm:prSet presAssocID="{B854AEFB-4236-46C9-A798-1BA0630D1B28}" presName="compNode" presStyleCnt="0"/>
      <dgm:spPr/>
    </dgm:pt>
    <dgm:pt modelId="{1EF99E30-8F9E-4515-B8D1-76F65D492A6A}" type="pres">
      <dgm:prSet presAssocID="{B854AEFB-4236-46C9-A798-1BA0630D1B28}" presName="bgRect" presStyleLbl="bgShp" presStyleIdx="1" presStyleCnt="3"/>
      <dgm:spPr/>
    </dgm:pt>
    <dgm:pt modelId="{C53B6A8B-CE87-4A14-B83B-C79EC2F8B412}" type="pres">
      <dgm:prSet presAssocID="{B854AEFB-4236-46C9-A798-1BA0630D1B2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uble"/>
        </a:ext>
      </dgm:extLst>
    </dgm:pt>
    <dgm:pt modelId="{CC7EE067-5F38-4542-981F-C26E7C6C92EF}" type="pres">
      <dgm:prSet presAssocID="{B854AEFB-4236-46C9-A798-1BA0630D1B28}" presName="spaceRect" presStyleCnt="0"/>
      <dgm:spPr/>
    </dgm:pt>
    <dgm:pt modelId="{B6D797D0-AB79-4084-9B56-7741838654DF}" type="pres">
      <dgm:prSet presAssocID="{B854AEFB-4236-46C9-A798-1BA0630D1B28}" presName="parTx" presStyleLbl="revTx" presStyleIdx="1" presStyleCnt="3">
        <dgm:presLayoutVars>
          <dgm:chMax val="0"/>
          <dgm:chPref val="0"/>
        </dgm:presLayoutVars>
      </dgm:prSet>
      <dgm:spPr/>
    </dgm:pt>
    <dgm:pt modelId="{4579A313-0856-480B-BE36-71DD7C8A3B9D}" type="pres">
      <dgm:prSet presAssocID="{2761D20A-A5BB-42D3-BF5E-8E995181774E}" presName="sibTrans" presStyleCnt="0"/>
      <dgm:spPr/>
    </dgm:pt>
    <dgm:pt modelId="{22F5D01F-999A-4E46-8398-2B71B37A4371}" type="pres">
      <dgm:prSet presAssocID="{47871D2A-876D-4509-B7FC-6CF785F726DC}" presName="compNode" presStyleCnt="0"/>
      <dgm:spPr/>
    </dgm:pt>
    <dgm:pt modelId="{17B5F84E-CB00-4445-BB21-515FA3566160}" type="pres">
      <dgm:prSet presAssocID="{47871D2A-876D-4509-B7FC-6CF785F726DC}" presName="bgRect" presStyleLbl="bgShp" presStyleIdx="2" presStyleCnt="3"/>
      <dgm:spPr/>
    </dgm:pt>
    <dgm:pt modelId="{F7C02243-F710-4E90-A3D7-9082FA917577}" type="pres">
      <dgm:prSet presAssocID="{47871D2A-876D-4509-B7FC-6CF785F726D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uck"/>
        </a:ext>
      </dgm:extLst>
    </dgm:pt>
    <dgm:pt modelId="{3ED16E0F-AA78-462A-BFA1-D60F238DB7FF}" type="pres">
      <dgm:prSet presAssocID="{47871D2A-876D-4509-B7FC-6CF785F726DC}" presName="spaceRect" presStyleCnt="0"/>
      <dgm:spPr/>
    </dgm:pt>
    <dgm:pt modelId="{22F42221-0F3E-4CEC-A307-21A90A4CA04A}" type="pres">
      <dgm:prSet presAssocID="{47871D2A-876D-4509-B7FC-6CF785F726DC}" presName="parTx" presStyleLbl="revTx" presStyleIdx="2" presStyleCnt="3">
        <dgm:presLayoutVars>
          <dgm:chMax val="0"/>
          <dgm:chPref val="0"/>
        </dgm:presLayoutVars>
      </dgm:prSet>
      <dgm:spPr/>
    </dgm:pt>
  </dgm:ptLst>
  <dgm:cxnLst>
    <dgm:cxn modelId="{F4319E12-065A-40A3-964F-B149BA187EA7}" srcId="{EB2C4550-CC52-4BB7-8BCB-14A6FD9DF21B}" destId="{B854AEFB-4236-46C9-A798-1BA0630D1B28}" srcOrd="1" destOrd="0" parTransId="{7C0A4564-8898-4DE4-85D9-E6B376C0D629}" sibTransId="{2761D20A-A5BB-42D3-BF5E-8E995181774E}"/>
    <dgm:cxn modelId="{1288FF1E-8604-4035-BDCC-8797A31F525C}" type="presOf" srcId="{B854AEFB-4236-46C9-A798-1BA0630D1B28}" destId="{B6D797D0-AB79-4084-9B56-7741838654DF}" srcOrd="0" destOrd="0" presId="urn:microsoft.com/office/officeart/2018/2/layout/IconVerticalSolidList"/>
    <dgm:cxn modelId="{F1454026-C3AB-4E36-8A5D-E3BC4FA707D1}" type="presOf" srcId="{47871D2A-876D-4509-B7FC-6CF785F726DC}" destId="{22F42221-0F3E-4CEC-A307-21A90A4CA04A}" srcOrd="0" destOrd="0" presId="urn:microsoft.com/office/officeart/2018/2/layout/IconVerticalSolidList"/>
    <dgm:cxn modelId="{B047A075-ADF6-436D-9007-C1D9F9F8536D}" srcId="{EB2C4550-CC52-4BB7-8BCB-14A6FD9DF21B}" destId="{47871D2A-876D-4509-B7FC-6CF785F726DC}" srcOrd="2" destOrd="0" parTransId="{AD00C42D-1528-46F0-A1ED-BC37E563FE2B}" sibTransId="{D7481CD2-6C4B-4C90-BD52-A6488DFD0581}"/>
    <dgm:cxn modelId="{17F0C95A-008C-4CF0-9FA6-FFFC9ACE0ED0}" srcId="{EB2C4550-CC52-4BB7-8BCB-14A6FD9DF21B}" destId="{3CF2B7DA-1B11-48D4-96C9-53090EB65BDF}" srcOrd="0" destOrd="0" parTransId="{62DAED02-D62A-4A64-9F20-C72D98E7236B}" sibTransId="{17181584-710C-4D57-B6F1-9BE9E7E18ED0}"/>
    <dgm:cxn modelId="{63C0A886-B3AD-458F-818F-33AA2044C43E}" type="presOf" srcId="{3CF2B7DA-1B11-48D4-96C9-53090EB65BDF}" destId="{354E8BA7-0B73-4599-B40F-D10F56C98D22}" srcOrd="0" destOrd="0" presId="urn:microsoft.com/office/officeart/2018/2/layout/IconVerticalSolidList"/>
    <dgm:cxn modelId="{BB9459BD-7DB2-449B-9B8B-0AD5D4FE5A62}" type="presOf" srcId="{EB2C4550-CC52-4BB7-8BCB-14A6FD9DF21B}" destId="{021CE968-1FAE-4B85-A21E-639B071F8B8B}" srcOrd="0" destOrd="0" presId="urn:microsoft.com/office/officeart/2018/2/layout/IconVerticalSolidList"/>
    <dgm:cxn modelId="{65E75301-5A97-4099-8794-C7CF48527B8F}" type="presParOf" srcId="{021CE968-1FAE-4B85-A21E-639B071F8B8B}" destId="{4F98F6C1-2BE9-4238-8A3E-2A8E2BD0B190}" srcOrd="0" destOrd="0" presId="urn:microsoft.com/office/officeart/2018/2/layout/IconVerticalSolidList"/>
    <dgm:cxn modelId="{5CDA97D3-F091-4B77-8E39-3E9412008232}" type="presParOf" srcId="{4F98F6C1-2BE9-4238-8A3E-2A8E2BD0B190}" destId="{D89C1CC0-93C9-487F-859B-E144848738CA}" srcOrd="0" destOrd="0" presId="urn:microsoft.com/office/officeart/2018/2/layout/IconVerticalSolidList"/>
    <dgm:cxn modelId="{F3F552BD-4562-40EA-945F-DAE05C44C4CB}" type="presParOf" srcId="{4F98F6C1-2BE9-4238-8A3E-2A8E2BD0B190}" destId="{B9D1997A-5CA2-4040-B7F3-2042B29B475D}" srcOrd="1" destOrd="0" presId="urn:microsoft.com/office/officeart/2018/2/layout/IconVerticalSolidList"/>
    <dgm:cxn modelId="{C54AB7D8-100F-425B-AC72-4B4A7854A2B9}" type="presParOf" srcId="{4F98F6C1-2BE9-4238-8A3E-2A8E2BD0B190}" destId="{017FDFED-EDF2-4ECE-8ADA-CB4C35B26B2B}" srcOrd="2" destOrd="0" presId="urn:microsoft.com/office/officeart/2018/2/layout/IconVerticalSolidList"/>
    <dgm:cxn modelId="{95C7F505-A6CE-479D-AB24-730D67BF6A48}" type="presParOf" srcId="{4F98F6C1-2BE9-4238-8A3E-2A8E2BD0B190}" destId="{354E8BA7-0B73-4599-B40F-D10F56C98D22}" srcOrd="3" destOrd="0" presId="urn:microsoft.com/office/officeart/2018/2/layout/IconVerticalSolidList"/>
    <dgm:cxn modelId="{7C946148-DAA4-410E-9A1D-C1035B2A3AD0}" type="presParOf" srcId="{021CE968-1FAE-4B85-A21E-639B071F8B8B}" destId="{6473D6CD-0A6F-410B-B08A-5FCB2322C3C7}" srcOrd="1" destOrd="0" presId="urn:microsoft.com/office/officeart/2018/2/layout/IconVerticalSolidList"/>
    <dgm:cxn modelId="{B076C142-C072-4C7B-82BE-08EBAEB58976}" type="presParOf" srcId="{021CE968-1FAE-4B85-A21E-639B071F8B8B}" destId="{13A698C0-19A2-4856-9219-130FA5F1C376}" srcOrd="2" destOrd="0" presId="urn:microsoft.com/office/officeart/2018/2/layout/IconVerticalSolidList"/>
    <dgm:cxn modelId="{CF8413A6-C7EA-4E5D-9659-1AF7ABC77617}" type="presParOf" srcId="{13A698C0-19A2-4856-9219-130FA5F1C376}" destId="{1EF99E30-8F9E-4515-B8D1-76F65D492A6A}" srcOrd="0" destOrd="0" presId="urn:microsoft.com/office/officeart/2018/2/layout/IconVerticalSolidList"/>
    <dgm:cxn modelId="{336A4EAA-F2C7-463A-9370-BE0602234E79}" type="presParOf" srcId="{13A698C0-19A2-4856-9219-130FA5F1C376}" destId="{C53B6A8B-CE87-4A14-B83B-C79EC2F8B412}" srcOrd="1" destOrd="0" presId="urn:microsoft.com/office/officeart/2018/2/layout/IconVerticalSolidList"/>
    <dgm:cxn modelId="{F9B83F69-132A-441C-BA3E-50F9EAF94280}" type="presParOf" srcId="{13A698C0-19A2-4856-9219-130FA5F1C376}" destId="{CC7EE067-5F38-4542-981F-C26E7C6C92EF}" srcOrd="2" destOrd="0" presId="urn:microsoft.com/office/officeart/2018/2/layout/IconVerticalSolidList"/>
    <dgm:cxn modelId="{DFF46DBB-0611-45DD-8E8D-DBE962C81632}" type="presParOf" srcId="{13A698C0-19A2-4856-9219-130FA5F1C376}" destId="{B6D797D0-AB79-4084-9B56-7741838654DF}" srcOrd="3" destOrd="0" presId="urn:microsoft.com/office/officeart/2018/2/layout/IconVerticalSolidList"/>
    <dgm:cxn modelId="{8D358C91-A00D-49EB-91D2-272A7484AD25}" type="presParOf" srcId="{021CE968-1FAE-4B85-A21E-639B071F8B8B}" destId="{4579A313-0856-480B-BE36-71DD7C8A3B9D}" srcOrd="3" destOrd="0" presId="urn:microsoft.com/office/officeart/2018/2/layout/IconVerticalSolidList"/>
    <dgm:cxn modelId="{AF9EB56A-0E2F-4EE0-991B-15E42D9BFD80}" type="presParOf" srcId="{021CE968-1FAE-4B85-A21E-639B071F8B8B}" destId="{22F5D01F-999A-4E46-8398-2B71B37A4371}" srcOrd="4" destOrd="0" presId="urn:microsoft.com/office/officeart/2018/2/layout/IconVerticalSolidList"/>
    <dgm:cxn modelId="{4F573607-E756-4D71-BA9A-BBC24D1F34C0}" type="presParOf" srcId="{22F5D01F-999A-4E46-8398-2B71B37A4371}" destId="{17B5F84E-CB00-4445-BB21-515FA3566160}" srcOrd="0" destOrd="0" presId="urn:microsoft.com/office/officeart/2018/2/layout/IconVerticalSolidList"/>
    <dgm:cxn modelId="{6F11C261-50E1-4E0A-8591-17B265203F8C}" type="presParOf" srcId="{22F5D01F-999A-4E46-8398-2B71B37A4371}" destId="{F7C02243-F710-4E90-A3D7-9082FA917577}" srcOrd="1" destOrd="0" presId="urn:microsoft.com/office/officeart/2018/2/layout/IconVerticalSolidList"/>
    <dgm:cxn modelId="{61BFADC6-DBB3-41F2-9332-843D11513C1F}" type="presParOf" srcId="{22F5D01F-999A-4E46-8398-2B71B37A4371}" destId="{3ED16E0F-AA78-462A-BFA1-D60F238DB7FF}" srcOrd="2" destOrd="0" presId="urn:microsoft.com/office/officeart/2018/2/layout/IconVerticalSolidList"/>
    <dgm:cxn modelId="{8E5A7FFC-5D41-4207-95E2-5818355D6181}" type="presParOf" srcId="{22F5D01F-999A-4E46-8398-2B71B37A4371}" destId="{22F42221-0F3E-4CEC-A307-21A90A4CA04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CC74222-B1B5-4FE4-B79D-E6DEFF33FC2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AF324B6-A098-4D68-B259-6CC40F73A0ED}">
      <dgm:prSet/>
      <dgm:spPr/>
      <dgm:t>
        <a:bodyPr/>
        <a:lstStyle/>
        <a:p>
          <a:pPr>
            <a:lnSpc>
              <a:spcPct val="100000"/>
            </a:lnSpc>
          </a:pPr>
          <a:r>
            <a:rPr lang="en-US" dirty="0"/>
            <a:t>The results show that </a:t>
          </a:r>
          <a:r>
            <a:rPr lang="en-US" b="1" dirty="0"/>
            <a:t>TF-IDF</a:t>
          </a:r>
          <a:r>
            <a:rPr lang="en-US" dirty="0"/>
            <a:t> and </a:t>
          </a:r>
          <a:r>
            <a:rPr lang="en-US" b="1" dirty="0"/>
            <a:t>Bag of Words (</a:t>
          </a:r>
          <a:r>
            <a:rPr lang="en-US" b="1" dirty="0" err="1"/>
            <a:t>BoW</a:t>
          </a:r>
          <a:r>
            <a:rPr lang="en-US" b="1" dirty="0"/>
            <a:t>) </a:t>
          </a:r>
          <a:r>
            <a:rPr lang="en-US" dirty="0"/>
            <a:t>have both achieved close results in the evaluation metrics. Although the techniques have very high recalls, they lack precision, leading to low F1-scores. Although they were able to somewhat identify relevant terms, they still struggle with distinguishing between different classes of data leading for more false positives.</a:t>
          </a:r>
        </a:p>
      </dgm:t>
    </dgm:pt>
    <dgm:pt modelId="{408945E8-5F54-495E-8B37-8D9B137BAB32}" type="parTrans" cxnId="{4C9AE22C-484C-4565-B072-F771EEE9B322}">
      <dgm:prSet/>
      <dgm:spPr/>
      <dgm:t>
        <a:bodyPr/>
        <a:lstStyle/>
        <a:p>
          <a:endParaRPr lang="en-US"/>
        </a:p>
      </dgm:t>
    </dgm:pt>
    <dgm:pt modelId="{F196AB10-387A-41A9-A638-3F2D70CA5678}" type="sibTrans" cxnId="{4C9AE22C-484C-4565-B072-F771EEE9B322}">
      <dgm:prSet/>
      <dgm:spPr/>
      <dgm:t>
        <a:bodyPr/>
        <a:lstStyle/>
        <a:p>
          <a:endParaRPr lang="en-US"/>
        </a:p>
      </dgm:t>
    </dgm:pt>
    <dgm:pt modelId="{20C4B655-30F5-4DEC-B5C2-0CA88EF92BE5}">
      <dgm:prSet/>
      <dgm:spPr/>
      <dgm:t>
        <a:bodyPr/>
        <a:lstStyle/>
        <a:p>
          <a:pPr>
            <a:lnSpc>
              <a:spcPct val="100000"/>
            </a:lnSpc>
          </a:pPr>
          <a:r>
            <a:rPr lang="en-US" dirty="0"/>
            <a:t>The </a:t>
          </a:r>
          <a:r>
            <a:rPr lang="en-US" b="1" dirty="0"/>
            <a:t>Twitter</a:t>
          </a:r>
          <a:r>
            <a:rPr lang="en-US" dirty="0"/>
            <a:t>-trained Word2Vec embeddings got the highest general precision and F1-score, which implies that this technique is better at interpreting the relationships between words and their meanings within a text. Even though not as good as the Twitter model, the </a:t>
          </a:r>
          <a:r>
            <a:rPr lang="en-US" b="1" dirty="0"/>
            <a:t>Wikipedia</a:t>
          </a:r>
          <a:r>
            <a:rPr lang="en-US" dirty="0"/>
            <a:t>-trained embeddings demonstrated good performance; while not outstanding, it still suggests that they are able to address different tasks with quality.</a:t>
          </a:r>
        </a:p>
      </dgm:t>
    </dgm:pt>
    <dgm:pt modelId="{A6DAFBE8-5A15-40AB-9FA0-96D4BA0E7052}" type="parTrans" cxnId="{05CD2925-6B4C-45AB-98CA-99A72966494D}">
      <dgm:prSet/>
      <dgm:spPr/>
      <dgm:t>
        <a:bodyPr/>
        <a:lstStyle/>
        <a:p>
          <a:endParaRPr lang="en-US"/>
        </a:p>
      </dgm:t>
    </dgm:pt>
    <dgm:pt modelId="{CBF3DED1-BD17-4D6D-ABA2-82D4C9AF9242}" type="sibTrans" cxnId="{05CD2925-6B4C-45AB-98CA-99A72966494D}">
      <dgm:prSet/>
      <dgm:spPr/>
      <dgm:t>
        <a:bodyPr/>
        <a:lstStyle/>
        <a:p>
          <a:endParaRPr lang="en-US"/>
        </a:p>
      </dgm:t>
    </dgm:pt>
    <dgm:pt modelId="{DB68B364-0387-4499-82AD-5575A25BA7E3}">
      <dgm:prSet/>
      <dgm:spPr/>
      <dgm:t>
        <a:bodyPr/>
        <a:lstStyle/>
        <a:p>
          <a:pPr>
            <a:lnSpc>
              <a:spcPct val="100000"/>
            </a:lnSpc>
          </a:pPr>
          <a:r>
            <a:rPr lang="en-US" b="0" dirty="0"/>
            <a:t>The performance of </a:t>
          </a:r>
          <a:r>
            <a:rPr lang="en-US" b="1" dirty="0"/>
            <a:t>BERT</a:t>
          </a:r>
          <a:r>
            <a:rPr lang="en-US" b="0" dirty="0"/>
            <a:t> was balanced across all the evaluation metrics which showed that it was able to achieve high accuracy and F1 score levels similar to the Word2Vec (Twitter) model. Nonetheless, BERT exhibited superior context comprehension as well as capability in dealing with imbalanced classes; this can be seen from its detailed performance statistics that gave more emphasis on minority classes. Therefore, these results point towards BERT being considered favorably for use in our NLP tasks as it shows strength in these areas where others may fall short.</a:t>
          </a:r>
        </a:p>
      </dgm:t>
    </dgm:pt>
    <dgm:pt modelId="{C33D78D3-A01F-4438-9732-9C95B5063574}" type="parTrans" cxnId="{FF145020-BB2E-470C-80FD-5FD4087AB1D4}">
      <dgm:prSet/>
      <dgm:spPr/>
      <dgm:t>
        <a:bodyPr/>
        <a:lstStyle/>
        <a:p>
          <a:endParaRPr lang="en-US"/>
        </a:p>
      </dgm:t>
    </dgm:pt>
    <dgm:pt modelId="{52AA525B-2062-402E-8BBA-1EA4465B4543}" type="sibTrans" cxnId="{FF145020-BB2E-470C-80FD-5FD4087AB1D4}">
      <dgm:prSet/>
      <dgm:spPr/>
      <dgm:t>
        <a:bodyPr/>
        <a:lstStyle/>
        <a:p>
          <a:endParaRPr lang="en-US"/>
        </a:p>
      </dgm:t>
    </dgm:pt>
    <dgm:pt modelId="{93E49E11-51A8-4543-9B8F-D7ECF7DC1BEC}" type="pres">
      <dgm:prSet presAssocID="{DCC74222-B1B5-4FE4-B79D-E6DEFF33FC25}" presName="root" presStyleCnt="0">
        <dgm:presLayoutVars>
          <dgm:dir/>
          <dgm:resizeHandles val="exact"/>
        </dgm:presLayoutVars>
      </dgm:prSet>
      <dgm:spPr/>
    </dgm:pt>
    <dgm:pt modelId="{48DE1D28-5AAC-43C1-8561-26B9BF1D4138}" type="pres">
      <dgm:prSet presAssocID="{0AF324B6-A098-4D68-B259-6CC40F73A0ED}" presName="compNode" presStyleCnt="0"/>
      <dgm:spPr/>
    </dgm:pt>
    <dgm:pt modelId="{9A8D7F87-E8AA-42A5-B8C4-5141821BCAC3}" type="pres">
      <dgm:prSet presAssocID="{0AF324B6-A098-4D68-B259-6CC40F73A0ED}" presName="bgRect" presStyleLbl="bgShp" presStyleIdx="0" presStyleCnt="3"/>
      <dgm:spPr/>
    </dgm:pt>
    <dgm:pt modelId="{B964F619-BB0B-4B3B-A8B0-BF4593AEC19E}" type="pres">
      <dgm:prSet presAssocID="{0AF324B6-A098-4D68-B259-6CC40F73A0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Checklist"/>
        </a:ext>
      </dgm:extLst>
    </dgm:pt>
    <dgm:pt modelId="{7AED1DA4-A2C1-443A-AC92-FF4289E7D911}" type="pres">
      <dgm:prSet presAssocID="{0AF324B6-A098-4D68-B259-6CC40F73A0ED}" presName="spaceRect" presStyleCnt="0"/>
      <dgm:spPr/>
    </dgm:pt>
    <dgm:pt modelId="{66FBCC01-4CED-4816-B8FF-F618B82ABEE4}" type="pres">
      <dgm:prSet presAssocID="{0AF324B6-A098-4D68-B259-6CC40F73A0ED}" presName="parTx" presStyleLbl="revTx" presStyleIdx="0" presStyleCnt="3">
        <dgm:presLayoutVars>
          <dgm:chMax val="0"/>
          <dgm:chPref val="0"/>
        </dgm:presLayoutVars>
      </dgm:prSet>
      <dgm:spPr/>
    </dgm:pt>
    <dgm:pt modelId="{5A1107E6-A8A0-4627-83A9-2547C0442028}" type="pres">
      <dgm:prSet presAssocID="{F196AB10-387A-41A9-A638-3F2D70CA5678}" presName="sibTrans" presStyleCnt="0"/>
      <dgm:spPr/>
    </dgm:pt>
    <dgm:pt modelId="{25BFB085-FD76-468A-8463-EAA93414597B}" type="pres">
      <dgm:prSet presAssocID="{20C4B655-30F5-4DEC-B5C2-0CA88EF92BE5}" presName="compNode" presStyleCnt="0"/>
      <dgm:spPr/>
    </dgm:pt>
    <dgm:pt modelId="{F91317C7-9BA6-406A-8516-403E34114977}" type="pres">
      <dgm:prSet presAssocID="{20C4B655-30F5-4DEC-B5C2-0CA88EF92BE5}" presName="bgRect" presStyleLbl="bgShp" presStyleIdx="1" presStyleCnt="3"/>
      <dgm:spPr/>
    </dgm:pt>
    <dgm:pt modelId="{381A85FE-770C-418A-8368-9EB7C91FDC8D}" type="pres">
      <dgm:prSet presAssocID="{20C4B655-30F5-4DEC-B5C2-0CA88EF92BE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48ADA6EC-0593-44CF-8E80-8516639468BC}" type="pres">
      <dgm:prSet presAssocID="{20C4B655-30F5-4DEC-B5C2-0CA88EF92BE5}" presName="spaceRect" presStyleCnt="0"/>
      <dgm:spPr/>
    </dgm:pt>
    <dgm:pt modelId="{4469EF90-12D6-4169-B161-E030409C8568}" type="pres">
      <dgm:prSet presAssocID="{20C4B655-30F5-4DEC-B5C2-0CA88EF92BE5}" presName="parTx" presStyleLbl="revTx" presStyleIdx="1" presStyleCnt="3">
        <dgm:presLayoutVars>
          <dgm:chMax val="0"/>
          <dgm:chPref val="0"/>
        </dgm:presLayoutVars>
      </dgm:prSet>
      <dgm:spPr/>
    </dgm:pt>
    <dgm:pt modelId="{1B8B9975-2D35-4871-A38A-723A0A5F9736}" type="pres">
      <dgm:prSet presAssocID="{CBF3DED1-BD17-4D6D-ABA2-82D4C9AF9242}" presName="sibTrans" presStyleCnt="0"/>
      <dgm:spPr/>
    </dgm:pt>
    <dgm:pt modelId="{78B677D2-AEA9-4782-B07D-2882553744EA}" type="pres">
      <dgm:prSet presAssocID="{DB68B364-0387-4499-82AD-5575A25BA7E3}" presName="compNode" presStyleCnt="0"/>
      <dgm:spPr/>
    </dgm:pt>
    <dgm:pt modelId="{FB81C894-B1A4-4476-85C9-9D6792727F62}" type="pres">
      <dgm:prSet presAssocID="{DB68B364-0387-4499-82AD-5575A25BA7E3}" presName="bgRect" presStyleLbl="bgShp" presStyleIdx="2" presStyleCnt="3"/>
      <dgm:spPr/>
    </dgm:pt>
    <dgm:pt modelId="{3D788B64-C87F-4B54-8F84-682A22D87AE6}" type="pres">
      <dgm:prSet presAssocID="{DB68B364-0387-4499-82AD-5575A25BA7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uge"/>
        </a:ext>
      </dgm:extLst>
    </dgm:pt>
    <dgm:pt modelId="{B9B51E2F-1676-4801-B762-66E6A897010F}" type="pres">
      <dgm:prSet presAssocID="{DB68B364-0387-4499-82AD-5575A25BA7E3}" presName="spaceRect" presStyleCnt="0"/>
      <dgm:spPr/>
    </dgm:pt>
    <dgm:pt modelId="{C83A8A9B-DD99-4C44-A58B-1675204FC45E}" type="pres">
      <dgm:prSet presAssocID="{DB68B364-0387-4499-82AD-5575A25BA7E3}" presName="parTx" presStyleLbl="revTx" presStyleIdx="2" presStyleCnt="3">
        <dgm:presLayoutVars>
          <dgm:chMax val="0"/>
          <dgm:chPref val="0"/>
        </dgm:presLayoutVars>
      </dgm:prSet>
      <dgm:spPr/>
    </dgm:pt>
  </dgm:ptLst>
  <dgm:cxnLst>
    <dgm:cxn modelId="{FF145020-BB2E-470C-80FD-5FD4087AB1D4}" srcId="{DCC74222-B1B5-4FE4-B79D-E6DEFF33FC25}" destId="{DB68B364-0387-4499-82AD-5575A25BA7E3}" srcOrd="2" destOrd="0" parTransId="{C33D78D3-A01F-4438-9732-9C95B5063574}" sibTransId="{52AA525B-2062-402E-8BBA-1EA4465B4543}"/>
    <dgm:cxn modelId="{05CD2925-6B4C-45AB-98CA-99A72966494D}" srcId="{DCC74222-B1B5-4FE4-B79D-E6DEFF33FC25}" destId="{20C4B655-30F5-4DEC-B5C2-0CA88EF92BE5}" srcOrd="1" destOrd="0" parTransId="{A6DAFBE8-5A15-40AB-9FA0-96D4BA0E7052}" sibTransId="{CBF3DED1-BD17-4D6D-ABA2-82D4C9AF9242}"/>
    <dgm:cxn modelId="{4C9AE22C-484C-4565-B072-F771EEE9B322}" srcId="{DCC74222-B1B5-4FE4-B79D-E6DEFF33FC25}" destId="{0AF324B6-A098-4D68-B259-6CC40F73A0ED}" srcOrd="0" destOrd="0" parTransId="{408945E8-5F54-495E-8B37-8D9B137BAB32}" sibTransId="{F196AB10-387A-41A9-A638-3F2D70CA5678}"/>
    <dgm:cxn modelId="{78599A5E-D4FB-4C13-843A-1B3035ACDBC2}" type="presOf" srcId="{DB68B364-0387-4499-82AD-5575A25BA7E3}" destId="{C83A8A9B-DD99-4C44-A58B-1675204FC45E}" srcOrd="0" destOrd="0" presId="urn:microsoft.com/office/officeart/2018/2/layout/IconVerticalSolidList"/>
    <dgm:cxn modelId="{E8F0B97F-1FB1-446E-9332-22E9ECC4A092}" type="presOf" srcId="{20C4B655-30F5-4DEC-B5C2-0CA88EF92BE5}" destId="{4469EF90-12D6-4169-B161-E030409C8568}" srcOrd="0" destOrd="0" presId="urn:microsoft.com/office/officeart/2018/2/layout/IconVerticalSolidList"/>
    <dgm:cxn modelId="{A2596BB7-5820-43A9-A5AB-7CFFDDA27E88}" type="presOf" srcId="{0AF324B6-A098-4D68-B259-6CC40F73A0ED}" destId="{66FBCC01-4CED-4816-B8FF-F618B82ABEE4}" srcOrd="0" destOrd="0" presId="urn:microsoft.com/office/officeart/2018/2/layout/IconVerticalSolidList"/>
    <dgm:cxn modelId="{4D1183E6-1371-442D-AE45-6452D10D8FA4}" type="presOf" srcId="{DCC74222-B1B5-4FE4-B79D-E6DEFF33FC25}" destId="{93E49E11-51A8-4543-9B8F-D7ECF7DC1BEC}" srcOrd="0" destOrd="0" presId="urn:microsoft.com/office/officeart/2018/2/layout/IconVerticalSolidList"/>
    <dgm:cxn modelId="{E6B7951D-C3C6-402A-B405-91DB835BCBDA}" type="presParOf" srcId="{93E49E11-51A8-4543-9B8F-D7ECF7DC1BEC}" destId="{48DE1D28-5AAC-43C1-8561-26B9BF1D4138}" srcOrd="0" destOrd="0" presId="urn:microsoft.com/office/officeart/2018/2/layout/IconVerticalSolidList"/>
    <dgm:cxn modelId="{48FCADA8-EFA8-4FA4-9CD7-EA87779D8EC3}" type="presParOf" srcId="{48DE1D28-5AAC-43C1-8561-26B9BF1D4138}" destId="{9A8D7F87-E8AA-42A5-B8C4-5141821BCAC3}" srcOrd="0" destOrd="0" presId="urn:microsoft.com/office/officeart/2018/2/layout/IconVerticalSolidList"/>
    <dgm:cxn modelId="{76AB903E-F9AA-4EA4-9487-6B05C660997E}" type="presParOf" srcId="{48DE1D28-5AAC-43C1-8561-26B9BF1D4138}" destId="{B964F619-BB0B-4B3B-A8B0-BF4593AEC19E}" srcOrd="1" destOrd="0" presId="urn:microsoft.com/office/officeart/2018/2/layout/IconVerticalSolidList"/>
    <dgm:cxn modelId="{56013557-61A8-4AF1-9137-FC4CCEFCC1DA}" type="presParOf" srcId="{48DE1D28-5AAC-43C1-8561-26B9BF1D4138}" destId="{7AED1DA4-A2C1-443A-AC92-FF4289E7D911}" srcOrd="2" destOrd="0" presId="urn:microsoft.com/office/officeart/2018/2/layout/IconVerticalSolidList"/>
    <dgm:cxn modelId="{B31CF61A-8C88-41CB-80F0-9DA9AC932A33}" type="presParOf" srcId="{48DE1D28-5AAC-43C1-8561-26B9BF1D4138}" destId="{66FBCC01-4CED-4816-B8FF-F618B82ABEE4}" srcOrd="3" destOrd="0" presId="urn:microsoft.com/office/officeart/2018/2/layout/IconVerticalSolidList"/>
    <dgm:cxn modelId="{416D3638-ABDC-44DB-B5B8-0E36E235D24F}" type="presParOf" srcId="{93E49E11-51A8-4543-9B8F-D7ECF7DC1BEC}" destId="{5A1107E6-A8A0-4627-83A9-2547C0442028}" srcOrd="1" destOrd="0" presId="urn:microsoft.com/office/officeart/2018/2/layout/IconVerticalSolidList"/>
    <dgm:cxn modelId="{E152CA2C-68FD-4132-898F-9A6EEB1906FF}" type="presParOf" srcId="{93E49E11-51A8-4543-9B8F-D7ECF7DC1BEC}" destId="{25BFB085-FD76-468A-8463-EAA93414597B}" srcOrd="2" destOrd="0" presId="urn:microsoft.com/office/officeart/2018/2/layout/IconVerticalSolidList"/>
    <dgm:cxn modelId="{FC6A7627-FC2D-41EB-A4A2-724CCC028E11}" type="presParOf" srcId="{25BFB085-FD76-468A-8463-EAA93414597B}" destId="{F91317C7-9BA6-406A-8516-403E34114977}" srcOrd="0" destOrd="0" presId="urn:microsoft.com/office/officeart/2018/2/layout/IconVerticalSolidList"/>
    <dgm:cxn modelId="{9ED4241D-93CC-479C-AC61-98C6B07F2D86}" type="presParOf" srcId="{25BFB085-FD76-468A-8463-EAA93414597B}" destId="{381A85FE-770C-418A-8368-9EB7C91FDC8D}" srcOrd="1" destOrd="0" presId="urn:microsoft.com/office/officeart/2018/2/layout/IconVerticalSolidList"/>
    <dgm:cxn modelId="{F3F2DE8F-899F-40CF-9FD3-ECD99F0AE5C6}" type="presParOf" srcId="{25BFB085-FD76-468A-8463-EAA93414597B}" destId="{48ADA6EC-0593-44CF-8E80-8516639468BC}" srcOrd="2" destOrd="0" presId="urn:microsoft.com/office/officeart/2018/2/layout/IconVerticalSolidList"/>
    <dgm:cxn modelId="{F3EC3DA9-52B8-41B8-BCC8-DADD13E64D80}" type="presParOf" srcId="{25BFB085-FD76-468A-8463-EAA93414597B}" destId="{4469EF90-12D6-4169-B161-E030409C8568}" srcOrd="3" destOrd="0" presId="urn:microsoft.com/office/officeart/2018/2/layout/IconVerticalSolidList"/>
    <dgm:cxn modelId="{5673123B-1A5E-4CE0-963C-1CE2CF1C9335}" type="presParOf" srcId="{93E49E11-51A8-4543-9B8F-D7ECF7DC1BEC}" destId="{1B8B9975-2D35-4871-A38A-723A0A5F9736}" srcOrd="3" destOrd="0" presId="urn:microsoft.com/office/officeart/2018/2/layout/IconVerticalSolidList"/>
    <dgm:cxn modelId="{6584DEE7-6004-4D14-B1A1-BD749D1C0E59}" type="presParOf" srcId="{93E49E11-51A8-4543-9B8F-D7ECF7DC1BEC}" destId="{78B677D2-AEA9-4782-B07D-2882553744EA}" srcOrd="4" destOrd="0" presId="urn:microsoft.com/office/officeart/2018/2/layout/IconVerticalSolidList"/>
    <dgm:cxn modelId="{28015599-49F3-482D-AFF7-298AF590140A}" type="presParOf" srcId="{78B677D2-AEA9-4782-B07D-2882553744EA}" destId="{FB81C894-B1A4-4476-85C9-9D6792727F62}" srcOrd="0" destOrd="0" presId="urn:microsoft.com/office/officeart/2018/2/layout/IconVerticalSolidList"/>
    <dgm:cxn modelId="{CD437565-788A-410D-98CA-760F8AF616AF}" type="presParOf" srcId="{78B677D2-AEA9-4782-B07D-2882553744EA}" destId="{3D788B64-C87F-4B54-8F84-682A22D87AE6}" srcOrd="1" destOrd="0" presId="urn:microsoft.com/office/officeart/2018/2/layout/IconVerticalSolidList"/>
    <dgm:cxn modelId="{44155BE0-888B-4993-A98C-8CD3985120C4}" type="presParOf" srcId="{78B677D2-AEA9-4782-B07D-2882553744EA}" destId="{B9B51E2F-1676-4801-B762-66E6A897010F}" srcOrd="2" destOrd="0" presId="urn:microsoft.com/office/officeart/2018/2/layout/IconVerticalSolidList"/>
    <dgm:cxn modelId="{E47FD3F0-2034-4347-B137-6B96D5481B6C}" type="presParOf" srcId="{78B677D2-AEA9-4782-B07D-2882553744EA}" destId="{C83A8A9B-DD99-4C44-A58B-1675204FC45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46B5DC-C02E-4A93-92AA-0C3D85C93BD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5CCCEF1-221F-43E0-AF19-C491878A6273}">
      <dgm:prSet/>
      <dgm:spPr/>
      <dgm:t>
        <a:bodyPr/>
        <a:lstStyle/>
        <a:p>
          <a:r>
            <a:rPr lang="en-US" b="1" dirty="0"/>
            <a:t>Removal of Non-textual Elements: </a:t>
          </a:r>
          <a:r>
            <a:rPr lang="en-US" b="0" dirty="0"/>
            <a:t>Removing numerical values, English alphabet letters, </a:t>
          </a:r>
          <a:r>
            <a:rPr lang="en-US" b="0" dirty="0" err="1"/>
            <a:t>puctuation</a:t>
          </a:r>
          <a:r>
            <a:rPr lang="en-US" b="0" dirty="0"/>
            <a:t>, and other symbols (except letters Arabic letters) can assist the algorithm in concentrating solely on textual information. This is notably crucial in tasks like classification, where the meaning of words and their relationships are more important than any other non-textual features.</a:t>
          </a:r>
        </a:p>
      </dgm:t>
    </dgm:pt>
    <dgm:pt modelId="{1F7A490B-C55F-44AC-BC77-EA191D8C7960}" type="parTrans" cxnId="{39796701-7972-4DA6-BB3E-C5F32F248DCB}">
      <dgm:prSet/>
      <dgm:spPr/>
      <dgm:t>
        <a:bodyPr/>
        <a:lstStyle/>
        <a:p>
          <a:endParaRPr lang="en-US"/>
        </a:p>
      </dgm:t>
    </dgm:pt>
    <dgm:pt modelId="{E2F356E4-B1FD-4374-9F47-8E298FD73640}" type="sibTrans" cxnId="{39796701-7972-4DA6-BB3E-C5F32F248DCB}">
      <dgm:prSet/>
      <dgm:spPr/>
      <dgm:t>
        <a:bodyPr/>
        <a:lstStyle/>
        <a:p>
          <a:endParaRPr lang="en-US"/>
        </a:p>
      </dgm:t>
    </dgm:pt>
    <dgm:pt modelId="{7FD9E227-5787-4D60-860C-8D5293A6D9F0}">
      <dgm:prSet/>
      <dgm:spPr/>
      <dgm:t>
        <a:bodyPr/>
        <a:lstStyle/>
        <a:p>
          <a:r>
            <a:rPr lang="en-US" b="1" dirty="0"/>
            <a:t>Tokenization and </a:t>
          </a:r>
          <a:r>
            <a:rPr lang="en-US" b="1" dirty="0" err="1"/>
            <a:t>Stopword</a:t>
          </a:r>
          <a:r>
            <a:rPr lang="en-US" b="1" dirty="0"/>
            <a:t> Removal: </a:t>
          </a:r>
          <a:r>
            <a:rPr lang="en-US" b="0" dirty="0"/>
            <a:t>One of the fundamental procedures in text processing, tokenization and </a:t>
          </a:r>
          <a:r>
            <a:rPr lang="en-US" b="0" dirty="0" err="1"/>
            <a:t>stopword</a:t>
          </a:r>
          <a:r>
            <a:rPr lang="en-US" b="0" dirty="0"/>
            <a:t> removal has a profound effect on efficiency. The Arabic language is highly inflected and thus, proper tokenization along with elimination of </a:t>
          </a:r>
          <a:r>
            <a:rPr lang="en-US" b="0" dirty="0" err="1"/>
            <a:t>stopwords</a:t>
          </a:r>
          <a:r>
            <a:rPr lang="en-US" b="0" dirty="0"/>
            <a:t> can significantly improve quality since these are largely recurrent but not meaningful words, therefore, by removing them, we allow the training model to concentrate on more essential textual features that can better serve the purpose of classification.</a:t>
          </a:r>
        </a:p>
      </dgm:t>
    </dgm:pt>
    <dgm:pt modelId="{211EFCC0-306D-4301-9D06-704ACBA4FB98}" type="parTrans" cxnId="{F16AF879-AEA6-496C-AE50-CFD5FEB6FBB0}">
      <dgm:prSet/>
      <dgm:spPr/>
      <dgm:t>
        <a:bodyPr/>
        <a:lstStyle/>
        <a:p>
          <a:endParaRPr lang="en-US"/>
        </a:p>
      </dgm:t>
    </dgm:pt>
    <dgm:pt modelId="{4C1E97A9-524C-434F-8A9F-8BBDB7055AE1}" type="sibTrans" cxnId="{F16AF879-AEA6-496C-AE50-CFD5FEB6FBB0}">
      <dgm:prSet/>
      <dgm:spPr/>
      <dgm:t>
        <a:bodyPr/>
        <a:lstStyle/>
        <a:p>
          <a:endParaRPr lang="en-US"/>
        </a:p>
      </dgm:t>
    </dgm:pt>
    <dgm:pt modelId="{2A40F803-38E9-42F9-8EBC-BD1EF830F3C6}" type="pres">
      <dgm:prSet presAssocID="{3F46B5DC-C02E-4A93-92AA-0C3D85C93BDB}" presName="hierChild1" presStyleCnt="0">
        <dgm:presLayoutVars>
          <dgm:chPref val="1"/>
          <dgm:dir/>
          <dgm:animOne val="branch"/>
          <dgm:animLvl val="lvl"/>
          <dgm:resizeHandles/>
        </dgm:presLayoutVars>
      </dgm:prSet>
      <dgm:spPr/>
    </dgm:pt>
    <dgm:pt modelId="{A38B8D0B-5F05-49F0-A137-24FEB051CFA1}" type="pres">
      <dgm:prSet presAssocID="{E5CCCEF1-221F-43E0-AF19-C491878A6273}" presName="hierRoot1" presStyleCnt="0"/>
      <dgm:spPr/>
    </dgm:pt>
    <dgm:pt modelId="{0808CA6D-A214-41E9-8B73-2BFBC02300DD}" type="pres">
      <dgm:prSet presAssocID="{E5CCCEF1-221F-43E0-AF19-C491878A6273}" presName="composite" presStyleCnt="0"/>
      <dgm:spPr/>
    </dgm:pt>
    <dgm:pt modelId="{98A10690-516A-4EC2-905A-54D2C462D5D1}" type="pres">
      <dgm:prSet presAssocID="{E5CCCEF1-221F-43E0-AF19-C491878A6273}" presName="background" presStyleLbl="node0" presStyleIdx="0" presStyleCnt="2"/>
      <dgm:spPr/>
    </dgm:pt>
    <dgm:pt modelId="{DAF45E4B-E2A6-4048-886C-47DA083CB898}" type="pres">
      <dgm:prSet presAssocID="{E5CCCEF1-221F-43E0-AF19-C491878A6273}" presName="text" presStyleLbl="fgAcc0" presStyleIdx="0" presStyleCnt="2">
        <dgm:presLayoutVars>
          <dgm:chPref val="3"/>
        </dgm:presLayoutVars>
      </dgm:prSet>
      <dgm:spPr/>
    </dgm:pt>
    <dgm:pt modelId="{51D2C083-2B33-4DEB-9FB4-C0FBBA3BA5F0}" type="pres">
      <dgm:prSet presAssocID="{E5CCCEF1-221F-43E0-AF19-C491878A6273}" presName="hierChild2" presStyleCnt="0"/>
      <dgm:spPr/>
    </dgm:pt>
    <dgm:pt modelId="{831C19EC-C587-4DB0-908E-B7E6B60A674E}" type="pres">
      <dgm:prSet presAssocID="{7FD9E227-5787-4D60-860C-8D5293A6D9F0}" presName="hierRoot1" presStyleCnt="0"/>
      <dgm:spPr/>
    </dgm:pt>
    <dgm:pt modelId="{C80E887D-FF3E-4BE3-A6DC-1D62C461817F}" type="pres">
      <dgm:prSet presAssocID="{7FD9E227-5787-4D60-860C-8D5293A6D9F0}" presName="composite" presStyleCnt="0"/>
      <dgm:spPr/>
    </dgm:pt>
    <dgm:pt modelId="{6064F8F2-90BD-45FA-ADE5-86A268B779C3}" type="pres">
      <dgm:prSet presAssocID="{7FD9E227-5787-4D60-860C-8D5293A6D9F0}" presName="background" presStyleLbl="node0" presStyleIdx="1" presStyleCnt="2"/>
      <dgm:spPr/>
    </dgm:pt>
    <dgm:pt modelId="{2F93CB5E-73C2-4504-999F-DB1A7D7AB238}" type="pres">
      <dgm:prSet presAssocID="{7FD9E227-5787-4D60-860C-8D5293A6D9F0}" presName="text" presStyleLbl="fgAcc0" presStyleIdx="1" presStyleCnt="2">
        <dgm:presLayoutVars>
          <dgm:chPref val="3"/>
        </dgm:presLayoutVars>
      </dgm:prSet>
      <dgm:spPr/>
    </dgm:pt>
    <dgm:pt modelId="{9C951F04-7ABD-4171-812D-F89FEFDC4DF1}" type="pres">
      <dgm:prSet presAssocID="{7FD9E227-5787-4D60-860C-8D5293A6D9F0}" presName="hierChild2" presStyleCnt="0"/>
      <dgm:spPr/>
    </dgm:pt>
  </dgm:ptLst>
  <dgm:cxnLst>
    <dgm:cxn modelId="{39796701-7972-4DA6-BB3E-C5F32F248DCB}" srcId="{3F46B5DC-C02E-4A93-92AA-0C3D85C93BDB}" destId="{E5CCCEF1-221F-43E0-AF19-C491878A6273}" srcOrd="0" destOrd="0" parTransId="{1F7A490B-C55F-44AC-BC77-EA191D8C7960}" sibTransId="{E2F356E4-B1FD-4374-9F47-8E298FD73640}"/>
    <dgm:cxn modelId="{20745244-E6B1-4F31-BF53-58A763762613}" type="presOf" srcId="{E5CCCEF1-221F-43E0-AF19-C491878A6273}" destId="{DAF45E4B-E2A6-4048-886C-47DA083CB898}" srcOrd="0" destOrd="0" presId="urn:microsoft.com/office/officeart/2005/8/layout/hierarchy1"/>
    <dgm:cxn modelId="{F16AF879-AEA6-496C-AE50-CFD5FEB6FBB0}" srcId="{3F46B5DC-C02E-4A93-92AA-0C3D85C93BDB}" destId="{7FD9E227-5787-4D60-860C-8D5293A6D9F0}" srcOrd="1" destOrd="0" parTransId="{211EFCC0-306D-4301-9D06-704ACBA4FB98}" sibTransId="{4C1E97A9-524C-434F-8A9F-8BBDB7055AE1}"/>
    <dgm:cxn modelId="{2AB70AD9-D63F-46D9-A76E-A5E7DC6D9598}" type="presOf" srcId="{3F46B5DC-C02E-4A93-92AA-0C3D85C93BDB}" destId="{2A40F803-38E9-42F9-8EBC-BD1EF830F3C6}" srcOrd="0" destOrd="0" presId="urn:microsoft.com/office/officeart/2005/8/layout/hierarchy1"/>
    <dgm:cxn modelId="{983161EF-9A48-4BBE-A79B-CD39A48AB4C0}" type="presOf" srcId="{7FD9E227-5787-4D60-860C-8D5293A6D9F0}" destId="{2F93CB5E-73C2-4504-999F-DB1A7D7AB238}" srcOrd="0" destOrd="0" presId="urn:microsoft.com/office/officeart/2005/8/layout/hierarchy1"/>
    <dgm:cxn modelId="{6F285EFA-36FD-4B0C-8DE6-3286F090CB81}" type="presParOf" srcId="{2A40F803-38E9-42F9-8EBC-BD1EF830F3C6}" destId="{A38B8D0B-5F05-49F0-A137-24FEB051CFA1}" srcOrd="0" destOrd="0" presId="urn:microsoft.com/office/officeart/2005/8/layout/hierarchy1"/>
    <dgm:cxn modelId="{BAB47237-ED18-4D96-B11B-329B8C973846}" type="presParOf" srcId="{A38B8D0B-5F05-49F0-A137-24FEB051CFA1}" destId="{0808CA6D-A214-41E9-8B73-2BFBC02300DD}" srcOrd="0" destOrd="0" presId="urn:microsoft.com/office/officeart/2005/8/layout/hierarchy1"/>
    <dgm:cxn modelId="{493E5B5F-5A57-44B0-807A-9DE38BF61AF1}" type="presParOf" srcId="{0808CA6D-A214-41E9-8B73-2BFBC02300DD}" destId="{98A10690-516A-4EC2-905A-54D2C462D5D1}" srcOrd="0" destOrd="0" presId="urn:microsoft.com/office/officeart/2005/8/layout/hierarchy1"/>
    <dgm:cxn modelId="{E014CF8E-B0A0-4310-86B3-A9AE25CCA193}" type="presParOf" srcId="{0808CA6D-A214-41E9-8B73-2BFBC02300DD}" destId="{DAF45E4B-E2A6-4048-886C-47DA083CB898}" srcOrd="1" destOrd="0" presId="urn:microsoft.com/office/officeart/2005/8/layout/hierarchy1"/>
    <dgm:cxn modelId="{F7272153-5583-46AB-A8CB-5500CC43D7EC}" type="presParOf" srcId="{A38B8D0B-5F05-49F0-A137-24FEB051CFA1}" destId="{51D2C083-2B33-4DEB-9FB4-C0FBBA3BA5F0}" srcOrd="1" destOrd="0" presId="urn:microsoft.com/office/officeart/2005/8/layout/hierarchy1"/>
    <dgm:cxn modelId="{55D558CF-4665-41AD-9415-56CDD56ABDC1}" type="presParOf" srcId="{2A40F803-38E9-42F9-8EBC-BD1EF830F3C6}" destId="{831C19EC-C587-4DB0-908E-B7E6B60A674E}" srcOrd="1" destOrd="0" presId="urn:microsoft.com/office/officeart/2005/8/layout/hierarchy1"/>
    <dgm:cxn modelId="{1604B538-0056-420E-9807-F6CF22C97BC9}" type="presParOf" srcId="{831C19EC-C587-4DB0-908E-B7E6B60A674E}" destId="{C80E887D-FF3E-4BE3-A6DC-1D62C461817F}" srcOrd="0" destOrd="0" presId="urn:microsoft.com/office/officeart/2005/8/layout/hierarchy1"/>
    <dgm:cxn modelId="{DE496FB8-47CC-4F84-A5A6-EDF0A859D0FD}" type="presParOf" srcId="{C80E887D-FF3E-4BE3-A6DC-1D62C461817F}" destId="{6064F8F2-90BD-45FA-ADE5-86A268B779C3}" srcOrd="0" destOrd="0" presId="urn:microsoft.com/office/officeart/2005/8/layout/hierarchy1"/>
    <dgm:cxn modelId="{E827D44D-A506-4C60-9098-EDF6A3046946}" type="presParOf" srcId="{C80E887D-FF3E-4BE3-A6DC-1D62C461817F}" destId="{2F93CB5E-73C2-4504-999F-DB1A7D7AB238}" srcOrd="1" destOrd="0" presId="urn:microsoft.com/office/officeart/2005/8/layout/hierarchy1"/>
    <dgm:cxn modelId="{E282974D-9CC7-46F4-B39A-71FE7D73D548}" type="presParOf" srcId="{831C19EC-C587-4DB0-908E-B7E6B60A674E}" destId="{9C951F04-7ABD-4171-812D-F89FEFDC4DF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332927-1142-4A53-8D67-E0EC96E6C35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5C5C058-BC55-44FE-9AEC-920394D936BD}">
      <dgm:prSet/>
      <dgm:spPr/>
      <dgm:t>
        <a:bodyPr/>
        <a:lstStyle/>
        <a:p>
          <a:pPr>
            <a:lnSpc>
              <a:spcPct val="100000"/>
            </a:lnSpc>
          </a:pPr>
          <a:r>
            <a:rPr lang="en-US" b="1" dirty="0"/>
            <a:t>Feature and Target Split: </a:t>
          </a:r>
          <a:r>
            <a:rPr lang="en-US" dirty="0"/>
            <a:t>explicitly separating the dataset into feature and target variables is critical for making the code more accessible and understandable to the user.</a:t>
          </a:r>
        </a:p>
      </dgm:t>
    </dgm:pt>
    <dgm:pt modelId="{7A3A6514-5EB5-488A-97E0-58A76B500F53}" type="parTrans" cxnId="{CD4EB298-0970-439D-84B9-F284C28E2CA6}">
      <dgm:prSet/>
      <dgm:spPr/>
      <dgm:t>
        <a:bodyPr/>
        <a:lstStyle/>
        <a:p>
          <a:endParaRPr lang="en-US"/>
        </a:p>
      </dgm:t>
    </dgm:pt>
    <dgm:pt modelId="{1E2ED590-8C3D-412C-9B06-DC7BDFD24A2D}" type="sibTrans" cxnId="{CD4EB298-0970-439D-84B9-F284C28E2CA6}">
      <dgm:prSet/>
      <dgm:spPr/>
      <dgm:t>
        <a:bodyPr/>
        <a:lstStyle/>
        <a:p>
          <a:endParaRPr lang="en-US"/>
        </a:p>
      </dgm:t>
    </dgm:pt>
    <dgm:pt modelId="{3FF96906-90C0-4601-A4D0-FF815EEAD00A}">
      <dgm:prSet/>
      <dgm:spPr/>
      <dgm:t>
        <a:bodyPr/>
        <a:lstStyle/>
        <a:p>
          <a:pPr>
            <a:lnSpc>
              <a:spcPct val="100000"/>
            </a:lnSpc>
          </a:pPr>
          <a:r>
            <a:rPr lang="en-US" b="1" dirty="0"/>
            <a:t>Train Test Split: </a:t>
          </a:r>
          <a:r>
            <a:rPr lang="en-US" b="0" dirty="0"/>
            <a:t>Having four different types of datasets (temp, train, </a:t>
          </a:r>
          <a:r>
            <a:rPr lang="en-US" b="0" dirty="0" err="1"/>
            <a:t>val</a:t>
          </a:r>
          <a:r>
            <a:rPr lang="en-US" b="0" dirty="0"/>
            <a:t>, and test) is essential since each will be used at some time. For example, while working with our baseline model, we will use the "train" dataset for training and the "</a:t>
          </a:r>
          <a:r>
            <a:rPr lang="en-US" b="0" dirty="0" err="1"/>
            <a:t>val</a:t>
          </a:r>
          <a:r>
            <a:rPr lang="en-US" b="0" dirty="0"/>
            <a:t>" dataset for evaluation, however, after determining the best word representation using our baseline model, we will use the "temp" dataset for training and the "test" dataset for evaluation.</a:t>
          </a:r>
        </a:p>
      </dgm:t>
    </dgm:pt>
    <dgm:pt modelId="{4D460E8B-5310-4A64-8FD8-01644A09EE91}" type="parTrans" cxnId="{686A2BAE-8DBD-411E-9C9B-BE7F61A81E3E}">
      <dgm:prSet/>
      <dgm:spPr/>
      <dgm:t>
        <a:bodyPr/>
        <a:lstStyle/>
        <a:p>
          <a:endParaRPr lang="en-US"/>
        </a:p>
      </dgm:t>
    </dgm:pt>
    <dgm:pt modelId="{EC19376D-61C0-4A94-8C56-CF2C723EB19B}" type="sibTrans" cxnId="{686A2BAE-8DBD-411E-9C9B-BE7F61A81E3E}">
      <dgm:prSet/>
      <dgm:spPr/>
      <dgm:t>
        <a:bodyPr/>
        <a:lstStyle/>
        <a:p>
          <a:endParaRPr lang="en-US"/>
        </a:p>
      </dgm:t>
    </dgm:pt>
    <dgm:pt modelId="{30361774-FEBA-4CC9-8477-69FA42974379}">
      <dgm:prSet/>
      <dgm:spPr/>
      <dgm:t>
        <a:bodyPr/>
        <a:lstStyle/>
        <a:p>
          <a:pPr>
            <a:lnSpc>
              <a:spcPct val="100000"/>
            </a:lnSpc>
          </a:pPr>
          <a:r>
            <a:rPr lang="en-US" b="1" dirty="0"/>
            <a:t>Label Encoding: </a:t>
          </a:r>
          <a:r>
            <a:rPr lang="en-US" b="0" dirty="0"/>
            <a:t>Encoding the "temp" and "test" target variables was necessary for the modeling stage because in order to use the </a:t>
          </a:r>
          <a:r>
            <a:rPr lang="en-US" b="0" dirty="0" err="1"/>
            <a:t>BiLSTM</a:t>
          </a:r>
          <a:r>
            <a:rPr lang="en-US" b="0" dirty="0"/>
            <a:t>, BERT, and GPT, our target variable have to be encoded, however, because we will not be using these three models until after we have chosen our best word representation using our baseline model, we do not need to encode either the "train" nor the "</a:t>
          </a:r>
          <a:r>
            <a:rPr lang="en-US" b="0" dirty="0" err="1"/>
            <a:t>val</a:t>
          </a:r>
          <a:r>
            <a:rPr lang="en-US" b="0" dirty="0"/>
            <a:t>" target variables, reducing the code's space requirements.</a:t>
          </a:r>
        </a:p>
      </dgm:t>
    </dgm:pt>
    <dgm:pt modelId="{4BA1B88E-63BC-4F66-891C-094B8769EFC7}" type="parTrans" cxnId="{67E3C95A-9806-47B8-B911-8A316234194F}">
      <dgm:prSet/>
      <dgm:spPr/>
      <dgm:t>
        <a:bodyPr/>
        <a:lstStyle/>
        <a:p>
          <a:endParaRPr lang="en-US"/>
        </a:p>
      </dgm:t>
    </dgm:pt>
    <dgm:pt modelId="{B67C9CE5-27FF-48A4-AF51-DE4866E01DA7}" type="sibTrans" cxnId="{67E3C95A-9806-47B8-B911-8A316234194F}">
      <dgm:prSet/>
      <dgm:spPr/>
      <dgm:t>
        <a:bodyPr/>
        <a:lstStyle/>
        <a:p>
          <a:endParaRPr lang="en-US"/>
        </a:p>
      </dgm:t>
    </dgm:pt>
    <dgm:pt modelId="{7E862ABB-9A37-4F44-83FB-B6921396FB53}" type="pres">
      <dgm:prSet presAssocID="{4D332927-1142-4A53-8D67-E0EC96E6C35B}" presName="root" presStyleCnt="0">
        <dgm:presLayoutVars>
          <dgm:dir/>
          <dgm:resizeHandles val="exact"/>
        </dgm:presLayoutVars>
      </dgm:prSet>
      <dgm:spPr/>
    </dgm:pt>
    <dgm:pt modelId="{AF539110-E76A-4AD0-8193-3D96B44FBD50}" type="pres">
      <dgm:prSet presAssocID="{25C5C058-BC55-44FE-9AEC-920394D936BD}" presName="compNode" presStyleCnt="0"/>
      <dgm:spPr/>
    </dgm:pt>
    <dgm:pt modelId="{9C571B18-CD6D-4A84-B713-E42EA7018D03}" type="pres">
      <dgm:prSet presAssocID="{25C5C058-BC55-44FE-9AEC-920394D936BD}" presName="bgRect" presStyleLbl="bgShp" presStyleIdx="0" presStyleCnt="3"/>
      <dgm:spPr/>
    </dgm:pt>
    <dgm:pt modelId="{B3A98CA9-A58B-4762-8FE1-E85158750F2D}" type="pres">
      <dgm:prSet presAssocID="{25C5C058-BC55-44FE-9AEC-920394D936B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DAAA66A0-C7C5-4521-99E0-7EAF8C59DAE9}" type="pres">
      <dgm:prSet presAssocID="{25C5C058-BC55-44FE-9AEC-920394D936BD}" presName="spaceRect" presStyleCnt="0"/>
      <dgm:spPr/>
    </dgm:pt>
    <dgm:pt modelId="{AF887C4D-534F-413D-A69D-2F9FACC3D29F}" type="pres">
      <dgm:prSet presAssocID="{25C5C058-BC55-44FE-9AEC-920394D936BD}" presName="parTx" presStyleLbl="revTx" presStyleIdx="0" presStyleCnt="3">
        <dgm:presLayoutVars>
          <dgm:chMax val="0"/>
          <dgm:chPref val="0"/>
        </dgm:presLayoutVars>
      </dgm:prSet>
      <dgm:spPr/>
    </dgm:pt>
    <dgm:pt modelId="{BCEE9B75-5AAD-4D9A-A680-106AC5CED780}" type="pres">
      <dgm:prSet presAssocID="{1E2ED590-8C3D-412C-9B06-DC7BDFD24A2D}" presName="sibTrans" presStyleCnt="0"/>
      <dgm:spPr/>
    </dgm:pt>
    <dgm:pt modelId="{4D7B2F75-3D5E-48F7-AA99-449EBEA99940}" type="pres">
      <dgm:prSet presAssocID="{3FF96906-90C0-4601-A4D0-FF815EEAD00A}" presName="compNode" presStyleCnt="0"/>
      <dgm:spPr/>
    </dgm:pt>
    <dgm:pt modelId="{D72C20FC-5CDC-461F-8A29-B3D64DD8D1B8}" type="pres">
      <dgm:prSet presAssocID="{3FF96906-90C0-4601-A4D0-FF815EEAD00A}" presName="bgRect" presStyleLbl="bgShp" presStyleIdx="1" presStyleCnt="3"/>
      <dgm:spPr/>
    </dgm:pt>
    <dgm:pt modelId="{49229FC0-8350-467B-838E-F1DF1B3AA3CD}" type="pres">
      <dgm:prSet presAssocID="{3FF96906-90C0-4601-A4D0-FF815EEAD00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rain"/>
        </a:ext>
      </dgm:extLst>
    </dgm:pt>
    <dgm:pt modelId="{62A996C4-0CDE-439D-8A6A-737B6ED70284}" type="pres">
      <dgm:prSet presAssocID="{3FF96906-90C0-4601-A4D0-FF815EEAD00A}" presName="spaceRect" presStyleCnt="0"/>
      <dgm:spPr/>
    </dgm:pt>
    <dgm:pt modelId="{C71ABB31-E26A-407F-8939-54E6F92FA8BB}" type="pres">
      <dgm:prSet presAssocID="{3FF96906-90C0-4601-A4D0-FF815EEAD00A}" presName="parTx" presStyleLbl="revTx" presStyleIdx="1" presStyleCnt="3">
        <dgm:presLayoutVars>
          <dgm:chMax val="0"/>
          <dgm:chPref val="0"/>
        </dgm:presLayoutVars>
      </dgm:prSet>
      <dgm:spPr/>
    </dgm:pt>
    <dgm:pt modelId="{8E901478-8345-404D-B5B5-433B0525DCCF}" type="pres">
      <dgm:prSet presAssocID="{EC19376D-61C0-4A94-8C56-CF2C723EB19B}" presName="sibTrans" presStyleCnt="0"/>
      <dgm:spPr/>
    </dgm:pt>
    <dgm:pt modelId="{94E57208-9C6D-4460-B5A7-EA03D354C270}" type="pres">
      <dgm:prSet presAssocID="{30361774-FEBA-4CC9-8477-69FA42974379}" presName="compNode" presStyleCnt="0"/>
      <dgm:spPr/>
    </dgm:pt>
    <dgm:pt modelId="{11B1CBBC-2582-4067-B85F-9EBE214B5F0D}" type="pres">
      <dgm:prSet presAssocID="{30361774-FEBA-4CC9-8477-69FA42974379}" presName="bgRect" presStyleLbl="bgShp" presStyleIdx="2" presStyleCnt="3"/>
      <dgm:spPr/>
    </dgm:pt>
    <dgm:pt modelId="{63134599-1039-4911-A3AB-67E477A2ED64}" type="pres">
      <dgm:prSet presAssocID="{30361774-FEBA-4CC9-8477-69FA429743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lculator"/>
        </a:ext>
      </dgm:extLst>
    </dgm:pt>
    <dgm:pt modelId="{59A47B6C-E72A-4B41-A6B7-D762523301F4}" type="pres">
      <dgm:prSet presAssocID="{30361774-FEBA-4CC9-8477-69FA42974379}" presName="spaceRect" presStyleCnt="0"/>
      <dgm:spPr/>
    </dgm:pt>
    <dgm:pt modelId="{FA1E7F5B-31CD-46DA-9944-812078DB3C2B}" type="pres">
      <dgm:prSet presAssocID="{30361774-FEBA-4CC9-8477-69FA42974379}" presName="parTx" presStyleLbl="revTx" presStyleIdx="2" presStyleCnt="3">
        <dgm:presLayoutVars>
          <dgm:chMax val="0"/>
          <dgm:chPref val="0"/>
        </dgm:presLayoutVars>
      </dgm:prSet>
      <dgm:spPr/>
    </dgm:pt>
  </dgm:ptLst>
  <dgm:cxnLst>
    <dgm:cxn modelId="{67E3C95A-9806-47B8-B911-8A316234194F}" srcId="{4D332927-1142-4A53-8D67-E0EC96E6C35B}" destId="{30361774-FEBA-4CC9-8477-69FA42974379}" srcOrd="2" destOrd="0" parTransId="{4BA1B88E-63BC-4F66-891C-094B8769EFC7}" sibTransId="{B67C9CE5-27FF-48A4-AF51-DE4866E01DA7}"/>
    <dgm:cxn modelId="{5FE6C38F-1C1E-4224-9CA9-AC0A8776D8A6}" type="presOf" srcId="{4D332927-1142-4A53-8D67-E0EC96E6C35B}" destId="{7E862ABB-9A37-4F44-83FB-B6921396FB53}" srcOrd="0" destOrd="0" presId="urn:microsoft.com/office/officeart/2018/2/layout/IconVerticalSolidList"/>
    <dgm:cxn modelId="{CD4EB298-0970-439D-84B9-F284C28E2CA6}" srcId="{4D332927-1142-4A53-8D67-E0EC96E6C35B}" destId="{25C5C058-BC55-44FE-9AEC-920394D936BD}" srcOrd="0" destOrd="0" parTransId="{7A3A6514-5EB5-488A-97E0-58A76B500F53}" sibTransId="{1E2ED590-8C3D-412C-9B06-DC7BDFD24A2D}"/>
    <dgm:cxn modelId="{686A2BAE-8DBD-411E-9C9B-BE7F61A81E3E}" srcId="{4D332927-1142-4A53-8D67-E0EC96E6C35B}" destId="{3FF96906-90C0-4601-A4D0-FF815EEAD00A}" srcOrd="1" destOrd="0" parTransId="{4D460E8B-5310-4A64-8FD8-01644A09EE91}" sibTransId="{EC19376D-61C0-4A94-8C56-CF2C723EB19B}"/>
    <dgm:cxn modelId="{0E6ACEC0-D677-4EA4-BA88-ED8912E7510E}" type="presOf" srcId="{30361774-FEBA-4CC9-8477-69FA42974379}" destId="{FA1E7F5B-31CD-46DA-9944-812078DB3C2B}" srcOrd="0" destOrd="0" presId="urn:microsoft.com/office/officeart/2018/2/layout/IconVerticalSolidList"/>
    <dgm:cxn modelId="{DBFEABE2-601B-4BD1-9049-18DD86B41AC7}" type="presOf" srcId="{25C5C058-BC55-44FE-9AEC-920394D936BD}" destId="{AF887C4D-534F-413D-A69D-2F9FACC3D29F}" srcOrd="0" destOrd="0" presId="urn:microsoft.com/office/officeart/2018/2/layout/IconVerticalSolidList"/>
    <dgm:cxn modelId="{F9E6F1F9-F6F5-4EDA-BF54-8B8345AD51E7}" type="presOf" srcId="{3FF96906-90C0-4601-A4D0-FF815EEAD00A}" destId="{C71ABB31-E26A-407F-8939-54E6F92FA8BB}" srcOrd="0" destOrd="0" presId="urn:microsoft.com/office/officeart/2018/2/layout/IconVerticalSolidList"/>
    <dgm:cxn modelId="{11BE1A76-2007-4B88-9BE2-3293D84304AC}" type="presParOf" srcId="{7E862ABB-9A37-4F44-83FB-B6921396FB53}" destId="{AF539110-E76A-4AD0-8193-3D96B44FBD50}" srcOrd="0" destOrd="0" presId="urn:microsoft.com/office/officeart/2018/2/layout/IconVerticalSolidList"/>
    <dgm:cxn modelId="{ACFCB823-6E9C-480C-B526-93DA63A954EB}" type="presParOf" srcId="{AF539110-E76A-4AD0-8193-3D96B44FBD50}" destId="{9C571B18-CD6D-4A84-B713-E42EA7018D03}" srcOrd="0" destOrd="0" presId="urn:microsoft.com/office/officeart/2018/2/layout/IconVerticalSolidList"/>
    <dgm:cxn modelId="{9010A53D-1544-4D18-A059-DD413B25DF45}" type="presParOf" srcId="{AF539110-E76A-4AD0-8193-3D96B44FBD50}" destId="{B3A98CA9-A58B-4762-8FE1-E85158750F2D}" srcOrd="1" destOrd="0" presId="urn:microsoft.com/office/officeart/2018/2/layout/IconVerticalSolidList"/>
    <dgm:cxn modelId="{2A401E52-AA33-4C8E-B4CE-17AD76D13B0A}" type="presParOf" srcId="{AF539110-E76A-4AD0-8193-3D96B44FBD50}" destId="{DAAA66A0-C7C5-4521-99E0-7EAF8C59DAE9}" srcOrd="2" destOrd="0" presId="urn:microsoft.com/office/officeart/2018/2/layout/IconVerticalSolidList"/>
    <dgm:cxn modelId="{63AFDCF7-F04D-4235-B172-392EA1776E1F}" type="presParOf" srcId="{AF539110-E76A-4AD0-8193-3D96B44FBD50}" destId="{AF887C4D-534F-413D-A69D-2F9FACC3D29F}" srcOrd="3" destOrd="0" presId="urn:microsoft.com/office/officeart/2018/2/layout/IconVerticalSolidList"/>
    <dgm:cxn modelId="{2F313A19-6BF7-42A9-99AE-AA9619A23296}" type="presParOf" srcId="{7E862ABB-9A37-4F44-83FB-B6921396FB53}" destId="{BCEE9B75-5AAD-4D9A-A680-106AC5CED780}" srcOrd="1" destOrd="0" presId="urn:microsoft.com/office/officeart/2018/2/layout/IconVerticalSolidList"/>
    <dgm:cxn modelId="{27D58EF0-18A9-482F-B260-40D64BBE851A}" type="presParOf" srcId="{7E862ABB-9A37-4F44-83FB-B6921396FB53}" destId="{4D7B2F75-3D5E-48F7-AA99-449EBEA99940}" srcOrd="2" destOrd="0" presId="urn:microsoft.com/office/officeart/2018/2/layout/IconVerticalSolidList"/>
    <dgm:cxn modelId="{49784E9B-8787-4298-9F36-7BD9AA0B1E82}" type="presParOf" srcId="{4D7B2F75-3D5E-48F7-AA99-449EBEA99940}" destId="{D72C20FC-5CDC-461F-8A29-B3D64DD8D1B8}" srcOrd="0" destOrd="0" presId="urn:microsoft.com/office/officeart/2018/2/layout/IconVerticalSolidList"/>
    <dgm:cxn modelId="{069D7D98-5557-4AB0-9C66-21B049A64DAE}" type="presParOf" srcId="{4D7B2F75-3D5E-48F7-AA99-449EBEA99940}" destId="{49229FC0-8350-467B-838E-F1DF1B3AA3CD}" srcOrd="1" destOrd="0" presId="urn:microsoft.com/office/officeart/2018/2/layout/IconVerticalSolidList"/>
    <dgm:cxn modelId="{6AFF17C6-D976-4CE9-A233-AF0A53673E9C}" type="presParOf" srcId="{4D7B2F75-3D5E-48F7-AA99-449EBEA99940}" destId="{62A996C4-0CDE-439D-8A6A-737B6ED70284}" srcOrd="2" destOrd="0" presId="urn:microsoft.com/office/officeart/2018/2/layout/IconVerticalSolidList"/>
    <dgm:cxn modelId="{7F400AAC-0E86-4C5C-9A4F-D04F995344B2}" type="presParOf" srcId="{4D7B2F75-3D5E-48F7-AA99-449EBEA99940}" destId="{C71ABB31-E26A-407F-8939-54E6F92FA8BB}" srcOrd="3" destOrd="0" presId="urn:microsoft.com/office/officeart/2018/2/layout/IconVerticalSolidList"/>
    <dgm:cxn modelId="{267EB3A8-3A15-4357-BE1D-909FF9C91F4A}" type="presParOf" srcId="{7E862ABB-9A37-4F44-83FB-B6921396FB53}" destId="{8E901478-8345-404D-B5B5-433B0525DCCF}" srcOrd="3" destOrd="0" presId="urn:microsoft.com/office/officeart/2018/2/layout/IconVerticalSolidList"/>
    <dgm:cxn modelId="{F7EAF4EA-669F-4A14-864B-37617443DBCE}" type="presParOf" srcId="{7E862ABB-9A37-4F44-83FB-B6921396FB53}" destId="{94E57208-9C6D-4460-B5A7-EA03D354C270}" srcOrd="4" destOrd="0" presId="urn:microsoft.com/office/officeart/2018/2/layout/IconVerticalSolidList"/>
    <dgm:cxn modelId="{2D8E4703-378F-4473-839F-07BFDB4B4742}" type="presParOf" srcId="{94E57208-9C6D-4460-B5A7-EA03D354C270}" destId="{11B1CBBC-2582-4067-B85F-9EBE214B5F0D}" srcOrd="0" destOrd="0" presId="urn:microsoft.com/office/officeart/2018/2/layout/IconVerticalSolidList"/>
    <dgm:cxn modelId="{16ED4158-8C5C-4475-AB69-E81EE6E50006}" type="presParOf" srcId="{94E57208-9C6D-4460-B5A7-EA03D354C270}" destId="{63134599-1039-4911-A3AB-67E477A2ED64}" srcOrd="1" destOrd="0" presId="urn:microsoft.com/office/officeart/2018/2/layout/IconVerticalSolidList"/>
    <dgm:cxn modelId="{9C0A212D-A0EA-428A-8438-71E49DDA4516}" type="presParOf" srcId="{94E57208-9C6D-4460-B5A7-EA03D354C270}" destId="{59A47B6C-E72A-4B41-A6B7-D762523301F4}" srcOrd="2" destOrd="0" presId="urn:microsoft.com/office/officeart/2018/2/layout/IconVerticalSolidList"/>
    <dgm:cxn modelId="{CB3FB602-8CDD-4E83-BDF3-F944EAF834C7}" type="presParOf" srcId="{94E57208-9C6D-4460-B5A7-EA03D354C270}" destId="{FA1E7F5B-31CD-46DA-9944-812078DB3C2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79FADB-E1D3-45AE-8151-CA8C7460AA5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3475406-38F8-43C5-A15C-B40E8553421B}">
      <dgm:prSet/>
      <dgm:spPr/>
      <dgm:t>
        <a:bodyPr/>
        <a:lstStyle/>
        <a:p>
          <a:pPr>
            <a:lnSpc>
              <a:spcPct val="100000"/>
            </a:lnSpc>
          </a:pPr>
          <a:r>
            <a:rPr lang="en-US" dirty="0"/>
            <a:t>Pandas is a well-known python library, known for its robust data manipulation capabilities, which is crucial during the preprocessing phase of any data science project. </a:t>
          </a:r>
        </a:p>
      </dgm:t>
    </dgm:pt>
    <dgm:pt modelId="{A747ECC4-AE66-432C-956D-967A9BE32DD1}" type="parTrans" cxnId="{C6A2C925-CC7A-427F-8570-3B69CCD11715}">
      <dgm:prSet/>
      <dgm:spPr/>
      <dgm:t>
        <a:bodyPr/>
        <a:lstStyle/>
        <a:p>
          <a:endParaRPr lang="en-US"/>
        </a:p>
      </dgm:t>
    </dgm:pt>
    <dgm:pt modelId="{AAACEF4D-3AD4-4382-9001-EB32EF00EFB9}" type="sibTrans" cxnId="{C6A2C925-CC7A-427F-8570-3B69CCD11715}">
      <dgm:prSet/>
      <dgm:spPr/>
      <dgm:t>
        <a:bodyPr/>
        <a:lstStyle/>
        <a:p>
          <a:pPr>
            <a:lnSpc>
              <a:spcPct val="100000"/>
            </a:lnSpc>
          </a:pPr>
          <a:endParaRPr lang="en-US"/>
        </a:p>
      </dgm:t>
    </dgm:pt>
    <dgm:pt modelId="{6F379E54-48BA-4B23-8F95-C18BC1F76852}">
      <dgm:prSet/>
      <dgm:spPr/>
      <dgm:t>
        <a:bodyPr/>
        <a:lstStyle/>
        <a:p>
          <a:pPr>
            <a:lnSpc>
              <a:spcPct val="100000"/>
            </a:lnSpc>
          </a:pPr>
          <a:r>
            <a:rPr lang="en-US" dirty="0"/>
            <a:t>This feature allows it to read data from a variety of file formats, including Excel, making it simple for users to connect their various data sources, which was very useful when dealing with the news headline information in Excel format. </a:t>
          </a:r>
        </a:p>
      </dgm:t>
    </dgm:pt>
    <dgm:pt modelId="{2F9C411B-C31C-4D4A-9A1B-B7A0D5185442}" type="parTrans" cxnId="{CAB98BB9-7860-4ED1-8B61-A9242EFC5469}">
      <dgm:prSet/>
      <dgm:spPr/>
      <dgm:t>
        <a:bodyPr/>
        <a:lstStyle/>
        <a:p>
          <a:endParaRPr lang="en-US"/>
        </a:p>
      </dgm:t>
    </dgm:pt>
    <dgm:pt modelId="{886A432E-C6DA-46F1-88E3-9EFE84081BDB}" type="sibTrans" cxnId="{CAB98BB9-7860-4ED1-8B61-A9242EFC5469}">
      <dgm:prSet/>
      <dgm:spPr/>
      <dgm:t>
        <a:bodyPr/>
        <a:lstStyle/>
        <a:p>
          <a:pPr>
            <a:lnSpc>
              <a:spcPct val="100000"/>
            </a:lnSpc>
          </a:pPr>
          <a:endParaRPr lang="en-US"/>
        </a:p>
      </dgm:t>
    </dgm:pt>
    <dgm:pt modelId="{6BDE11BA-C9A7-493A-8ADB-50B96FA4B559}">
      <dgm:prSet/>
      <dgm:spPr/>
      <dgm:t>
        <a:bodyPr/>
        <a:lstStyle/>
        <a:p>
          <a:pPr>
            <a:lnSpc>
              <a:spcPct val="100000"/>
            </a:lnSpc>
          </a:pPr>
          <a:r>
            <a:rPr lang="en-US" dirty="0"/>
            <a:t>Moreover, the DataFrames provide by Pandas are strong data structures. This means that work with data manipulation, starting from simple actions like filtering or sorting to more complex aggregations, is intuitive and easy-to-perform and was very useful for our project. </a:t>
          </a:r>
        </a:p>
      </dgm:t>
    </dgm:pt>
    <dgm:pt modelId="{6D3515EE-B355-40FE-924B-9E7CD805151B}" type="parTrans" cxnId="{DFF73D8F-653E-4423-B7F7-ABE2631E019E}">
      <dgm:prSet/>
      <dgm:spPr/>
      <dgm:t>
        <a:bodyPr/>
        <a:lstStyle/>
        <a:p>
          <a:endParaRPr lang="en-US"/>
        </a:p>
      </dgm:t>
    </dgm:pt>
    <dgm:pt modelId="{526680AC-23AA-4853-9389-AFBBD06E79B0}" type="sibTrans" cxnId="{DFF73D8F-653E-4423-B7F7-ABE2631E019E}">
      <dgm:prSet/>
      <dgm:spPr/>
      <dgm:t>
        <a:bodyPr/>
        <a:lstStyle/>
        <a:p>
          <a:pPr>
            <a:lnSpc>
              <a:spcPct val="100000"/>
            </a:lnSpc>
          </a:pPr>
          <a:endParaRPr lang="en-US"/>
        </a:p>
      </dgm:t>
    </dgm:pt>
    <dgm:pt modelId="{9E345C1E-18CF-42FF-BCC8-018B813AE209}">
      <dgm:prSet/>
      <dgm:spPr/>
      <dgm:t>
        <a:bodyPr/>
        <a:lstStyle/>
        <a:p>
          <a:pPr>
            <a:lnSpc>
              <a:spcPct val="100000"/>
            </a:lnSpc>
          </a:pPr>
          <a:r>
            <a:rPr lang="en-US"/>
            <a:t>Compatibility of Pandas with other Python libraries used in the project contributes to smooth workflow which in turn plays a critical role in preserving both integrity and velocity throughout the data pre-processing and analysis flow.</a:t>
          </a:r>
        </a:p>
      </dgm:t>
    </dgm:pt>
    <dgm:pt modelId="{40E1BEAB-03B6-4010-9DA0-01A88DD0193B}" type="parTrans" cxnId="{A1B54B02-12A2-43D8-BF40-21B78F93F7F7}">
      <dgm:prSet/>
      <dgm:spPr/>
      <dgm:t>
        <a:bodyPr/>
        <a:lstStyle/>
        <a:p>
          <a:endParaRPr lang="en-US"/>
        </a:p>
      </dgm:t>
    </dgm:pt>
    <dgm:pt modelId="{F7DC569A-8111-427D-BB43-5C2AF780FD5D}" type="sibTrans" cxnId="{A1B54B02-12A2-43D8-BF40-21B78F93F7F7}">
      <dgm:prSet/>
      <dgm:spPr/>
      <dgm:t>
        <a:bodyPr/>
        <a:lstStyle/>
        <a:p>
          <a:endParaRPr lang="en-US"/>
        </a:p>
      </dgm:t>
    </dgm:pt>
    <dgm:pt modelId="{1A209944-8C41-4498-933F-3C90C586E899}" type="pres">
      <dgm:prSet presAssocID="{F479FADB-E1D3-45AE-8151-CA8C7460AA50}" presName="root" presStyleCnt="0">
        <dgm:presLayoutVars>
          <dgm:dir/>
          <dgm:resizeHandles val="exact"/>
        </dgm:presLayoutVars>
      </dgm:prSet>
      <dgm:spPr/>
    </dgm:pt>
    <dgm:pt modelId="{0965E449-EE4A-4C2D-A8E1-2F7A5572CF91}" type="pres">
      <dgm:prSet presAssocID="{F479FADB-E1D3-45AE-8151-CA8C7460AA50}" presName="container" presStyleCnt="0">
        <dgm:presLayoutVars>
          <dgm:dir/>
          <dgm:resizeHandles val="exact"/>
        </dgm:presLayoutVars>
      </dgm:prSet>
      <dgm:spPr/>
    </dgm:pt>
    <dgm:pt modelId="{85ADFBE5-7716-4946-B03F-5DC99E8C347B}" type="pres">
      <dgm:prSet presAssocID="{A3475406-38F8-43C5-A15C-B40E8553421B}" presName="compNode" presStyleCnt="0"/>
      <dgm:spPr/>
    </dgm:pt>
    <dgm:pt modelId="{809F4087-6547-4006-9EDA-AB506263A7BD}" type="pres">
      <dgm:prSet presAssocID="{A3475406-38F8-43C5-A15C-B40E8553421B}" presName="iconBgRect" presStyleLbl="bgShp" presStyleIdx="0" presStyleCnt="4"/>
      <dgm:spPr/>
    </dgm:pt>
    <dgm:pt modelId="{DA5C1683-6046-4DB6-A0C0-AAFD49A57E53}" type="pres">
      <dgm:prSet presAssocID="{A3475406-38F8-43C5-A15C-B40E8553421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0D65F240-9796-4162-90B7-693786B31632}" type="pres">
      <dgm:prSet presAssocID="{A3475406-38F8-43C5-A15C-B40E8553421B}" presName="spaceRect" presStyleCnt="0"/>
      <dgm:spPr/>
    </dgm:pt>
    <dgm:pt modelId="{5D44A57D-5C0E-4A8B-9322-68229E5DD8F5}" type="pres">
      <dgm:prSet presAssocID="{A3475406-38F8-43C5-A15C-B40E8553421B}" presName="textRect" presStyleLbl="revTx" presStyleIdx="0" presStyleCnt="4">
        <dgm:presLayoutVars>
          <dgm:chMax val="1"/>
          <dgm:chPref val="1"/>
        </dgm:presLayoutVars>
      </dgm:prSet>
      <dgm:spPr/>
    </dgm:pt>
    <dgm:pt modelId="{2B344BD2-8413-48DC-BCB0-5C8A0271422D}" type="pres">
      <dgm:prSet presAssocID="{AAACEF4D-3AD4-4382-9001-EB32EF00EFB9}" presName="sibTrans" presStyleLbl="sibTrans2D1" presStyleIdx="0" presStyleCnt="0"/>
      <dgm:spPr/>
    </dgm:pt>
    <dgm:pt modelId="{573C926D-8B65-43DD-BDE9-EB639FCCFFDC}" type="pres">
      <dgm:prSet presAssocID="{6F379E54-48BA-4B23-8F95-C18BC1F76852}" presName="compNode" presStyleCnt="0"/>
      <dgm:spPr/>
    </dgm:pt>
    <dgm:pt modelId="{AB66B87E-A4EF-438F-98E4-57EF6E26B339}" type="pres">
      <dgm:prSet presAssocID="{6F379E54-48BA-4B23-8F95-C18BC1F76852}" presName="iconBgRect" presStyleLbl="bgShp" presStyleIdx="1" presStyleCnt="4"/>
      <dgm:spPr/>
    </dgm:pt>
    <dgm:pt modelId="{214C1316-A17C-42FC-99B2-80542A784121}" type="pres">
      <dgm:prSet presAssocID="{6F379E54-48BA-4B23-8F95-C18BC1F76852}"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9D9BB952-9D89-47DC-B5BB-99A572BE6833}" type="pres">
      <dgm:prSet presAssocID="{6F379E54-48BA-4B23-8F95-C18BC1F76852}" presName="spaceRect" presStyleCnt="0"/>
      <dgm:spPr/>
    </dgm:pt>
    <dgm:pt modelId="{9F9812C6-CB85-4E7A-9568-53C83B69EE19}" type="pres">
      <dgm:prSet presAssocID="{6F379E54-48BA-4B23-8F95-C18BC1F76852}" presName="textRect" presStyleLbl="revTx" presStyleIdx="1" presStyleCnt="4">
        <dgm:presLayoutVars>
          <dgm:chMax val="1"/>
          <dgm:chPref val="1"/>
        </dgm:presLayoutVars>
      </dgm:prSet>
      <dgm:spPr/>
    </dgm:pt>
    <dgm:pt modelId="{3185CF22-EABF-416C-A5FD-6AC82DE16520}" type="pres">
      <dgm:prSet presAssocID="{886A432E-C6DA-46F1-88E3-9EFE84081BDB}" presName="sibTrans" presStyleLbl="sibTrans2D1" presStyleIdx="0" presStyleCnt="0"/>
      <dgm:spPr/>
    </dgm:pt>
    <dgm:pt modelId="{7B0771EE-8B8C-4123-8868-EE8BEC0BABBC}" type="pres">
      <dgm:prSet presAssocID="{6BDE11BA-C9A7-493A-8ADB-50B96FA4B559}" presName="compNode" presStyleCnt="0"/>
      <dgm:spPr/>
    </dgm:pt>
    <dgm:pt modelId="{3194CB46-044C-4C6D-8809-313C5AB4F04B}" type="pres">
      <dgm:prSet presAssocID="{6BDE11BA-C9A7-493A-8ADB-50B96FA4B559}" presName="iconBgRect" presStyleLbl="bgShp" presStyleIdx="2" presStyleCnt="4"/>
      <dgm:spPr/>
    </dgm:pt>
    <dgm:pt modelId="{33E2BB8A-05AA-4015-BFE8-895EEAC45D75}" type="pres">
      <dgm:prSet presAssocID="{6BDE11BA-C9A7-493A-8ADB-50B96FA4B559}"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3A11F4E6-E91E-4A59-B1DA-C3906A4A98A4}" type="pres">
      <dgm:prSet presAssocID="{6BDE11BA-C9A7-493A-8ADB-50B96FA4B559}" presName="spaceRect" presStyleCnt="0"/>
      <dgm:spPr/>
    </dgm:pt>
    <dgm:pt modelId="{578D554E-0664-435B-B495-75F822E65CE3}" type="pres">
      <dgm:prSet presAssocID="{6BDE11BA-C9A7-493A-8ADB-50B96FA4B559}" presName="textRect" presStyleLbl="revTx" presStyleIdx="2" presStyleCnt="4">
        <dgm:presLayoutVars>
          <dgm:chMax val="1"/>
          <dgm:chPref val="1"/>
        </dgm:presLayoutVars>
      </dgm:prSet>
      <dgm:spPr/>
    </dgm:pt>
    <dgm:pt modelId="{8BB4793D-9583-4207-95B5-06711125A412}" type="pres">
      <dgm:prSet presAssocID="{526680AC-23AA-4853-9389-AFBBD06E79B0}" presName="sibTrans" presStyleLbl="sibTrans2D1" presStyleIdx="0" presStyleCnt="0"/>
      <dgm:spPr/>
    </dgm:pt>
    <dgm:pt modelId="{1FCBD514-FAA7-4C9A-B5A4-10004B3F3C7D}" type="pres">
      <dgm:prSet presAssocID="{9E345C1E-18CF-42FF-BCC8-018B813AE209}" presName="compNode" presStyleCnt="0"/>
      <dgm:spPr/>
    </dgm:pt>
    <dgm:pt modelId="{6487E907-FA07-4542-AA3E-BFC998937942}" type="pres">
      <dgm:prSet presAssocID="{9E345C1E-18CF-42FF-BCC8-018B813AE209}" presName="iconBgRect" presStyleLbl="bgShp" presStyleIdx="3" presStyleCnt="4"/>
      <dgm:spPr/>
    </dgm:pt>
    <dgm:pt modelId="{A99BD937-4B2D-42C6-8A31-5EED2CA59B3B}" type="pres">
      <dgm:prSet presAssocID="{9E345C1E-18CF-42FF-BCC8-018B813AE209}" presName="iconRect" presStyleLbl="node1" presStyleIdx="3" presStyleCnt="4"/>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pt>
    <dgm:pt modelId="{122696C2-E8CE-413A-9DB6-BDF2D899AB1C}" type="pres">
      <dgm:prSet presAssocID="{9E345C1E-18CF-42FF-BCC8-018B813AE209}" presName="spaceRect" presStyleCnt="0"/>
      <dgm:spPr/>
    </dgm:pt>
    <dgm:pt modelId="{36BDDB0A-DC3E-45A1-834B-1B332BF85959}" type="pres">
      <dgm:prSet presAssocID="{9E345C1E-18CF-42FF-BCC8-018B813AE209}" presName="textRect" presStyleLbl="revTx" presStyleIdx="3" presStyleCnt="4">
        <dgm:presLayoutVars>
          <dgm:chMax val="1"/>
          <dgm:chPref val="1"/>
        </dgm:presLayoutVars>
      </dgm:prSet>
      <dgm:spPr/>
    </dgm:pt>
  </dgm:ptLst>
  <dgm:cxnLst>
    <dgm:cxn modelId="{A1B54B02-12A2-43D8-BF40-21B78F93F7F7}" srcId="{F479FADB-E1D3-45AE-8151-CA8C7460AA50}" destId="{9E345C1E-18CF-42FF-BCC8-018B813AE209}" srcOrd="3" destOrd="0" parTransId="{40E1BEAB-03B6-4010-9DA0-01A88DD0193B}" sibTransId="{F7DC569A-8111-427D-BB43-5C2AF780FD5D}"/>
    <dgm:cxn modelId="{8CF50C23-AB7A-4641-9CD1-AF6F6D5866B7}" type="presOf" srcId="{526680AC-23AA-4853-9389-AFBBD06E79B0}" destId="{8BB4793D-9583-4207-95B5-06711125A412}" srcOrd="0" destOrd="0" presId="urn:microsoft.com/office/officeart/2018/2/layout/IconCircleList"/>
    <dgm:cxn modelId="{C6A2C925-CC7A-427F-8570-3B69CCD11715}" srcId="{F479FADB-E1D3-45AE-8151-CA8C7460AA50}" destId="{A3475406-38F8-43C5-A15C-B40E8553421B}" srcOrd="0" destOrd="0" parTransId="{A747ECC4-AE66-432C-956D-967A9BE32DD1}" sibTransId="{AAACEF4D-3AD4-4382-9001-EB32EF00EFB9}"/>
    <dgm:cxn modelId="{CBE3432F-D358-4647-8E9D-CB5B8A9D026B}" type="presOf" srcId="{6F379E54-48BA-4B23-8F95-C18BC1F76852}" destId="{9F9812C6-CB85-4E7A-9568-53C83B69EE19}" srcOrd="0" destOrd="0" presId="urn:microsoft.com/office/officeart/2018/2/layout/IconCircleList"/>
    <dgm:cxn modelId="{4FDB1145-C2EE-4603-9579-6745CA2C1DA7}" type="presOf" srcId="{9E345C1E-18CF-42FF-BCC8-018B813AE209}" destId="{36BDDB0A-DC3E-45A1-834B-1B332BF85959}" srcOrd="0" destOrd="0" presId="urn:microsoft.com/office/officeart/2018/2/layout/IconCircleList"/>
    <dgm:cxn modelId="{17627247-0BE0-40D7-B80F-D0DE5A158042}" type="presOf" srcId="{A3475406-38F8-43C5-A15C-B40E8553421B}" destId="{5D44A57D-5C0E-4A8B-9322-68229E5DD8F5}" srcOrd="0" destOrd="0" presId="urn:microsoft.com/office/officeart/2018/2/layout/IconCircleList"/>
    <dgm:cxn modelId="{80663F7B-E8D4-4BB0-9B18-FB732E5C9606}" type="presOf" srcId="{AAACEF4D-3AD4-4382-9001-EB32EF00EFB9}" destId="{2B344BD2-8413-48DC-BCB0-5C8A0271422D}" srcOrd="0" destOrd="0" presId="urn:microsoft.com/office/officeart/2018/2/layout/IconCircleList"/>
    <dgm:cxn modelId="{DFF73D8F-653E-4423-B7F7-ABE2631E019E}" srcId="{F479FADB-E1D3-45AE-8151-CA8C7460AA50}" destId="{6BDE11BA-C9A7-493A-8ADB-50B96FA4B559}" srcOrd="2" destOrd="0" parTransId="{6D3515EE-B355-40FE-924B-9E7CD805151B}" sibTransId="{526680AC-23AA-4853-9389-AFBBD06E79B0}"/>
    <dgm:cxn modelId="{49388291-428B-46C5-9EDF-06B5F793A4A9}" type="presOf" srcId="{6BDE11BA-C9A7-493A-8ADB-50B96FA4B559}" destId="{578D554E-0664-435B-B495-75F822E65CE3}" srcOrd="0" destOrd="0" presId="urn:microsoft.com/office/officeart/2018/2/layout/IconCircleList"/>
    <dgm:cxn modelId="{A11D7D96-9DA9-4E8D-808C-DB97FD238243}" type="presOf" srcId="{886A432E-C6DA-46F1-88E3-9EFE84081BDB}" destId="{3185CF22-EABF-416C-A5FD-6AC82DE16520}" srcOrd="0" destOrd="0" presId="urn:microsoft.com/office/officeart/2018/2/layout/IconCircleList"/>
    <dgm:cxn modelId="{CAB98BB9-7860-4ED1-8B61-A9242EFC5469}" srcId="{F479FADB-E1D3-45AE-8151-CA8C7460AA50}" destId="{6F379E54-48BA-4B23-8F95-C18BC1F76852}" srcOrd="1" destOrd="0" parTransId="{2F9C411B-C31C-4D4A-9A1B-B7A0D5185442}" sibTransId="{886A432E-C6DA-46F1-88E3-9EFE84081BDB}"/>
    <dgm:cxn modelId="{6950ABE9-050A-4FA0-BEF0-A0C06F4B07FA}" type="presOf" srcId="{F479FADB-E1D3-45AE-8151-CA8C7460AA50}" destId="{1A209944-8C41-4498-933F-3C90C586E899}" srcOrd="0" destOrd="0" presId="urn:microsoft.com/office/officeart/2018/2/layout/IconCircleList"/>
    <dgm:cxn modelId="{31150DFF-765A-46BB-9AC3-9A4A88C962A4}" type="presParOf" srcId="{1A209944-8C41-4498-933F-3C90C586E899}" destId="{0965E449-EE4A-4C2D-A8E1-2F7A5572CF91}" srcOrd="0" destOrd="0" presId="urn:microsoft.com/office/officeart/2018/2/layout/IconCircleList"/>
    <dgm:cxn modelId="{AC27A9BE-7570-4BBD-BCD4-D569177387AD}" type="presParOf" srcId="{0965E449-EE4A-4C2D-A8E1-2F7A5572CF91}" destId="{85ADFBE5-7716-4946-B03F-5DC99E8C347B}" srcOrd="0" destOrd="0" presId="urn:microsoft.com/office/officeart/2018/2/layout/IconCircleList"/>
    <dgm:cxn modelId="{2A77E67A-CC4A-4EBC-ABEC-626989E3AE33}" type="presParOf" srcId="{85ADFBE5-7716-4946-B03F-5DC99E8C347B}" destId="{809F4087-6547-4006-9EDA-AB506263A7BD}" srcOrd="0" destOrd="0" presId="urn:microsoft.com/office/officeart/2018/2/layout/IconCircleList"/>
    <dgm:cxn modelId="{FCD3276D-C3E4-4999-97DE-5BE38F6C3E60}" type="presParOf" srcId="{85ADFBE5-7716-4946-B03F-5DC99E8C347B}" destId="{DA5C1683-6046-4DB6-A0C0-AAFD49A57E53}" srcOrd="1" destOrd="0" presId="urn:microsoft.com/office/officeart/2018/2/layout/IconCircleList"/>
    <dgm:cxn modelId="{B68E839E-AF42-4D02-8CC2-5411314524E9}" type="presParOf" srcId="{85ADFBE5-7716-4946-B03F-5DC99E8C347B}" destId="{0D65F240-9796-4162-90B7-693786B31632}" srcOrd="2" destOrd="0" presId="urn:microsoft.com/office/officeart/2018/2/layout/IconCircleList"/>
    <dgm:cxn modelId="{D557DE08-1B81-4AE6-9F6A-65E82D7C8EA3}" type="presParOf" srcId="{85ADFBE5-7716-4946-B03F-5DC99E8C347B}" destId="{5D44A57D-5C0E-4A8B-9322-68229E5DD8F5}" srcOrd="3" destOrd="0" presId="urn:microsoft.com/office/officeart/2018/2/layout/IconCircleList"/>
    <dgm:cxn modelId="{2AE639E1-1D19-4836-8D5D-0204D037A605}" type="presParOf" srcId="{0965E449-EE4A-4C2D-A8E1-2F7A5572CF91}" destId="{2B344BD2-8413-48DC-BCB0-5C8A0271422D}" srcOrd="1" destOrd="0" presId="urn:microsoft.com/office/officeart/2018/2/layout/IconCircleList"/>
    <dgm:cxn modelId="{82C6E37A-3217-4281-B71E-AEC9F8FE8E8C}" type="presParOf" srcId="{0965E449-EE4A-4C2D-A8E1-2F7A5572CF91}" destId="{573C926D-8B65-43DD-BDE9-EB639FCCFFDC}" srcOrd="2" destOrd="0" presId="urn:microsoft.com/office/officeart/2018/2/layout/IconCircleList"/>
    <dgm:cxn modelId="{FC889305-8357-4869-9DFC-EFC07E5FCA6F}" type="presParOf" srcId="{573C926D-8B65-43DD-BDE9-EB639FCCFFDC}" destId="{AB66B87E-A4EF-438F-98E4-57EF6E26B339}" srcOrd="0" destOrd="0" presId="urn:microsoft.com/office/officeart/2018/2/layout/IconCircleList"/>
    <dgm:cxn modelId="{5A0E3001-259A-4950-A61A-FCCC4AFE111B}" type="presParOf" srcId="{573C926D-8B65-43DD-BDE9-EB639FCCFFDC}" destId="{214C1316-A17C-42FC-99B2-80542A784121}" srcOrd="1" destOrd="0" presId="urn:microsoft.com/office/officeart/2018/2/layout/IconCircleList"/>
    <dgm:cxn modelId="{93CDE9AE-4B72-4DDB-A075-E20A0249C20F}" type="presParOf" srcId="{573C926D-8B65-43DD-BDE9-EB639FCCFFDC}" destId="{9D9BB952-9D89-47DC-B5BB-99A572BE6833}" srcOrd="2" destOrd="0" presId="urn:microsoft.com/office/officeart/2018/2/layout/IconCircleList"/>
    <dgm:cxn modelId="{BEE8A12A-A715-408D-AC59-C23227E83401}" type="presParOf" srcId="{573C926D-8B65-43DD-BDE9-EB639FCCFFDC}" destId="{9F9812C6-CB85-4E7A-9568-53C83B69EE19}" srcOrd="3" destOrd="0" presId="urn:microsoft.com/office/officeart/2018/2/layout/IconCircleList"/>
    <dgm:cxn modelId="{4EFB25A1-5ADE-431F-9AF2-D82D4E5123AA}" type="presParOf" srcId="{0965E449-EE4A-4C2D-A8E1-2F7A5572CF91}" destId="{3185CF22-EABF-416C-A5FD-6AC82DE16520}" srcOrd="3" destOrd="0" presId="urn:microsoft.com/office/officeart/2018/2/layout/IconCircleList"/>
    <dgm:cxn modelId="{8C5A1EC6-451D-4218-93D9-DE9187995F18}" type="presParOf" srcId="{0965E449-EE4A-4C2D-A8E1-2F7A5572CF91}" destId="{7B0771EE-8B8C-4123-8868-EE8BEC0BABBC}" srcOrd="4" destOrd="0" presId="urn:microsoft.com/office/officeart/2018/2/layout/IconCircleList"/>
    <dgm:cxn modelId="{7AE0BBA0-9410-43D2-9692-56033D69E5D2}" type="presParOf" srcId="{7B0771EE-8B8C-4123-8868-EE8BEC0BABBC}" destId="{3194CB46-044C-4C6D-8809-313C5AB4F04B}" srcOrd="0" destOrd="0" presId="urn:microsoft.com/office/officeart/2018/2/layout/IconCircleList"/>
    <dgm:cxn modelId="{0DAAE99D-8A84-40EC-988A-808A142E257C}" type="presParOf" srcId="{7B0771EE-8B8C-4123-8868-EE8BEC0BABBC}" destId="{33E2BB8A-05AA-4015-BFE8-895EEAC45D75}" srcOrd="1" destOrd="0" presId="urn:microsoft.com/office/officeart/2018/2/layout/IconCircleList"/>
    <dgm:cxn modelId="{807C829C-7AE7-4B8C-890A-3F3EE947FB14}" type="presParOf" srcId="{7B0771EE-8B8C-4123-8868-EE8BEC0BABBC}" destId="{3A11F4E6-E91E-4A59-B1DA-C3906A4A98A4}" srcOrd="2" destOrd="0" presId="urn:microsoft.com/office/officeart/2018/2/layout/IconCircleList"/>
    <dgm:cxn modelId="{83C6377E-F230-486A-82A7-7E583DA2382D}" type="presParOf" srcId="{7B0771EE-8B8C-4123-8868-EE8BEC0BABBC}" destId="{578D554E-0664-435B-B495-75F822E65CE3}" srcOrd="3" destOrd="0" presId="urn:microsoft.com/office/officeart/2018/2/layout/IconCircleList"/>
    <dgm:cxn modelId="{D2694F68-04AE-49C0-93D9-44B797661F9D}" type="presParOf" srcId="{0965E449-EE4A-4C2D-A8E1-2F7A5572CF91}" destId="{8BB4793D-9583-4207-95B5-06711125A412}" srcOrd="5" destOrd="0" presId="urn:microsoft.com/office/officeart/2018/2/layout/IconCircleList"/>
    <dgm:cxn modelId="{EE161D9C-1E22-427A-AC44-8C881D0889A1}" type="presParOf" srcId="{0965E449-EE4A-4C2D-A8E1-2F7A5572CF91}" destId="{1FCBD514-FAA7-4C9A-B5A4-10004B3F3C7D}" srcOrd="6" destOrd="0" presId="urn:microsoft.com/office/officeart/2018/2/layout/IconCircleList"/>
    <dgm:cxn modelId="{E5DFD7ED-79BF-4E86-9795-B23D19CD0A8F}" type="presParOf" srcId="{1FCBD514-FAA7-4C9A-B5A4-10004B3F3C7D}" destId="{6487E907-FA07-4542-AA3E-BFC998937942}" srcOrd="0" destOrd="0" presId="urn:microsoft.com/office/officeart/2018/2/layout/IconCircleList"/>
    <dgm:cxn modelId="{E31F81F5-9E25-4C6E-B8B8-CA447BE98BD4}" type="presParOf" srcId="{1FCBD514-FAA7-4C9A-B5A4-10004B3F3C7D}" destId="{A99BD937-4B2D-42C6-8A31-5EED2CA59B3B}" srcOrd="1" destOrd="0" presId="urn:microsoft.com/office/officeart/2018/2/layout/IconCircleList"/>
    <dgm:cxn modelId="{8B2BA6EF-AF1D-4AFD-B477-2C1951F02BC4}" type="presParOf" srcId="{1FCBD514-FAA7-4C9A-B5A4-10004B3F3C7D}" destId="{122696C2-E8CE-413A-9DB6-BDF2D899AB1C}" srcOrd="2" destOrd="0" presId="urn:microsoft.com/office/officeart/2018/2/layout/IconCircleList"/>
    <dgm:cxn modelId="{D79C3760-0AA5-45FB-B134-CE8BFD1C6525}" type="presParOf" srcId="{1FCBD514-FAA7-4C9A-B5A4-10004B3F3C7D}" destId="{36BDDB0A-DC3E-45A1-834B-1B332BF8595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79FADB-E1D3-45AE-8151-CA8C7460AA5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3475406-38F8-43C5-A15C-B40E8553421B}">
      <dgm:prSet/>
      <dgm:spPr/>
      <dgm:t>
        <a:bodyPr/>
        <a:lstStyle/>
        <a:p>
          <a:pPr>
            <a:lnSpc>
              <a:spcPct val="100000"/>
            </a:lnSpc>
          </a:pPr>
          <a:r>
            <a:rPr lang="en-US" dirty="0"/>
            <a:t>The re module is very useful when dealing with complicated manipulations of text, particularly when working on NLP tasks where textual information typically needs to be thoroughly cleaned and normalized. </a:t>
          </a:r>
        </a:p>
      </dgm:t>
    </dgm:pt>
    <dgm:pt modelId="{A747ECC4-AE66-432C-956D-967A9BE32DD1}" type="parTrans" cxnId="{C6A2C925-CC7A-427F-8570-3B69CCD11715}">
      <dgm:prSet/>
      <dgm:spPr/>
      <dgm:t>
        <a:bodyPr/>
        <a:lstStyle/>
        <a:p>
          <a:endParaRPr lang="en-US"/>
        </a:p>
      </dgm:t>
    </dgm:pt>
    <dgm:pt modelId="{AAACEF4D-3AD4-4382-9001-EB32EF00EFB9}" type="sibTrans" cxnId="{C6A2C925-CC7A-427F-8570-3B69CCD11715}">
      <dgm:prSet/>
      <dgm:spPr/>
      <dgm:t>
        <a:bodyPr/>
        <a:lstStyle/>
        <a:p>
          <a:pPr>
            <a:lnSpc>
              <a:spcPct val="100000"/>
            </a:lnSpc>
          </a:pPr>
          <a:endParaRPr lang="en-US"/>
        </a:p>
      </dgm:t>
    </dgm:pt>
    <dgm:pt modelId="{D8EF7E91-4007-4FD9-A8E0-170864B5A640}">
      <dgm:prSet/>
      <dgm:spPr/>
      <dgm:t>
        <a:bodyPr/>
        <a:lstStyle/>
        <a:p>
          <a:pPr>
            <a:lnSpc>
              <a:spcPct val="100000"/>
            </a:lnSpc>
          </a:pPr>
          <a:r>
            <a:rPr lang="en-US" dirty="0"/>
            <a:t>In the context of Arabic text processing, re was greatly needed for tasks such as removing diacritics, which are very abundant in Arabic script and can lead to inconsistencies in textual data. </a:t>
          </a:r>
        </a:p>
      </dgm:t>
    </dgm:pt>
    <dgm:pt modelId="{21C13EF2-6EA4-477D-A516-7ABF3BAED3F0}" type="parTrans" cxnId="{D97A21F4-2A0B-4A42-B256-515369D451E0}">
      <dgm:prSet/>
      <dgm:spPr/>
      <dgm:t>
        <a:bodyPr/>
        <a:lstStyle/>
        <a:p>
          <a:endParaRPr lang="en-US"/>
        </a:p>
      </dgm:t>
    </dgm:pt>
    <dgm:pt modelId="{38A1ACFD-7D7E-484F-9E7A-1F2AAEC0C294}" type="sibTrans" cxnId="{D97A21F4-2A0B-4A42-B256-515369D451E0}">
      <dgm:prSet/>
      <dgm:spPr/>
      <dgm:t>
        <a:bodyPr/>
        <a:lstStyle/>
        <a:p>
          <a:pPr>
            <a:lnSpc>
              <a:spcPct val="100000"/>
            </a:lnSpc>
          </a:pPr>
          <a:endParaRPr lang="en-US"/>
        </a:p>
      </dgm:t>
    </dgm:pt>
    <dgm:pt modelId="{6F3F8A9C-2F6F-4CEA-B721-90F793C5E212}">
      <dgm:prSet/>
      <dgm:spPr/>
      <dgm:t>
        <a:bodyPr/>
        <a:lstStyle/>
        <a:p>
          <a:pPr>
            <a:lnSpc>
              <a:spcPct val="100000"/>
            </a:lnSpc>
          </a:pPr>
          <a:r>
            <a:rPr lang="en-US" dirty="0"/>
            <a:t>Development of distinctive patterns to substitute or eliminate undesired characters enables a personalized technique to data pre-processing which is integral in maintaining cleanliness and consistency of data before feeding it into the model. </a:t>
          </a:r>
        </a:p>
      </dgm:t>
    </dgm:pt>
    <dgm:pt modelId="{F6192FFF-3991-41FD-BA7B-728BDAE7C6BE}" type="parTrans" cxnId="{F2C15AA2-E92F-4135-94F8-7688512D8248}">
      <dgm:prSet/>
      <dgm:spPr/>
      <dgm:t>
        <a:bodyPr/>
        <a:lstStyle/>
        <a:p>
          <a:endParaRPr lang="en-US"/>
        </a:p>
      </dgm:t>
    </dgm:pt>
    <dgm:pt modelId="{A2F57F3B-F5B0-4ED6-8673-32211887B2B0}" type="sibTrans" cxnId="{F2C15AA2-E92F-4135-94F8-7688512D8248}">
      <dgm:prSet/>
      <dgm:spPr/>
      <dgm:t>
        <a:bodyPr/>
        <a:lstStyle/>
        <a:p>
          <a:pPr>
            <a:lnSpc>
              <a:spcPct val="100000"/>
            </a:lnSpc>
          </a:pPr>
          <a:endParaRPr lang="en-US"/>
        </a:p>
      </dgm:t>
    </dgm:pt>
    <dgm:pt modelId="{8C3B2273-AB47-4E88-9FC0-2D743FFCDF39}">
      <dgm:prSet/>
      <dgm:spPr/>
      <dgm:t>
        <a:bodyPr/>
        <a:lstStyle/>
        <a:p>
          <a:pPr>
            <a:lnSpc>
              <a:spcPct val="100000"/>
            </a:lnSpc>
          </a:pPr>
          <a:r>
            <a:rPr lang="en-US" dirty="0"/>
            <a:t>This feature plays a crucial role in ensuring the accuracy of the subsequent machine learning models; because noisy data could substantially inhibit model performance.</a:t>
          </a:r>
        </a:p>
      </dgm:t>
    </dgm:pt>
    <dgm:pt modelId="{23BF8980-D145-4C78-B59E-3295EE280B84}" type="parTrans" cxnId="{2AA05BEC-5E96-4C11-BCB0-13FAF2107CE5}">
      <dgm:prSet/>
      <dgm:spPr/>
      <dgm:t>
        <a:bodyPr/>
        <a:lstStyle/>
        <a:p>
          <a:endParaRPr lang="en-US"/>
        </a:p>
      </dgm:t>
    </dgm:pt>
    <dgm:pt modelId="{E7844EE2-3221-4FF8-A59F-2DD213DCC117}" type="sibTrans" cxnId="{2AA05BEC-5E96-4C11-BCB0-13FAF2107CE5}">
      <dgm:prSet/>
      <dgm:spPr/>
      <dgm:t>
        <a:bodyPr/>
        <a:lstStyle/>
        <a:p>
          <a:endParaRPr lang="en-US"/>
        </a:p>
      </dgm:t>
    </dgm:pt>
    <dgm:pt modelId="{1A209944-8C41-4498-933F-3C90C586E899}" type="pres">
      <dgm:prSet presAssocID="{F479FADB-E1D3-45AE-8151-CA8C7460AA50}" presName="root" presStyleCnt="0">
        <dgm:presLayoutVars>
          <dgm:dir/>
          <dgm:resizeHandles val="exact"/>
        </dgm:presLayoutVars>
      </dgm:prSet>
      <dgm:spPr/>
    </dgm:pt>
    <dgm:pt modelId="{0965E449-EE4A-4C2D-A8E1-2F7A5572CF91}" type="pres">
      <dgm:prSet presAssocID="{F479FADB-E1D3-45AE-8151-CA8C7460AA50}" presName="container" presStyleCnt="0">
        <dgm:presLayoutVars>
          <dgm:dir/>
          <dgm:resizeHandles val="exact"/>
        </dgm:presLayoutVars>
      </dgm:prSet>
      <dgm:spPr/>
    </dgm:pt>
    <dgm:pt modelId="{85ADFBE5-7716-4946-B03F-5DC99E8C347B}" type="pres">
      <dgm:prSet presAssocID="{A3475406-38F8-43C5-A15C-B40E8553421B}" presName="compNode" presStyleCnt="0"/>
      <dgm:spPr/>
    </dgm:pt>
    <dgm:pt modelId="{809F4087-6547-4006-9EDA-AB506263A7BD}" type="pres">
      <dgm:prSet presAssocID="{A3475406-38F8-43C5-A15C-B40E8553421B}" presName="iconBgRect" presStyleLbl="bgShp" presStyleIdx="0" presStyleCnt="4"/>
      <dgm:spPr/>
    </dgm:pt>
    <dgm:pt modelId="{DA5C1683-6046-4DB6-A0C0-AAFD49A57E53}" type="pres">
      <dgm:prSet presAssocID="{A3475406-38F8-43C5-A15C-B40E8553421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0D65F240-9796-4162-90B7-693786B31632}" type="pres">
      <dgm:prSet presAssocID="{A3475406-38F8-43C5-A15C-B40E8553421B}" presName="spaceRect" presStyleCnt="0"/>
      <dgm:spPr/>
    </dgm:pt>
    <dgm:pt modelId="{5D44A57D-5C0E-4A8B-9322-68229E5DD8F5}" type="pres">
      <dgm:prSet presAssocID="{A3475406-38F8-43C5-A15C-B40E8553421B}" presName="textRect" presStyleLbl="revTx" presStyleIdx="0" presStyleCnt="4">
        <dgm:presLayoutVars>
          <dgm:chMax val="1"/>
          <dgm:chPref val="1"/>
        </dgm:presLayoutVars>
      </dgm:prSet>
      <dgm:spPr/>
    </dgm:pt>
    <dgm:pt modelId="{2B344BD2-8413-48DC-BCB0-5C8A0271422D}" type="pres">
      <dgm:prSet presAssocID="{AAACEF4D-3AD4-4382-9001-EB32EF00EFB9}" presName="sibTrans" presStyleLbl="sibTrans2D1" presStyleIdx="0" presStyleCnt="0"/>
      <dgm:spPr/>
    </dgm:pt>
    <dgm:pt modelId="{D552FC73-FAC7-4141-9AA0-53A5CA2DF7B7}" type="pres">
      <dgm:prSet presAssocID="{D8EF7E91-4007-4FD9-A8E0-170864B5A640}" presName="compNode" presStyleCnt="0"/>
      <dgm:spPr/>
    </dgm:pt>
    <dgm:pt modelId="{30B35C86-0652-46E4-BECA-BFD99180604B}" type="pres">
      <dgm:prSet presAssocID="{D8EF7E91-4007-4FD9-A8E0-170864B5A640}" presName="iconBgRect" presStyleLbl="bgShp" presStyleIdx="1" presStyleCnt="4"/>
      <dgm:spPr/>
    </dgm:pt>
    <dgm:pt modelId="{D811ADA1-1BC1-4067-A390-B71312F56943}" type="pres">
      <dgm:prSet presAssocID="{D8EF7E91-4007-4FD9-A8E0-170864B5A64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0D869EF6-155D-445F-8ABC-D05B87A6896A}" type="pres">
      <dgm:prSet presAssocID="{D8EF7E91-4007-4FD9-A8E0-170864B5A640}" presName="spaceRect" presStyleCnt="0"/>
      <dgm:spPr/>
    </dgm:pt>
    <dgm:pt modelId="{6FC0795D-CFCE-4094-AD80-4467D7939395}" type="pres">
      <dgm:prSet presAssocID="{D8EF7E91-4007-4FD9-A8E0-170864B5A640}" presName="textRect" presStyleLbl="revTx" presStyleIdx="1" presStyleCnt="4">
        <dgm:presLayoutVars>
          <dgm:chMax val="1"/>
          <dgm:chPref val="1"/>
        </dgm:presLayoutVars>
      </dgm:prSet>
      <dgm:spPr/>
    </dgm:pt>
    <dgm:pt modelId="{E08094A6-2982-40D5-A898-A72766708062}" type="pres">
      <dgm:prSet presAssocID="{38A1ACFD-7D7E-484F-9E7A-1F2AAEC0C294}" presName="sibTrans" presStyleLbl="sibTrans2D1" presStyleIdx="0" presStyleCnt="0"/>
      <dgm:spPr/>
    </dgm:pt>
    <dgm:pt modelId="{0FA14373-ED85-412B-941B-72AF74672027}" type="pres">
      <dgm:prSet presAssocID="{6F3F8A9C-2F6F-4CEA-B721-90F793C5E212}" presName="compNode" presStyleCnt="0"/>
      <dgm:spPr/>
    </dgm:pt>
    <dgm:pt modelId="{DE8E1866-811D-4396-BDA3-D5F713466B07}" type="pres">
      <dgm:prSet presAssocID="{6F3F8A9C-2F6F-4CEA-B721-90F793C5E212}" presName="iconBgRect" presStyleLbl="bgShp" presStyleIdx="2" presStyleCnt="4"/>
      <dgm:spPr/>
    </dgm:pt>
    <dgm:pt modelId="{D968D0B8-0723-4AC9-9DE4-982A4871A203}" type="pres">
      <dgm:prSet presAssocID="{6F3F8A9C-2F6F-4CEA-B721-90F793C5E21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85C73866-ACB8-457A-8DAD-3DBE7B50AAF2}" type="pres">
      <dgm:prSet presAssocID="{6F3F8A9C-2F6F-4CEA-B721-90F793C5E212}" presName="spaceRect" presStyleCnt="0"/>
      <dgm:spPr/>
    </dgm:pt>
    <dgm:pt modelId="{16760FCB-D068-48E3-9910-502FBAC4430C}" type="pres">
      <dgm:prSet presAssocID="{6F3F8A9C-2F6F-4CEA-B721-90F793C5E212}" presName="textRect" presStyleLbl="revTx" presStyleIdx="2" presStyleCnt="4">
        <dgm:presLayoutVars>
          <dgm:chMax val="1"/>
          <dgm:chPref val="1"/>
        </dgm:presLayoutVars>
      </dgm:prSet>
      <dgm:spPr/>
    </dgm:pt>
    <dgm:pt modelId="{8110C4D7-2F34-4C54-9142-6381A3A8F974}" type="pres">
      <dgm:prSet presAssocID="{A2F57F3B-F5B0-4ED6-8673-32211887B2B0}" presName="sibTrans" presStyleLbl="sibTrans2D1" presStyleIdx="0" presStyleCnt="0"/>
      <dgm:spPr/>
    </dgm:pt>
    <dgm:pt modelId="{33E5DF00-A31F-4609-BE2E-B2CFE6CF8344}" type="pres">
      <dgm:prSet presAssocID="{8C3B2273-AB47-4E88-9FC0-2D743FFCDF39}" presName="compNode" presStyleCnt="0"/>
      <dgm:spPr/>
    </dgm:pt>
    <dgm:pt modelId="{3336AFF7-9C9F-4B5F-9E76-8F895111810D}" type="pres">
      <dgm:prSet presAssocID="{8C3B2273-AB47-4E88-9FC0-2D743FFCDF39}" presName="iconBgRect" presStyleLbl="bgShp" presStyleIdx="3" presStyleCnt="4"/>
      <dgm:spPr/>
    </dgm:pt>
    <dgm:pt modelId="{545AA197-89CB-4AF2-9BC0-DE701357A82E}" type="pres">
      <dgm:prSet presAssocID="{8C3B2273-AB47-4E88-9FC0-2D743FFCDF3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sconnected"/>
        </a:ext>
      </dgm:extLst>
    </dgm:pt>
    <dgm:pt modelId="{0A06419A-0FE0-4565-8AFD-96A33A666B08}" type="pres">
      <dgm:prSet presAssocID="{8C3B2273-AB47-4E88-9FC0-2D743FFCDF39}" presName="spaceRect" presStyleCnt="0"/>
      <dgm:spPr/>
    </dgm:pt>
    <dgm:pt modelId="{118FA545-3057-43C2-AF75-2E2B3E38D9C6}" type="pres">
      <dgm:prSet presAssocID="{8C3B2273-AB47-4E88-9FC0-2D743FFCDF39}" presName="textRect" presStyleLbl="revTx" presStyleIdx="3" presStyleCnt="4">
        <dgm:presLayoutVars>
          <dgm:chMax val="1"/>
          <dgm:chPref val="1"/>
        </dgm:presLayoutVars>
      </dgm:prSet>
      <dgm:spPr/>
    </dgm:pt>
  </dgm:ptLst>
  <dgm:cxnLst>
    <dgm:cxn modelId="{CFF63D1C-ED6A-4EAE-8FEA-7801CD5ED55E}" type="presOf" srcId="{F479FADB-E1D3-45AE-8151-CA8C7460AA50}" destId="{1A209944-8C41-4498-933F-3C90C586E899}" srcOrd="0" destOrd="0" presId="urn:microsoft.com/office/officeart/2018/2/layout/IconCircleList"/>
    <dgm:cxn modelId="{C6A2C925-CC7A-427F-8570-3B69CCD11715}" srcId="{F479FADB-E1D3-45AE-8151-CA8C7460AA50}" destId="{A3475406-38F8-43C5-A15C-B40E8553421B}" srcOrd="0" destOrd="0" parTransId="{A747ECC4-AE66-432C-956D-967A9BE32DD1}" sibTransId="{AAACEF4D-3AD4-4382-9001-EB32EF00EFB9}"/>
    <dgm:cxn modelId="{2D469F9A-8CE4-412C-9FEA-72CE50C3B998}" type="presOf" srcId="{A3475406-38F8-43C5-A15C-B40E8553421B}" destId="{5D44A57D-5C0E-4A8B-9322-68229E5DD8F5}" srcOrd="0" destOrd="0" presId="urn:microsoft.com/office/officeart/2018/2/layout/IconCircleList"/>
    <dgm:cxn modelId="{F2C15AA2-E92F-4135-94F8-7688512D8248}" srcId="{F479FADB-E1D3-45AE-8151-CA8C7460AA50}" destId="{6F3F8A9C-2F6F-4CEA-B721-90F793C5E212}" srcOrd="2" destOrd="0" parTransId="{F6192FFF-3991-41FD-BA7B-728BDAE7C6BE}" sibTransId="{A2F57F3B-F5B0-4ED6-8673-32211887B2B0}"/>
    <dgm:cxn modelId="{52BDDFAB-7C3E-4533-856C-FBDBA71A18E0}" type="presOf" srcId="{6F3F8A9C-2F6F-4CEA-B721-90F793C5E212}" destId="{16760FCB-D068-48E3-9910-502FBAC4430C}" srcOrd="0" destOrd="0" presId="urn:microsoft.com/office/officeart/2018/2/layout/IconCircleList"/>
    <dgm:cxn modelId="{014B51BF-C941-4FDA-AABA-22A181BE4E2C}" type="presOf" srcId="{AAACEF4D-3AD4-4382-9001-EB32EF00EFB9}" destId="{2B344BD2-8413-48DC-BCB0-5C8A0271422D}" srcOrd="0" destOrd="0" presId="urn:microsoft.com/office/officeart/2018/2/layout/IconCircleList"/>
    <dgm:cxn modelId="{1077C9D1-D80B-44BD-8C12-A428A2F103B3}" type="presOf" srcId="{A2F57F3B-F5B0-4ED6-8673-32211887B2B0}" destId="{8110C4D7-2F34-4C54-9142-6381A3A8F974}" srcOrd="0" destOrd="0" presId="urn:microsoft.com/office/officeart/2018/2/layout/IconCircleList"/>
    <dgm:cxn modelId="{03AEB0D7-97B3-4A7A-A179-47347DA20693}" type="presOf" srcId="{D8EF7E91-4007-4FD9-A8E0-170864B5A640}" destId="{6FC0795D-CFCE-4094-AD80-4467D7939395}" srcOrd="0" destOrd="0" presId="urn:microsoft.com/office/officeart/2018/2/layout/IconCircleList"/>
    <dgm:cxn modelId="{26EC54D9-8FDC-46FC-9A1D-685A7AF5D811}" type="presOf" srcId="{38A1ACFD-7D7E-484F-9E7A-1F2AAEC0C294}" destId="{E08094A6-2982-40D5-A898-A72766708062}" srcOrd="0" destOrd="0" presId="urn:microsoft.com/office/officeart/2018/2/layout/IconCircleList"/>
    <dgm:cxn modelId="{2AA05BEC-5E96-4C11-BCB0-13FAF2107CE5}" srcId="{F479FADB-E1D3-45AE-8151-CA8C7460AA50}" destId="{8C3B2273-AB47-4E88-9FC0-2D743FFCDF39}" srcOrd="3" destOrd="0" parTransId="{23BF8980-D145-4C78-B59E-3295EE280B84}" sibTransId="{E7844EE2-3221-4FF8-A59F-2DD213DCC117}"/>
    <dgm:cxn modelId="{D97A21F4-2A0B-4A42-B256-515369D451E0}" srcId="{F479FADB-E1D3-45AE-8151-CA8C7460AA50}" destId="{D8EF7E91-4007-4FD9-A8E0-170864B5A640}" srcOrd="1" destOrd="0" parTransId="{21C13EF2-6EA4-477D-A516-7ABF3BAED3F0}" sibTransId="{38A1ACFD-7D7E-484F-9E7A-1F2AAEC0C294}"/>
    <dgm:cxn modelId="{72C92FFC-B0CB-4581-A7B6-7C08CFA6896D}" type="presOf" srcId="{8C3B2273-AB47-4E88-9FC0-2D743FFCDF39}" destId="{118FA545-3057-43C2-AF75-2E2B3E38D9C6}" srcOrd="0" destOrd="0" presId="urn:microsoft.com/office/officeart/2018/2/layout/IconCircleList"/>
    <dgm:cxn modelId="{F35327AA-AAAB-4151-BE94-EC2012B6CDA8}" type="presParOf" srcId="{1A209944-8C41-4498-933F-3C90C586E899}" destId="{0965E449-EE4A-4C2D-A8E1-2F7A5572CF91}" srcOrd="0" destOrd="0" presId="urn:microsoft.com/office/officeart/2018/2/layout/IconCircleList"/>
    <dgm:cxn modelId="{CD6D98B2-3CEA-4F1B-BDE1-79741293F589}" type="presParOf" srcId="{0965E449-EE4A-4C2D-A8E1-2F7A5572CF91}" destId="{85ADFBE5-7716-4946-B03F-5DC99E8C347B}" srcOrd="0" destOrd="0" presId="urn:microsoft.com/office/officeart/2018/2/layout/IconCircleList"/>
    <dgm:cxn modelId="{7FC56760-DDEA-4196-B7E2-C60A8EED2480}" type="presParOf" srcId="{85ADFBE5-7716-4946-B03F-5DC99E8C347B}" destId="{809F4087-6547-4006-9EDA-AB506263A7BD}" srcOrd="0" destOrd="0" presId="urn:microsoft.com/office/officeart/2018/2/layout/IconCircleList"/>
    <dgm:cxn modelId="{05E3CBFD-A760-43FE-ADC9-9CF2C5F4EAFB}" type="presParOf" srcId="{85ADFBE5-7716-4946-B03F-5DC99E8C347B}" destId="{DA5C1683-6046-4DB6-A0C0-AAFD49A57E53}" srcOrd="1" destOrd="0" presId="urn:microsoft.com/office/officeart/2018/2/layout/IconCircleList"/>
    <dgm:cxn modelId="{3FE3889A-902B-4A59-8C24-63B8F24A8409}" type="presParOf" srcId="{85ADFBE5-7716-4946-B03F-5DC99E8C347B}" destId="{0D65F240-9796-4162-90B7-693786B31632}" srcOrd="2" destOrd="0" presId="urn:microsoft.com/office/officeart/2018/2/layout/IconCircleList"/>
    <dgm:cxn modelId="{0734C842-8A23-4F7F-930D-27FC78559204}" type="presParOf" srcId="{85ADFBE5-7716-4946-B03F-5DC99E8C347B}" destId="{5D44A57D-5C0E-4A8B-9322-68229E5DD8F5}" srcOrd="3" destOrd="0" presId="urn:microsoft.com/office/officeart/2018/2/layout/IconCircleList"/>
    <dgm:cxn modelId="{3581C39E-E08A-4C25-A2AC-4A7E46F6B3AB}" type="presParOf" srcId="{0965E449-EE4A-4C2D-A8E1-2F7A5572CF91}" destId="{2B344BD2-8413-48DC-BCB0-5C8A0271422D}" srcOrd="1" destOrd="0" presId="urn:microsoft.com/office/officeart/2018/2/layout/IconCircleList"/>
    <dgm:cxn modelId="{53312409-C583-4911-AC2A-1815EC746936}" type="presParOf" srcId="{0965E449-EE4A-4C2D-A8E1-2F7A5572CF91}" destId="{D552FC73-FAC7-4141-9AA0-53A5CA2DF7B7}" srcOrd="2" destOrd="0" presId="urn:microsoft.com/office/officeart/2018/2/layout/IconCircleList"/>
    <dgm:cxn modelId="{159B8E3D-3D8A-4E1C-B657-B1616F011533}" type="presParOf" srcId="{D552FC73-FAC7-4141-9AA0-53A5CA2DF7B7}" destId="{30B35C86-0652-46E4-BECA-BFD99180604B}" srcOrd="0" destOrd="0" presId="urn:microsoft.com/office/officeart/2018/2/layout/IconCircleList"/>
    <dgm:cxn modelId="{0507310D-BCED-4F91-8787-933B5BFD7833}" type="presParOf" srcId="{D552FC73-FAC7-4141-9AA0-53A5CA2DF7B7}" destId="{D811ADA1-1BC1-4067-A390-B71312F56943}" srcOrd="1" destOrd="0" presId="urn:microsoft.com/office/officeart/2018/2/layout/IconCircleList"/>
    <dgm:cxn modelId="{A16E2892-4787-4F0A-BB3C-41B6F3005E36}" type="presParOf" srcId="{D552FC73-FAC7-4141-9AA0-53A5CA2DF7B7}" destId="{0D869EF6-155D-445F-8ABC-D05B87A6896A}" srcOrd="2" destOrd="0" presId="urn:microsoft.com/office/officeart/2018/2/layout/IconCircleList"/>
    <dgm:cxn modelId="{8C9B471D-FD91-4515-8A82-482E5D2E3F88}" type="presParOf" srcId="{D552FC73-FAC7-4141-9AA0-53A5CA2DF7B7}" destId="{6FC0795D-CFCE-4094-AD80-4467D7939395}" srcOrd="3" destOrd="0" presId="urn:microsoft.com/office/officeart/2018/2/layout/IconCircleList"/>
    <dgm:cxn modelId="{E298B467-4289-446E-80FA-AFB71E2739A5}" type="presParOf" srcId="{0965E449-EE4A-4C2D-A8E1-2F7A5572CF91}" destId="{E08094A6-2982-40D5-A898-A72766708062}" srcOrd="3" destOrd="0" presId="urn:microsoft.com/office/officeart/2018/2/layout/IconCircleList"/>
    <dgm:cxn modelId="{69611912-06AC-490A-98DE-B3FD64F66F33}" type="presParOf" srcId="{0965E449-EE4A-4C2D-A8E1-2F7A5572CF91}" destId="{0FA14373-ED85-412B-941B-72AF74672027}" srcOrd="4" destOrd="0" presId="urn:microsoft.com/office/officeart/2018/2/layout/IconCircleList"/>
    <dgm:cxn modelId="{5C2680A6-C901-40DA-A515-7A2EA4A8CA20}" type="presParOf" srcId="{0FA14373-ED85-412B-941B-72AF74672027}" destId="{DE8E1866-811D-4396-BDA3-D5F713466B07}" srcOrd="0" destOrd="0" presId="urn:microsoft.com/office/officeart/2018/2/layout/IconCircleList"/>
    <dgm:cxn modelId="{1F412E06-7C6C-4BD8-9EA9-C4C41C2376D1}" type="presParOf" srcId="{0FA14373-ED85-412B-941B-72AF74672027}" destId="{D968D0B8-0723-4AC9-9DE4-982A4871A203}" srcOrd="1" destOrd="0" presId="urn:microsoft.com/office/officeart/2018/2/layout/IconCircleList"/>
    <dgm:cxn modelId="{FFD65568-59F6-41F1-8966-F650DDE35A91}" type="presParOf" srcId="{0FA14373-ED85-412B-941B-72AF74672027}" destId="{85C73866-ACB8-457A-8DAD-3DBE7B50AAF2}" srcOrd="2" destOrd="0" presId="urn:microsoft.com/office/officeart/2018/2/layout/IconCircleList"/>
    <dgm:cxn modelId="{AAAC48D5-BB2B-47CB-A5A1-DFD2B0DDE572}" type="presParOf" srcId="{0FA14373-ED85-412B-941B-72AF74672027}" destId="{16760FCB-D068-48E3-9910-502FBAC4430C}" srcOrd="3" destOrd="0" presId="urn:microsoft.com/office/officeart/2018/2/layout/IconCircleList"/>
    <dgm:cxn modelId="{3873CF6D-3BB4-441E-BC72-AFD4637F34F5}" type="presParOf" srcId="{0965E449-EE4A-4C2D-A8E1-2F7A5572CF91}" destId="{8110C4D7-2F34-4C54-9142-6381A3A8F974}" srcOrd="5" destOrd="0" presId="urn:microsoft.com/office/officeart/2018/2/layout/IconCircleList"/>
    <dgm:cxn modelId="{149C7395-1013-48B1-A56C-764DD1C7607E}" type="presParOf" srcId="{0965E449-EE4A-4C2D-A8E1-2F7A5572CF91}" destId="{33E5DF00-A31F-4609-BE2E-B2CFE6CF8344}" srcOrd="6" destOrd="0" presId="urn:microsoft.com/office/officeart/2018/2/layout/IconCircleList"/>
    <dgm:cxn modelId="{0AA137D5-D23C-4E09-990C-03A2E8642F78}" type="presParOf" srcId="{33E5DF00-A31F-4609-BE2E-B2CFE6CF8344}" destId="{3336AFF7-9C9F-4B5F-9E76-8F895111810D}" srcOrd="0" destOrd="0" presId="urn:microsoft.com/office/officeart/2018/2/layout/IconCircleList"/>
    <dgm:cxn modelId="{0EF50A29-A45A-4D19-9EEA-6F0C9FAC215D}" type="presParOf" srcId="{33E5DF00-A31F-4609-BE2E-B2CFE6CF8344}" destId="{545AA197-89CB-4AF2-9BC0-DE701357A82E}" srcOrd="1" destOrd="0" presId="urn:microsoft.com/office/officeart/2018/2/layout/IconCircleList"/>
    <dgm:cxn modelId="{C9B87C7D-8DA9-4668-AD36-69B9F111DAF6}" type="presParOf" srcId="{33E5DF00-A31F-4609-BE2E-B2CFE6CF8344}" destId="{0A06419A-0FE0-4565-8AFD-96A33A666B08}" srcOrd="2" destOrd="0" presId="urn:microsoft.com/office/officeart/2018/2/layout/IconCircleList"/>
    <dgm:cxn modelId="{391BB648-7A00-40C6-9549-1BB07764AAB5}" type="presParOf" srcId="{33E5DF00-A31F-4609-BE2E-B2CFE6CF8344}" destId="{118FA545-3057-43C2-AF75-2E2B3E38D9C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1FB0FC-F371-4E8B-A4D7-2C948604B86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18CDFE6-FC3A-4E82-9028-45D6A35235C5}">
      <dgm:prSet/>
      <dgm:spPr/>
      <dgm:t>
        <a:bodyPr/>
        <a:lstStyle/>
        <a:p>
          <a:pPr>
            <a:lnSpc>
              <a:spcPct val="100000"/>
            </a:lnSpc>
          </a:pPr>
          <a:r>
            <a:rPr lang="en-US" dirty="0"/>
            <a:t>One of the primary NLP libraries in Python, NLTK provides a wide range of tools for text processing. These tools are essential in cleaning and preprocessing textual data for machine learning purposes. Among the features that played a key role in this work were its functions for tokenization and </a:t>
          </a:r>
          <a:r>
            <a:rPr lang="en-US" dirty="0" err="1"/>
            <a:t>stopword</a:t>
          </a:r>
          <a:r>
            <a:rPr lang="en-US" dirty="0"/>
            <a:t> removal.</a:t>
          </a:r>
        </a:p>
      </dgm:t>
    </dgm:pt>
    <dgm:pt modelId="{22539DD9-9126-478B-A494-B4E7D1B36302}" type="parTrans" cxnId="{FE95003B-3EF5-46EC-9C05-A9B957A49820}">
      <dgm:prSet/>
      <dgm:spPr/>
      <dgm:t>
        <a:bodyPr/>
        <a:lstStyle/>
        <a:p>
          <a:endParaRPr lang="en-US"/>
        </a:p>
      </dgm:t>
    </dgm:pt>
    <dgm:pt modelId="{30283B4E-33AD-42B1-97E7-6236203D2088}" type="sibTrans" cxnId="{FE95003B-3EF5-46EC-9C05-A9B957A49820}">
      <dgm:prSet/>
      <dgm:spPr/>
      <dgm:t>
        <a:bodyPr/>
        <a:lstStyle/>
        <a:p>
          <a:pPr>
            <a:lnSpc>
              <a:spcPct val="100000"/>
            </a:lnSpc>
          </a:pPr>
          <a:endParaRPr lang="en-US"/>
        </a:p>
      </dgm:t>
    </dgm:pt>
    <dgm:pt modelId="{AB18522B-E11C-44A8-B63A-8C96C256315D}">
      <dgm:prSet/>
      <dgm:spPr/>
      <dgm:t>
        <a:bodyPr/>
        <a:lstStyle/>
        <a:p>
          <a:pPr>
            <a:lnSpc>
              <a:spcPct val="100000"/>
            </a:lnSpc>
          </a:pPr>
          <a:r>
            <a:rPr lang="en-US" dirty="0"/>
            <a:t>Tokenization is the process of converting raw text into a structured form (separating words from each other and from punctuation), which is necessary for machine learning models to comprehend. </a:t>
          </a:r>
        </a:p>
      </dgm:t>
    </dgm:pt>
    <dgm:pt modelId="{67ECD8FE-AB5B-43EC-9849-9B7312D04152}" type="parTrans" cxnId="{1AB93776-6306-4FFE-A784-1539523BB6DE}">
      <dgm:prSet/>
      <dgm:spPr/>
      <dgm:t>
        <a:bodyPr/>
        <a:lstStyle/>
        <a:p>
          <a:endParaRPr lang="en-US"/>
        </a:p>
      </dgm:t>
    </dgm:pt>
    <dgm:pt modelId="{B3BDD7B5-1E1E-4A82-A98E-9C32F637197C}" type="sibTrans" cxnId="{1AB93776-6306-4FFE-A784-1539523BB6DE}">
      <dgm:prSet/>
      <dgm:spPr/>
      <dgm:t>
        <a:bodyPr/>
        <a:lstStyle/>
        <a:p>
          <a:pPr>
            <a:lnSpc>
              <a:spcPct val="100000"/>
            </a:lnSpc>
          </a:pPr>
          <a:endParaRPr lang="en-US"/>
        </a:p>
      </dgm:t>
    </dgm:pt>
    <dgm:pt modelId="{163078D1-D718-4106-899F-18320F23E268}">
      <dgm:prSet/>
      <dgm:spPr/>
      <dgm:t>
        <a:bodyPr/>
        <a:lstStyle/>
        <a:p>
          <a:pPr>
            <a:lnSpc>
              <a:spcPct val="100000"/>
            </a:lnSpc>
          </a:pPr>
          <a:r>
            <a:rPr lang="en-US" dirty="0"/>
            <a:t>Removing </a:t>
          </a:r>
          <a:r>
            <a:rPr lang="en-US" dirty="0" err="1"/>
            <a:t>stopwords</a:t>
          </a:r>
          <a:r>
            <a:rPr lang="en-US" dirty="0"/>
            <a:t> plays a role in reducing the dimensionality of the dataset and allowing the model to concentrate only on words that carry the actual needed meaning.</a:t>
          </a:r>
        </a:p>
      </dgm:t>
    </dgm:pt>
    <dgm:pt modelId="{74403095-91AD-4965-BF77-3AC72CA0B354}" type="parTrans" cxnId="{19BDE356-F63B-46CD-B446-FB695BEE5489}">
      <dgm:prSet/>
      <dgm:spPr/>
      <dgm:t>
        <a:bodyPr/>
        <a:lstStyle/>
        <a:p>
          <a:endParaRPr lang="en-US"/>
        </a:p>
      </dgm:t>
    </dgm:pt>
    <dgm:pt modelId="{BDF008AB-9C6B-458C-9406-2D271DDB128D}" type="sibTrans" cxnId="{19BDE356-F63B-46CD-B446-FB695BEE5489}">
      <dgm:prSet/>
      <dgm:spPr/>
      <dgm:t>
        <a:bodyPr/>
        <a:lstStyle/>
        <a:p>
          <a:pPr>
            <a:lnSpc>
              <a:spcPct val="100000"/>
            </a:lnSpc>
          </a:pPr>
          <a:endParaRPr lang="en-US"/>
        </a:p>
      </dgm:t>
    </dgm:pt>
    <dgm:pt modelId="{64CFD430-D02D-460B-841B-A3C29D047DD8}">
      <dgm:prSet/>
      <dgm:spPr/>
      <dgm:t>
        <a:bodyPr/>
        <a:lstStyle/>
        <a:p>
          <a:pPr>
            <a:lnSpc>
              <a:spcPct val="100000"/>
            </a:lnSpc>
          </a:pPr>
          <a:r>
            <a:rPr lang="en-US" dirty="0"/>
            <a:t>NLTK's supports multiple languages (among them Arabic) which ensures that preprocessing steps are done as effectively as possible which is key when building robust NLP systems.</a:t>
          </a:r>
        </a:p>
      </dgm:t>
    </dgm:pt>
    <dgm:pt modelId="{63CACC1B-763D-475E-B179-4073C8A368F8}" type="parTrans" cxnId="{A8217D2C-3BC7-4762-8D89-7F2116A40B60}">
      <dgm:prSet/>
      <dgm:spPr/>
      <dgm:t>
        <a:bodyPr/>
        <a:lstStyle/>
        <a:p>
          <a:endParaRPr lang="en-US"/>
        </a:p>
      </dgm:t>
    </dgm:pt>
    <dgm:pt modelId="{0C35168B-214E-4395-872B-E5FE8F5A4CC7}" type="sibTrans" cxnId="{A8217D2C-3BC7-4762-8D89-7F2116A40B60}">
      <dgm:prSet/>
      <dgm:spPr/>
      <dgm:t>
        <a:bodyPr/>
        <a:lstStyle/>
        <a:p>
          <a:endParaRPr lang="en-US"/>
        </a:p>
      </dgm:t>
    </dgm:pt>
    <dgm:pt modelId="{8EDAD035-1DC8-430D-8460-1E84D3F11D87}" type="pres">
      <dgm:prSet presAssocID="{761FB0FC-F371-4E8B-A4D7-2C948604B867}" presName="root" presStyleCnt="0">
        <dgm:presLayoutVars>
          <dgm:dir/>
          <dgm:resizeHandles val="exact"/>
        </dgm:presLayoutVars>
      </dgm:prSet>
      <dgm:spPr/>
    </dgm:pt>
    <dgm:pt modelId="{93EC1BC0-254D-4956-861A-0A682D9B4DEB}" type="pres">
      <dgm:prSet presAssocID="{761FB0FC-F371-4E8B-A4D7-2C948604B867}" presName="container" presStyleCnt="0">
        <dgm:presLayoutVars>
          <dgm:dir/>
          <dgm:resizeHandles val="exact"/>
        </dgm:presLayoutVars>
      </dgm:prSet>
      <dgm:spPr/>
    </dgm:pt>
    <dgm:pt modelId="{3DF43027-1E0E-4B94-ABAF-561EA5A49AF3}" type="pres">
      <dgm:prSet presAssocID="{F18CDFE6-FC3A-4E82-9028-45D6A35235C5}" presName="compNode" presStyleCnt="0"/>
      <dgm:spPr/>
    </dgm:pt>
    <dgm:pt modelId="{18ACE217-0C75-4DD7-B1F6-BA4E0794BF33}" type="pres">
      <dgm:prSet presAssocID="{F18CDFE6-FC3A-4E82-9028-45D6A35235C5}" presName="iconBgRect" presStyleLbl="bgShp" presStyleIdx="0" presStyleCnt="4"/>
      <dgm:spPr/>
    </dgm:pt>
    <dgm:pt modelId="{AE6D327E-A477-4BEC-B0B7-6AB8B6AC78A6}" type="pres">
      <dgm:prSet presAssocID="{F18CDFE6-FC3A-4E82-9028-45D6A35235C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9F9731A1-840B-425F-B996-EB58580099F6}" type="pres">
      <dgm:prSet presAssocID="{F18CDFE6-FC3A-4E82-9028-45D6A35235C5}" presName="spaceRect" presStyleCnt="0"/>
      <dgm:spPr/>
    </dgm:pt>
    <dgm:pt modelId="{11D1BFB6-A9D0-401F-A7E3-D6F03F1F4364}" type="pres">
      <dgm:prSet presAssocID="{F18CDFE6-FC3A-4E82-9028-45D6A35235C5}" presName="textRect" presStyleLbl="revTx" presStyleIdx="0" presStyleCnt="4">
        <dgm:presLayoutVars>
          <dgm:chMax val="1"/>
          <dgm:chPref val="1"/>
        </dgm:presLayoutVars>
      </dgm:prSet>
      <dgm:spPr/>
    </dgm:pt>
    <dgm:pt modelId="{A47DA182-D5F8-44C5-8CA0-CF4975D5958B}" type="pres">
      <dgm:prSet presAssocID="{30283B4E-33AD-42B1-97E7-6236203D2088}" presName="sibTrans" presStyleLbl="sibTrans2D1" presStyleIdx="0" presStyleCnt="0"/>
      <dgm:spPr/>
    </dgm:pt>
    <dgm:pt modelId="{59628582-CEA8-4A90-BD09-B369E149B924}" type="pres">
      <dgm:prSet presAssocID="{AB18522B-E11C-44A8-B63A-8C96C256315D}" presName="compNode" presStyleCnt="0"/>
      <dgm:spPr/>
    </dgm:pt>
    <dgm:pt modelId="{34C6B237-C0FD-4920-BB70-AC3679C0F930}" type="pres">
      <dgm:prSet presAssocID="{AB18522B-E11C-44A8-B63A-8C96C256315D}" presName="iconBgRect" presStyleLbl="bgShp" presStyleIdx="1" presStyleCnt="4"/>
      <dgm:spPr/>
    </dgm:pt>
    <dgm:pt modelId="{1898CCAD-1A9D-419E-A01A-FB9D7C4A6B20}" type="pres">
      <dgm:prSet presAssocID="{AB18522B-E11C-44A8-B63A-8C96C256315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93A95A63-DC7A-49CF-8342-674E91C777BD}" type="pres">
      <dgm:prSet presAssocID="{AB18522B-E11C-44A8-B63A-8C96C256315D}" presName="spaceRect" presStyleCnt="0"/>
      <dgm:spPr/>
    </dgm:pt>
    <dgm:pt modelId="{CE8C96A9-F0DC-433B-BEAC-997C32B726DB}" type="pres">
      <dgm:prSet presAssocID="{AB18522B-E11C-44A8-B63A-8C96C256315D}" presName="textRect" presStyleLbl="revTx" presStyleIdx="1" presStyleCnt="4">
        <dgm:presLayoutVars>
          <dgm:chMax val="1"/>
          <dgm:chPref val="1"/>
        </dgm:presLayoutVars>
      </dgm:prSet>
      <dgm:spPr/>
    </dgm:pt>
    <dgm:pt modelId="{B1BCE629-7A31-4DEF-9F12-74D88F2ED49A}" type="pres">
      <dgm:prSet presAssocID="{B3BDD7B5-1E1E-4A82-A98E-9C32F637197C}" presName="sibTrans" presStyleLbl="sibTrans2D1" presStyleIdx="0" presStyleCnt="0"/>
      <dgm:spPr/>
    </dgm:pt>
    <dgm:pt modelId="{919E255F-C692-4756-BD18-0B86D6A54C11}" type="pres">
      <dgm:prSet presAssocID="{163078D1-D718-4106-899F-18320F23E268}" presName="compNode" presStyleCnt="0"/>
      <dgm:spPr/>
    </dgm:pt>
    <dgm:pt modelId="{835DB5A0-134E-476C-B626-65B053E41C52}" type="pres">
      <dgm:prSet presAssocID="{163078D1-D718-4106-899F-18320F23E268}" presName="iconBgRect" presStyleLbl="bgShp" presStyleIdx="2" presStyleCnt="4"/>
      <dgm:spPr/>
    </dgm:pt>
    <dgm:pt modelId="{9C242525-CE3D-46D8-A290-0576BDE4099B}" type="pres">
      <dgm:prSet presAssocID="{163078D1-D718-4106-899F-18320F23E26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495C8E95-22D3-4C3A-9A90-FCF445436429}" type="pres">
      <dgm:prSet presAssocID="{163078D1-D718-4106-899F-18320F23E268}" presName="spaceRect" presStyleCnt="0"/>
      <dgm:spPr/>
    </dgm:pt>
    <dgm:pt modelId="{0197226E-478A-4EA1-80CF-CEBF32457E26}" type="pres">
      <dgm:prSet presAssocID="{163078D1-D718-4106-899F-18320F23E268}" presName="textRect" presStyleLbl="revTx" presStyleIdx="2" presStyleCnt="4">
        <dgm:presLayoutVars>
          <dgm:chMax val="1"/>
          <dgm:chPref val="1"/>
        </dgm:presLayoutVars>
      </dgm:prSet>
      <dgm:spPr/>
    </dgm:pt>
    <dgm:pt modelId="{FF48425D-1A56-4008-A6D4-2F66B5D032CE}" type="pres">
      <dgm:prSet presAssocID="{BDF008AB-9C6B-458C-9406-2D271DDB128D}" presName="sibTrans" presStyleLbl="sibTrans2D1" presStyleIdx="0" presStyleCnt="0"/>
      <dgm:spPr/>
    </dgm:pt>
    <dgm:pt modelId="{6E1A8BF7-C494-4089-8FFA-5125767D046A}" type="pres">
      <dgm:prSet presAssocID="{64CFD430-D02D-460B-841B-A3C29D047DD8}" presName="compNode" presStyleCnt="0"/>
      <dgm:spPr/>
    </dgm:pt>
    <dgm:pt modelId="{2652A7D7-AF57-40A6-BE03-3B49E5DB3C7F}" type="pres">
      <dgm:prSet presAssocID="{64CFD430-D02D-460B-841B-A3C29D047DD8}" presName="iconBgRect" presStyleLbl="bgShp" presStyleIdx="3" presStyleCnt="4"/>
      <dgm:spPr/>
    </dgm:pt>
    <dgm:pt modelId="{80BA2E04-9E2F-4CF0-BAA9-E0A4B9A95F43}" type="pres">
      <dgm:prSet presAssocID="{64CFD430-D02D-460B-841B-A3C29D047DD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ongue"/>
        </a:ext>
      </dgm:extLst>
    </dgm:pt>
    <dgm:pt modelId="{07CE0ED3-07BB-4750-8768-7D7278EE772D}" type="pres">
      <dgm:prSet presAssocID="{64CFD430-D02D-460B-841B-A3C29D047DD8}" presName="spaceRect" presStyleCnt="0"/>
      <dgm:spPr/>
    </dgm:pt>
    <dgm:pt modelId="{8CBC1537-32ED-49CF-B64B-88A142375515}" type="pres">
      <dgm:prSet presAssocID="{64CFD430-D02D-460B-841B-A3C29D047DD8}" presName="textRect" presStyleLbl="revTx" presStyleIdx="3" presStyleCnt="4">
        <dgm:presLayoutVars>
          <dgm:chMax val="1"/>
          <dgm:chPref val="1"/>
        </dgm:presLayoutVars>
      </dgm:prSet>
      <dgm:spPr/>
    </dgm:pt>
  </dgm:ptLst>
  <dgm:cxnLst>
    <dgm:cxn modelId="{7902E418-2E5D-4BCE-BEE4-E8B0B3C85DB5}" type="presOf" srcId="{30283B4E-33AD-42B1-97E7-6236203D2088}" destId="{A47DA182-D5F8-44C5-8CA0-CF4975D5958B}" srcOrd="0" destOrd="0" presId="urn:microsoft.com/office/officeart/2018/2/layout/IconCircleList"/>
    <dgm:cxn modelId="{A8217D2C-3BC7-4762-8D89-7F2116A40B60}" srcId="{761FB0FC-F371-4E8B-A4D7-2C948604B867}" destId="{64CFD430-D02D-460B-841B-A3C29D047DD8}" srcOrd="3" destOrd="0" parTransId="{63CACC1B-763D-475E-B179-4073C8A368F8}" sibTransId="{0C35168B-214E-4395-872B-E5FE8F5A4CC7}"/>
    <dgm:cxn modelId="{FE95003B-3EF5-46EC-9C05-A9B957A49820}" srcId="{761FB0FC-F371-4E8B-A4D7-2C948604B867}" destId="{F18CDFE6-FC3A-4E82-9028-45D6A35235C5}" srcOrd="0" destOrd="0" parTransId="{22539DD9-9126-478B-A494-B4E7D1B36302}" sibTransId="{30283B4E-33AD-42B1-97E7-6236203D2088}"/>
    <dgm:cxn modelId="{1AB93776-6306-4FFE-A784-1539523BB6DE}" srcId="{761FB0FC-F371-4E8B-A4D7-2C948604B867}" destId="{AB18522B-E11C-44A8-B63A-8C96C256315D}" srcOrd="1" destOrd="0" parTransId="{67ECD8FE-AB5B-43EC-9849-9B7312D04152}" sibTransId="{B3BDD7B5-1E1E-4A82-A98E-9C32F637197C}"/>
    <dgm:cxn modelId="{19BDE356-F63B-46CD-B446-FB695BEE5489}" srcId="{761FB0FC-F371-4E8B-A4D7-2C948604B867}" destId="{163078D1-D718-4106-899F-18320F23E268}" srcOrd="2" destOrd="0" parTransId="{74403095-91AD-4965-BF77-3AC72CA0B354}" sibTransId="{BDF008AB-9C6B-458C-9406-2D271DDB128D}"/>
    <dgm:cxn modelId="{9B87575A-B770-4C8A-9107-F36FC0642210}" type="presOf" srcId="{B3BDD7B5-1E1E-4A82-A98E-9C32F637197C}" destId="{B1BCE629-7A31-4DEF-9F12-74D88F2ED49A}" srcOrd="0" destOrd="0" presId="urn:microsoft.com/office/officeart/2018/2/layout/IconCircleList"/>
    <dgm:cxn modelId="{A387938E-DDE4-40E2-A178-6DBF28EAB37A}" type="presOf" srcId="{64CFD430-D02D-460B-841B-A3C29D047DD8}" destId="{8CBC1537-32ED-49CF-B64B-88A142375515}" srcOrd="0" destOrd="0" presId="urn:microsoft.com/office/officeart/2018/2/layout/IconCircleList"/>
    <dgm:cxn modelId="{B2282B8F-329C-482A-BBA1-A079FC1254E3}" type="presOf" srcId="{BDF008AB-9C6B-458C-9406-2D271DDB128D}" destId="{FF48425D-1A56-4008-A6D4-2F66B5D032CE}" srcOrd="0" destOrd="0" presId="urn:microsoft.com/office/officeart/2018/2/layout/IconCircleList"/>
    <dgm:cxn modelId="{3C606596-A69A-4476-9690-3F71952040B7}" type="presOf" srcId="{761FB0FC-F371-4E8B-A4D7-2C948604B867}" destId="{8EDAD035-1DC8-430D-8460-1E84D3F11D87}" srcOrd="0" destOrd="0" presId="urn:microsoft.com/office/officeart/2018/2/layout/IconCircleList"/>
    <dgm:cxn modelId="{0FF005B0-4700-4BE5-AA03-9333C848C465}" type="presOf" srcId="{163078D1-D718-4106-899F-18320F23E268}" destId="{0197226E-478A-4EA1-80CF-CEBF32457E26}" srcOrd="0" destOrd="0" presId="urn:microsoft.com/office/officeart/2018/2/layout/IconCircleList"/>
    <dgm:cxn modelId="{108C8FB6-20F3-48DC-9D1F-5E6478302204}" type="presOf" srcId="{F18CDFE6-FC3A-4E82-9028-45D6A35235C5}" destId="{11D1BFB6-A9D0-401F-A7E3-D6F03F1F4364}" srcOrd="0" destOrd="0" presId="urn:microsoft.com/office/officeart/2018/2/layout/IconCircleList"/>
    <dgm:cxn modelId="{436B24D0-0DC8-466F-9603-3BC9EB497A8D}" type="presOf" srcId="{AB18522B-E11C-44A8-B63A-8C96C256315D}" destId="{CE8C96A9-F0DC-433B-BEAC-997C32B726DB}" srcOrd="0" destOrd="0" presId="urn:microsoft.com/office/officeart/2018/2/layout/IconCircleList"/>
    <dgm:cxn modelId="{ECA2D149-B0D1-4502-936D-83F7D6291A24}" type="presParOf" srcId="{8EDAD035-1DC8-430D-8460-1E84D3F11D87}" destId="{93EC1BC0-254D-4956-861A-0A682D9B4DEB}" srcOrd="0" destOrd="0" presId="urn:microsoft.com/office/officeart/2018/2/layout/IconCircleList"/>
    <dgm:cxn modelId="{F241C977-F47B-4456-853D-06B63934428B}" type="presParOf" srcId="{93EC1BC0-254D-4956-861A-0A682D9B4DEB}" destId="{3DF43027-1E0E-4B94-ABAF-561EA5A49AF3}" srcOrd="0" destOrd="0" presId="urn:microsoft.com/office/officeart/2018/2/layout/IconCircleList"/>
    <dgm:cxn modelId="{B4DB24FC-37F5-475B-B158-55B2620FA5E8}" type="presParOf" srcId="{3DF43027-1E0E-4B94-ABAF-561EA5A49AF3}" destId="{18ACE217-0C75-4DD7-B1F6-BA4E0794BF33}" srcOrd="0" destOrd="0" presId="urn:microsoft.com/office/officeart/2018/2/layout/IconCircleList"/>
    <dgm:cxn modelId="{64092691-B9D5-4A6D-9008-F2DC43F3E2E9}" type="presParOf" srcId="{3DF43027-1E0E-4B94-ABAF-561EA5A49AF3}" destId="{AE6D327E-A477-4BEC-B0B7-6AB8B6AC78A6}" srcOrd="1" destOrd="0" presId="urn:microsoft.com/office/officeart/2018/2/layout/IconCircleList"/>
    <dgm:cxn modelId="{C36A24BB-C77E-4D3B-9173-F6B68F323FBD}" type="presParOf" srcId="{3DF43027-1E0E-4B94-ABAF-561EA5A49AF3}" destId="{9F9731A1-840B-425F-B996-EB58580099F6}" srcOrd="2" destOrd="0" presId="urn:microsoft.com/office/officeart/2018/2/layout/IconCircleList"/>
    <dgm:cxn modelId="{DF59B19C-6977-470F-9E2E-4B76329DE38D}" type="presParOf" srcId="{3DF43027-1E0E-4B94-ABAF-561EA5A49AF3}" destId="{11D1BFB6-A9D0-401F-A7E3-D6F03F1F4364}" srcOrd="3" destOrd="0" presId="urn:microsoft.com/office/officeart/2018/2/layout/IconCircleList"/>
    <dgm:cxn modelId="{F28A33B7-484A-4065-84C8-B830D82AB65F}" type="presParOf" srcId="{93EC1BC0-254D-4956-861A-0A682D9B4DEB}" destId="{A47DA182-D5F8-44C5-8CA0-CF4975D5958B}" srcOrd="1" destOrd="0" presId="urn:microsoft.com/office/officeart/2018/2/layout/IconCircleList"/>
    <dgm:cxn modelId="{BB04D9E7-FD4E-47C4-8F37-A76EAF2C2979}" type="presParOf" srcId="{93EC1BC0-254D-4956-861A-0A682D9B4DEB}" destId="{59628582-CEA8-4A90-BD09-B369E149B924}" srcOrd="2" destOrd="0" presId="urn:microsoft.com/office/officeart/2018/2/layout/IconCircleList"/>
    <dgm:cxn modelId="{1CDC890A-4BE3-4B64-9848-16A511B67FB6}" type="presParOf" srcId="{59628582-CEA8-4A90-BD09-B369E149B924}" destId="{34C6B237-C0FD-4920-BB70-AC3679C0F930}" srcOrd="0" destOrd="0" presId="urn:microsoft.com/office/officeart/2018/2/layout/IconCircleList"/>
    <dgm:cxn modelId="{1F0FA18E-5C90-48C4-957A-ABB44C82B244}" type="presParOf" srcId="{59628582-CEA8-4A90-BD09-B369E149B924}" destId="{1898CCAD-1A9D-419E-A01A-FB9D7C4A6B20}" srcOrd="1" destOrd="0" presId="urn:microsoft.com/office/officeart/2018/2/layout/IconCircleList"/>
    <dgm:cxn modelId="{58262028-4386-4647-A772-91B6A1D58601}" type="presParOf" srcId="{59628582-CEA8-4A90-BD09-B369E149B924}" destId="{93A95A63-DC7A-49CF-8342-674E91C777BD}" srcOrd="2" destOrd="0" presId="urn:microsoft.com/office/officeart/2018/2/layout/IconCircleList"/>
    <dgm:cxn modelId="{BC9375CC-2631-40F6-84EE-A0017A45C134}" type="presParOf" srcId="{59628582-CEA8-4A90-BD09-B369E149B924}" destId="{CE8C96A9-F0DC-433B-BEAC-997C32B726DB}" srcOrd="3" destOrd="0" presId="urn:microsoft.com/office/officeart/2018/2/layout/IconCircleList"/>
    <dgm:cxn modelId="{D161D846-62E4-4FD9-A1A3-E53B7808F85E}" type="presParOf" srcId="{93EC1BC0-254D-4956-861A-0A682D9B4DEB}" destId="{B1BCE629-7A31-4DEF-9F12-74D88F2ED49A}" srcOrd="3" destOrd="0" presId="urn:microsoft.com/office/officeart/2018/2/layout/IconCircleList"/>
    <dgm:cxn modelId="{C4A9A941-CAED-4A9B-B9C3-F02999013E58}" type="presParOf" srcId="{93EC1BC0-254D-4956-861A-0A682D9B4DEB}" destId="{919E255F-C692-4756-BD18-0B86D6A54C11}" srcOrd="4" destOrd="0" presId="urn:microsoft.com/office/officeart/2018/2/layout/IconCircleList"/>
    <dgm:cxn modelId="{4ED3A28C-7699-4FC9-A6E3-E759524CEA32}" type="presParOf" srcId="{919E255F-C692-4756-BD18-0B86D6A54C11}" destId="{835DB5A0-134E-476C-B626-65B053E41C52}" srcOrd="0" destOrd="0" presId="urn:microsoft.com/office/officeart/2018/2/layout/IconCircleList"/>
    <dgm:cxn modelId="{57D11374-3D01-4D82-A762-69ECC62A3326}" type="presParOf" srcId="{919E255F-C692-4756-BD18-0B86D6A54C11}" destId="{9C242525-CE3D-46D8-A290-0576BDE4099B}" srcOrd="1" destOrd="0" presId="urn:microsoft.com/office/officeart/2018/2/layout/IconCircleList"/>
    <dgm:cxn modelId="{5AA13065-7E55-4544-84C4-8A8E403793BA}" type="presParOf" srcId="{919E255F-C692-4756-BD18-0B86D6A54C11}" destId="{495C8E95-22D3-4C3A-9A90-FCF445436429}" srcOrd="2" destOrd="0" presId="urn:microsoft.com/office/officeart/2018/2/layout/IconCircleList"/>
    <dgm:cxn modelId="{C612D5E3-8DCE-4A71-95AC-31A7144CEF79}" type="presParOf" srcId="{919E255F-C692-4756-BD18-0B86D6A54C11}" destId="{0197226E-478A-4EA1-80CF-CEBF32457E26}" srcOrd="3" destOrd="0" presId="urn:microsoft.com/office/officeart/2018/2/layout/IconCircleList"/>
    <dgm:cxn modelId="{CAA70A1B-4C7A-4D34-8A4B-FF1C8380B549}" type="presParOf" srcId="{93EC1BC0-254D-4956-861A-0A682D9B4DEB}" destId="{FF48425D-1A56-4008-A6D4-2F66B5D032CE}" srcOrd="5" destOrd="0" presId="urn:microsoft.com/office/officeart/2018/2/layout/IconCircleList"/>
    <dgm:cxn modelId="{944DF396-A23D-42AB-8CF9-0198DFFD3E72}" type="presParOf" srcId="{93EC1BC0-254D-4956-861A-0A682D9B4DEB}" destId="{6E1A8BF7-C494-4089-8FFA-5125767D046A}" srcOrd="6" destOrd="0" presId="urn:microsoft.com/office/officeart/2018/2/layout/IconCircleList"/>
    <dgm:cxn modelId="{03F775BE-C0B2-4964-BEFB-AF530D1D5149}" type="presParOf" srcId="{6E1A8BF7-C494-4089-8FFA-5125767D046A}" destId="{2652A7D7-AF57-40A6-BE03-3B49E5DB3C7F}" srcOrd="0" destOrd="0" presId="urn:microsoft.com/office/officeart/2018/2/layout/IconCircleList"/>
    <dgm:cxn modelId="{130D6876-F4AB-49F5-9EA0-44A4069B3102}" type="presParOf" srcId="{6E1A8BF7-C494-4089-8FFA-5125767D046A}" destId="{80BA2E04-9E2F-4CF0-BAA9-E0A4B9A95F43}" srcOrd="1" destOrd="0" presId="urn:microsoft.com/office/officeart/2018/2/layout/IconCircleList"/>
    <dgm:cxn modelId="{77A93028-91C1-4669-A292-7FA220512009}" type="presParOf" srcId="{6E1A8BF7-C494-4089-8FFA-5125767D046A}" destId="{07CE0ED3-07BB-4750-8768-7D7278EE772D}" srcOrd="2" destOrd="0" presId="urn:microsoft.com/office/officeart/2018/2/layout/IconCircleList"/>
    <dgm:cxn modelId="{F6BB8540-C8C7-4817-B5F4-54E11EE7272C}" type="presParOf" srcId="{6E1A8BF7-C494-4089-8FFA-5125767D046A}" destId="{8CBC1537-32ED-49CF-B64B-88A14237551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8DFA2E6-2A56-4622-8C10-A7ACD6B8297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0758B78-1CF9-41F2-81F0-AFFC3B2E9B20}">
      <dgm:prSet/>
      <dgm:spPr/>
      <dgm:t>
        <a:bodyPr/>
        <a:lstStyle/>
        <a:p>
          <a:pPr>
            <a:lnSpc>
              <a:spcPct val="100000"/>
            </a:lnSpc>
          </a:pPr>
          <a:r>
            <a:rPr lang="en-US" dirty="0"/>
            <a:t>Scikit-learn, an important tool for a machine learning professional: simple, efficient, compatible with many Python libraries and known for its simplicity and efficiency. Its use in this project primarily revolved around its role in data splitting and label encoding.</a:t>
          </a:r>
        </a:p>
      </dgm:t>
    </dgm:pt>
    <dgm:pt modelId="{55BA08FF-459C-4902-81D9-04B086500D5E}" type="parTrans" cxnId="{DA0BAFD3-C9CF-4E18-8F03-9099AE539204}">
      <dgm:prSet/>
      <dgm:spPr/>
      <dgm:t>
        <a:bodyPr/>
        <a:lstStyle/>
        <a:p>
          <a:endParaRPr lang="en-US"/>
        </a:p>
      </dgm:t>
    </dgm:pt>
    <dgm:pt modelId="{049C59B6-1BED-4622-A07B-41DF4DABDA1C}" type="sibTrans" cxnId="{DA0BAFD3-C9CF-4E18-8F03-9099AE539204}">
      <dgm:prSet/>
      <dgm:spPr/>
      <dgm:t>
        <a:bodyPr/>
        <a:lstStyle/>
        <a:p>
          <a:pPr>
            <a:lnSpc>
              <a:spcPct val="100000"/>
            </a:lnSpc>
          </a:pPr>
          <a:endParaRPr lang="en-US"/>
        </a:p>
      </dgm:t>
    </dgm:pt>
    <dgm:pt modelId="{A7E9C0E5-718D-496C-AAE6-72D61AEBA7A6}">
      <dgm:prSet/>
      <dgm:spPr/>
      <dgm:t>
        <a:bodyPr/>
        <a:lstStyle/>
        <a:p>
          <a:pPr>
            <a:lnSpc>
              <a:spcPct val="100000"/>
            </a:lnSpc>
          </a:pPr>
          <a:r>
            <a:rPr lang="en-US" b="0" i="0" dirty="0"/>
            <a:t>Data splitting functionality provided by </a:t>
          </a:r>
          <a:r>
            <a:rPr lang="en-US" b="0" i="0" dirty="0" err="1"/>
            <a:t>sklearn</a:t>
          </a:r>
          <a:r>
            <a:rPr lang="en-US" b="0" i="0" dirty="0"/>
            <a:t> is useful when creating a reliable training set from which we can validate our model evaluation.</a:t>
          </a:r>
          <a:endParaRPr lang="en-US" dirty="0"/>
        </a:p>
      </dgm:t>
    </dgm:pt>
    <dgm:pt modelId="{F61637EE-9486-4E12-8B7F-07F7BA62B867}" type="parTrans" cxnId="{3B0DDC11-9F12-4A9A-ADCD-BB7DB8F2A91B}">
      <dgm:prSet/>
      <dgm:spPr/>
      <dgm:t>
        <a:bodyPr/>
        <a:lstStyle/>
        <a:p>
          <a:endParaRPr lang="en-US"/>
        </a:p>
      </dgm:t>
    </dgm:pt>
    <dgm:pt modelId="{DEC70C20-1D24-4052-90CD-89B7D2C87722}" type="sibTrans" cxnId="{3B0DDC11-9F12-4A9A-ADCD-BB7DB8F2A91B}">
      <dgm:prSet/>
      <dgm:spPr/>
      <dgm:t>
        <a:bodyPr/>
        <a:lstStyle/>
        <a:p>
          <a:pPr>
            <a:lnSpc>
              <a:spcPct val="100000"/>
            </a:lnSpc>
          </a:pPr>
          <a:endParaRPr lang="en-US"/>
        </a:p>
      </dgm:t>
    </dgm:pt>
    <dgm:pt modelId="{3172380E-8378-4000-9332-B079AF911C7D}">
      <dgm:prSet/>
      <dgm:spPr/>
      <dgm:t>
        <a:bodyPr/>
        <a:lstStyle/>
        <a:p>
          <a:pPr>
            <a:lnSpc>
              <a:spcPct val="100000"/>
            </a:lnSpc>
          </a:pPr>
          <a:r>
            <a:rPr lang="en-US" dirty="0"/>
            <a:t>Some models require the conversion of categorical labels into numbers before to be able to train them, which can be accomplished simply using scikit-</a:t>
          </a:r>
          <a:r>
            <a:rPr lang="en-US" dirty="0" err="1"/>
            <a:t>learn's</a:t>
          </a:r>
          <a:r>
            <a:rPr lang="en-US" dirty="0"/>
            <a:t> </a:t>
          </a:r>
          <a:r>
            <a:rPr lang="en-US" dirty="0" err="1"/>
            <a:t>LabelEncoder</a:t>
          </a:r>
          <a:r>
            <a:rPr lang="en-US" dirty="0"/>
            <a:t> class. </a:t>
          </a:r>
        </a:p>
      </dgm:t>
    </dgm:pt>
    <dgm:pt modelId="{3400E104-978F-42FA-9590-8561A878A4F0}" type="parTrans" cxnId="{B5AEDA17-32DB-4FFE-B3E7-33F8FBBFCEC3}">
      <dgm:prSet/>
      <dgm:spPr/>
      <dgm:t>
        <a:bodyPr/>
        <a:lstStyle/>
        <a:p>
          <a:endParaRPr lang="en-US"/>
        </a:p>
      </dgm:t>
    </dgm:pt>
    <dgm:pt modelId="{6729CF2B-E574-4F94-9043-678EB84225CE}" type="sibTrans" cxnId="{B5AEDA17-32DB-4FFE-B3E7-33F8FBBFCEC3}">
      <dgm:prSet/>
      <dgm:spPr/>
      <dgm:t>
        <a:bodyPr/>
        <a:lstStyle/>
        <a:p>
          <a:pPr>
            <a:lnSpc>
              <a:spcPct val="100000"/>
            </a:lnSpc>
          </a:pPr>
          <a:endParaRPr lang="en-US"/>
        </a:p>
      </dgm:t>
    </dgm:pt>
    <dgm:pt modelId="{0ED9DD78-BADC-43D3-993D-03F9EDD2426F}">
      <dgm:prSet/>
      <dgm:spPr/>
      <dgm:t>
        <a:bodyPr/>
        <a:lstStyle/>
        <a:p>
          <a:pPr>
            <a:lnSpc>
              <a:spcPct val="100000"/>
            </a:lnSpc>
          </a:pPr>
          <a:r>
            <a:rPr lang="en-US" dirty="0"/>
            <a:t>Scikit-learn is a great option for academic and industrial applications where scalable and maintainable code is crucial because of its resilience and simplicity of usage.</a:t>
          </a:r>
        </a:p>
      </dgm:t>
    </dgm:pt>
    <dgm:pt modelId="{53AA3544-BC71-480F-A5A5-F1B926562AEE}" type="parTrans" cxnId="{DD8215C9-023D-46C0-B342-908FA44E874B}">
      <dgm:prSet/>
      <dgm:spPr/>
      <dgm:t>
        <a:bodyPr/>
        <a:lstStyle/>
        <a:p>
          <a:endParaRPr lang="en-US"/>
        </a:p>
      </dgm:t>
    </dgm:pt>
    <dgm:pt modelId="{B77F9F4A-616A-409B-BBE8-B716BAA06C24}" type="sibTrans" cxnId="{DD8215C9-023D-46C0-B342-908FA44E874B}">
      <dgm:prSet/>
      <dgm:spPr/>
      <dgm:t>
        <a:bodyPr/>
        <a:lstStyle/>
        <a:p>
          <a:endParaRPr lang="en-US"/>
        </a:p>
      </dgm:t>
    </dgm:pt>
    <dgm:pt modelId="{30AFE397-9866-4FB3-A86C-C55CB1011283}" type="pres">
      <dgm:prSet presAssocID="{A8DFA2E6-2A56-4622-8C10-A7ACD6B8297D}" presName="root" presStyleCnt="0">
        <dgm:presLayoutVars>
          <dgm:dir/>
          <dgm:resizeHandles val="exact"/>
        </dgm:presLayoutVars>
      </dgm:prSet>
      <dgm:spPr/>
    </dgm:pt>
    <dgm:pt modelId="{CE195DF9-5FAE-431C-9502-7A96D642C1FA}" type="pres">
      <dgm:prSet presAssocID="{A8DFA2E6-2A56-4622-8C10-A7ACD6B8297D}" presName="container" presStyleCnt="0">
        <dgm:presLayoutVars>
          <dgm:dir/>
          <dgm:resizeHandles val="exact"/>
        </dgm:presLayoutVars>
      </dgm:prSet>
      <dgm:spPr/>
    </dgm:pt>
    <dgm:pt modelId="{9F58CC2F-5A54-48B4-83A4-1AF66AA63F80}" type="pres">
      <dgm:prSet presAssocID="{E0758B78-1CF9-41F2-81F0-AFFC3B2E9B20}" presName="compNode" presStyleCnt="0"/>
      <dgm:spPr/>
    </dgm:pt>
    <dgm:pt modelId="{9C34F05F-2298-40BA-908E-19536C4D407A}" type="pres">
      <dgm:prSet presAssocID="{E0758B78-1CF9-41F2-81F0-AFFC3B2E9B20}" presName="iconBgRect" presStyleLbl="bgShp" presStyleIdx="0" presStyleCnt="4"/>
      <dgm:spPr/>
    </dgm:pt>
    <dgm:pt modelId="{27E998A1-35CE-4339-B1D5-67420577B74C}" type="pres">
      <dgm:prSet presAssocID="{E0758B78-1CF9-41F2-81F0-AFFC3B2E9B2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ools"/>
        </a:ext>
      </dgm:extLst>
    </dgm:pt>
    <dgm:pt modelId="{99EAD80D-4E78-4649-9A4D-4B216ED49B89}" type="pres">
      <dgm:prSet presAssocID="{E0758B78-1CF9-41F2-81F0-AFFC3B2E9B20}" presName="spaceRect" presStyleCnt="0"/>
      <dgm:spPr/>
    </dgm:pt>
    <dgm:pt modelId="{B91D39B4-B620-4B36-B030-DB9B9C29FE15}" type="pres">
      <dgm:prSet presAssocID="{E0758B78-1CF9-41F2-81F0-AFFC3B2E9B20}" presName="textRect" presStyleLbl="revTx" presStyleIdx="0" presStyleCnt="4">
        <dgm:presLayoutVars>
          <dgm:chMax val="1"/>
          <dgm:chPref val="1"/>
        </dgm:presLayoutVars>
      </dgm:prSet>
      <dgm:spPr/>
    </dgm:pt>
    <dgm:pt modelId="{92D9C60C-45E2-4F68-90DD-AE27C17535E6}" type="pres">
      <dgm:prSet presAssocID="{049C59B6-1BED-4622-A07B-41DF4DABDA1C}" presName="sibTrans" presStyleLbl="sibTrans2D1" presStyleIdx="0" presStyleCnt="0"/>
      <dgm:spPr/>
    </dgm:pt>
    <dgm:pt modelId="{7C455DFD-4D17-4237-812F-34F7EB728B90}" type="pres">
      <dgm:prSet presAssocID="{A7E9C0E5-718D-496C-AAE6-72D61AEBA7A6}" presName="compNode" presStyleCnt="0"/>
      <dgm:spPr/>
    </dgm:pt>
    <dgm:pt modelId="{20DC13DC-668F-4DFA-B47F-FC0E88434E8A}" type="pres">
      <dgm:prSet presAssocID="{A7E9C0E5-718D-496C-AAE6-72D61AEBA7A6}" presName="iconBgRect" presStyleLbl="bgShp" presStyleIdx="1" presStyleCnt="4"/>
      <dgm:spPr/>
    </dgm:pt>
    <dgm:pt modelId="{6ECAB49E-F436-4451-8AE6-9D01A40DA760}" type="pres">
      <dgm:prSet presAssocID="{A7E9C0E5-718D-496C-AAE6-72D61AEBA7A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326D69AA-9D16-49DB-B44F-977953928217}" type="pres">
      <dgm:prSet presAssocID="{A7E9C0E5-718D-496C-AAE6-72D61AEBA7A6}" presName="spaceRect" presStyleCnt="0"/>
      <dgm:spPr/>
    </dgm:pt>
    <dgm:pt modelId="{07F0C5F2-7E56-4CA1-ABF1-2F6E4E2E23C3}" type="pres">
      <dgm:prSet presAssocID="{A7E9C0E5-718D-496C-AAE6-72D61AEBA7A6}" presName="textRect" presStyleLbl="revTx" presStyleIdx="1" presStyleCnt="4">
        <dgm:presLayoutVars>
          <dgm:chMax val="1"/>
          <dgm:chPref val="1"/>
        </dgm:presLayoutVars>
      </dgm:prSet>
      <dgm:spPr/>
    </dgm:pt>
    <dgm:pt modelId="{15C64992-5205-4B7D-BBFD-FE57EA7AFF93}" type="pres">
      <dgm:prSet presAssocID="{DEC70C20-1D24-4052-90CD-89B7D2C87722}" presName="sibTrans" presStyleLbl="sibTrans2D1" presStyleIdx="0" presStyleCnt="0"/>
      <dgm:spPr/>
    </dgm:pt>
    <dgm:pt modelId="{EC393E88-B540-4D51-BFF9-1D7C03498837}" type="pres">
      <dgm:prSet presAssocID="{3172380E-8378-4000-9332-B079AF911C7D}" presName="compNode" presStyleCnt="0"/>
      <dgm:spPr/>
    </dgm:pt>
    <dgm:pt modelId="{47A43F5C-62DF-42A2-9A47-953EC03BFEFD}" type="pres">
      <dgm:prSet presAssocID="{3172380E-8378-4000-9332-B079AF911C7D}" presName="iconBgRect" presStyleLbl="bgShp" presStyleIdx="2" presStyleCnt="4"/>
      <dgm:spPr/>
    </dgm:pt>
    <dgm:pt modelId="{F2D3A1FE-8632-41AB-AB3B-C5874FC82C46}" type="pres">
      <dgm:prSet presAssocID="{3172380E-8378-4000-9332-B079AF911C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dd"/>
        </a:ext>
      </dgm:extLst>
    </dgm:pt>
    <dgm:pt modelId="{D6431F23-1406-46DA-A494-540E8ED2B7D3}" type="pres">
      <dgm:prSet presAssocID="{3172380E-8378-4000-9332-B079AF911C7D}" presName="spaceRect" presStyleCnt="0"/>
      <dgm:spPr/>
    </dgm:pt>
    <dgm:pt modelId="{974A903A-18ED-4C11-87FB-3A59550990D2}" type="pres">
      <dgm:prSet presAssocID="{3172380E-8378-4000-9332-B079AF911C7D}" presName="textRect" presStyleLbl="revTx" presStyleIdx="2" presStyleCnt="4">
        <dgm:presLayoutVars>
          <dgm:chMax val="1"/>
          <dgm:chPref val="1"/>
        </dgm:presLayoutVars>
      </dgm:prSet>
      <dgm:spPr/>
    </dgm:pt>
    <dgm:pt modelId="{16F3ECC9-9825-47BD-BA62-2809E4BAE1FE}" type="pres">
      <dgm:prSet presAssocID="{6729CF2B-E574-4F94-9043-678EB84225CE}" presName="sibTrans" presStyleLbl="sibTrans2D1" presStyleIdx="0" presStyleCnt="0"/>
      <dgm:spPr/>
    </dgm:pt>
    <dgm:pt modelId="{E0522950-024F-484D-964E-8B24759C88C9}" type="pres">
      <dgm:prSet presAssocID="{0ED9DD78-BADC-43D3-993D-03F9EDD2426F}" presName="compNode" presStyleCnt="0"/>
      <dgm:spPr/>
    </dgm:pt>
    <dgm:pt modelId="{2C610ECA-79B6-465D-B92E-6E579043EFDA}" type="pres">
      <dgm:prSet presAssocID="{0ED9DD78-BADC-43D3-993D-03F9EDD2426F}" presName="iconBgRect" presStyleLbl="bgShp" presStyleIdx="3" presStyleCnt="4"/>
      <dgm:spPr/>
    </dgm:pt>
    <dgm:pt modelId="{0530111E-D22B-4887-8118-6B8E059C3E5D}" type="pres">
      <dgm:prSet presAssocID="{0ED9DD78-BADC-43D3-993D-03F9EDD2426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7F4F993E-A2BD-4C76-9EDF-B5EBFD82700B}" type="pres">
      <dgm:prSet presAssocID="{0ED9DD78-BADC-43D3-993D-03F9EDD2426F}" presName="spaceRect" presStyleCnt="0"/>
      <dgm:spPr/>
    </dgm:pt>
    <dgm:pt modelId="{5745DC9D-B184-4A91-9DB1-F4BC13B07F51}" type="pres">
      <dgm:prSet presAssocID="{0ED9DD78-BADC-43D3-993D-03F9EDD2426F}" presName="textRect" presStyleLbl="revTx" presStyleIdx="3" presStyleCnt="4">
        <dgm:presLayoutVars>
          <dgm:chMax val="1"/>
          <dgm:chPref val="1"/>
        </dgm:presLayoutVars>
      </dgm:prSet>
      <dgm:spPr/>
    </dgm:pt>
  </dgm:ptLst>
  <dgm:cxnLst>
    <dgm:cxn modelId="{3B0DDC11-9F12-4A9A-ADCD-BB7DB8F2A91B}" srcId="{A8DFA2E6-2A56-4622-8C10-A7ACD6B8297D}" destId="{A7E9C0E5-718D-496C-AAE6-72D61AEBA7A6}" srcOrd="1" destOrd="0" parTransId="{F61637EE-9486-4E12-8B7F-07F7BA62B867}" sibTransId="{DEC70C20-1D24-4052-90CD-89B7D2C87722}"/>
    <dgm:cxn modelId="{B5AEDA17-32DB-4FFE-B3E7-33F8FBBFCEC3}" srcId="{A8DFA2E6-2A56-4622-8C10-A7ACD6B8297D}" destId="{3172380E-8378-4000-9332-B079AF911C7D}" srcOrd="2" destOrd="0" parTransId="{3400E104-978F-42FA-9590-8561A878A4F0}" sibTransId="{6729CF2B-E574-4F94-9043-678EB84225CE}"/>
    <dgm:cxn modelId="{ACFA5029-E0C3-4620-AA7C-039845F8E036}" type="presOf" srcId="{049C59B6-1BED-4622-A07B-41DF4DABDA1C}" destId="{92D9C60C-45E2-4F68-90DD-AE27C17535E6}" srcOrd="0" destOrd="0" presId="urn:microsoft.com/office/officeart/2018/2/layout/IconCircleList"/>
    <dgm:cxn modelId="{80A2FC2B-C44F-402E-94C1-D796690F186B}" type="presOf" srcId="{A7E9C0E5-718D-496C-AAE6-72D61AEBA7A6}" destId="{07F0C5F2-7E56-4CA1-ABF1-2F6E4E2E23C3}" srcOrd="0" destOrd="0" presId="urn:microsoft.com/office/officeart/2018/2/layout/IconCircleList"/>
    <dgm:cxn modelId="{3E724C7C-C3A4-4065-A45D-99004AAED094}" type="presOf" srcId="{E0758B78-1CF9-41F2-81F0-AFFC3B2E9B20}" destId="{B91D39B4-B620-4B36-B030-DB9B9C29FE15}" srcOrd="0" destOrd="0" presId="urn:microsoft.com/office/officeart/2018/2/layout/IconCircleList"/>
    <dgm:cxn modelId="{7C725BA0-9150-4020-A02C-CA75178327C2}" type="presOf" srcId="{A8DFA2E6-2A56-4622-8C10-A7ACD6B8297D}" destId="{30AFE397-9866-4FB3-A86C-C55CB1011283}" srcOrd="0" destOrd="0" presId="urn:microsoft.com/office/officeart/2018/2/layout/IconCircleList"/>
    <dgm:cxn modelId="{8D2791A5-14BC-404B-8ACF-70B4A0A4866E}" type="presOf" srcId="{6729CF2B-E574-4F94-9043-678EB84225CE}" destId="{16F3ECC9-9825-47BD-BA62-2809E4BAE1FE}" srcOrd="0" destOrd="0" presId="urn:microsoft.com/office/officeart/2018/2/layout/IconCircleList"/>
    <dgm:cxn modelId="{EF52CCC1-23D1-4EE5-AB76-FFE254A496B6}" type="presOf" srcId="{3172380E-8378-4000-9332-B079AF911C7D}" destId="{974A903A-18ED-4C11-87FB-3A59550990D2}" srcOrd="0" destOrd="0" presId="urn:microsoft.com/office/officeart/2018/2/layout/IconCircleList"/>
    <dgm:cxn modelId="{DD8215C9-023D-46C0-B342-908FA44E874B}" srcId="{A8DFA2E6-2A56-4622-8C10-A7ACD6B8297D}" destId="{0ED9DD78-BADC-43D3-993D-03F9EDD2426F}" srcOrd="3" destOrd="0" parTransId="{53AA3544-BC71-480F-A5A5-F1B926562AEE}" sibTransId="{B77F9F4A-616A-409B-BBE8-B716BAA06C24}"/>
    <dgm:cxn modelId="{DA0BAFD3-C9CF-4E18-8F03-9099AE539204}" srcId="{A8DFA2E6-2A56-4622-8C10-A7ACD6B8297D}" destId="{E0758B78-1CF9-41F2-81F0-AFFC3B2E9B20}" srcOrd="0" destOrd="0" parTransId="{55BA08FF-459C-4902-81D9-04B086500D5E}" sibTransId="{049C59B6-1BED-4622-A07B-41DF4DABDA1C}"/>
    <dgm:cxn modelId="{998F19EB-553D-49CF-8E4D-08FE659F7CD7}" type="presOf" srcId="{0ED9DD78-BADC-43D3-993D-03F9EDD2426F}" destId="{5745DC9D-B184-4A91-9DB1-F4BC13B07F51}" srcOrd="0" destOrd="0" presId="urn:microsoft.com/office/officeart/2018/2/layout/IconCircleList"/>
    <dgm:cxn modelId="{254A8FF2-87AB-4937-9573-F7384D9A38E2}" type="presOf" srcId="{DEC70C20-1D24-4052-90CD-89B7D2C87722}" destId="{15C64992-5205-4B7D-BBFD-FE57EA7AFF93}" srcOrd="0" destOrd="0" presId="urn:microsoft.com/office/officeart/2018/2/layout/IconCircleList"/>
    <dgm:cxn modelId="{9D9A8937-6930-47AE-9E66-482A8887F85E}" type="presParOf" srcId="{30AFE397-9866-4FB3-A86C-C55CB1011283}" destId="{CE195DF9-5FAE-431C-9502-7A96D642C1FA}" srcOrd="0" destOrd="0" presId="urn:microsoft.com/office/officeart/2018/2/layout/IconCircleList"/>
    <dgm:cxn modelId="{64B3EECE-B3F1-47A9-B429-2D1E9A02C960}" type="presParOf" srcId="{CE195DF9-5FAE-431C-9502-7A96D642C1FA}" destId="{9F58CC2F-5A54-48B4-83A4-1AF66AA63F80}" srcOrd="0" destOrd="0" presId="urn:microsoft.com/office/officeart/2018/2/layout/IconCircleList"/>
    <dgm:cxn modelId="{755C567C-B3C3-41DD-83CB-57F05E283642}" type="presParOf" srcId="{9F58CC2F-5A54-48B4-83A4-1AF66AA63F80}" destId="{9C34F05F-2298-40BA-908E-19536C4D407A}" srcOrd="0" destOrd="0" presId="urn:microsoft.com/office/officeart/2018/2/layout/IconCircleList"/>
    <dgm:cxn modelId="{7E5AA793-FA44-4F17-B883-5623A5F8D709}" type="presParOf" srcId="{9F58CC2F-5A54-48B4-83A4-1AF66AA63F80}" destId="{27E998A1-35CE-4339-B1D5-67420577B74C}" srcOrd="1" destOrd="0" presId="urn:microsoft.com/office/officeart/2018/2/layout/IconCircleList"/>
    <dgm:cxn modelId="{68A9477B-7CEE-4F9F-B51E-007034DA8277}" type="presParOf" srcId="{9F58CC2F-5A54-48B4-83A4-1AF66AA63F80}" destId="{99EAD80D-4E78-4649-9A4D-4B216ED49B89}" srcOrd="2" destOrd="0" presId="urn:microsoft.com/office/officeart/2018/2/layout/IconCircleList"/>
    <dgm:cxn modelId="{7E8F4C26-1589-400D-BCC1-0A453DBBFAAB}" type="presParOf" srcId="{9F58CC2F-5A54-48B4-83A4-1AF66AA63F80}" destId="{B91D39B4-B620-4B36-B030-DB9B9C29FE15}" srcOrd="3" destOrd="0" presId="urn:microsoft.com/office/officeart/2018/2/layout/IconCircleList"/>
    <dgm:cxn modelId="{41A5624F-63B8-4210-AD8F-67045A63AC6F}" type="presParOf" srcId="{CE195DF9-5FAE-431C-9502-7A96D642C1FA}" destId="{92D9C60C-45E2-4F68-90DD-AE27C17535E6}" srcOrd="1" destOrd="0" presId="urn:microsoft.com/office/officeart/2018/2/layout/IconCircleList"/>
    <dgm:cxn modelId="{D798CA66-DE59-4D9B-BEAB-7FC4ADA28354}" type="presParOf" srcId="{CE195DF9-5FAE-431C-9502-7A96D642C1FA}" destId="{7C455DFD-4D17-4237-812F-34F7EB728B90}" srcOrd="2" destOrd="0" presId="urn:microsoft.com/office/officeart/2018/2/layout/IconCircleList"/>
    <dgm:cxn modelId="{33319374-C6DC-408C-BB4E-55B56F7C9ECB}" type="presParOf" srcId="{7C455DFD-4D17-4237-812F-34F7EB728B90}" destId="{20DC13DC-668F-4DFA-B47F-FC0E88434E8A}" srcOrd="0" destOrd="0" presId="urn:microsoft.com/office/officeart/2018/2/layout/IconCircleList"/>
    <dgm:cxn modelId="{1F973C64-7D06-499C-B36A-CA3A3663DEF6}" type="presParOf" srcId="{7C455DFD-4D17-4237-812F-34F7EB728B90}" destId="{6ECAB49E-F436-4451-8AE6-9D01A40DA760}" srcOrd="1" destOrd="0" presId="urn:microsoft.com/office/officeart/2018/2/layout/IconCircleList"/>
    <dgm:cxn modelId="{1EB36612-A9C5-420D-AE8C-23F1A36453DC}" type="presParOf" srcId="{7C455DFD-4D17-4237-812F-34F7EB728B90}" destId="{326D69AA-9D16-49DB-B44F-977953928217}" srcOrd="2" destOrd="0" presId="urn:microsoft.com/office/officeart/2018/2/layout/IconCircleList"/>
    <dgm:cxn modelId="{79030BC6-3068-4380-81C7-8E7B827297F2}" type="presParOf" srcId="{7C455DFD-4D17-4237-812F-34F7EB728B90}" destId="{07F0C5F2-7E56-4CA1-ABF1-2F6E4E2E23C3}" srcOrd="3" destOrd="0" presId="urn:microsoft.com/office/officeart/2018/2/layout/IconCircleList"/>
    <dgm:cxn modelId="{86DA7183-3C9E-44DD-8A38-EA3F29C542A1}" type="presParOf" srcId="{CE195DF9-5FAE-431C-9502-7A96D642C1FA}" destId="{15C64992-5205-4B7D-BBFD-FE57EA7AFF93}" srcOrd="3" destOrd="0" presId="urn:microsoft.com/office/officeart/2018/2/layout/IconCircleList"/>
    <dgm:cxn modelId="{FB6BAF97-2320-41B0-B6B3-AE0EC74F3508}" type="presParOf" srcId="{CE195DF9-5FAE-431C-9502-7A96D642C1FA}" destId="{EC393E88-B540-4D51-BFF9-1D7C03498837}" srcOrd="4" destOrd="0" presId="urn:microsoft.com/office/officeart/2018/2/layout/IconCircleList"/>
    <dgm:cxn modelId="{37D655FE-F43E-44B7-99B6-71FDFC893425}" type="presParOf" srcId="{EC393E88-B540-4D51-BFF9-1D7C03498837}" destId="{47A43F5C-62DF-42A2-9A47-953EC03BFEFD}" srcOrd="0" destOrd="0" presId="urn:microsoft.com/office/officeart/2018/2/layout/IconCircleList"/>
    <dgm:cxn modelId="{1B91C395-3706-44BE-A8A1-E6A1541CB38A}" type="presParOf" srcId="{EC393E88-B540-4D51-BFF9-1D7C03498837}" destId="{F2D3A1FE-8632-41AB-AB3B-C5874FC82C46}" srcOrd="1" destOrd="0" presId="urn:microsoft.com/office/officeart/2018/2/layout/IconCircleList"/>
    <dgm:cxn modelId="{B88E25B0-631E-4E86-A2EA-161DE19C99D2}" type="presParOf" srcId="{EC393E88-B540-4D51-BFF9-1D7C03498837}" destId="{D6431F23-1406-46DA-A494-540E8ED2B7D3}" srcOrd="2" destOrd="0" presId="urn:microsoft.com/office/officeart/2018/2/layout/IconCircleList"/>
    <dgm:cxn modelId="{AED09AC0-D611-46D1-A264-70C9855D066C}" type="presParOf" srcId="{EC393E88-B540-4D51-BFF9-1D7C03498837}" destId="{974A903A-18ED-4C11-87FB-3A59550990D2}" srcOrd="3" destOrd="0" presId="urn:microsoft.com/office/officeart/2018/2/layout/IconCircleList"/>
    <dgm:cxn modelId="{C450786F-D1ED-4DFC-81CE-9832C931743C}" type="presParOf" srcId="{CE195DF9-5FAE-431C-9502-7A96D642C1FA}" destId="{16F3ECC9-9825-47BD-BA62-2809E4BAE1FE}" srcOrd="5" destOrd="0" presId="urn:microsoft.com/office/officeart/2018/2/layout/IconCircleList"/>
    <dgm:cxn modelId="{0FF8D20C-91E4-476D-B04E-3EABF8D2C415}" type="presParOf" srcId="{CE195DF9-5FAE-431C-9502-7A96D642C1FA}" destId="{E0522950-024F-484D-964E-8B24759C88C9}" srcOrd="6" destOrd="0" presId="urn:microsoft.com/office/officeart/2018/2/layout/IconCircleList"/>
    <dgm:cxn modelId="{6014A5CF-5A7B-4DD7-8824-47D00D08F097}" type="presParOf" srcId="{E0522950-024F-484D-964E-8B24759C88C9}" destId="{2C610ECA-79B6-465D-B92E-6E579043EFDA}" srcOrd="0" destOrd="0" presId="urn:microsoft.com/office/officeart/2018/2/layout/IconCircleList"/>
    <dgm:cxn modelId="{F9F6D521-FF81-47A1-A26B-4EAB0671750D}" type="presParOf" srcId="{E0522950-024F-484D-964E-8B24759C88C9}" destId="{0530111E-D22B-4887-8118-6B8E059C3E5D}" srcOrd="1" destOrd="0" presId="urn:microsoft.com/office/officeart/2018/2/layout/IconCircleList"/>
    <dgm:cxn modelId="{BF38B207-BC66-45D3-991A-E6DB8A2207E1}" type="presParOf" srcId="{E0522950-024F-484D-964E-8B24759C88C9}" destId="{7F4F993E-A2BD-4C76-9EDF-B5EBFD82700B}" srcOrd="2" destOrd="0" presId="urn:microsoft.com/office/officeart/2018/2/layout/IconCircleList"/>
    <dgm:cxn modelId="{68A8AC2A-A438-4EC2-93A8-5F98F55C44DD}" type="presParOf" srcId="{E0522950-024F-484D-964E-8B24759C88C9}" destId="{5745DC9D-B184-4A91-9DB1-F4BC13B07F5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1601F43-C795-4A46-872F-C175B8276DF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4689F8C-2243-487A-AC68-EFE87536ABB2}">
      <dgm:prSet custT="1"/>
      <dgm:spPr/>
      <dgm:t>
        <a:bodyPr/>
        <a:lstStyle/>
        <a:p>
          <a:pPr>
            <a:lnSpc>
              <a:spcPct val="100000"/>
            </a:lnSpc>
          </a:pPr>
          <a:r>
            <a:rPr lang="en-US" sz="1200"/>
            <a:t>This combination of these libraries formed a solid base that allowed us to deal with the Arabic news headline data sets effectively, thereby enabling work on NLP-related tasks within a sound framework.</a:t>
          </a:r>
        </a:p>
      </dgm:t>
    </dgm:pt>
    <dgm:pt modelId="{E5946277-BD1D-4145-ACA7-5836373C4674}" type="parTrans" cxnId="{330D1D8D-C908-40B8-8790-FFEBEAE2DE74}">
      <dgm:prSet/>
      <dgm:spPr/>
      <dgm:t>
        <a:bodyPr/>
        <a:lstStyle/>
        <a:p>
          <a:endParaRPr lang="en-US" sz="2000"/>
        </a:p>
      </dgm:t>
    </dgm:pt>
    <dgm:pt modelId="{0C395458-6310-4771-9786-7E1DFD546F71}" type="sibTrans" cxnId="{330D1D8D-C908-40B8-8790-FFEBEAE2DE74}">
      <dgm:prSet/>
      <dgm:spPr/>
      <dgm:t>
        <a:bodyPr/>
        <a:lstStyle/>
        <a:p>
          <a:endParaRPr lang="en-US" sz="2000"/>
        </a:p>
      </dgm:t>
    </dgm:pt>
    <dgm:pt modelId="{715EFA55-A755-4404-B735-08263D07C426}">
      <dgm:prSet custT="1"/>
      <dgm:spPr/>
      <dgm:t>
        <a:bodyPr/>
        <a:lstStyle/>
        <a:p>
          <a:pPr>
            <a:lnSpc>
              <a:spcPct val="100000"/>
            </a:lnSpc>
          </a:pPr>
          <a:r>
            <a:rPr lang="en-US" sz="1200"/>
            <a:t>When utilized together, it did not only make the workflow smoother but it also increased the ability of producing advanced models that are characterized by accuracy as well as efficiency. </a:t>
          </a:r>
        </a:p>
      </dgm:t>
    </dgm:pt>
    <dgm:pt modelId="{E7356366-96F9-4D5A-8C2C-7A5613E593EA}" type="parTrans" cxnId="{0A2342F0-2E6A-4B50-894A-375D39A9129A}">
      <dgm:prSet/>
      <dgm:spPr/>
      <dgm:t>
        <a:bodyPr/>
        <a:lstStyle/>
        <a:p>
          <a:endParaRPr lang="en-US" sz="2000"/>
        </a:p>
      </dgm:t>
    </dgm:pt>
    <dgm:pt modelId="{FA37BEC9-D525-4D12-8D2D-12DD4D5536D1}" type="sibTrans" cxnId="{0A2342F0-2E6A-4B50-894A-375D39A9129A}">
      <dgm:prSet/>
      <dgm:spPr/>
      <dgm:t>
        <a:bodyPr/>
        <a:lstStyle/>
        <a:p>
          <a:endParaRPr lang="en-US" sz="2000"/>
        </a:p>
      </dgm:t>
    </dgm:pt>
    <dgm:pt modelId="{70CB5606-DCAA-4B34-AF8F-51C364574981}">
      <dgm:prSet custT="1"/>
      <dgm:spPr/>
      <dgm:t>
        <a:bodyPr/>
        <a:lstStyle/>
        <a:p>
          <a:pPr>
            <a:lnSpc>
              <a:spcPct val="100000"/>
            </a:lnSpc>
          </a:pPr>
          <a:r>
            <a:rPr lang="en-US" sz="1200"/>
            <a:t>The analysis highlights the critical role of tool selection in machine learning project development with a special focus on projects involving complex textual data such as Arabic news headlines.</a:t>
          </a:r>
        </a:p>
      </dgm:t>
    </dgm:pt>
    <dgm:pt modelId="{20252BBF-5FB4-4BD0-B6EA-26B13EB64B2F}" type="parTrans" cxnId="{900344C6-CD4F-4B8F-A607-4A2453D2F6E7}">
      <dgm:prSet/>
      <dgm:spPr/>
      <dgm:t>
        <a:bodyPr/>
        <a:lstStyle/>
        <a:p>
          <a:endParaRPr lang="en-US" sz="2000"/>
        </a:p>
      </dgm:t>
    </dgm:pt>
    <dgm:pt modelId="{D4058B6A-0EC8-4F4F-8A13-63F71283EE1A}" type="sibTrans" cxnId="{900344C6-CD4F-4B8F-A607-4A2453D2F6E7}">
      <dgm:prSet/>
      <dgm:spPr/>
      <dgm:t>
        <a:bodyPr/>
        <a:lstStyle/>
        <a:p>
          <a:endParaRPr lang="en-US" sz="2000"/>
        </a:p>
      </dgm:t>
    </dgm:pt>
    <dgm:pt modelId="{59A966B4-528B-498A-B3B8-7C7DD22D1C1A}">
      <dgm:prSet custT="1"/>
      <dgm:spPr/>
      <dgm:t>
        <a:bodyPr/>
        <a:lstStyle/>
        <a:p>
          <a:pPr>
            <a:lnSpc>
              <a:spcPct val="100000"/>
            </a:lnSpc>
          </a:pPr>
          <a:r>
            <a:rPr lang="en-US" sz="1200"/>
            <a:t>The real world usefulness of these tools is that they help to improve accuracy and efficiency of an NLP classification model, such as ours, thus illustrating their important role in the successful implementation of NLP tasks.</a:t>
          </a:r>
        </a:p>
      </dgm:t>
    </dgm:pt>
    <dgm:pt modelId="{13BAA1DD-43EA-490C-AC76-315D80B4D7D2}" type="parTrans" cxnId="{1C08BC23-26CE-4B67-A2B6-9C8E8EE0BA81}">
      <dgm:prSet/>
      <dgm:spPr/>
      <dgm:t>
        <a:bodyPr/>
        <a:lstStyle/>
        <a:p>
          <a:endParaRPr lang="en-US" sz="2000"/>
        </a:p>
      </dgm:t>
    </dgm:pt>
    <dgm:pt modelId="{9B0BC33C-2657-4898-8D1A-99899E9582F8}" type="sibTrans" cxnId="{1C08BC23-26CE-4B67-A2B6-9C8E8EE0BA81}">
      <dgm:prSet/>
      <dgm:spPr/>
      <dgm:t>
        <a:bodyPr/>
        <a:lstStyle/>
        <a:p>
          <a:endParaRPr lang="en-US" sz="2000"/>
        </a:p>
      </dgm:t>
    </dgm:pt>
    <dgm:pt modelId="{48BD4EB5-1F68-4D17-AE33-2D0C56BC25ED}" type="pres">
      <dgm:prSet presAssocID="{41601F43-C795-4A46-872F-C175B8276DF3}" presName="root" presStyleCnt="0">
        <dgm:presLayoutVars>
          <dgm:dir/>
          <dgm:resizeHandles val="exact"/>
        </dgm:presLayoutVars>
      </dgm:prSet>
      <dgm:spPr/>
    </dgm:pt>
    <dgm:pt modelId="{F07D5D0A-62E2-4D77-BCAD-8B9EF2144C1C}" type="pres">
      <dgm:prSet presAssocID="{94689F8C-2243-487A-AC68-EFE87536ABB2}" presName="compNode" presStyleCnt="0"/>
      <dgm:spPr/>
    </dgm:pt>
    <dgm:pt modelId="{0A682243-D969-40A2-96EE-83C101AF8831}" type="pres">
      <dgm:prSet presAssocID="{94689F8C-2243-487A-AC68-EFE87536ABB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329DEE8-3CC5-4E93-A019-1CD0569D7BCD}" type="pres">
      <dgm:prSet presAssocID="{94689F8C-2243-487A-AC68-EFE87536ABB2}" presName="spaceRect" presStyleCnt="0"/>
      <dgm:spPr/>
    </dgm:pt>
    <dgm:pt modelId="{51682D5E-3F2E-4C1F-93B8-340D32BDF4BF}" type="pres">
      <dgm:prSet presAssocID="{94689F8C-2243-487A-AC68-EFE87536ABB2}" presName="textRect" presStyleLbl="revTx" presStyleIdx="0" presStyleCnt="4">
        <dgm:presLayoutVars>
          <dgm:chMax val="1"/>
          <dgm:chPref val="1"/>
        </dgm:presLayoutVars>
      </dgm:prSet>
      <dgm:spPr/>
    </dgm:pt>
    <dgm:pt modelId="{BD4D9F67-7B31-4B87-95CE-88518E243988}" type="pres">
      <dgm:prSet presAssocID="{0C395458-6310-4771-9786-7E1DFD546F71}" presName="sibTrans" presStyleCnt="0"/>
      <dgm:spPr/>
    </dgm:pt>
    <dgm:pt modelId="{A3043EAD-6574-4936-80CA-F6A526200388}" type="pres">
      <dgm:prSet presAssocID="{715EFA55-A755-4404-B735-08263D07C426}" presName="compNode" presStyleCnt="0"/>
      <dgm:spPr/>
    </dgm:pt>
    <dgm:pt modelId="{D4B00319-DEF7-460D-BCE3-761E8168D038}" type="pres">
      <dgm:prSet presAssocID="{715EFA55-A755-4404-B735-08263D07C42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92382947-186B-4D98-BDA9-E70329721267}" type="pres">
      <dgm:prSet presAssocID="{715EFA55-A755-4404-B735-08263D07C426}" presName="spaceRect" presStyleCnt="0"/>
      <dgm:spPr/>
    </dgm:pt>
    <dgm:pt modelId="{FF645686-C673-4BB4-9033-F8122745737C}" type="pres">
      <dgm:prSet presAssocID="{715EFA55-A755-4404-B735-08263D07C426}" presName="textRect" presStyleLbl="revTx" presStyleIdx="1" presStyleCnt="4">
        <dgm:presLayoutVars>
          <dgm:chMax val="1"/>
          <dgm:chPref val="1"/>
        </dgm:presLayoutVars>
      </dgm:prSet>
      <dgm:spPr/>
    </dgm:pt>
    <dgm:pt modelId="{B1B20D56-5AD5-4E35-A57F-2BEEEE2FE920}" type="pres">
      <dgm:prSet presAssocID="{FA37BEC9-D525-4D12-8D2D-12DD4D5536D1}" presName="sibTrans" presStyleCnt="0"/>
      <dgm:spPr/>
    </dgm:pt>
    <dgm:pt modelId="{A819CFDC-5B10-496B-9D5B-9C359C2DCC06}" type="pres">
      <dgm:prSet presAssocID="{70CB5606-DCAA-4B34-AF8F-51C364574981}" presName="compNode" presStyleCnt="0"/>
      <dgm:spPr/>
    </dgm:pt>
    <dgm:pt modelId="{7FFA0C5D-684A-49B6-BE78-1DD74D411751}" type="pres">
      <dgm:prSet presAssocID="{70CB5606-DCAA-4B34-AF8F-51C36457498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25822ACC-51D6-4760-8D3D-A205D5710EE1}" type="pres">
      <dgm:prSet presAssocID="{70CB5606-DCAA-4B34-AF8F-51C364574981}" presName="spaceRect" presStyleCnt="0"/>
      <dgm:spPr/>
    </dgm:pt>
    <dgm:pt modelId="{EC54A245-C667-42AE-B205-057299F22C58}" type="pres">
      <dgm:prSet presAssocID="{70CB5606-DCAA-4B34-AF8F-51C364574981}" presName="textRect" presStyleLbl="revTx" presStyleIdx="2" presStyleCnt="4">
        <dgm:presLayoutVars>
          <dgm:chMax val="1"/>
          <dgm:chPref val="1"/>
        </dgm:presLayoutVars>
      </dgm:prSet>
      <dgm:spPr/>
    </dgm:pt>
    <dgm:pt modelId="{7DBE65C5-8B2C-43C3-85D9-CB89E22C3F90}" type="pres">
      <dgm:prSet presAssocID="{D4058B6A-0EC8-4F4F-8A13-63F71283EE1A}" presName="sibTrans" presStyleCnt="0"/>
      <dgm:spPr/>
    </dgm:pt>
    <dgm:pt modelId="{4424A57C-46BE-4D9B-9AFF-4592C9530849}" type="pres">
      <dgm:prSet presAssocID="{59A966B4-528B-498A-B3B8-7C7DD22D1C1A}" presName="compNode" presStyleCnt="0"/>
      <dgm:spPr/>
    </dgm:pt>
    <dgm:pt modelId="{3B49F7E7-E336-4D8D-A222-32F55BFEA0AB}" type="pres">
      <dgm:prSet presAssocID="{59A966B4-528B-498A-B3B8-7C7DD22D1C1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E33AA9B0-0895-4F2A-A4F8-C81793ED50BB}" type="pres">
      <dgm:prSet presAssocID="{59A966B4-528B-498A-B3B8-7C7DD22D1C1A}" presName="spaceRect" presStyleCnt="0"/>
      <dgm:spPr/>
    </dgm:pt>
    <dgm:pt modelId="{71793E3B-E46C-4861-9565-E1DA8FB83B83}" type="pres">
      <dgm:prSet presAssocID="{59A966B4-528B-498A-B3B8-7C7DD22D1C1A}" presName="textRect" presStyleLbl="revTx" presStyleIdx="3" presStyleCnt="4">
        <dgm:presLayoutVars>
          <dgm:chMax val="1"/>
          <dgm:chPref val="1"/>
        </dgm:presLayoutVars>
      </dgm:prSet>
      <dgm:spPr/>
    </dgm:pt>
  </dgm:ptLst>
  <dgm:cxnLst>
    <dgm:cxn modelId="{95182D0F-5F96-4919-B576-F58B81F6BF96}" type="presOf" srcId="{94689F8C-2243-487A-AC68-EFE87536ABB2}" destId="{51682D5E-3F2E-4C1F-93B8-340D32BDF4BF}" srcOrd="0" destOrd="0" presId="urn:microsoft.com/office/officeart/2018/2/layout/IconLabelList"/>
    <dgm:cxn modelId="{1C08BC23-26CE-4B67-A2B6-9C8E8EE0BA81}" srcId="{41601F43-C795-4A46-872F-C175B8276DF3}" destId="{59A966B4-528B-498A-B3B8-7C7DD22D1C1A}" srcOrd="3" destOrd="0" parTransId="{13BAA1DD-43EA-490C-AC76-315D80B4D7D2}" sibTransId="{9B0BC33C-2657-4898-8D1A-99899E9582F8}"/>
    <dgm:cxn modelId="{A3E0B03E-0E59-4CC6-8D0D-923FFA5CC2F8}" type="presOf" srcId="{41601F43-C795-4A46-872F-C175B8276DF3}" destId="{48BD4EB5-1F68-4D17-AE33-2D0C56BC25ED}" srcOrd="0" destOrd="0" presId="urn:microsoft.com/office/officeart/2018/2/layout/IconLabelList"/>
    <dgm:cxn modelId="{11D13E88-9224-4EBD-BC4C-00C8B992EE92}" type="presOf" srcId="{59A966B4-528B-498A-B3B8-7C7DD22D1C1A}" destId="{71793E3B-E46C-4861-9565-E1DA8FB83B83}" srcOrd="0" destOrd="0" presId="urn:microsoft.com/office/officeart/2018/2/layout/IconLabelList"/>
    <dgm:cxn modelId="{330D1D8D-C908-40B8-8790-FFEBEAE2DE74}" srcId="{41601F43-C795-4A46-872F-C175B8276DF3}" destId="{94689F8C-2243-487A-AC68-EFE87536ABB2}" srcOrd="0" destOrd="0" parTransId="{E5946277-BD1D-4145-ACA7-5836373C4674}" sibTransId="{0C395458-6310-4771-9786-7E1DFD546F71}"/>
    <dgm:cxn modelId="{CEA31CB8-3A0C-4585-B93C-C8D31E94250B}" type="presOf" srcId="{715EFA55-A755-4404-B735-08263D07C426}" destId="{FF645686-C673-4BB4-9033-F8122745737C}" srcOrd="0" destOrd="0" presId="urn:microsoft.com/office/officeart/2018/2/layout/IconLabelList"/>
    <dgm:cxn modelId="{900344C6-CD4F-4B8F-A607-4A2453D2F6E7}" srcId="{41601F43-C795-4A46-872F-C175B8276DF3}" destId="{70CB5606-DCAA-4B34-AF8F-51C364574981}" srcOrd="2" destOrd="0" parTransId="{20252BBF-5FB4-4BD0-B6EA-26B13EB64B2F}" sibTransId="{D4058B6A-0EC8-4F4F-8A13-63F71283EE1A}"/>
    <dgm:cxn modelId="{AE30B3C7-D68E-41C5-8AF0-27C06BA2839B}" type="presOf" srcId="{70CB5606-DCAA-4B34-AF8F-51C364574981}" destId="{EC54A245-C667-42AE-B205-057299F22C58}" srcOrd="0" destOrd="0" presId="urn:microsoft.com/office/officeart/2018/2/layout/IconLabelList"/>
    <dgm:cxn modelId="{0A2342F0-2E6A-4B50-894A-375D39A9129A}" srcId="{41601F43-C795-4A46-872F-C175B8276DF3}" destId="{715EFA55-A755-4404-B735-08263D07C426}" srcOrd="1" destOrd="0" parTransId="{E7356366-96F9-4D5A-8C2C-7A5613E593EA}" sibTransId="{FA37BEC9-D525-4D12-8D2D-12DD4D5536D1}"/>
    <dgm:cxn modelId="{D327170F-30E5-4CDF-A469-C53840D7CAEB}" type="presParOf" srcId="{48BD4EB5-1F68-4D17-AE33-2D0C56BC25ED}" destId="{F07D5D0A-62E2-4D77-BCAD-8B9EF2144C1C}" srcOrd="0" destOrd="0" presId="urn:microsoft.com/office/officeart/2018/2/layout/IconLabelList"/>
    <dgm:cxn modelId="{DA9ABDE9-364B-4A87-9577-7A606E13C3A3}" type="presParOf" srcId="{F07D5D0A-62E2-4D77-BCAD-8B9EF2144C1C}" destId="{0A682243-D969-40A2-96EE-83C101AF8831}" srcOrd="0" destOrd="0" presId="urn:microsoft.com/office/officeart/2018/2/layout/IconLabelList"/>
    <dgm:cxn modelId="{6EE10822-3526-4009-9CD1-D87ECA031AB8}" type="presParOf" srcId="{F07D5D0A-62E2-4D77-BCAD-8B9EF2144C1C}" destId="{2329DEE8-3CC5-4E93-A019-1CD0569D7BCD}" srcOrd="1" destOrd="0" presId="urn:microsoft.com/office/officeart/2018/2/layout/IconLabelList"/>
    <dgm:cxn modelId="{4E721A98-EF8D-4F40-861D-C477DB0C10FD}" type="presParOf" srcId="{F07D5D0A-62E2-4D77-BCAD-8B9EF2144C1C}" destId="{51682D5E-3F2E-4C1F-93B8-340D32BDF4BF}" srcOrd="2" destOrd="0" presId="urn:microsoft.com/office/officeart/2018/2/layout/IconLabelList"/>
    <dgm:cxn modelId="{D9D2FBFC-0C04-49B8-89DA-F0A00E7F84F7}" type="presParOf" srcId="{48BD4EB5-1F68-4D17-AE33-2D0C56BC25ED}" destId="{BD4D9F67-7B31-4B87-95CE-88518E243988}" srcOrd="1" destOrd="0" presId="urn:microsoft.com/office/officeart/2018/2/layout/IconLabelList"/>
    <dgm:cxn modelId="{F57FD1F8-76F9-4CED-8F23-3BDAB1374C93}" type="presParOf" srcId="{48BD4EB5-1F68-4D17-AE33-2D0C56BC25ED}" destId="{A3043EAD-6574-4936-80CA-F6A526200388}" srcOrd="2" destOrd="0" presId="urn:microsoft.com/office/officeart/2018/2/layout/IconLabelList"/>
    <dgm:cxn modelId="{FA4FE4B0-3E02-4253-A35A-37C8A361C861}" type="presParOf" srcId="{A3043EAD-6574-4936-80CA-F6A526200388}" destId="{D4B00319-DEF7-460D-BCE3-761E8168D038}" srcOrd="0" destOrd="0" presId="urn:microsoft.com/office/officeart/2018/2/layout/IconLabelList"/>
    <dgm:cxn modelId="{813749FB-BF73-450D-8612-CF2E56312493}" type="presParOf" srcId="{A3043EAD-6574-4936-80CA-F6A526200388}" destId="{92382947-186B-4D98-BDA9-E70329721267}" srcOrd="1" destOrd="0" presId="urn:microsoft.com/office/officeart/2018/2/layout/IconLabelList"/>
    <dgm:cxn modelId="{8D72A629-0CB8-47CA-BBC6-CB0ED98223CA}" type="presParOf" srcId="{A3043EAD-6574-4936-80CA-F6A526200388}" destId="{FF645686-C673-4BB4-9033-F8122745737C}" srcOrd="2" destOrd="0" presId="urn:microsoft.com/office/officeart/2018/2/layout/IconLabelList"/>
    <dgm:cxn modelId="{83462216-E8FB-4C7E-AE89-BE80BD28DACA}" type="presParOf" srcId="{48BD4EB5-1F68-4D17-AE33-2D0C56BC25ED}" destId="{B1B20D56-5AD5-4E35-A57F-2BEEEE2FE920}" srcOrd="3" destOrd="0" presId="urn:microsoft.com/office/officeart/2018/2/layout/IconLabelList"/>
    <dgm:cxn modelId="{2913CC4D-F2F2-4118-912F-F022B1F9643B}" type="presParOf" srcId="{48BD4EB5-1F68-4D17-AE33-2D0C56BC25ED}" destId="{A819CFDC-5B10-496B-9D5B-9C359C2DCC06}" srcOrd="4" destOrd="0" presId="urn:microsoft.com/office/officeart/2018/2/layout/IconLabelList"/>
    <dgm:cxn modelId="{AC9136B8-5184-455C-BBAB-5533532627A2}" type="presParOf" srcId="{A819CFDC-5B10-496B-9D5B-9C359C2DCC06}" destId="{7FFA0C5D-684A-49B6-BE78-1DD74D411751}" srcOrd="0" destOrd="0" presId="urn:microsoft.com/office/officeart/2018/2/layout/IconLabelList"/>
    <dgm:cxn modelId="{B59F78D2-23F1-4867-861C-A92B12594F9D}" type="presParOf" srcId="{A819CFDC-5B10-496B-9D5B-9C359C2DCC06}" destId="{25822ACC-51D6-4760-8D3D-A205D5710EE1}" srcOrd="1" destOrd="0" presId="urn:microsoft.com/office/officeart/2018/2/layout/IconLabelList"/>
    <dgm:cxn modelId="{6FFC3516-7259-4EC0-B4E0-E74A6CD316DB}" type="presParOf" srcId="{A819CFDC-5B10-496B-9D5B-9C359C2DCC06}" destId="{EC54A245-C667-42AE-B205-057299F22C58}" srcOrd="2" destOrd="0" presId="urn:microsoft.com/office/officeart/2018/2/layout/IconLabelList"/>
    <dgm:cxn modelId="{0CA8A413-02C6-4E71-8943-E4FA01356BB3}" type="presParOf" srcId="{48BD4EB5-1F68-4D17-AE33-2D0C56BC25ED}" destId="{7DBE65C5-8B2C-43C3-85D9-CB89E22C3F90}" srcOrd="5" destOrd="0" presId="urn:microsoft.com/office/officeart/2018/2/layout/IconLabelList"/>
    <dgm:cxn modelId="{771C1492-1BB6-4ADC-B34F-1FDFB83FFFB3}" type="presParOf" srcId="{48BD4EB5-1F68-4D17-AE33-2D0C56BC25ED}" destId="{4424A57C-46BE-4D9B-9AFF-4592C9530849}" srcOrd="6" destOrd="0" presId="urn:microsoft.com/office/officeart/2018/2/layout/IconLabelList"/>
    <dgm:cxn modelId="{41EA4B1A-737D-43FE-8199-3C77D75E81D4}" type="presParOf" srcId="{4424A57C-46BE-4D9B-9AFF-4592C9530849}" destId="{3B49F7E7-E336-4D8D-A222-32F55BFEA0AB}" srcOrd="0" destOrd="0" presId="urn:microsoft.com/office/officeart/2018/2/layout/IconLabelList"/>
    <dgm:cxn modelId="{3A6CD613-2B72-4720-82C0-2D794E6A57A4}" type="presParOf" srcId="{4424A57C-46BE-4D9B-9AFF-4592C9530849}" destId="{E33AA9B0-0895-4F2A-A4F8-C81793ED50BB}" srcOrd="1" destOrd="0" presId="urn:microsoft.com/office/officeart/2018/2/layout/IconLabelList"/>
    <dgm:cxn modelId="{9D8803D7-0F84-485D-A090-91B1B40DBCC5}" type="presParOf" srcId="{4424A57C-46BE-4D9B-9AFF-4592C9530849}" destId="{71793E3B-E46C-4861-9565-E1DA8FB83B8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6333E-6E60-4CBB-82BD-914A6BB0F31C}">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48DB98-E769-472E-8AFB-00FA383D5DFC}">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B2B1AC-5FB6-42EB-B9FF-F7FFE9F8D47B}">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i="0" kern="1200" dirty="0"/>
            <a:t>pandas</a:t>
          </a:r>
          <a:r>
            <a:rPr lang="en-US" sz="1500" b="0" i="0" kern="1200" dirty="0"/>
            <a:t> - A library utilized for data manipulation and analysis due to its capability of reading data from different file formats such as Excel through functions, enabling manipulation of data frames and compatibility with other packages.</a:t>
          </a:r>
          <a:endParaRPr lang="en-US" sz="1500" kern="1200" dirty="0"/>
        </a:p>
      </dsp:txBody>
      <dsp:txXfrm>
        <a:off x="1057183" y="1805"/>
        <a:ext cx="9458416" cy="915310"/>
      </dsp:txXfrm>
    </dsp:sp>
    <dsp:sp modelId="{0F5DE063-81FC-4931-BAD2-9CC0F2DBDDB2}">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847D4A-4E55-438F-9F9E-A584CE4EA8B7}">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5F6563-EC06-4D69-A87F-37BA25F5FC1C}">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kern="1200" dirty="0"/>
            <a:t>re (Regular Expression) </a:t>
          </a:r>
          <a:r>
            <a:rPr lang="en-US" sz="1500" b="0" kern="1200" dirty="0"/>
            <a:t>- It is employed for tasks that involve text cleaning, which include but are not limited to removing diacritics, replacing characters (any activity with normalization and typically asking for pattern matching).</a:t>
          </a:r>
        </a:p>
      </dsp:txBody>
      <dsp:txXfrm>
        <a:off x="1057183" y="1145944"/>
        <a:ext cx="9458416" cy="915310"/>
      </dsp:txXfrm>
    </dsp:sp>
    <dsp:sp modelId="{F80BD685-BF2B-4D14-B6A8-5BFFFD9DCB78}">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20D362-5F9A-4301-98B6-6AD0BE870188}">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938EF3-1800-49E2-9B37-049B188B5CBA}">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kern="1200" dirty="0" err="1"/>
            <a:t>nltk</a:t>
          </a:r>
          <a:r>
            <a:rPr lang="en-US" sz="1500" b="1" kern="1200" dirty="0"/>
            <a:t> (Natural Language Toolkit) </a:t>
          </a:r>
          <a:r>
            <a:rPr lang="en-US" sz="1500" b="0" kern="1200" dirty="0"/>
            <a:t>- It plays an important role in text processing through tokenization and </a:t>
          </a:r>
          <a:r>
            <a:rPr lang="en-US" sz="1500" b="0" kern="1200" dirty="0" err="1"/>
            <a:t>stopwords</a:t>
          </a:r>
          <a:r>
            <a:rPr lang="en-US" sz="1500" b="0" kern="1200" dirty="0"/>
            <a:t> removal; designed especially for tasks on natural language processing.</a:t>
          </a:r>
        </a:p>
      </dsp:txBody>
      <dsp:txXfrm>
        <a:off x="1057183" y="2290082"/>
        <a:ext cx="9458416" cy="915310"/>
      </dsp:txXfrm>
    </dsp:sp>
    <dsp:sp modelId="{AD01A8C6-2E68-4658-AFFF-9FEE62BA8FCE}">
      <dsp:nvSpPr>
        <dsp:cNvPr id="0" name=""/>
        <dsp:cNvSpPr/>
      </dsp:nvSpPr>
      <dsp:spPr>
        <a:xfrm>
          <a:off x="0" y="3436027"/>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AA065E-903B-46BF-A81D-615ED8760DD8}">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496656-0D2E-43ED-BAF8-64D1BA758B6D}">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kern="1200" dirty="0" err="1"/>
            <a:t>sklearn</a:t>
          </a:r>
          <a:r>
            <a:rPr lang="en-US" sz="1500" b="1" kern="1200" dirty="0"/>
            <a:t> (scikit-learn) </a:t>
          </a:r>
          <a:r>
            <a:rPr lang="en-US" sz="1500" b="0" kern="1200" dirty="0"/>
            <a:t>- The dataset was split into training and validation sets using </a:t>
          </a:r>
          <a:r>
            <a:rPr lang="en-US" sz="1500" b="0" kern="1200" dirty="0" err="1"/>
            <a:t>sklearn</a:t>
          </a:r>
          <a:r>
            <a:rPr lang="en-US" sz="1500" b="0" kern="1200" dirty="0"/>
            <a:t>, and the categorical labels were transformed into a numeric format, which is necessary for model training.</a:t>
          </a:r>
        </a:p>
      </dsp:txBody>
      <dsp:txXfrm>
        <a:off x="1057183" y="3434221"/>
        <a:ext cx="9458416" cy="9153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22FAF-B05E-45EB-8BC0-480C20665D6C}">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F26CA-D4C0-48FC-BB23-B88BCAE0401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A61904-B774-4375-9FED-62C2DD60404E}">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dirty="0"/>
            <a:t>When selecting among traditional word representation techniques such as TF-IDF, Bag-of-Words (</a:t>
          </a:r>
          <a:r>
            <a:rPr lang="en-US" sz="1500" kern="1200" dirty="0" err="1"/>
            <a:t>BoW</a:t>
          </a:r>
          <a:r>
            <a:rPr lang="en-US" sz="1500" kern="1200" dirty="0"/>
            <a:t>), n-gram, and one-hot encoding, </a:t>
          </a:r>
          <a:r>
            <a:rPr lang="en-US" sz="1500" b="1" kern="1200" dirty="0"/>
            <a:t>TF-IDF</a:t>
          </a:r>
          <a:r>
            <a:rPr lang="en-US" sz="1500" kern="1200" dirty="0"/>
            <a:t> and </a:t>
          </a:r>
          <a:r>
            <a:rPr lang="en-US" sz="1500" b="1" kern="1200" dirty="0" err="1"/>
            <a:t>BoW</a:t>
          </a:r>
          <a:r>
            <a:rPr lang="en-US" sz="1500" kern="1200" dirty="0"/>
            <a:t> were chosen.</a:t>
          </a:r>
        </a:p>
      </dsp:txBody>
      <dsp:txXfrm>
        <a:off x="1435590" y="531"/>
        <a:ext cx="9080009" cy="1242935"/>
      </dsp:txXfrm>
    </dsp:sp>
    <dsp:sp modelId="{D3B347CD-6D59-4E0A-8435-DE497A10B753}">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F8E07D-9B97-4658-A970-8FE7B139DAA7}">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CE5F5C-B795-42AB-8BD5-70F0C00C0B3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dirty="0"/>
            <a:t>When it came to independent context word embedding, there were eight Word2Vec versions to choose from (Twitter vs. Wikipedia, </a:t>
          </a:r>
          <a:r>
            <a:rPr lang="en-US" sz="1500" kern="1200" dirty="0" err="1"/>
            <a:t>CBoW</a:t>
          </a:r>
          <a:r>
            <a:rPr lang="en-US" sz="1500" kern="1200" dirty="0"/>
            <a:t> vs. </a:t>
          </a:r>
          <a:r>
            <a:rPr lang="en-US" sz="1500" kern="1200" dirty="0" err="1"/>
            <a:t>SkipGram</a:t>
          </a:r>
          <a:r>
            <a:rPr lang="en-US" sz="1500" kern="1200" dirty="0"/>
            <a:t>, and vector sizes of 100 vs. 300), as well as </a:t>
          </a:r>
          <a:r>
            <a:rPr lang="en-US" sz="1500" kern="1200" dirty="0" err="1"/>
            <a:t>FastText</a:t>
          </a:r>
          <a:r>
            <a:rPr lang="en-US" sz="1500" kern="1200" dirty="0"/>
            <a:t>. The two pre-trained word embeddings used were two variants of </a:t>
          </a:r>
          <a:r>
            <a:rPr lang="en-US" sz="1500" b="1" kern="1200" dirty="0"/>
            <a:t>Word2Vec</a:t>
          </a:r>
          <a:r>
            <a:rPr lang="en-US" sz="1500" kern="1200" dirty="0"/>
            <a:t>, both with a vector size of </a:t>
          </a:r>
          <a:r>
            <a:rPr lang="en-US" sz="1500" b="1" kern="1200" dirty="0"/>
            <a:t>300</a:t>
          </a:r>
          <a:r>
            <a:rPr lang="en-US" sz="1500" kern="1200" dirty="0"/>
            <a:t> and employing </a:t>
          </a:r>
          <a:r>
            <a:rPr lang="en-US" sz="1500" b="1" kern="1200" dirty="0" err="1"/>
            <a:t>CBoW</a:t>
          </a:r>
          <a:r>
            <a:rPr lang="en-US" sz="1500" kern="1200" dirty="0"/>
            <a:t>, but with different training data (</a:t>
          </a:r>
          <a:r>
            <a:rPr lang="en-US" sz="1500" b="1" kern="1200" dirty="0"/>
            <a:t>Twitter</a:t>
          </a:r>
          <a:r>
            <a:rPr lang="en-US" sz="1500" kern="1200" dirty="0"/>
            <a:t> and </a:t>
          </a:r>
          <a:r>
            <a:rPr lang="en-US" sz="1500" b="1" kern="1200" dirty="0"/>
            <a:t>Wikipedia</a:t>
          </a:r>
          <a:r>
            <a:rPr lang="en-US" sz="1500" kern="1200" dirty="0"/>
            <a:t>).</a:t>
          </a:r>
        </a:p>
      </dsp:txBody>
      <dsp:txXfrm>
        <a:off x="1435590" y="1554201"/>
        <a:ext cx="9080009" cy="1242935"/>
      </dsp:txXfrm>
    </dsp:sp>
    <dsp:sp modelId="{3049A2C3-0CEC-4350-8C26-A09B7B2074CD}">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B672C-7EC7-4768-9A48-4CE377BA0981}">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72EDE4-D6FF-41D8-B2B9-15B4E9C09F87}">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dirty="0"/>
            <a:t>Additionally, </a:t>
          </a:r>
          <a:r>
            <a:rPr lang="en-US" sz="1500" b="1" kern="1200" dirty="0"/>
            <a:t>BERT</a:t>
          </a:r>
          <a:r>
            <a:rPr lang="en-US" sz="1500" kern="1200" dirty="0"/>
            <a:t> was chosen as a dependent context word embedding.</a:t>
          </a:r>
        </a:p>
      </dsp:txBody>
      <dsp:txXfrm>
        <a:off x="1435590" y="3107870"/>
        <a:ext cx="9080009" cy="12429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58CBD-17FA-40FF-9D45-1DC95035816F}">
      <dsp:nvSpPr>
        <dsp:cNvPr id="0" name=""/>
        <dsp:cNvSpPr/>
      </dsp:nvSpPr>
      <dsp:spPr>
        <a:xfrm>
          <a:off x="0" y="5788"/>
          <a:ext cx="10515600" cy="6934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EA372F-D393-4717-9969-999787B15021}">
      <dsp:nvSpPr>
        <dsp:cNvPr id="0" name=""/>
        <dsp:cNvSpPr/>
      </dsp:nvSpPr>
      <dsp:spPr>
        <a:xfrm>
          <a:off x="209782" y="161825"/>
          <a:ext cx="381796" cy="3814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C76740-E9D2-46D7-93AC-49E78BFF821C}">
      <dsp:nvSpPr>
        <dsp:cNvPr id="0" name=""/>
        <dsp:cNvSpPr/>
      </dsp:nvSpPr>
      <dsp:spPr>
        <a:xfrm>
          <a:off x="801361" y="5788"/>
          <a:ext cx="9678034" cy="758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76" tIns="80276" rIns="80276" bIns="80276" numCol="1" spcCol="1270" anchor="ctr" anchorCtr="0">
          <a:noAutofit/>
        </a:bodyPr>
        <a:lstStyle/>
        <a:p>
          <a:pPr marL="0" lvl="0" indent="0" algn="l" defTabSz="622300">
            <a:lnSpc>
              <a:spcPct val="100000"/>
            </a:lnSpc>
            <a:spcBef>
              <a:spcPct val="0"/>
            </a:spcBef>
            <a:spcAft>
              <a:spcPct val="35000"/>
            </a:spcAft>
            <a:buNone/>
          </a:pPr>
          <a:r>
            <a:rPr lang="en-US" sz="1400" b="1" kern="1200" dirty="0"/>
            <a:t>TF-IDF: </a:t>
          </a:r>
          <a:r>
            <a:rPr lang="en-US" sz="1400" b="0" kern="1200" dirty="0"/>
            <a:t>It adjusts to the inverse document frequency, in order to highlight terms that are valuable. It has been found useful in text classification where it plays a role as a strong feature extraction baseline. Compared to n-gram and one-hot encoding, it is able to produce fewer features which helps in dealing with high dimensionality and sparsity.</a:t>
          </a:r>
        </a:p>
      </dsp:txBody>
      <dsp:txXfrm>
        <a:off x="801361" y="5788"/>
        <a:ext cx="9678034" cy="758512"/>
      </dsp:txXfrm>
    </dsp:sp>
    <dsp:sp modelId="{92067F63-37DA-48FD-81C0-ABD431C1AB42}">
      <dsp:nvSpPr>
        <dsp:cNvPr id="0" name=""/>
        <dsp:cNvSpPr/>
      </dsp:nvSpPr>
      <dsp:spPr>
        <a:xfrm>
          <a:off x="0" y="953928"/>
          <a:ext cx="10515600" cy="6934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A19C24-5B97-4956-B670-E3634A7BAB3F}">
      <dsp:nvSpPr>
        <dsp:cNvPr id="0" name=""/>
        <dsp:cNvSpPr/>
      </dsp:nvSpPr>
      <dsp:spPr>
        <a:xfrm>
          <a:off x="209782" y="1109965"/>
          <a:ext cx="381796" cy="381423"/>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260B7A-8854-4E41-AD0D-B7AF03C5E74F}">
      <dsp:nvSpPr>
        <dsp:cNvPr id="0" name=""/>
        <dsp:cNvSpPr/>
      </dsp:nvSpPr>
      <dsp:spPr>
        <a:xfrm>
          <a:off x="801361" y="953928"/>
          <a:ext cx="9678034" cy="758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76" tIns="80276" rIns="80276" bIns="80276" numCol="1" spcCol="1270" anchor="ctr" anchorCtr="0">
          <a:noAutofit/>
        </a:bodyPr>
        <a:lstStyle/>
        <a:p>
          <a:pPr marL="0" lvl="0" indent="0" algn="l" defTabSz="622300">
            <a:lnSpc>
              <a:spcPct val="100000"/>
            </a:lnSpc>
            <a:spcBef>
              <a:spcPct val="0"/>
            </a:spcBef>
            <a:spcAft>
              <a:spcPct val="35000"/>
            </a:spcAft>
            <a:buNone/>
          </a:pPr>
          <a:r>
            <a:rPr lang="en-US" sz="1400" b="1" kern="1200" dirty="0"/>
            <a:t>BoW: </a:t>
          </a:r>
          <a:r>
            <a:rPr lang="en-US" sz="1400" b="0" kern="1200" dirty="0"/>
            <a:t>It converts text into numerical features without taking into account the word order, which makes it easier for implementation and interpretation since no consideration of sequences needs be done. BoW can thus be used as a basic technique upon which more sophisticated representations can be evaluated against.</a:t>
          </a:r>
        </a:p>
      </dsp:txBody>
      <dsp:txXfrm>
        <a:off x="801361" y="953928"/>
        <a:ext cx="9678034" cy="758512"/>
      </dsp:txXfrm>
    </dsp:sp>
    <dsp:sp modelId="{6A811532-042B-4A5E-AC35-9C377F767416}">
      <dsp:nvSpPr>
        <dsp:cNvPr id="0" name=""/>
        <dsp:cNvSpPr/>
      </dsp:nvSpPr>
      <dsp:spPr>
        <a:xfrm>
          <a:off x="0" y="1902068"/>
          <a:ext cx="10515600" cy="6934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ED77D7-D822-47BA-A618-C84A2CEACABF}">
      <dsp:nvSpPr>
        <dsp:cNvPr id="0" name=""/>
        <dsp:cNvSpPr/>
      </dsp:nvSpPr>
      <dsp:spPr>
        <a:xfrm>
          <a:off x="209782" y="2058105"/>
          <a:ext cx="381796" cy="381423"/>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6D9DAE-E9EB-41F2-8F0D-F82DFE2F7376}">
      <dsp:nvSpPr>
        <dsp:cNvPr id="0" name=""/>
        <dsp:cNvSpPr/>
      </dsp:nvSpPr>
      <dsp:spPr>
        <a:xfrm>
          <a:off x="801361" y="1902068"/>
          <a:ext cx="9678034" cy="758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76" tIns="80276" rIns="80276" bIns="80276" numCol="1" spcCol="1270" anchor="ctr" anchorCtr="0">
          <a:noAutofit/>
        </a:bodyPr>
        <a:lstStyle/>
        <a:p>
          <a:pPr marL="0" lvl="0" indent="0" algn="l" defTabSz="622300">
            <a:lnSpc>
              <a:spcPct val="100000"/>
            </a:lnSpc>
            <a:spcBef>
              <a:spcPct val="0"/>
            </a:spcBef>
            <a:spcAft>
              <a:spcPct val="35000"/>
            </a:spcAft>
            <a:buNone/>
          </a:pPr>
          <a:r>
            <a:rPr lang="en-US" sz="1400" b="1" kern="1200" dirty="0"/>
            <a:t>Word2Vec (Twitter): </a:t>
          </a:r>
          <a:r>
            <a:rPr lang="en-US" sz="1400" b="0" kern="1200" dirty="0"/>
            <a:t>Derived from Twitter data, the 300-dimensional CBoW model effectively captures contextual meanings, making it suitable for colloquial and formal languages used in social media and news contexts.</a:t>
          </a:r>
        </a:p>
      </dsp:txBody>
      <dsp:txXfrm>
        <a:off x="801361" y="1902068"/>
        <a:ext cx="9678034" cy="758512"/>
      </dsp:txXfrm>
    </dsp:sp>
    <dsp:sp modelId="{B8D4D8AD-2C05-4767-A9C0-FC2F927F22CC}">
      <dsp:nvSpPr>
        <dsp:cNvPr id="0" name=""/>
        <dsp:cNvSpPr/>
      </dsp:nvSpPr>
      <dsp:spPr>
        <a:xfrm>
          <a:off x="0" y="2850209"/>
          <a:ext cx="10515600" cy="6934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176BAF-8CFE-4D39-A2C2-49FFAABFCC47}">
      <dsp:nvSpPr>
        <dsp:cNvPr id="0" name=""/>
        <dsp:cNvSpPr/>
      </dsp:nvSpPr>
      <dsp:spPr>
        <a:xfrm>
          <a:off x="209782" y="3006245"/>
          <a:ext cx="381796" cy="381423"/>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2EDF98-A59E-4381-B877-891C40D76485}">
      <dsp:nvSpPr>
        <dsp:cNvPr id="0" name=""/>
        <dsp:cNvSpPr/>
      </dsp:nvSpPr>
      <dsp:spPr>
        <a:xfrm>
          <a:off x="801361" y="2850209"/>
          <a:ext cx="9678034" cy="758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76" tIns="80276" rIns="80276" bIns="80276" numCol="1" spcCol="1270" anchor="ctr" anchorCtr="0">
          <a:noAutofit/>
        </a:bodyPr>
        <a:lstStyle/>
        <a:p>
          <a:pPr marL="0" lvl="0" indent="0" algn="l" defTabSz="622300">
            <a:lnSpc>
              <a:spcPct val="100000"/>
            </a:lnSpc>
            <a:spcBef>
              <a:spcPct val="0"/>
            </a:spcBef>
            <a:spcAft>
              <a:spcPct val="35000"/>
            </a:spcAft>
            <a:buNone/>
          </a:pPr>
          <a:r>
            <a:rPr lang="en-US" sz="1400" b="1" kern="1200" dirty="0"/>
            <a:t>Word2Vec (Wikipedia): </a:t>
          </a:r>
          <a:r>
            <a:rPr lang="en-US" sz="1400" b="0" kern="1200" dirty="0"/>
            <a:t>These 300-dimensional CBoW vectors are capable of representing semantic relationships. They provide great representations because they are trained on the Wikipedia corpus, a large, carefully curated corpus that covers a wide range of topics and is often written in a formal style.</a:t>
          </a:r>
        </a:p>
      </dsp:txBody>
      <dsp:txXfrm>
        <a:off x="801361" y="2850209"/>
        <a:ext cx="9678034" cy="758512"/>
      </dsp:txXfrm>
    </dsp:sp>
    <dsp:sp modelId="{13BCBF42-5277-439A-A1DA-908533F43EFB}">
      <dsp:nvSpPr>
        <dsp:cNvPr id="0" name=""/>
        <dsp:cNvSpPr/>
      </dsp:nvSpPr>
      <dsp:spPr>
        <a:xfrm>
          <a:off x="0" y="3798349"/>
          <a:ext cx="10515600" cy="6934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D1B43E-538C-4E0D-BA58-AAB160FA8808}">
      <dsp:nvSpPr>
        <dsp:cNvPr id="0" name=""/>
        <dsp:cNvSpPr/>
      </dsp:nvSpPr>
      <dsp:spPr>
        <a:xfrm>
          <a:off x="209782" y="3954385"/>
          <a:ext cx="381796" cy="381423"/>
        </a:xfrm>
        <a:prstGeom prst="rect">
          <a:avLst/>
        </a:prstGeom>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82F9FF-483D-4A34-BDF1-2E1873EE4647}">
      <dsp:nvSpPr>
        <dsp:cNvPr id="0" name=""/>
        <dsp:cNvSpPr/>
      </dsp:nvSpPr>
      <dsp:spPr>
        <a:xfrm>
          <a:off x="801361" y="3798349"/>
          <a:ext cx="9678034" cy="758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276" tIns="80276" rIns="80276" bIns="80276" numCol="1" spcCol="1270" anchor="ctr" anchorCtr="0">
          <a:noAutofit/>
        </a:bodyPr>
        <a:lstStyle/>
        <a:p>
          <a:pPr marL="0" lvl="0" indent="0" algn="l" defTabSz="622300">
            <a:lnSpc>
              <a:spcPct val="100000"/>
            </a:lnSpc>
            <a:spcBef>
              <a:spcPct val="0"/>
            </a:spcBef>
            <a:spcAft>
              <a:spcPct val="35000"/>
            </a:spcAft>
            <a:buNone/>
          </a:pPr>
          <a:r>
            <a:rPr lang="en-US" sz="1400" b="1" kern="1200" dirty="0"/>
            <a:t>BERT: </a:t>
          </a:r>
          <a:r>
            <a:rPr lang="en-US" sz="1400" b="0" kern="1200" dirty="0"/>
            <a:t>It introduces context-sensitive embeddings, which means they can capture meanings depending on the surrounding context. To get an accurate understanding of text, bidirectional encoding takes into account both the left and right contexts. It regularly outperforms other models across a range of NLP metrics.</a:t>
          </a:r>
        </a:p>
      </dsp:txBody>
      <dsp:txXfrm>
        <a:off x="801361" y="3798349"/>
        <a:ext cx="9678034" cy="7585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99D5C-E083-4B7D-9886-7673E89CBD02}">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C3A6D3-3764-4990-B1E3-96D11E300542}">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FBD62C-4766-437A-96E3-BF5BDE180AE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dirty="0"/>
            <a:t>We chose </a:t>
          </a:r>
          <a:r>
            <a:rPr lang="en-US" sz="2100" b="1" kern="1200" dirty="0"/>
            <a:t>Naïve Bayes</a:t>
          </a:r>
          <a:r>
            <a:rPr lang="en-US" sz="2100" kern="1200" dirty="0"/>
            <a:t> and </a:t>
          </a:r>
          <a:r>
            <a:rPr lang="en-US" sz="2100" b="1" kern="1200" dirty="0"/>
            <a:t>SVM</a:t>
          </a:r>
          <a:r>
            <a:rPr lang="en-US" sz="2100" kern="1200" dirty="0"/>
            <a:t> when choosing traditional machine learning algorithms to predict classes of news headlines.</a:t>
          </a:r>
        </a:p>
      </dsp:txBody>
      <dsp:txXfrm>
        <a:off x="1435590" y="531"/>
        <a:ext cx="9080009" cy="1242935"/>
      </dsp:txXfrm>
    </dsp:sp>
    <dsp:sp modelId="{E8ED5CCB-32B4-4640-BDE0-BD26110E859E}">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D34EFD-CBD7-4374-B1F2-D0EB2CF2DF30}">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2BF24D-9F39-4040-A7FB-2884B47A917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dirty="0"/>
            <a:t>Among the NLP neural network models, we considered RNNs, LSTMs, GRUs and their bidirectional variants, however our choice fell on </a:t>
          </a:r>
          <a:r>
            <a:rPr lang="en-US" sz="2100" b="1" kern="1200" dirty="0"/>
            <a:t>Bidirectional LSTM</a:t>
          </a:r>
          <a:r>
            <a:rPr lang="en-US" sz="2100" kern="1200" dirty="0"/>
            <a:t>.</a:t>
          </a:r>
        </a:p>
      </dsp:txBody>
      <dsp:txXfrm>
        <a:off x="1435590" y="1554201"/>
        <a:ext cx="9080009" cy="1242935"/>
      </dsp:txXfrm>
    </dsp:sp>
    <dsp:sp modelId="{47C82FB7-B3CF-4AFA-AF14-914248E9C48F}">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A4FDDB-F86A-4E9A-8AAB-BE259072BE8C}">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BED8AB-887A-4E9F-942D-D4C309A5A77A}">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dirty="0"/>
            <a:t>For advanced transformer-based models, we picked </a:t>
          </a:r>
          <a:r>
            <a:rPr lang="en-US" sz="2100" b="1" kern="1200" dirty="0"/>
            <a:t>BERT</a:t>
          </a:r>
          <a:r>
            <a:rPr lang="en-US" sz="2100" kern="1200" dirty="0"/>
            <a:t> and </a:t>
          </a:r>
          <a:r>
            <a:rPr lang="en-US" sz="2100" b="1" kern="1200" dirty="0"/>
            <a:t>GPT</a:t>
          </a:r>
          <a:r>
            <a:rPr lang="en-US" sz="2100" b="0" kern="1200" dirty="0"/>
            <a:t>.</a:t>
          </a:r>
        </a:p>
      </dsp:txBody>
      <dsp:txXfrm>
        <a:off x="1435590" y="3107870"/>
        <a:ext cx="9080009" cy="124293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674BB1-3D61-488D-B51E-8C862C235875}">
      <dsp:nvSpPr>
        <dsp:cNvPr id="0" name=""/>
        <dsp:cNvSpPr/>
      </dsp:nvSpPr>
      <dsp:spPr>
        <a:xfrm>
          <a:off x="0" y="6123"/>
          <a:ext cx="10858080" cy="7780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227B05-09D3-472B-9F14-8CF25A5F295C}">
      <dsp:nvSpPr>
        <dsp:cNvPr id="0" name=""/>
        <dsp:cNvSpPr/>
      </dsp:nvSpPr>
      <dsp:spPr>
        <a:xfrm>
          <a:off x="235357" y="181183"/>
          <a:ext cx="428341" cy="4279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F3BCCC-5B6E-4D34-84C9-9DC5D7D8BF8F}">
      <dsp:nvSpPr>
        <dsp:cNvPr id="0" name=""/>
        <dsp:cNvSpPr/>
      </dsp:nvSpPr>
      <dsp:spPr>
        <a:xfrm>
          <a:off x="899057" y="6123"/>
          <a:ext cx="9945178" cy="802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16" tIns="84916" rIns="84916" bIns="84916" numCol="1" spcCol="1270" anchor="ctr" anchorCtr="0">
          <a:noAutofit/>
        </a:bodyPr>
        <a:lstStyle/>
        <a:p>
          <a:pPr marL="0" lvl="0" indent="0" algn="l" defTabSz="622300">
            <a:lnSpc>
              <a:spcPct val="100000"/>
            </a:lnSpc>
            <a:spcBef>
              <a:spcPct val="0"/>
            </a:spcBef>
            <a:spcAft>
              <a:spcPct val="35000"/>
            </a:spcAft>
            <a:buNone/>
          </a:pPr>
          <a:r>
            <a:rPr lang="en-US" sz="1400" b="1" kern="1200" dirty="0"/>
            <a:t>Naïve Bayes: </a:t>
          </a:r>
          <a:r>
            <a:rPr lang="en-US" sz="1400" b="0" kern="1200" dirty="0"/>
            <a:t>Simple approach that excels in text classification, boosted by BERT embeddings for even greater accuracy. Simplicity makes it ideal for comparison with more complex models, ensuring fair evaluation. Retrained and tested on the same data as other models for unbiased results.</a:t>
          </a:r>
        </a:p>
      </dsp:txBody>
      <dsp:txXfrm>
        <a:off x="899057" y="6123"/>
        <a:ext cx="9945178" cy="802356"/>
      </dsp:txXfrm>
    </dsp:sp>
    <dsp:sp modelId="{3A04AB71-C9CD-4BE6-997D-927269DEB4FD}">
      <dsp:nvSpPr>
        <dsp:cNvPr id="0" name=""/>
        <dsp:cNvSpPr/>
      </dsp:nvSpPr>
      <dsp:spPr>
        <a:xfrm>
          <a:off x="0" y="1009068"/>
          <a:ext cx="10858080" cy="7780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92FADD-922B-4FC0-8952-7CE961A9999B}">
      <dsp:nvSpPr>
        <dsp:cNvPr id="0" name=""/>
        <dsp:cNvSpPr/>
      </dsp:nvSpPr>
      <dsp:spPr>
        <a:xfrm>
          <a:off x="235357" y="1184128"/>
          <a:ext cx="428341" cy="4279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D45C32-42BC-4795-A59D-BCCF643322C0}">
      <dsp:nvSpPr>
        <dsp:cNvPr id="0" name=""/>
        <dsp:cNvSpPr/>
      </dsp:nvSpPr>
      <dsp:spPr>
        <a:xfrm>
          <a:off x="899057" y="1009068"/>
          <a:ext cx="9945178" cy="802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16" tIns="84916" rIns="84916" bIns="84916" numCol="1" spcCol="1270" anchor="ctr" anchorCtr="0">
          <a:noAutofit/>
        </a:bodyPr>
        <a:lstStyle/>
        <a:p>
          <a:pPr marL="0" lvl="0" indent="0" algn="l" defTabSz="622300">
            <a:lnSpc>
              <a:spcPct val="100000"/>
            </a:lnSpc>
            <a:spcBef>
              <a:spcPct val="0"/>
            </a:spcBef>
            <a:spcAft>
              <a:spcPct val="35000"/>
            </a:spcAft>
            <a:buNone/>
          </a:pPr>
          <a:r>
            <a:rPr lang="en-US" sz="1400" b="1" kern="1200" dirty="0"/>
            <a:t>SVM: </a:t>
          </a:r>
          <a:r>
            <a:rPr lang="en-US" sz="1400" b="0" kern="1200" dirty="0"/>
            <a:t>It does well in handling the complex text data by using the BERT embeddings effectively. It establishes distinct decision boundaries that enhance accuracy and strength of classification, thus avoiding the curse of dimensionality typically resulting from high-dimensional spaces where overfitting tends to occur.</a:t>
          </a:r>
        </a:p>
      </dsp:txBody>
      <dsp:txXfrm>
        <a:off x="899057" y="1009068"/>
        <a:ext cx="9945178" cy="802356"/>
      </dsp:txXfrm>
    </dsp:sp>
    <dsp:sp modelId="{6754BD44-EFE2-453B-A96E-C591A6367267}">
      <dsp:nvSpPr>
        <dsp:cNvPr id="0" name=""/>
        <dsp:cNvSpPr/>
      </dsp:nvSpPr>
      <dsp:spPr>
        <a:xfrm>
          <a:off x="0" y="2012013"/>
          <a:ext cx="10858080" cy="7780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6B864C-803C-4F06-A266-65EA26584E64}">
      <dsp:nvSpPr>
        <dsp:cNvPr id="0" name=""/>
        <dsp:cNvSpPr/>
      </dsp:nvSpPr>
      <dsp:spPr>
        <a:xfrm>
          <a:off x="235357" y="2187073"/>
          <a:ext cx="428341" cy="4279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FBE78E-60BE-4DAA-B5F0-F0A75BFAD4A4}">
      <dsp:nvSpPr>
        <dsp:cNvPr id="0" name=""/>
        <dsp:cNvSpPr/>
      </dsp:nvSpPr>
      <dsp:spPr>
        <a:xfrm>
          <a:off x="899057" y="2012013"/>
          <a:ext cx="9945178" cy="802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16" tIns="84916" rIns="84916" bIns="84916" numCol="1" spcCol="1270" anchor="ctr" anchorCtr="0">
          <a:noAutofit/>
        </a:bodyPr>
        <a:lstStyle/>
        <a:p>
          <a:pPr marL="0" lvl="0" indent="0" algn="l" defTabSz="622300">
            <a:lnSpc>
              <a:spcPct val="100000"/>
            </a:lnSpc>
            <a:spcBef>
              <a:spcPct val="0"/>
            </a:spcBef>
            <a:spcAft>
              <a:spcPct val="35000"/>
            </a:spcAft>
            <a:buNone/>
          </a:pPr>
          <a:r>
            <a:rPr lang="en-US" sz="1400" b="1" kern="1200" dirty="0"/>
            <a:t>Bidirectional LSTM: </a:t>
          </a:r>
          <a:r>
            <a:rPr lang="en-US" sz="1400" b="0" kern="1200" dirty="0"/>
            <a:t>It processes text in two directions (from the beginning to the end and vice versa). It results in an overall understanding of text data, particularly when used in conjunction with BERT. This technique is very efficient for sequences since it helps in capturing the context, and because of its bidirectional nature and use of embeddings from BERT, it should exhibit good results.</a:t>
          </a:r>
        </a:p>
      </dsp:txBody>
      <dsp:txXfrm>
        <a:off x="899057" y="2012013"/>
        <a:ext cx="9945178" cy="802356"/>
      </dsp:txXfrm>
    </dsp:sp>
    <dsp:sp modelId="{EA5BC30D-6012-4A3C-BF4F-7CA13AF668E6}">
      <dsp:nvSpPr>
        <dsp:cNvPr id="0" name=""/>
        <dsp:cNvSpPr/>
      </dsp:nvSpPr>
      <dsp:spPr>
        <a:xfrm>
          <a:off x="0" y="3014959"/>
          <a:ext cx="10858080" cy="7780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58C83D-95F2-4E67-9F71-862C9F6744F0}">
      <dsp:nvSpPr>
        <dsp:cNvPr id="0" name=""/>
        <dsp:cNvSpPr/>
      </dsp:nvSpPr>
      <dsp:spPr>
        <a:xfrm>
          <a:off x="235357" y="3190018"/>
          <a:ext cx="428341" cy="4279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5DF39C-4AF6-47A0-B5C9-26389F320CDE}">
      <dsp:nvSpPr>
        <dsp:cNvPr id="0" name=""/>
        <dsp:cNvSpPr/>
      </dsp:nvSpPr>
      <dsp:spPr>
        <a:xfrm>
          <a:off x="899057" y="3014959"/>
          <a:ext cx="9945178" cy="802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16" tIns="84916" rIns="84916" bIns="84916" numCol="1" spcCol="1270" anchor="ctr" anchorCtr="0">
          <a:noAutofit/>
        </a:bodyPr>
        <a:lstStyle/>
        <a:p>
          <a:pPr marL="0" lvl="0" indent="0" algn="l" defTabSz="622300">
            <a:lnSpc>
              <a:spcPct val="100000"/>
            </a:lnSpc>
            <a:spcBef>
              <a:spcPct val="0"/>
            </a:spcBef>
            <a:spcAft>
              <a:spcPct val="35000"/>
            </a:spcAft>
            <a:buNone/>
          </a:pPr>
          <a:r>
            <a:rPr lang="en-US" sz="1400" b="1" kern="1200" dirty="0"/>
            <a:t>BERT: </a:t>
          </a:r>
          <a:r>
            <a:rPr lang="en-US" sz="1400" b="0" kern="1200" dirty="0"/>
            <a:t>Uses a bidirectional approach to be able to come up with a good context analysis that will then significantly enhance the classification system. Because of its unique structure and large amounts of data used during training, it achieves top performance levels in tasks related to text classification, by identifying hidden commonalities beyond surface similarities between words which results in having more accurate predictions.</a:t>
          </a:r>
        </a:p>
      </dsp:txBody>
      <dsp:txXfrm>
        <a:off x="899057" y="3014959"/>
        <a:ext cx="9945178" cy="802356"/>
      </dsp:txXfrm>
    </dsp:sp>
    <dsp:sp modelId="{AD67EEA1-3FC7-4F36-9B8D-303835DB5105}">
      <dsp:nvSpPr>
        <dsp:cNvPr id="0" name=""/>
        <dsp:cNvSpPr/>
      </dsp:nvSpPr>
      <dsp:spPr>
        <a:xfrm>
          <a:off x="0" y="4017904"/>
          <a:ext cx="10858080" cy="7780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4DBF12-2F13-4769-9AD5-897CCF03E219}">
      <dsp:nvSpPr>
        <dsp:cNvPr id="0" name=""/>
        <dsp:cNvSpPr/>
      </dsp:nvSpPr>
      <dsp:spPr>
        <a:xfrm>
          <a:off x="235357" y="4192963"/>
          <a:ext cx="428341" cy="4279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057F09-5D87-4C1E-BBB1-C82CF8190F8D}">
      <dsp:nvSpPr>
        <dsp:cNvPr id="0" name=""/>
        <dsp:cNvSpPr/>
      </dsp:nvSpPr>
      <dsp:spPr>
        <a:xfrm>
          <a:off x="899057" y="4017904"/>
          <a:ext cx="9945178" cy="802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16" tIns="84916" rIns="84916" bIns="84916" numCol="1" spcCol="1270" anchor="ctr" anchorCtr="0">
          <a:noAutofit/>
        </a:bodyPr>
        <a:lstStyle/>
        <a:p>
          <a:pPr marL="0" lvl="0" indent="0" algn="l" defTabSz="622300">
            <a:lnSpc>
              <a:spcPct val="100000"/>
            </a:lnSpc>
            <a:spcBef>
              <a:spcPct val="0"/>
            </a:spcBef>
            <a:spcAft>
              <a:spcPct val="35000"/>
            </a:spcAft>
            <a:buNone/>
          </a:pPr>
          <a:r>
            <a:rPr lang="en-US" sz="1400" b="1" kern="1200" dirty="0"/>
            <a:t>GPT: </a:t>
          </a:r>
          <a:r>
            <a:rPr lang="en-US" sz="1400" b="0" kern="1200" dirty="0"/>
            <a:t>Its ability for sequence prediction allows it to understand language at a deep level even in the lack of BERT embeddings, leading to superior classification. This is why it does very well in text classification, text generation, and managing complicated language patterns. This sets itself apart as an alternative perspective towards context and sequential modeling compared to other transformer models; thereby presenting a detailed analysis on different grounds with these advanced transformer models.</a:t>
          </a:r>
        </a:p>
      </dsp:txBody>
      <dsp:txXfrm>
        <a:off x="899057" y="4017904"/>
        <a:ext cx="9945178" cy="80235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62CAD-3F12-4DB9-8F26-C2A84389507F}">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A45F6B-883D-4DCC-884D-F0D373323D51}">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1C6486-3336-4AF7-83EE-70D95A352848}">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US" sz="1400" b="1" kern="1200" dirty="0"/>
            <a:t>BERT </a:t>
          </a:r>
          <a:r>
            <a:rPr lang="en-US" sz="1400" b="0" kern="1200" dirty="0"/>
            <a:t>emerged as the top performer with the highest overall accuracy and f1-score with balanced performance across all categories. It is particularly effective for text categorization jobs because of its strong understanding of context and adaptability in applying its learned information to various scenarios.</a:t>
          </a:r>
        </a:p>
      </dsp:txBody>
      <dsp:txXfrm>
        <a:off x="1057183" y="1805"/>
        <a:ext cx="9458416" cy="915310"/>
      </dsp:txXfrm>
    </dsp:sp>
    <dsp:sp modelId="{D740C67F-1B57-486A-82D1-135BE46B61AD}">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206ACF-6850-4207-A498-900A8D697403}">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D53AED-8FB5-4E89-BED4-AB4C83544858}">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US" sz="1400" b="1" kern="1200" dirty="0"/>
            <a:t>Naïve Bayes </a:t>
          </a:r>
          <a:r>
            <a:rPr lang="en-US" sz="1400" b="0" kern="1200" dirty="0"/>
            <a:t>and </a:t>
          </a:r>
          <a:r>
            <a:rPr lang="en-US" sz="1400" b="1" kern="1200" dirty="0"/>
            <a:t>SVM </a:t>
          </a:r>
          <a:r>
            <a:rPr lang="en-US" sz="1400" b="0" kern="1200" dirty="0"/>
            <a:t>performed very well in categories with various linguistic patterns (like "politics" and "sport"). However, they didn't perform as well in more complicated areas like "tech." These models benefit from simplicity and speed but may require more complicated feature architecture.</a:t>
          </a:r>
        </a:p>
      </dsp:txBody>
      <dsp:txXfrm>
        <a:off x="1057183" y="1145944"/>
        <a:ext cx="9458416" cy="915310"/>
      </dsp:txXfrm>
    </dsp:sp>
    <dsp:sp modelId="{EFEBC379-585D-49C1-9F51-0EAA696AD778}">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FCBC1F-CBC7-4FFC-B394-5B9FF4B6D8C9}">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E4EADD-4321-4951-AE91-8D01480DCD0C}">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US" sz="1400" b="1" kern="1200" dirty="0" err="1"/>
            <a:t>BiLSTM</a:t>
          </a:r>
          <a:r>
            <a:rPr lang="en-US" sz="1400" b="1" kern="1200" dirty="0"/>
            <a:t> </a:t>
          </a:r>
          <a:r>
            <a:rPr lang="en-US" sz="1400" b="0" kern="1200" dirty="0"/>
            <a:t>and</a:t>
          </a:r>
          <a:r>
            <a:rPr lang="en-US" sz="1400" b="1" kern="1200" dirty="0"/>
            <a:t> GPT</a:t>
          </a:r>
          <a:r>
            <a:rPr lang="en-US" sz="1400" b="0" kern="1200" dirty="0"/>
            <a:t> models fared well, with </a:t>
          </a:r>
          <a:r>
            <a:rPr lang="en-US" sz="1400" b="0" kern="1200" dirty="0" err="1"/>
            <a:t>BiLSTM</a:t>
          </a:r>
          <a:r>
            <a:rPr lang="en-US" sz="1400" b="0" kern="1200" dirty="0"/>
            <a:t> showing great performance in most classifications and GPT standing out when it came to news connected to politics and sport. These models are strong due to their capacity to retain sequential and contextual awareness, but they need computing power resources to operate and might need efforts in fine-tuning.</a:t>
          </a:r>
        </a:p>
      </dsp:txBody>
      <dsp:txXfrm>
        <a:off x="1057183" y="2290082"/>
        <a:ext cx="9458416" cy="915310"/>
      </dsp:txXfrm>
    </dsp:sp>
    <dsp:sp modelId="{75DD2DBF-8138-4549-A561-E878C39A077D}">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1B7E2A-2EE1-4D57-B20E-34C4264C3DCC}">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CF6C27-396F-4988-86AA-0AA01FF14852}">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US" sz="1400" kern="1200" dirty="0"/>
            <a:t>Better feature representation or more specialized training data may be necessary to adequately capture the </a:t>
          </a:r>
          <a:r>
            <a:rPr lang="en-US" sz="1400" b="1" kern="1200" dirty="0"/>
            <a:t>‘tech’ </a:t>
          </a:r>
          <a:r>
            <a:rPr lang="en-US" sz="1400" kern="1200" dirty="0"/>
            <a:t>class, as it consistently demonstrated worse performance across various models.</a:t>
          </a:r>
        </a:p>
      </dsp:txBody>
      <dsp:txXfrm>
        <a:off x="1057183" y="3434221"/>
        <a:ext cx="9458416" cy="9153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EEC37-BD45-4095-8800-B7ACCD6F7061}">
      <dsp:nvSpPr>
        <dsp:cNvPr id="0" name=""/>
        <dsp:cNvSpPr/>
      </dsp:nvSpPr>
      <dsp:spPr>
        <a:xfrm>
          <a:off x="0" y="354350"/>
          <a:ext cx="9356107" cy="178605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437388" rIns="726138" bIns="149352" numCol="1" spcCol="1270" anchor="t" anchorCtr="0">
          <a:noAutofit/>
        </a:bodyPr>
        <a:lstStyle/>
        <a:p>
          <a:pPr marL="228600" lvl="1" indent="-228600" algn="l" defTabSz="933450">
            <a:lnSpc>
              <a:spcPct val="90000"/>
            </a:lnSpc>
            <a:spcBef>
              <a:spcPct val="0"/>
            </a:spcBef>
            <a:spcAft>
              <a:spcPct val="15000"/>
            </a:spcAft>
            <a:buChar char="•"/>
          </a:pPr>
          <a:r>
            <a:rPr lang="en-US" sz="2100" b="0" kern="1200" dirty="0"/>
            <a:t>It is very simple to implement, along with being computationally efficient, as well as performing well in categories with distinct language patterns, such as 'politics' (f1-score: 0.89) and 'sport' (f1-score: 0.95).</a:t>
          </a:r>
        </a:p>
      </dsp:txBody>
      <dsp:txXfrm>
        <a:off x="0" y="354350"/>
        <a:ext cx="9356107" cy="1786050"/>
      </dsp:txXfrm>
    </dsp:sp>
    <dsp:sp modelId="{74E25DE7-6107-4B9B-810E-8630F2D554AF}">
      <dsp:nvSpPr>
        <dsp:cNvPr id="0" name=""/>
        <dsp:cNvSpPr/>
      </dsp:nvSpPr>
      <dsp:spPr>
        <a:xfrm>
          <a:off x="467805" y="44390"/>
          <a:ext cx="6549274" cy="61992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933450">
            <a:lnSpc>
              <a:spcPct val="90000"/>
            </a:lnSpc>
            <a:spcBef>
              <a:spcPct val="0"/>
            </a:spcBef>
            <a:spcAft>
              <a:spcPct val="35000"/>
            </a:spcAft>
            <a:buNone/>
          </a:pPr>
          <a:r>
            <a:rPr lang="en-US" sz="2100" kern="1200"/>
            <a:t>Strengths:</a:t>
          </a:r>
        </a:p>
      </dsp:txBody>
      <dsp:txXfrm>
        <a:off x="498067" y="74652"/>
        <a:ext cx="6488750" cy="559396"/>
      </dsp:txXfrm>
    </dsp:sp>
    <dsp:sp modelId="{474C7529-DE85-4F5B-B997-C5A96AC59509}">
      <dsp:nvSpPr>
        <dsp:cNvPr id="0" name=""/>
        <dsp:cNvSpPr/>
      </dsp:nvSpPr>
      <dsp:spPr>
        <a:xfrm>
          <a:off x="0" y="2563760"/>
          <a:ext cx="9356107" cy="178605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437388" rIns="726138" bIns="149352" numCol="1" spcCol="1270" anchor="t" anchorCtr="0">
          <a:noAutofit/>
        </a:bodyPr>
        <a:lstStyle/>
        <a:p>
          <a:pPr marL="228600" lvl="1" indent="-228600" algn="l" defTabSz="933450">
            <a:lnSpc>
              <a:spcPct val="90000"/>
            </a:lnSpc>
            <a:spcBef>
              <a:spcPct val="0"/>
            </a:spcBef>
            <a:spcAft>
              <a:spcPct val="15000"/>
            </a:spcAft>
            <a:buChar char="•"/>
          </a:pPr>
          <a:r>
            <a:rPr lang="en-US" sz="2100" b="0" kern="1200" dirty="0"/>
            <a:t>Struggles with categories that have nuanced language patterns like 'economic' (f1-score: 0.72) and 'tech' (f1-score: 0.71), and may struggle with capturing complex linguistic dependencies due to its assumption of feature independence.</a:t>
          </a:r>
        </a:p>
      </dsp:txBody>
      <dsp:txXfrm>
        <a:off x="0" y="2563760"/>
        <a:ext cx="9356107" cy="1786050"/>
      </dsp:txXfrm>
    </dsp:sp>
    <dsp:sp modelId="{45BB2875-E1D1-4561-946C-2F64E7C0DF8B}">
      <dsp:nvSpPr>
        <dsp:cNvPr id="0" name=""/>
        <dsp:cNvSpPr/>
      </dsp:nvSpPr>
      <dsp:spPr>
        <a:xfrm>
          <a:off x="467805" y="2253800"/>
          <a:ext cx="6549274" cy="61992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933450">
            <a:lnSpc>
              <a:spcPct val="90000"/>
            </a:lnSpc>
            <a:spcBef>
              <a:spcPct val="0"/>
            </a:spcBef>
            <a:spcAft>
              <a:spcPct val="35000"/>
            </a:spcAft>
            <a:buNone/>
          </a:pPr>
          <a:r>
            <a:rPr lang="en-US" sz="2100" kern="1200"/>
            <a:t>Weaknesses:</a:t>
          </a:r>
        </a:p>
      </dsp:txBody>
      <dsp:txXfrm>
        <a:off x="498067" y="2284062"/>
        <a:ext cx="6488750" cy="55939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EEC37-BD45-4095-8800-B7ACCD6F7061}">
      <dsp:nvSpPr>
        <dsp:cNvPr id="0" name=""/>
        <dsp:cNvSpPr/>
      </dsp:nvSpPr>
      <dsp:spPr>
        <a:xfrm>
          <a:off x="0" y="354350"/>
          <a:ext cx="9356107" cy="178605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437388" rIns="726138" bIns="149352" numCol="1" spcCol="1270" anchor="t" anchorCtr="0">
          <a:noAutofit/>
        </a:bodyPr>
        <a:lstStyle/>
        <a:p>
          <a:pPr marL="228600" lvl="1" indent="-228600" algn="l" defTabSz="933450">
            <a:lnSpc>
              <a:spcPct val="90000"/>
            </a:lnSpc>
            <a:spcBef>
              <a:spcPct val="0"/>
            </a:spcBef>
            <a:spcAft>
              <a:spcPct val="15000"/>
            </a:spcAft>
            <a:buChar char="•"/>
          </a:pPr>
          <a:r>
            <a:rPr lang="en-US" sz="2100" b="0" kern="1200" dirty="0"/>
            <a:t>Performs very well in categories with well-defined language patterns, such as 'politics' (f1-score: 0.89) and 'sport' (f1-score: 0.96), and handles high-dimensional data well, making it suitable for text classification tasks.</a:t>
          </a:r>
        </a:p>
      </dsp:txBody>
      <dsp:txXfrm>
        <a:off x="0" y="354350"/>
        <a:ext cx="9356107" cy="1786050"/>
      </dsp:txXfrm>
    </dsp:sp>
    <dsp:sp modelId="{74E25DE7-6107-4B9B-810E-8630F2D554AF}">
      <dsp:nvSpPr>
        <dsp:cNvPr id="0" name=""/>
        <dsp:cNvSpPr/>
      </dsp:nvSpPr>
      <dsp:spPr>
        <a:xfrm>
          <a:off x="467805" y="44390"/>
          <a:ext cx="6549274" cy="61992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933450">
            <a:lnSpc>
              <a:spcPct val="90000"/>
            </a:lnSpc>
            <a:spcBef>
              <a:spcPct val="0"/>
            </a:spcBef>
            <a:spcAft>
              <a:spcPct val="35000"/>
            </a:spcAft>
            <a:buNone/>
          </a:pPr>
          <a:r>
            <a:rPr lang="en-US" sz="2100" kern="1200"/>
            <a:t>Strengths:</a:t>
          </a:r>
        </a:p>
      </dsp:txBody>
      <dsp:txXfrm>
        <a:off x="498067" y="74652"/>
        <a:ext cx="6488750" cy="559396"/>
      </dsp:txXfrm>
    </dsp:sp>
    <dsp:sp modelId="{474C7529-DE85-4F5B-B997-C5A96AC59509}">
      <dsp:nvSpPr>
        <dsp:cNvPr id="0" name=""/>
        <dsp:cNvSpPr/>
      </dsp:nvSpPr>
      <dsp:spPr>
        <a:xfrm>
          <a:off x="0" y="2563760"/>
          <a:ext cx="9356107" cy="178605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437388" rIns="726138" bIns="149352" numCol="1" spcCol="1270" anchor="t" anchorCtr="0">
          <a:noAutofit/>
        </a:bodyPr>
        <a:lstStyle/>
        <a:p>
          <a:pPr marL="228600" lvl="1" indent="-228600" algn="l" defTabSz="933450">
            <a:lnSpc>
              <a:spcPct val="90000"/>
            </a:lnSpc>
            <a:spcBef>
              <a:spcPct val="0"/>
            </a:spcBef>
            <a:spcAft>
              <a:spcPct val="15000"/>
            </a:spcAft>
            <a:buChar char="•"/>
          </a:pPr>
          <a:r>
            <a:rPr lang="en-US" sz="2100" b="0" kern="1200" dirty="0"/>
            <a:t>Shows significant variability in performance across different categories, particularly struggling with 'tech' (f1-score: 0.56), and requires hyperparameter tuning, which can be computationally intensive and time-consuming.</a:t>
          </a:r>
        </a:p>
      </dsp:txBody>
      <dsp:txXfrm>
        <a:off x="0" y="2563760"/>
        <a:ext cx="9356107" cy="1786050"/>
      </dsp:txXfrm>
    </dsp:sp>
    <dsp:sp modelId="{45BB2875-E1D1-4561-946C-2F64E7C0DF8B}">
      <dsp:nvSpPr>
        <dsp:cNvPr id="0" name=""/>
        <dsp:cNvSpPr/>
      </dsp:nvSpPr>
      <dsp:spPr>
        <a:xfrm>
          <a:off x="467805" y="2253800"/>
          <a:ext cx="6549274" cy="61992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933450">
            <a:lnSpc>
              <a:spcPct val="90000"/>
            </a:lnSpc>
            <a:spcBef>
              <a:spcPct val="0"/>
            </a:spcBef>
            <a:spcAft>
              <a:spcPct val="35000"/>
            </a:spcAft>
            <a:buNone/>
          </a:pPr>
          <a:r>
            <a:rPr lang="en-US" sz="2100" kern="1200" dirty="0"/>
            <a:t>Weaknesses:</a:t>
          </a:r>
        </a:p>
      </dsp:txBody>
      <dsp:txXfrm>
        <a:off x="498067" y="2284062"/>
        <a:ext cx="6488750" cy="55939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EEC37-BD45-4095-8800-B7ACCD6F7061}">
      <dsp:nvSpPr>
        <dsp:cNvPr id="0" name=""/>
        <dsp:cNvSpPr/>
      </dsp:nvSpPr>
      <dsp:spPr>
        <a:xfrm>
          <a:off x="0" y="341862"/>
          <a:ext cx="9356107" cy="195615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479044" rIns="726138" bIns="163576" numCol="1" spcCol="1270" anchor="t" anchorCtr="0">
          <a:noAutofit/>
        </a:bodyPr>
        <a:lstStyle/>
        <a:p>
          <a:pPr marL="228600" lvl="1" indent="-228600" algn="l" defTabSz="1022350">
            <a:lnSpc>
              <a:spcPct val="90000"/>
            </a:lnSpc>
            <a:spcBef>
              <a:spcPct val="0"/>
            </a:spcBef>
            <a:spcAft>
              <a:spcPct val="15000"/>
            </a:spcAft>
            <a:buChar char="•"/>
          </a:pPr>
          <a:r>
            <a:rPr lang="en-US" sz="2300" b="0" kern="1200" dirty="0"/>
            <a:t>Effectively captures sequential dependencies in text, leading to balanced performance across categories, with robust performance in 'politics' (f1-score: 0.90) and 'sport' (f1-score: 0.95), and an overall accuracy of 87%.</a:t>
          </a:r>
        </a:p>
      </dsp:txBody>
      <dsp:txXfrm>
        <a:off x="0" y="341862"/>
        <a:ext cx="9356107" cy="1956150"/>
      </dsp:txXfrm>
    </dsp:sp>
    <dsp:sp modelId="{74E25DE7-6107-4B9B-810E-8630F2D554AF}">
      <dsp:nvSpPr>
        <dsp:cNvPr id="0" name=""/>
        <dsp:cNvSpPr/>
      </dsp:nvSpPr>
      <dsp:spPr>
        <a:xfrm>
          <a:off x="467805" y="2382"/>
          <a:ext cx="6549274" cy="67896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1022350">
            <a:lnSpc>
              <a:spcPct val="90000"/>
            </a:lnSpc>
            <a:spcBef>
              <a:spcPct val="0"/>
            </a:spcBef>
            <a:spcAft>
              <a:spcPct val="35000"/>
            </a:spcAft>
            <a:buNone/>
          </a:pPr>
          <a:r>
            <a:rPr lang="en-US" sz="2300" kern="1200"/>
            <a:t>Strengths:</a:t>
          </a:r>
        </a:p>
      </dsp:txBody>
      <dsp:txXfrm>
        <a:off x="500949" y="35526"/>
        <a:ext cx="6482986" cy="612672"/>
      </dsp:txXfrm>
    </dsp:sp>
    <dsp:sp modelId="{474C7529-DE85-4F5B-B997-C5A96AC59509}">
      <dsp:nvSpPr>
        <dsp:cNvPr id="0" name=""/>
        <dsp:cNvSpPr/>
      </dsp:nvSpPr>
      <dsp:spPr>
        <a:xfrm>
          <a:off x="0" y="2761692"/>
          <a:ext cx="9356107" cy="1630125"/>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479044" rIns="726138" bIns="163576" numCol="1" spcCol="1270" anchor="t" anchorCtr="0">
          <a:noAutofit/>
        </a:bodyPr>
        <a:lstStyle/>
        <a:p>
          <a:pPr marL="228600" lvl="1" indent="-228600" algn="l" defTabSz="1022350">
            <a:lnSpc>
              <a:spcPct val="90000"/>
            </a:lnSpc>
            <a:spcBef>
              <a:spcPct val="0"/>
            </a:spcBef>
            <a:spcAft>
              <a:spcPct val="15000"/>
            </a:spcAft>
            <a:buChar char="•"/>
          </a:pPr>
          <a:r>
            <a:rPr lang="en-US" sz="2300" b="0" kern="1200" dirty="0"/>
            <a:t>Computationally intensive and requires significant resources for training, with moderate performance in nuanced categories like 'tech' (f1-score: 0.70).</a:t>
          </a:r>
        </a:p>
      </dsp:txBody>
      <dsp:txXfrm>
        <a:off x="0" y="2761692"/>
        <a:ext cx="9356107" cy="1630125"/>
      </dsp:txXfrm>
    </dsp:sp>
    <dsp:sp modelId="{45BB2875-E1D1-4561-946C-2F64E7C0DF8B}">
      <dsp:nvSpPr>
        <dsp:cNvPr id="0" name=""/>
        <dsp:cNvSpPr/>
      </dsp:nvSpPr>
      <dsp:spPr>
        <a:xfrm>
          <a:off x="467805" y="2422212"/>
          <a:ext cx="6549274" cy="67896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1022350">
            <a:lnSpc>
              <a:spcPct val="90000"/>
            </a:lnSpc>
            <a:spcBef>
              <a:spcPct val="0"/>
            </a:spcBef>
            <a:spcAft>
              <a:spcPct val="35000"/>
            </a:spcAft>
            <a:buNone/>
          </a:pPr>
          <a:r>
            <a:rPr lang="en-US" sz="2300" kern="1200" dirty="0"/>
            <a:t>Weaknesses:</a:t>
          </a:r>
        </a:p>
      </dsp:txBody>
      <dsp:txXfrm>
        <a:off x="500949" y="2455356"/>
        <a:ext cx="6482986" cy="61267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EEC37-BD45-4095-8800-B7ACCD6F7061}">
      <dsp:nvSpPr>
        <dsp:cNvPr id="0" name=""/>
        <dsp:cNvSpPr/>
      </dsp:nvSpPr>
      <dsp:spPr>
        <a:xfrm>
          <a:off x="0" y="354350"/>
          <a:ext cx="9356107" cy="2083725"/>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437388" rIns="726138" bIns="149352" numCol="1" spcCol="1270" anchor="t" anchorCtr="0">
          <a:noAutofit/>
        </a:bodyPr>
        <a:lstStyle/>
        <a:p>
          <a:pPr marL="228600" lvl="1" indent="-228600" algn="l" defTabSz="933450">
            <a:lnSpc>
              <a:spcPct val="90000"/>
            </a:lnSpc>
            <a:spcBef>
              <a:spcPct val="0"/>
            </a:spcBef>
            <a:spcAft>
              <a:spcPct val="15000"/>
            </a:spcAft>
            <a:buChar char="•"/>
          </a:pPr>
          <a:r>
            <a:rPr lang="en-US" sz="2100" b="0" kern="1200" dirty="0"/>
            <a:t>Deep contextual understanding leads to superior performance across most categories, especially ‘politics’ (f1-score: 0.92) and ‘sport’ (f1-score: 0.98), leveraging large pre-trained models for the highest overall accuracy (89%) and balanced performance across categories.</a:t>
          </a:r>
        </a:p>
      </dsp:txBody>
      <dsp:txXfrm>
        <a:off x="0" y="354350"/>
        <a:ext cx="9356107" cy="2083725"/>
      </dsp:txXfrm>
    </dsp:sp>
    <dsp:sp modelId="{74E25DE7-6107-4B9B-810E-8630F2D554AF}">
      <dsp:nvSpPr>
        <dsp:cNvPr id="0" name=""/>
        <dsp:cNvSpPr/>
      </dsp:nvSpPr>
      <dsp:spPr>
        <a:xfrm>
          <a:off x="467805" y="44390"/>
          <a:ext cx="6549274" cy="61992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933450">
            <a:lnSpc>
              <a:spcPct val="90000"/>
            </a:lnSpc>
            <a:spcBef>
              <a:spcPct val="0"/>
            </a:spcBef>
            <a:spcAft>
              <a:spcPct val="35000"/>
            </a:spcAft>
            <a:buNone/>
          </a:pPr>
          <a:r>
            <a:rPr lang="en-US" sz="2100" kern="1200"/>
            <a:t>Strengths:</a:t>
          </a:r>
        </a:p>
      </dsp:txBody>
      <dsp:txXfrm>
        <a:off x="498067" y="74652"/>
        <a:ext cx="6488750" cy="559396"/>
      </dsp:txXfrm>
    </dsp:sp>
    <dsp:sp modelId="{474C7529-DE85-4F5B-B997-C5A96AC59509}">
      <dsp:nvSpPr>
        <dsp:cNvPr id="0" name=""/>
        <dsp:cNvSpPr/>
      </dsp:nvSpPr>
      <dsp:spPr>
        <a:xfrm>
          <a:off x="0" y="2861435"/>
          <a:ext cx="9356107" cy="1488374"/>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437388" rIns="726138" bIns="149352" numCol="1" spcCol="1270" anchor="t" anchorCtr="0">
          <a:noAutofit/>
        </a:bodyPr>
        <a:lstStyle/>
        <a:p>
          <a:pPr marL="228600" lvl="1" indent="-228600" algn="l" defTabSz="933450">
            <a:lnSpc>
              <a:spcPct val="90000"/>
            </a:lnSpc>
            <a:spcBef>
              <a:spcPct val="0"/>
            </a:spcBef>
            <a:spcAft>
              <a:spcPct val="15000"/>
            </a:spcAft>
            <a:buChar char="•"/>
          </a:pPr>
          <a:r>
            <a:rPr lang="en-US" sz="2100" b="0" kern="1200" dirty="0"/>
            <a:t>Resource-intensive, requiring substantial computational power and memory, and while better than traditional models, still shows room for improvement in the ‘tech’ class (f1-score: 0.71).</a:t>
          </a:r>
        </a:p>
      </dsp:txBody>
      <dsp:txXfrm>
        <a:off x="0" y="2861435"/>
        <a:ext cx="9356107" cy="1488374"/>
      </dsp:txXfrm>
    </dsp:sp>
    <dsp:sp modelId="{45BB2875-E1D1-4561-946C-2F64E7C0DF8B}">
      <dsp:nvSpPr>
        <dsp:cNvPr id="0" name=""/>
        <dsp:cNvSpPr/>
      </dsp:nvSpPr>
      <dsp:spPr>
        <a:xfrm>
          <a:off x="467805" y="2551475"/>
          <a:ext cx="6549274" cy="61992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933450">
            <a:lnSpc>
              <a:spcPct val="90000"/>
            </a:lnSpc>
            <a:spcBef>
              <a:spcPct val="0"/>
            </a:spcBef>
            <a:spcAft>
              <a:spcPct val="35000"/>
            </a:spcAft>
            <a:buNone/>
          </a:pPr>
          <a:r>
            <a:rPr lang="en-US" sz="2100" kern="1200" dirty="0"/>
            <a:t>Weaknesses:</a:t>
          </a:r>
        </a:p>
      </dsp:txBody>
      <dsp:txXfrm>
        <a:off x="498067" y="2581737"/>
        <a:ext cx="6488750" cy="55939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EEC37-BD45-4095-8800-B7ACCD6F7061}">
      <dsp:nvSpPr>
        <dsp:cNvPr id="0" name=""/>
        <dsp:cNvSpPr/>
      </dsp:nvSpPr>
      <dsp:spPr>
        <a:xfrm>
          <a:off x="0" y="341862"/>
          <a:ext cx="9356107" cy="195615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479044" rIns="726138" bIns="163576" numCol="1" spcCol="1270" anchor="t" anchorCtr="0">
          <a:noAutofit/>
        </a:bodyPr>
        <a:lstStyle/>
        <a:p>
          <a:pPr marL="228600" lvl="1" indent="-228600" algn="l" defTabSz="1022350">
            <a:lnSpc>
              <a:spcPct val="90000"/>
            </a:lnSpc>
            <a:spcBef>
              <a:spcPct val="0"/>
            </a:spcBef>
            <a:spcAft>
              <a:spcPct val="15000"/>
            </a:spcAft>
            <a:buChar char="•"/>
          </a:pPr>
          <a:r>
            <a:rPr lang="en-US" sz="2300" b="0" kern="1200" dirty="0"/>
            <a:t>Generative capabilities contribute to strong performance in classifying classes like ‘politics’ (f1-score: 0.91) and ‘sport’ (f1-score: 0.97), effectively capturing complex language patterns for good overall performance.</a:t>
          </a:r>
        </a:p>
      </dsp:txBody>
      <dsp:txXfrm>
        <a:off x="0" y="341862"/>
        <a:ext cx="9356107" cy="1956150"/>
      </dsp:txXfrm>
    </dsp:sp>
    <dsp:sp modelId="{74E25DE7-6107-4B9B-810E-8630F2D554AF}">
      <dsp:nvSpPr>
        <dsp:cNvPr id="0" name=""/>
        <dsp:cNvSpPr/>
      </dsp:nvSpPr>
      <dsp:spPr>
        <a:xfrm>
          <a:off x="467805" y="2382"/>
          <a:ext cx="6549274" cy="67896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1022350">
            <a:lnSpc>
              <a:spcPct val="90000"/>
            </a:lnSpc>
            <a:spcBef>
              <a:spcPct val="0"/>
            </a:spcBef>
            <a:spcAft>
              <a:spcPct val="35000"/>
            </a:spcAft>
            <a:buNone/>
          </a:pPr>
          <a:r>
            <a:rPr lang="en-US" sz="2300" kern="1200"/>
            <a:t>Strengths:</a:t>
          </a:r>
        </a:p>
      </dsp:txBody>
      <dsp:txXfrm>
        <a:off x="500949" y="35526"/>
        <a:ext cx="6482986" cy="612672"/>
      </dsp:txXfrm>
    </dsp:sp>
    <dsp:sp modelId="{474C7529-DE85-4F5B-B997-C5A96AC59509}">
      <dsp:nvSpPr>
        <dsp:cNvPr id="0" name=""/>
        <dsp:cNvSpPr/>
      </dsp:nvSpPr>
      <dsp:spPr>
        <a:xfrm>
          <a:off x="0" y="2761692"/>
          <a:ext cx="9356107" cy="1630125"/>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479044" rIns="726138" bIns="163576" numCol="1" spcCol="1270" anchor="t" anchorCtr="0">
          <a:noAutofit/>
        </a:bodyPr>
        <a:lstStyle/>
        <a:p>
          <a:pPr marL="228600" lvl="1" indent="-228600" algn="l" defTabSz="1022350">
            <a:lnSpc>
              <a:spcPct val="90000"/>
            </a:lnSpc>
            <a:spcBef>
              <a:spcPct val="0"/>
            </a:spcBef>
            <a:spcAft>
              <a:spcPct val="15000"/>
            </a:spcAft>
            <a:buChar char="•"/>
          </a:pPr>
          <a:r>
            <a:rPr lang="en-US" sz="2300" b="0" kern="1200" dirty="0"/>
            <a:t>Shows variability in performance, particularly struggling with the ‘tech’ class (f1-score: 0.66), and requires significant computational resources for training and fine-tuning.</a:t>
          </a:r>
        </a:p>
      </dsp:txBody>
      <dsp:txXfrm>
        <a:off x="0" y="2761692"/>
        <a:ext cx="9356107" cy="1630125"/>
      </dsp:txXfrm>
    </dsp:sp>
    <dsp:sp modelId="{45BB2875-E1D1-4561-946C-2F64E7C0DF8B}">
      <dsp:nvSpPr>
        <dsp:cNvPr id="0" name=""/>
        <dsp:cNvSpPr/>
      </dsp:nvSpPr>
      <dsp:spPr>
        <a:xfrm>
          <a:off x="467805" y="2422212"/>
          <a:ext cx="6549274" cy="67896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1022350">
            <a:lnSpc>
              <a:spcPct val="90000"/>
            </a:lnSpc>
            <a:spcBef>
              <a:spcPct val="0"/>
            </a:spcBef>
            <a:spcAft>
              <a:spcPct val="35000"/>
            </a:spcAft>
            <a:buNone/>
          </a:pPr>
          <a:r>
            <a:rPr lang="en-US" sz="2300" kern="1200" dirty="0"/>
            <a:t>Weaknesses:</a:t>
          </a:r>
        </a:p>
      </dsp:txBody>
      <dsp:txXfrm>
        <a:off x="500949" y="2455356"/>
        <a:ext cx="6482986"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10690-516A-4EC2-905A-54D2C462D5D1}">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F45E4B-E2A6-4048-886C-47DA083CB898}">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Shuffling and Resetting Index: </a:t>
          </a:r>
          <a:r>
            <a:rPr lang="en-US" sz="1400" b="0" kern="1200" dirty="0"/>
            <a:t>This step should mitigate any bias that might occur due to any inherent order in the dataset, such as chronological listing or category-based clustering, by changing the dataset order randomly and resetting the index, which will help in making our dataset more appropriate to produce unbiased machine learning applications., thus its performance should be representative of its ability to work with real unsorted data typically encountered by models in practice.</a:t>
          </a:r>
        </a:p>
      </dsp:txBody>
      <dsp:txXfrm>
        <a:off x="696297" y="538547"/>
        <a:ext cx="4171627" cy="2590157"/>
      </dsp:txXfrm>
    </dsp:sp>
    <dsp:sp modelId="{6064F8F2-90BD-45FA-ADE5-86A268B779C3}">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93CB5E-73C2-4504-999F-DB1A7D7AB238}">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Normalization and Cleaning: </a:t>
          </a:r>
          <a:r>
            <a:rPr lang="en-US" sz="1400" b="0" kern="1200" dirty="0"/>
            <a:t>The cleaning process implemented is deals with various common issues in text data, particularly in Arabic (such as removing underscores, normalizing repeated characters, having various representations of the same letter, and getting rid of diacritical marks) which is necessary to simplify the language model by reducing the number of unique tokens it needs to learn, which would help make the model more capable of capturing meaningful patterns from the data more easily due to fewer distractions.</a:t>
          </a:r>
        </a:p>
      </dsp:txBody>
      <dsp:txXfrm>
        <a:off x="5991936" y="538547"/>
        <a:ext cx="4171627" cy="259015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7340B-D735-4998-842C-2DEBF7EA6F31}">
      <dsp:nvSpPr>
        <dsp:cNvPr id="0" name=""/>
        <dsp:cNvSpPr/>
      </dsp:nvSpPr>
      <dsp:spPr>
        <a:xfrm>
          <a:off x="0" y="300861"/>
          <a:ext cx="9356107" cy="6804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249936" rIns="72613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Achieved moderate results across categories, indicating a decent baseline performance, while being particularly strong in terms recall, indicating its ability to identify relevant instances.</a:t>
          </a:r>
        </a:p>
      </dsp:txBody>
      <dsp:txXfrm>
        <a:off x="0" y="300861"/>
        <a:ext cx="9356107" cy="680400"/>
      </dsp:txXfrm>
    </dsp:sp>
    <dsp:sp modelId="{3CBB01DA-5BF0-4175-AF4C-E0B9C48AF853}">
      <dsp:nvSpPr>
        <dsp:cNvPr id="0" name=""/>
        <dsp:cNvSpPr/>
      </dsp:nvSpPr>
      <dsp:spPr>
        <a:xfrm>
          <a:off x="467805" y="123741"/>
          <a:ext cx="6549274" cy="3542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533400">
            <a:lnSpc>
              <a:spcPct val="90000"/>
            </a:lnSpc>
            <a:spcBef>
              <a:spcPct val="0"/>
            </a:spcBef>
            <a:spcAft>
              <a:spcPct val="35000"/>
            </a:spcAft>
            <a:buNone/>
          </a:pPr>
          <a:r>
            <a:rPr lang="en-US" sz="1200" kern="1200"/>
            <a:t>Moderate Overall Performance:</a:t>
          </a:r>
        </a:p>
      </dsp:txBody>
      <dsp:txXfrm>
        <a:off x="485098" y="141034"/>
        <a:ext cx="6514688" cy="319654"/>
      </dsp:txXfrm>
    </dsp:sp>
    <dsp:sp modelId="{F753B4B7-9F17-4A6E-B2D0-93BE53BBA564}">
      <dsp:nvSpPr>
        <dsp:cNvPr id="0" name=""/>
        <dsp:cNvSpPr/>
      </dsp:nvSpPr>
      <dsp:spPr>
        <a:xfrm>
          <a:off x="0" y="1223181"/>
          <a:ext cx="9356107" cy="10206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249936" rIns="72613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Struggled significantly with precision, especially in nuanced categories. For example, the ‘Tech’ category was particularly challenging, showing very low precision and f1-score which is probably due to the fact that there is only 92 training instances for the “Tech” class out of 4000 as well as having words rarely repeated as </a:t>
          </a:r>
          <a:r>
            <a:rPr lang="ar-JO" sz="1200" kern="1200" dirty="0"/>
            <a:t>"غوغل“</a:t>
          </a:r>
          <a:r>
            <a:rPr lang="en-US" sz="1200" kern="1200" dirty="0"/>
            <a:t> is the most repeated word in the class with only 16 appearances, followed by </a:t>
          </a:r>
          <a:r>
            <a:rPr lang="ar-JO" sz="1200" kern="1200" dirty="0"/>
            <a:t>"الذكاء“</a:t>
          </a:r>
          <a:r>
            <a:rPr lang="en-US" sz="1200" kern="1200" dirty="0"/>
            <a:t> which was repeated only 9 times.</a:t>
          </a:r>
        </a:p>
      </dsp:txBody>
      <dsp:txXfrm>
        <a:off x="0" y="1223181"/>
        <a:ext cx="9356107" cy="1020600"/>
      </dsp:txXfrm>
    </dsp:sp>
    <dsp:sp modelId="{97EE9F44-AEE7-49EB-B459-61F118F5F207}">
      <dsp:nvSpPr>
        <dsp:cNvPr id="0" name=""/>
        <dsp:cNvSpPr/>
      </dsp:nvSpPr>
      <dsp:spPr>
        <a:xfrm>
          <a:off x="467805" y="1046061"/>
          <a:ext cx="6549274" cy="3542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533400">
            <a:lnSpc>
              <a:spcPct val="90000"/>
            </a:lnSpc>
            <a:spcBef>
              <a:spcPct val="0"/>
            </a:spcBef>
            <a:spcAft>
              <a:spcPct val="35000"/>
            </a:spcAft>
            <a:buNone/>
          </a:pPr>
          <a:r>
            <a:rPr lang="en-US" sz="1200" kern="1200"/>
            <a:t>Category-Specific Challenges:</a:t>
          </a:r>
        </a:p>
      </dsp:txBody>
      <dsp:txXfrm>
        <a:off x="485098" y="1063354"/>
        <a:ext cx="6514688" cy="319654"/>
      </dsp:txXfrm>
    </dsp:sp>
    <dsp:sp modelId="{84DA45BD-97F6-45AC-A2BD-735E13DE6A28}">
      <dsp:nvSpPr>
        <dsp:cNvPr id="0" name=""/>
        <dsp:cNvSpPr/>
      </dsp:nvSpPr>
      <dsp:spPr>
        <a:xfrm>
          <a:off x="0" y="2485701"/>
          <a:ext cx="9356107" cy="12096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249936" rIns="72613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High recall in categories like ‘Economic’ , ‘Sport’ and ‘Tech’, showing it can capture a broad range of relevant instances, along with being simple to implement and effective for initial exploration.</a:t>
          </a:r>
        </a:p>
        <a:p>
          <a:pPr marL="114300" lvl="1" indent="-114300" algn="l" defTabSz="533400">
            <a:lnSpc>
              <a:spcPct val="90000"/>
            </a:lnSpc>
            <a:spcBef>
              <a:spcPct val="0"/>
            </a:spcBef>
            <a:spcAft>
              <a:spcPct val="15000"/>
            </a:spcAft>
            <a:buChar char="•"/>
          </a:pPr>
          <a:r>
            <a:rPr lang="en-US" sz="1200" kern="1200" dirty="0"/>
            <a:t>Giving a low TF-IDF score the word “</a:t>
          </a:r>
          <a:r>
            <a:rPr lang="ar-JO" sz="1200" kern="1200" dirty="0"/>
            <a:t>علي</a:t>
          </a:r>
          <a:r>
            <a:rPr lang="en-US" sz="1200" kern="1200" dirty="0"/>
            <a:t>” because it is the most repeated token in all classes, meaning that it is not directly relevant to a specific class, while giving </a:t>
          </a:r>
          <a:r>
            <a:rPr lang="ar-JO" sz="1200" kern="1200" dirty="0"/>
            <a:t>"مدريد“</a:t>
          </a:r>
          <a:r>
            <a:rPr lang="en-US" sz="1200" kern="1200" dirty="0"/>
            <a:t> a higher TF-IDF since it appears less and is correlated solely with the “Sport” category. This helps the model distinguish between what tokens are important and what are not.</a:t>
          </a:r>
        </a:p>
      </dsp:txBody>
      <dsp:txXfrm>
        <a:off x="0" y="2485701"/>
        <a:ext cx="9356107" cy="1209600"/>
      </dsp:txXfrm>
    </dsp:sp>
    <dsp:sp modelId="{13D97B3C-D1C9-41F0-8CFD-1C0752CD9B54}">
      <dsp:nvSpPr>
        <dsp:cNvPr id="0" name=""/>
        <dsp:cNvSpPr/>
      </dsp:nvSpPr>
      <dsp:spPr>
        <a:xfrm>
          <a:off x="467805" y="2308581"/>
          <a:ext cx="6549274" cy="3542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533400">
            <a:lnSpc>
              <a:spcPct val="90000"/>
            </a:lnSpc>
            <a:spcBef>
              <a:spcPct val="0"/>
            </a:spcBef>
            <a:spcAft>
              <a:spcPct val="35000"/>
            </a:spcAft>
            <a:buNone/>
          </a:pPr>
          <a:r>
            <a:rPr lang="en-US" sz="1200" kern="1200"/>
            <a:t>Strengths:</a:t>
          </a:r>
        </a:p>
      </dsp:txBody>
      <dsp:txXfrm>
        <a:off x="485098" y="2325874"/>
        <a:ext cx="6514688" cy="319654"/>
      </dsp:txXfrm>
    </dsp:sp>
    <dsp:sp modelId="{00C23C33-A339-4045-A8C5-D9CE6F1AA172}">
      <dsp:nvSpPr>
        <dsp:cNvPr id="0" name=""/>
        <dsp:cNvSpPr/>
      </dsp:nvSpPr>
      <dsp:spPr>
        <a:xfrm>
          <a:off x="0" y="3937222"/>
          <a:ext cx="9356107" cy="6804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249936" rIns="72613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Poor precision in nuanced categories like ‘Tech’ and ‘Economic’, struggling with capturing the specific context and intricacies of text, since both of them have the lowest number of records.</a:t>
          </a:r>
        </a:p>
      </dsp:txBody>
      <dsp:txXfrm>
        <a:off x="0" y="3937222"/>
        <a:ext cx="9356107" cy="680400"/>
      </dsp:txXfrm>
    </dsp:sp>
    <dsp:sp modelId="{8FDBBF08-82EB-4534-A71C-F9F541558957}">
      <dsp:nvSpPr>
        <dsp:cNvPr id="0" name=""/>
        <dsp:cNvSpPr/>
      </dsp:nvSpPr>
      <dsp:spPr>
        <a:xfrm>
          <a:off x="467805" y="3760102"/>
          <a:ext cx="6549274" cy="3542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533400">
            <a:lnSpc>
              <a:spcPct val="90000"/>
            </a:lnSpc>
            <a:spcBef>
              <a:spcPct val="0"/>
            </a:spcBef>
            <a:spcAft>
              <a:spcPct val="35000"/>
            </a:spcAft>
            <a:buNone/>
          </a:pPr>
          <a:r>
            <a:rPr lang="en-US" sz="1200" kern="1200"/>
            <a:t>Weaknesses:</a:t>
          </a:r>
        </a:p>
      </dsp:txBody>
      <dsp:txXfrm>
        <a:off x="485098" y="3777395"/>
        <a:ext cx="6514688" cy="31965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7340B-D735-4998-842C-2DEBF7EA6F31}">
      <dsp:nvSpPr>
        <dsp:cNvPr id="0" name=""/>
        <dsp:cNvSpPr/>
      </dsp:nvSpPr>
      <dsp:spPr>
        <a:xfrm>
          <a:off x="0" y="306829"/>
          <a:ext cx="9356107" cy="6804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249936" rIns="72613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Exhibited results similar to TF-IDF with comparable strengths and weaknesses, and performed adequately in straightforward categories with clear language patterns.</a:t>
          </a:r>
        </a:p>
      </dsp:txBody>
      <dsp:txXfrm>
        <a:off x="0" y="306829"/>
        <a:ext cx="9356107" cy="680400"/>
      </dsp:txXfrm>
    </dsp:sp>
    <dsp:sp modelId="{3CBB01DA-5BF0-4175-AF4C-E0B9C48AF853}">
      <dsp:nvSpPr>
        <dsp:cNvPr id="0" name=""/>
        <dsp:cNvSpPr/>
      </dsp:nvSpPr>
      <dsp:spPr>
        <a:xfrm>
          <a:off x="467805" y="129709"/>
          <a:ext cx="6549274" cy="3542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533400">
            <a:lnSpc>
              <a:spcPct val="90000"/>
            </a:lnSpc>
            <a:spcBef>
              <a:spcPct val="0"/>
            </a:spcBef>
            <a:spcAft>
              <a:spcPct val="35000"/>
            </a:spcAft>
            <a:buNone/>
          </a:pPr>
          <a:r>
            <a:rPr lang="en-US" sz="1200" kern="1200"/>
            <a:t>Moderate Overall Performance:</a:t>
          </a:r>
        </a:p>
      </dsp:txBody>
      <dsp:txXfrm>
        <a:off x="485098" y="147002"/>
        <a:ext cx="6514688" cy="319654"/>
      </dsp:txXfrm>
    </dsp:sp>
    <dsp:sp modelId="{F753B4B7-9F17-4A6E-B2D0-93BE53BBA564}">
      <dsp:nvSpPr>
        <dsp:cNvPr id="0" name=""/>
        <dsp:cNvSpPr/>
      </dsp:nvSpPr>
      <dsp:spPr>
        <a:xfrm>
          <a:off x="0" y="1229149"/>
          <a:ext cx="9356107" cy="10206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249936" rIns="72613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Consistent performance in 'Sport’ but struggled with nuanced and complex categories like 'Tech’. Also, both precision and recall were inconsistent across different categories, reflecting challenges in accurate classification, which is due to the fact of solely capturing the frequencies of tokens in documents rather than considering the semantic relationships between them with the use of more advanced word representation techniques.</a:t>
          </a:r>
        </a:p>
      </dsp:txBody>
      <dsp:txXfrm>
        <a:off x="0" y="1229149"/>
        <a:ext cx="9356107" cy="1020600"/>
      </dsp:txXfrm>
    </dsp:sp>
    <dsp:sp modelId="{97EE9F44-AEE7-49EB-B459-61F118F5F207}">
      <dsp:nvSpPr>
        <dsp:cNvPr id="0" name=""/>
        <dsp:cNvSpPr/>
      </dsp:nvSpPr>
      <dsp:spPr>
        <a:xfrm>
          <a:off x="467805" y="1052029"/>
          <a:ext cx="6549274" cy="3542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533400">
            <a:lnSpc>
              <a:spcPct val="90000"/>
            </a:lnSpc>
            <a:spcBef>
              <a:spcPct val="0"/>
            </a:spcBef>
            <a:spcAft>
              <a:spcPct val="35000"/>
            </a:spcAft>
            <a:buNone/>
          </a:pPr>
          <a:r>
            <a:rPr lang="en-US" sz="1200" kern="1200"/>
            <a:t>Category-Specific Challenges:</a:t>
          </a:r>
        </a:p>
      </dsp:txBody>
      <dsp:txXfrm>
        <a:off x="485098" y="1069322"/>
        <a:ext cx="6514688" cy="319654"/>
      </dsp:txXfrm>
    </dsp:sp>
    <dsp:sp modelId="{84DA45BD-97F6-45AC-A2BD-735E13DE6A28}">
      <dsp:nvSpPr>
        <dsp:cNvPr id="0" name=""/>
        <dsp:cNvSpPr/>
      </dsp:nvSpPr>
      <dsp:spPr>
        <a:xfrm>
          <a:off x="0" y="2491669"/>
          <a:ext cx="9356107" cy="8505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249936" rIns="72613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Effective in identifying instances in categories with less complexity, such as “Sports”, where words that are used in this class such as  </a:t>
          </a:r>
          <a:r>
            <a:rPr lang="ar-JO" sz="1200" kern="1200" dirty="0"/>
            <a:t>"مدريد“</a:t>
          </a:r>
          <a:r>
            <a:rPr lang="en-US" sz="1200" kern="1200" dirty="0"/>
            <a:t> and </a:t>
          </a:r>
          <a:r>
            <a:rPr lang="ar-JO" sz="1200" kern="1200" dirty="0"/>
            <a:t>"برشلونة“</a:t>
          </a:r>
          <a:r>
            <a:rPr lang="en-US" sz="1200" kern="1200" dirty="0"/>
            <a:t> are very rarely used in other classes if ever, making use of the </a:t>
          </a:r>
          <a:r>
            <a:rPr lang="en-US" sz="1200" kern="1200" dirty="0" err="1"/>
            <a:t>BoW</a:t>
          </a:r>
          <a:r>
            <a:rPr lang="en-US" sz="1200" kern="1200" dirty="0"/>
            <a:t> simplifying assumption. It is also a very simple and straightforward approach, making it easy to implement and interpret.</a:t>
          </a:r>
        </a:p>
      </dsp:txBody>
      <dsp:txXfrm>
        <a:off x="0" y="2491669"/>
        <a:ext cx="9356107" cy="850500"/>
      </dsp:txXfrm>
    </dsp:sp>
    <dsp:sp modelId="{13D97B3C-D1C9-41F0-8CFD-1C0752CD9B54}">
      <dsp:nvSpPr>
        <dsp:cNvPr id="0" name=""/>
        <dsp:cNvSpPr/>
      </dsp:nvSpPr>
      <dsp:spPr>
        <a:xfrm>
          <a:off x="467805" y="2314550"/>
          <a:ext cx="6549274" cy="3542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533400">
            <a:lnSpc>
              <a:spcPct val="90000"/>
            </a:lnSpc>
            <a:spcBef>
              <a:spcPct val="0"/>
            </a:spcBef>
            <a:spcAft>
              <a:spcPct val="35000"/>
            </a:spcAft>
            <a:buNone/>
          </a:pPr>
          <a:r>
            <a:rPr lang="en-US" sz="1200" kern="1200"/>
            <a:t>Strengths:</a:t>
          </a:r>
        </a:p>
      </dsp:txBody>
      <dsp:txXfrm>
        <a:off x="485098" y="2331843"/>
        <a:ext cx="6514688" cy="319654"/>
      </dsp:txXfrm>
    </dsp:sp>
    <dsp:sp modelId="{00C23C33-A339-4045-A8C5-D9CE6F1AA172}">
      <dsp:nvSpPr>
        <dsp:cNvPr id="0" name=""/>
        <dsp:cNvSpPr/>
      </dsp:nvSpPr>
      <dsp:spPr>
        <a:xfrm>
          <a:off x="0" y="3584090"/>
          <a:ext cx="9356107" cy="6804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249936" rIns="72613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Limited ability to handle nuanced language and complex patterns, as well as struggling with specific and detailed understanding of text, leading to inconsistent performance.</a:t>
          </a:r>
        </a:p>
      </dsp:txBody>
      <dsp:txXfrm>
        <a:off x="0" y="3584090"/>
        <a:ext cx="9356107" cy="680400"/>
      </dsp:txXfrm>
    </dsp:sp>
    <dsp:sp modelId="{8FDBBF08-82EB-4534-A71C-F9F541558957}">
      <dsp:nvSpPr>
        <dsp:cNvPr id="0" name=""/>
        <dsp:cNvSpPr/>
      </dsp:nvSpPr>
      <dsp:spPr>
        <a:xfrm>
          <a:off x="467805" y="3406970"/>
          <a:ext cx="6549274" cy="3542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533400">
            <a:lnSpc>
              <a:spcPct val="90000"/>
            </a:lnSpc>
            <a:spcBef>
              <a:spcPct val="0"/>
            </a:spcBef>
            <a:spcAft>
              <a:spcPct val="35000"/>
            </a:spcAft>
            <a:buNone/>
          </a:pPr>
          <a:r>
            <a:rPr lang="en-US" sz="1200" kern="1200"/>
            <a:t>Weaknesses:</a:t>
          </a:r>
        </a:p>
      </dsp:txBody>
      <dsp:txXfrm>
        <a:off x="485098" y="3424263"/>
        <a:ext cx="6514688" cy="31965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7340B-D735-4998-842C-2DEBF7EA6F31}">
      <dsp:nvSpPr>
        <dsp:cNvPr id="0" name=""/>
        <dsp:cNvSpPr/>
      </dsp:nvSpPr>
      <dsp:spPr>
        <a:xfrm>
          <a:off x="0" y="449191"/>
          <a:ext cx="9356107" cy="7371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270764" rIns="726138"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Outperformed traditional methods like TF-IDF and </a:t>
          </a:r>
          <a:r>
            <a:rPr lang="en-US" sz="1300" kern="1200" dirty="0" err="1"/>
            <a:t>BoW</a:t>
          </a:r>
          <a:r>
            <a:rPr lang="en-US" sz="1300" kern="1200" dirty="0"/>
            <a:t> and demonstrated high precision and recall, indicating a strong grasp of contextual meanings.</a:t>
          </a:r>
        </a:p>
      </dsp:txBody>
      <dsp:txXfrm>
        <a:off x="0" y="449191"/>
        <a:ext cx="9356107" cy="737100"/>
      </dsp:txXfrm>
    </dsp:sp>
    <dsp:sp modelId="{3CBB01DA-5BF0-4175-AF4C-E0B9C48AF853}">
      <dsp:nvSpPr>
        <dsp:cNvPr id="0" name=""/>
        <dsp:cNvSpPr/>
      </dsp:nvSpPr>
      <dsp:spPr>
        <a:xfrm>
          <a:off x="467805" y="257311"/>
          <a:ext cx="6549274" cy="38376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577850">
            <a:lnSpc>
              <a:spcPct val="90000"/>
            </a:lnSpc>
            <a:spcBef>
              <a:spcPct val="0"/>
            </a:spcBef>
            <a:spcAft>
              <a:spcPct val="35000"/>
            </a:spcAft>
            <a:buNone/>
          </a:pPr>
          <a:r>
            <a:rPr lang="en-US" sz="1300" kern="1200" dirty="0"/>
            <a:t>Significant Improvement:</a:t>
          </a:r>
        </a:p>
      </dsp:txBody>
      <dsp:txXfrm>
        <a:off x="486539" y="276045"/>
        <a:ext cx="6511806" cy="346292"/>
      </dsp:txXfrm>
    </dsp:sp>
    <dsp:sp modelId="{F753B4B7-9F17-4A6E-B2D0-93BE53BBA564}">
      <dsp:nvSpPr>
        <dsp:cNvPr id="0" name=""/>
        <dsp:cNvSpPr/>
      </dsp:nvSpPr>
      <dsp:spPr>
        <a:xfrm>
          <a:off x="0" y="1448371"/>
          <a:ext cx="9356107" cy="7371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270764" rIns="726138"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Excelling particularly in 'Sport’ with high precision and recall, as well as good performance across most categories, though still facing challenges in 'Tech’ probably due to the same reasons as mentioned previously.</a:t>
          </a:r>
        </a:p>
      </dsp:txBody>
      <dsp:txXfrm>
        <a:off x="0" y="1448371"/>
        <a:ext cx="9356107" cy="737100"/>
      </dsp:txXfrm>
    </dsp:sp>
    <dsp:sp modelId="{97EE9F44-AEE7-49EB-B459-61F118F5F207}">
      <dsp:nvSpPr>
        <dsp:cNvPr id="0" name=""/>
        <dsp:cNvSpPr/>
      </dsp:nvSpPr>
      <dsp:spPr>
        <a:xfrm>
          <a:off x="467805" y="1256491"/>
          <a:ext cx="6549274" cy="38376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577850">
            <a:lnSpc>
              <a:spcPct val="90000"/>
            </a:lnSpc>
            <a:spcBef>
              <a:spcPct val="0"/>
            </a:spcBef>
            <a:spcAft>
              <a:spcPct val="35000"/>
            </a:spcAft>
            <a:buNone/>
          </a:pPr>
          <a:r>
            <a:rPr lang="en-US" sz="1300" kern="1200"/>
            <a:t>Category-Specific Challenges:</a:t>
          </a:r>
        </a:p>
      </dsp:txBody>
      <dsp:txXfrm>
        <a:off x="486539" y="1275225"/>
        <a:ext cx="6511806" cy="346292"/>
      </dsp:txXfrm>
    </dsp:sp>
    <dsp:sp modelId="{84DA45BD-97F6-45AC-A2BD-735E13DE6A28}">
      <dsp:nvSpPr>
        <dsp:cNvPr id="0" name=""/>
        <dsp:cNvSpPr/>
      </dsp:nvSpPr>
      <dsp:spPr>
        <a:xfrm>
          <a:off x="0" y="2447551"/>
          <a:ext cx="9356107" cy="7371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270764" rIns="726138"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Captures semantic relationships and contextual information effectively as well as being well-suited for handling colloquial language and formal text from social media.</a:t>
          </a:r>
        </a:p>
      </dsp:txBody>
      <dsp:txXfrm>
        <a:off x="0" y="2447551"/>
        <a:ext cx="9356107" cy="737100"/>
      </dsp:txXfrm>
    </dsp:sp>
    <dsp:sp modelId="{13D97B3C-D1C9-41F0-8CFD-1C0752CD9B54}">
      <dsp:nvSpPr>
        <dsp:cNvPr id="0" name=""/>
        <dsp:cNvSpPr/>
      </dsp:nvSpPr>
      <dsp:spPr>
        <a:xfrm>
          <a:off x="467805" y="2255671"/>
          <a:ext cx="6549274" cy="38376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577850">
            <a:lnSpc>
              <a:spcPct val="90000"/>
            </a:lnSpc>
            <a:spcBef>
              <a:spcPct val="0"/>
            </a:spcBef>
            <a:spcAft>
              <a:spcPct val="35000"/>
            </a:spcAft>
            <a:buNone/>
          </a:pPr>
          <a:r>
            <a:rPr lang="en-US" sz="1300" kern="1200"/>
            <a:t>Strengths:</a:t>
          </a:r>
        </a:p>
      </dsp:txBody>
      <dsp:txXfrm>
        <a:off x="486539" y="2274405"/>
        <a:ext cx="6511806" cy="346292"/>
      </dsp:txXfrm>
    </dsp:sp>
    <dsp:sp modelId="{00C23C33-A339-4045-A8C5-D9CE6F1AA172}">
      <dsp:nvSpPr>
        <dsp:cNvPr id="0" name=""/>
        <dsp:cNvSpPr/>
      </dsp:nvSpPr>
      <dsp:spPr>
        <a:xfrm>
          <a:off x="0" y="3446731"/>
          <a:ext cx="9356107" cy="921375"/>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270764" rIns="726138"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Precision issues in 'Tech', indicating difficulty in specific classification, along with the fact that performance can vary depending on the domain specificity of the training data. Additionally, many words such as </a:t>
          </a:r>
          <a:r>
            <a:rPr lang="ar-JO" sz="1300" kern="1200" dirty="0"/>
            <a:t>"االسعوديه“</a:t>
          </a:r>
          <a:r>
            <a:rPr lang="en-US" sz="1300" kern="1200" dirty="0"/>
            <a:t> resulted in OOV.</a:t>
          </a:r>
        </a:p>
      </dsp:txBody>
      <dsp:txXfrm>
        <a:off x="0" y="3446731"/>
        <a:ext cx="9356107" cy="921375"/>
      </dsp:txXfrm>
    </dsp:sp>
    <dsp:sp modelId="{8FDBBF08-82EB-4534-A71C-F9F541558957}">
      <dsp:nvSpPr>
        <dsp:cNvPr id="0" name=""/>
        <dsp:cNvSpPr/>
      </dsp:nvSpPr>
      <dsp:spPr>
        <a:xfrm>
          <a:off x="467805" y="3254851"/>
          <a:ext cx="6549274" cy="38376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577850">
            <a:lnSpc>
              <a:spcPct val="90000"/>
            </a:lnSpc>
            <a:spcBef>
              <a:spcPct val="0"/>
            </a:spcBef>
            <a:spcAft>
              <a:spcPct val="35000"/>
            </a:spcAft>
            <a:buNone/>
          </a:pPr>
          <a:r>
            <a:rPr lang="en-US" sz="1300" kern="1200"/>
            <a:t>Weaknesses:</a:t>
          </a:r>
        </a:p>
      </dsp:txBody>
      <dsp:txXfrm>
        <a:off x="486539" y="3273585"/>
        <a:ext cx="6511806" cy="34629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7340B-D735-4998-842C-2DEBF7EA6F31}">
      <dsp:nvSpPr>
        <dsp:cNvPr id="0" name=""/>
        <dsp:cNvSpPr/>
      </dsp:nvSpPr>
      <dsp:spPr>
        <a:xfrm>
          <a:off x="0" y="424069"/>
          <a:ext cx="9356107" cy="7371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270764" rIns="726138"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Showed strong and balanced performance across multiple categories, and effective in 'Politics’ and 'Sport', providing a good balance of precision and recall.</a:t>
          </a:r>
        </a:p>
      </dsp:txBody>
      <dsp:txXfrm>
        <a:off x="0" y="424069"/>
        <a:ext cx="9356107" cy="737100"/>
      </dsp:txXfrm>
    </dsp:sp>
    <dsp:sp modelId="{3CBB01DA-5BF0-4175-AF4C-E0B9C48AF853}">
      <dsp:nvSpPr>
        <dsp:cNvPr id="0" name=""/>
        <dsp:cNvSpPr/>
      </dsp:nvSpPr>
      <dsp:spPr>
        <a:xfrm>
          <a:off x="467805" y="232189"/>
          <a:ext cx="6549274" cy="38376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577850">
            <a:lnSpc>
              <a:spcPct val="90000"/>
            </a:lnSpc>
            <a:spcBef>
              <a:spcPct val="0"/>
            </a:spcBef>
            <a:spcAft>
              <a:spcPct val="35000"/>
            </a:spcAft>
            <a:buNone/>
          </a:pPr>
          <a:r>
            <a:rPr lang="en-US" sz="1300" kern="1200" dirty="0"/>
            <a:t>Robust Performance:</a:t>
          </a:r>
        </a:p>
      </dsp:txBody>
      <dsp:txXfrm>
        <a:off x="486539" y="250923"/>
        <a:ext cx="6511806" cy="346292"/>
      </dsp:txXfrm>
    </dsp:sp>
    <dsp:sp modelId="{F753B4B7-9F17-4A6E-B2D0-93BE53BBA564}">
      <dsp:nvSpPr>
        <dsp:cNvPr id="0" name=""/>
        <dsp:cNvSpPr/>
      </dsp:nvSpPr>
      <dsp:spPr>
        <a:xfrm>
          <a:off x="0" y="1423250"/>
          <a:ext cx="9356107" cy="7371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270764" rIns="726138"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While robust overall, struggled with specificity in the 'Tech’ category, where it accurately identified instances but had issues with precise classification, probably due to similar reasons as mentioned previously.</a:t>
          </a:r>
        </a:p>
      </dsp:txBody>
      <dsp:txXfrm>
        <a:off x="0" y="1423250"/>
        <a:ext cx="9356107" cy="737100"/>
      </dsp:txXfrm>
    </dsp:sp>
    <dsp:sp modelId="{97EE9F44-AEE7-49EB-B459-61F118F5F207}">
      <dsp:nvSpPr>
        <dsp:cNvPr id="0" name=""/>
        <dsp:cNvSpPr/>
      </dsp:nvSpPr>
      <dsp:spPr>
        <a:xfrm>
          <a:off x="467805" y="1231369"/>
          <a:ext cx="6549274" cy="38376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577850">
            <a:lnSpc>
              <a:spcPct val="90000"/>
            </a:lnSpc>
            <a:spcBef>
              <a:spcPct val="0"/>
            </a:spcBef>
            <a:spcAft>
              <a:spcPct val="35000"/>
            </a:spcAft>
            <a:buNone/>
          </a:pPr>
          <a:r>
            <a:rPr lang="en-US" sz="1300" kern="1200" dirty="0"/>
            <a:t>Category-Specific Challenges:</a:t>
          </a:r>
        </a:p>
      </dsp:txBody>
      <dsp:txXfrm>
        <a:off x="486539" y="1250103"/>
        <a:ext cx="6511806" cy="346292"/>
      </dsp:txXfrm>
    </dsp:sp>
    <dsp:sp modelId="{84DA45BD-97F6-45AC-A2BD-735E13DE6A28}">
      <dsp:nvSpPr>
        <dsp:cNvPr id="0" name=""/>
        <dsp:cNvSpPr/>
      </dsp:nvSpPr>
      <dsp:spPr>
        <a:xfrm>
          <a:off x="0" y="2422430"/>
          <a:ext cx="9356107" cy="7371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270764" rIns="726138"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Versatile and robust, handling a wide range of topics and contexts, using high-quality embeddings due to the extensive and well-curated Wikipedia corpus.</a:t>
          </a:r>
        </a:p>
      </dsp:txBody>
      <dsp:txXfrm>
        <a:off x="0" y="2422430"/>
        <a:ext cx="9356107" cy="737100"/>
      </dsp:txXfrm>
    </dsp:sp>
    <dsp:sp modelId="{13D97B3C-D1C9-41F0-8CFD-1C0752CD9B54}">
      <dsp:nvSpPr>
        <dsp:cNvPr id="0" name=""/>
        <dsp:cNvSpPr/>
      </dsp:nvSpPr>
      <dsp:spPr>
        <a:xfrm>
          <a:off x="467805" y="2230550"/>
          <a:ext cx="6549274" cy="38376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577850">
            <a:lnSpc>
              <a:spcPct val="90000"/>
            </a:lnSpc>
            <a:spcBef>
              <a:spcPct val="0"/>
            </a:spcBef>
            <a:spcAft>
              <a:spcPct val="35000"/>
            </a:spcAft>
            <a:buNone/>
          </a:pPr>
          <a:r>
            <a:rPr lang="en-US" sz="1300" kern="1200"/>
            <a:t>Strengths:</a:t>
          </a:r>
        </a:p>
      </dsp:txBody>
      <dsp:txXfrm>
        <a:off x="486539" y="2249284"/>
        <a:ext cx="6511806" cy="346292"/>
      </dsp:txXfrm>
    </dsp:sp>
    <dsp:sp modelId="{00C23C33-A339-4045-A8C5-D9CE6F1AA172}">
      <dsp:nvSpPr>
        <dsp:cNvPr id="0" name=""/>
        <dsp:cNvSpPr/>
      </dsp:nvSpPr>
      <dsp:spPr>
        <a:xfrm>
          <a:off x="0" y="3421610"/>
          <a:ext cx="9356107" cy="921375"/>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270764" rIns="726138"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Specificity issues in nuanced categories like 'Tech’, and performance may vary based on the diversity and complexity of the dataset. Additionally, it resulted in multiple OOV instances such as </a:t>
          </a:r>
          <a:r>
            <a:rPr lang="ar-JO" sz="1300" kern="1200" dirty="0"/>
            <a:t>"االوحده“</a:t>
          </a:r>
          <a:r>
            <a:rPr lang="en-US" sz="1300" kern="1200" dirty="0"/>
            <a:t>, which it cannot handle by itself and cannot provide the token with embeddings.</a:t>
          </a:r>
        </a:p>
      </dsp:txBody>
      <dsp:txXfrm>
        <a:off x="0" y="3421610"/>
        <a:ext cx="9356107" cy="921375"/>
      </dsp:txXfrm>
    </dsp:sp>
    <dsp:sp modelId="{8FDBBF08-82EB-4534-A71C-F9F541558957}">
      <dsp:nvSpPr>
        <dsp:cNvPr id="0" name=""/>
        <dsp:cNvSpPr/>
      </dsp:nvSpPr>
      <dsp:spPr>
        <a:xfrm>
          <a:off x="467805" y="3229730"/>
          <a:ext cx="6549274" cy="38376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577850">
            <a:lnSpc>
              <a:spcPct val="90000"/>
            </a:lnSpc>
            <a:spcBef>
              <a:spcPct val="0"/>
            </a:spcBef>
            <a:spcAft>
              <a:spcPct val="35000"/>
            </a:spcAft>
            <a:buNone/>
          </a:pPr>
          <a:r>
            <a:rPr lang="en-US" sz="1300" kern="1200"/>
            <a:t>Weaknesses:</a:t>
          </a:r>
        </a:p>
      </dsp:txBody>
      <dsp:txXfrm>
        <a:off x="486539" y="3248464"/>
        <a:ext cx="6511806" cy="34629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7340B-D735-4998-842C-2DEBF7EA6F31}">
      <dsp:nvSpPr>
        <dsp:cNvPr id="0" name=""/>
        <dsp:cNvSpPr/>
      </dsp:nvSpPr>
      <dsp:spPr>
        <a:xfrm>
          <a:off x="0" y="306829"/>
          <a:ext cx="9356107" cy="6804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249936" rIns="72613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Emerged as the most effective technique with balanced and robust performance, as it had high precision and recall in 'Economic', 'Politics', and 'Sport'.</a:t>
          </a:r>
        </a:p>
      </dsp:txBody>
      <dsp:txXfrm>
        <a:off x="0" y="306829"/>
        <a:ext cx="9356107" cy="680400"/>
      </dsp:txXfrm>
    </dsp:sp>
    <dsp:sp modelId="{3CBB01DA-5BF0-4175-AF4C-E0B9C48AF853}">
      <dsp:nvSpPr>
        <dsp:cNvPr id="0" name=""/>
        <dsp:cNvSpPr/>
      </dsp:nvSpPr>
      <dsp:spPr>
        <a:xfrm>
          <a:off x="467805" y="129709"/>
          <a:ext cx="6549274" cy="3542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533400">
            <a:lnSpc>
              <a:spcPct val="90000"/>
            </a:lnSpc>
            <a:spcBef>
              <a:spcPct val="0"/>
            </a:spcBef>
            <a:spcAft>
              <a:spcPct val="35000"/>
            </a:spcAft>
            <a:buNone/>
          </a:pPr>
          <a:r>
            <a:rPr lang="en-US" sz="1200" kern="1200" dirty="0"/>
            <a:t>Top Performer:</a:t>
          </a:r>
        </a:p>
      </dsp:txBody>
      <dsp:txXfrm>
        <a:off x="485098" y="147002"/>
        <a:ext cx="6514688" cy="319654"/>
      </dsp:txXfrm>
    </dsp:sp>
    <dsp:sp modelId="{F753B4B7-9F17-4A6E-B2D0-93BE53BBA564}">
      <dsp:nvSpPr>
        <dsp:cNvPr id="0" name=""/>
        <dsp:cNvSpPr/>
      </dsp:nvSpPr>
      <dsp:spPr>
        <a:xfrm>
          <a:off x="0" y="1229149"/>
          <a:ext cx="9356107" cy="10206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249936" rIns="72613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Improved performance in the 'Tech’ category over all other word representations, reflecting better handling of minority classes. Also, it had superior contextual understanding and ability to capture nuanced relationships, meaning that it is better at predicting that sentences that contain </a:t>
          </a:r>
          <a:r>
            <a:rPr lang="ar-JO" sz="1200" kern="1200" dirty="0"/>
            <a:t>"أبل“</a:t>
          </a:r>
          <a:r>
            <a:rPr lang="en-US" sz="1200" kern="1200" dirty="0"/>
            <a:t>, </a:t>
          </a:r>
          <a:r>
            <a:rPr lang="ar-JO" sz="1200" kern="1200" dirty="0"/>
            <a:t>"الذكاء“</a:t>
          </a:r>
          <a:r>
            <a:rPr lang="en-US" sz="1200" kern="1200" dirty="0"/>
            <a:t> and </a:t>
          </a:r>
          <a:r>
            <a:rPr lang="ar-JO" sz="1200" kern="1200" dirty="0"/>
            <a:t>"الاصطناعي“</a:t>
          </a:r>
          <a:r>
            <a:rPr lang="en-US" sz="1200" kern="1200" dirty="0"/>
            <a:t> belongs to the “Tech” class, and that names of countries probably belongs to “Politics”.</a:t>
          </a:r>
        </a:p>
      </dsp:txBody>
      <dsp:txXfrm>
        <a:off x="0" y="1229149"/>
        <a:ext cx="9356107" cy="1020600"/>
      </dsp:txXfrm>
    </dsp:sp>
    <dsp:sp modelId="{97EE9F44-AEE7-49EB-B459-61F118F5F207}">
      <dsp:nvSpPr>
        <dsp:cNvPr id="0" name=""/>
        <dsp:cNvSpPr/>
      </dsp:nvSpPr>
      <dsp:spPr>
        <a:xfrm>
          <a:off x="467805" y="1052029"/>
          <a:ext cx="6549274" cy="3542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533400">
            <a:lnSpc>
              <a:spcPct val="90000"/>
            </a:lnSpc>
            <a:spcBef>
              <a:spcPct val="0"/>
            </a:spcBef>
            <a:spcAft>
              <a:spcPct val="35000"/>
            </a:spcAft>
            <a:buNone/>
          </a:pPr>
          <a:r>
            <a:rPr lang="en-US" sz="1200" kern="1200" dirty="0"/>
            <a:t>Category-Specific Excellence:</a:t>
          </a:r>
        </a:p>
      </dsp:txBody>
      <dsp:txXfrm>
        <a:off x="485098" y="1069322"/>
        <a:ext cx="6514688" cy="319654"/>
      </dsp:txXfrm>
    </dsp:sp>
    <dsp:sp modelId="{84DA45BD-97F6-45AC-A2BD-735E13DE6A28}">
      <dsp:nvSpPr>
        <dsp:cNvPr id="0" name=""/>
        <dsp:cNvSpPr/>
      </dsp:nvSpPr>
      <dsp:spPr>
        <a:xfrm>
          <a:off x="0" y="2491669"/>
          <a:ext cx="9356107" cy="8505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249936" rIns="72613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Effective in capturing intricate and detailed relationships within text along with being flexible and adaptable to various NLP tasks, making it a versatile tool. It also has deep bidirectional understanding of context, leading to superior performance.</a:t>
          </a:r>
        </a:p>
      </dsp:txBody>
      <dsp:txXfrm>
        <a:off x="0" y="2491669"/>
        <a:ext cx="9356107" cy="850500"/>
      </dsp:txXfrm>
    </dsp:sp>
    <dsp:sp modelId="{13D97B3C-D1C9-41F0-8CFD-1C0752CD9B54}">
      <dsp:nvSpPr>
        <dsp:cNvPr id="0" name=""/>
        <dsp:cNvSpPr/>
      </dsp:nvSpPr>
      <dsp:spPr>
        <a:xfrm>
          <a:off x="467805" y="2314550"/>
          <a:ext cx="6549274" cy="3542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533400">
            <a:lnSpc>
              <a:spcPct val="90000"/>
            </a:lnSpc>
            <a:spcBef>
              <a:spcPct val="0"/>
            </a:spcBef>
            <a:spcAft>
              <a:spcPct val="35000"/>
            </a:spcAft>
            <a:buNone/>
          </a:pPr>
          <a:r>
            <a:rPr lang="en-US" sz="1200" kern="1200"/>
            <a:t>Strengths:</a:t>
          </a:r>
        </a:p>
      </dsp:txBody>
      <dsp:txXfrm>
        <a:off x="485098" y="2331843"/>
        <a:ext cx="6514688" cy="319654"/>
      </dsp:txXfrm>
    </dsp:sp>
    <dsp:sp modelId="{00C23C33-A339-4045-A8C5-D9CE6F1AA172}">
      <dsp:nvSpPr>
        <dsp:cNvPr id="0" name=""/>
        <dsp:cNvSpPr/>
      </dsp:nvSpPr>
      <dsp:spPr>
        <a:xfrm>
          <a:off x="0" y="3584090"/>
          <a:ext cx="9356107" cy="6804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249936" rIns="726138"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Resource-intensive, requiring significant computational power and memory, along with complexity in implementation and fine-tuning compared to simpler models.</a:t>
          </a:r>
        </a:p>
      </dsp:txBody>
      <dsp:txXfrm>
        <a:off x="0" y="3584090"/>
        <a:ext cx="9356107" cy="680400"/>
      </dsp:txXfrm>
    </dsp:sp>
    <dsp:sp modelId="{8FDBBF08-82EB-4534-A71C-F9F541558957}">
      <dsp:nvSpPr>
        <dsp:cNvPr id="0" name=""/>
        <dsp:cNvSpPr/>
      </dsp:nvSpPr>
      <dsp:spPr>
        <a:xfrm>
          <a:off x="467805" y="3406970"/>
          <a:ext cx="6549274" cy="3542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533400">
            <a:lnSpc>
              <a:spcPct val="90000"/>
            </a:lnSpc>
            <a:spcBef>
              <a:spcPct val="0"/>
            </a:spcBef>
            <a:spcAft>
              <a:spcPct val="35000"/>
            </a:spcAft>
            <a:buNone/>
          </a:pPr>
          <a:r>
            <a:rPr lang="en-US" sz="1200" kern="1200"/>
            <a:t>Weaknesses:</a:t>
          </a:r>
        </a:p>
      </dsp:txBody>
      <dsp:txXfrm>
        <a:off x="485098" y="3424263"/>
        <a:ext cx="6514688" cy="31965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C1CC0-93C9-487F-859B-E144848738CA}">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D1997A-5CA2-4040-B7F3-2042B29B475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4E8BA7-0B73-4599-B40F-D10F56C98D22}">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b="1" kern="1200" dirty="0"/>
            <a:t>TF-IDF and </a:t>
          </a:r>
          <a:r>
            <a:rPr lang="en-US" sz="1500" b="1" kern="1200" dirty="0" err="1"/>
            <a:t>BoW</a:t>
          </a:r>
          <a:r>
            <a:rPr lang="en-US" sz="1500" b="1" kern="1200" dirty="0"/>
            <a:t>: </a:t>
          </a:r>
          <a:r>
            <a:rPr lang="en-US" sz="1500" b="0" kern="1200" dirty="0"/>
            <a:t>These techniques, although straightforward and computationally efficient, had limited capacity to grasp intricate semantic linkages in the text as they were less successful in obtaining high accuracy and F1-scores.</a:t>
          </a:r>
        </a:p>
      </dsp:txBody>
      <dsp:txXfrm>
        <a:off x="1435590" y="531"/>
        <a:ext cx="9080009" cy="1242935"/>
      </dsp:txXfrm>
    </dsp:sp>
    <dsp:sp modelId="{1EF99E30-8F9E-4515-B8D1-76F65D492A6A}">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3B6A8B-CE87-4A14-B83B-C79EC2F8B412}">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D797D0-AB79-4084-9B56-7741838654DF}">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b="1" kern="1200" dirty="0"/>
            <a:t>Word2Vec: </a:t>
          </a:r>
          <a:r>
            <a:rPr lang="en-US" sz="1500" kern="1200" dirty="0"/>
            <a:t>Between the two versions (Twitter and Wikipedia), both managed to outperform significantly the traditional TF-IDF and </a:t>
          </a:r>
          <a:r>
            <a:rPr lang="en-US" sz="1500" kern="1200" dirty="0" err="1"/>
            <a:t>BoW</a:t>
          </a:r>
          <a:r>
            <a:rPr lang="en-US" sz="1500" kern="1200" dirty="0"/>
            <a:t>, yet the Twitter-trained embeddings showed the best performance among these conventional embeddings. What do we learn from this? This highlights how crucial it is that our training data be specific to the domain, only then can we expect any model to bloom with success.</a:t>
          </a:r>
        </a:p>
      </dsp:txBody>
      <dsp:txXfrm>
        <a:off x="1435590" y="1554201"/>
        <a:ext cx="9080009" cy="1242935"/>
      </dsp:txXfrm>
    </dsp:sp>
    <dsp:sp modelId="{17B5F84E-CB00-4445-BB21-515FA3566160}">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C02243-F710-4E90-A3D7-9082FA917577}">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F42221-0F3E-4CEC-A307-21A90A4CA04A}">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b="1" kern="1200" dirty="0"/>
            <a:t>BERT: </a:t>
          </a:r>
          <a:r>
            <a:rPr lang="en-US" sz="1500" kern="1200" dirty="0"/>
            <a:t>BERT is now recognized as the best performer with respect to the highest precision, recall and F1-scores that it can offer. These capabilities are due to its ability to understand language at a deeper level than other models and effectively capture subtle linguistic nuances, allowing BERT to excel especially when faced with difficult classification tasks.</a:t>
          </a:r>
        </a:p>
      </dsp:txBody>
      <dsp:txXfrm>
        <a:off x="1435590" y="3107870"/>
        <a:ext cx="9080009" cy="124293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D7F87-E8AA-42A5-B8C4-5141821BCAC3}">
      <dsp:nvSpPr>
        <dsp:cNvPr id="0" name=""/>
        <dsp:cNvSpPr/>
      </dsp:nvSpPr>
      <dsp:spPr>
        <a:xfrm>
          <a:off x="0" y="4346"/>
          <a:ext cx="10515600" cy="12796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64F619-BB0B-4B3B-A8B0-BF4593AEC19E}">
      <dsp:nvSpPr>
        <dsp:cNvPr id="0" name=""/>
        <dsp:cNvSpPr/>
      </dsp:nvSpPr>
      <dsp:spPr>
        <a:xfrm>
          <a:off x="387101" y="292273"/>
          <a:ext cx="704508" cy="7038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FBCC01-4CED-4816-B8FF-F618B82ABEE4}">
      <dsp:nvSpPr>
        <dsp:cNvPr id="0" name=""/>
        <dsp:cNvSpPr/>
      </dsp:nvSpPr>
      <dsp:spPr>
        <a:xfrm>
          <a:off x="1478710" y="4346"/>
          <a:ext cx="8819983" cy="1280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564" tIns="135564" rIns="135564" bIns="135564" numCol="1" spcCol="1270" anchor="ctr" anchorCtr="0">
          <a:noAutofit/>
        </a:bodyPr>
        <a:lstStyle/>
        <a:p>
          <a:pPr marL="0" lvl="0" indent="0" algn="l" defTabSz="622300">
            <a:lnSpc>
              <a:spcPct val="100000"/>
            </a:lnSpc>
            <a:spcBef>
              <a:spcPct val="0"/>
            </a:spcBef>
            <a:spcAft>
              <a:spcPct val="35000"/>
            </a:spcAft>
            <a:buNone/>
          </a:pPr>
          <a:r>
            <a:rPr lang="en-US" sz="1400" kern="1200" dirty="0"/>
            <a:t>The results show that </a:t>
          </a:r>
          <a:r>
            <a:rPr lang="en-US" sz="1400" b="1" kern="1200" dirty="0"/>
            <a:t>TF-IDF</a:t>
          </a:r>
          <a:r>
            <a:rPr lang="en-US" sz="1400" kern="1200" dirty="0"/>
            <a:t> and </a:t>
          </a:r>
          <a:r>
            <a:rPr lang="en-US" sz="1400" b="1" kern="1200" dirty="0"/>
            <a:t>Bag of Words (</a:t>
          </a:r>
          <a:r>
            <a:rPr lang="en-US" sz="1400" b="1" kern="1200" dirty="0" err="1"/>
            <a:t>BoW</a:t>
          </a:r>
          <a:r>
            <a:rPr lang="en-US" sz="1400" b="1" kern="1200" dirty="0"/>
            <a:t>) </a:t>
          </a:r>
          <a:r>
            <a:rPr lang="en-US" sz="1400" kern="1200" dirty="0"/>
            <a:t>have both achieved close results in the evaluation metrics. Although the techniques have very high recalls, they lack precision, leading to low F1-scores. Although they were able to somewhat identify relevant terms, they still struggle with distinguishing between different classes of data leading for more false positives.</a:t>
          </a:r>
        </a:p>
      </dsp:txBody>
      <dsp:txXfrm>
        <a:off x="1478710" y="4346"/>
        <a:ext cx="8819983" cy="1280923"/>
      </dsp:txXfrm>
    </dsp:sp>
    <dsp:sp modelId="{F91317C7-9BA6-406A-8516-403E34114977}">
      <dsp:nvSpPr>
        <dsp:cNvPr id="0" name=""/>
        <dsp:cNvSpPr/>
      </dsp:nvSpPr>
      <dsp:spPr>
        <a:xfrm>
          <a:off x="0" y="1535207"/>
          <a:ext cx="10515600" cy="12796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1A85FE-770C-418A-8368-9EB7C91FDC8D}">
      <dsp:nvSpPr>
        <dsp:cNvPr id="0" name=""/>
        <dsp:cNvSpPr/>
      </dsp:nvSpPr>
      <dsp:spPr>
        <a:xfrm>
          <a:off x="387101" y="1823133"/>
          <a:ext cx="704508" cy="7038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69EF90-12D6-4169-B161-E030409C8568}">
      <dsp:nvSpPr>
        <dsp:cNvPr id="0" name=""/>
        <dsp:cNvSpPr/>
      </dsp:nvSpPr>
      <dsp:spPr>
        <a:xfrm>
          <a:off x="1478710" y="1535207"/>
          <a:ext cx="8819983" cy="1280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564" tIns="135564" rIns="135564" bIns="135564" numCol="1" spcCol="1270" anchor="ctr" anchorCtr="0">
          <a:noAutofit/>
        </a:bodyPr>
        <a:lstStyle/>
        <a:p>
          <a:pPr marL="0" lvl="0" indent="0" algn="l" defTabSz="622300">
            <a:lnSpc>
              <a:spcPct val="100000"/>
            </a:lnSpc>
            <a:spcBef>
              <a:spcPct val="0"/>
            </a:spcBef>
            <a:spcAft>
              <a:spcPct val="35000"/>
            </a:spcAft>
            <a:buNone/>
          </a:pPr>
          <a:r>
            <a:rPr lang="en-US" sz="1400" kern="1200" dirty="0"/>
            <a:t>The </a:t>
          </a:r>
          <a:r>
            <a:rPr lang="en-US" sz="1400" b="1" kern="1200" dirty="0"/>
            <a:t>Twitter</a:t>
          </a:r>
          <a:r>
            <a:rPr lang="en-US" sz="1400" kern="1200" dirty="0"/>
            <a:t>-trained Word2Vec embeddings got the highest general precision and F1-score, which implies that this technique is better at interpreting the relationships between words and their meanings within a text. Even though not as good as the Twitter model, the </a:t>
          </a:r>
          <a:r>
            <a:rPr lang="en-US" sz="1400" b="1" kern="1200" dirty="0"/>
            <a:t>Wikipedia</a:t>
          </a:r>
          <a:r>
            <a:rPr lang="en-US" sz="1400" kern="1200" dirty="0"/>
            <a:t>-trained embeddings demonstrated good performance; while not outstanding, it still suggests that they are able to address different tasks with quality.</a:t>
          </a:r>
        </a:p>
      </dsp:txBody>
      <dsp:txXfrm>
        <a:off x="1478710" y="1535207"/>
        <a:ext cx="8819983" cy="1280923"/>
      </dsp:txXfrm>
    </dsp:sp>
    <dsp:sp modelId="{FB81C894-B1A4-4476-85C9-9D6792727F62}">
      <dsp:nvSpPr>
        <dsp:cNvPr id="0" name=""/>
        <dsp:cNvSpPr/>
      </dsp:nvSpPr>
      <dsp:spPr>
        <a:xfrm>
          <a:off x="0" y="3066067"/>
          <a:ext cx="10515600" cy="127967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788B64-C87F-4B54-8F84-682A22D87AE6}">
      <dsp:nvSpPr>
        <dsp:cNvPr id="0" name=""/>
        <dsp:cNvSpPr/>
      </dsp:nvSpPr>
      <dsp:spPr>
        <a:xfrm>
          <a:off x="387479" y="3353993"/>
          <a:ext cx="704508" cy="7038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3A8A9B-DD99-4C44-A58B-1675204FC45E}">
      <dsp:nvSpPr>
        <dsp:cNvPr id="0" name=""/>
        <dsp:cNvSpPr/>
      </dsp:nvSpPr>
      <dsp:spPr>
        <a:xfrm>
          <a:off x="1479467" y="3066067"/>
          <a:ext cx="8819983" cy="1280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564" tIns="135564" rIns="135564" bIns="135564" numCol="1" spcCol="1270" anchor="ctr" anchorCtr="0">
          <a:noAutofit/>
        </a:bodyPr>
        <a:lstStyle/>
        <a:p>
          <a:pPr marL="0" lvl="0" indent="0" algn="l" defTabSz="622300">
            <a:lnSpc>
              <a:spcPct val="100000"/>
            </a:lnSpc>
            <a:spcBef>
              <a:spcPct val="0"/>
            </a:spcBef>
            <a:spcAft>
              <a:spcPct val="35000"/>
            </a:spcAft>
            <a:buNone/>
          </a:pPr>
          <a:r>
            <a:rPr lang="en-US" sz="1400" b="0" kern="1200" dirty="0"/>
            <a:t>The performance of </a:t>
          </a:r>
          <a:r>
            <a:rPr lang="en-US" sz="1400" b="1" kern="1200" dirty="0"/>
            <a:t>BERT</a:t>
          </a:r>
          <a:r>
            <a:rPr lang="en-US" sz="1400" b="0" kern="1200" dirty="0"/>
            <a:t> was balanced across all the evaluation metrics which showed that it was able to achieve high accuracy and F1 score levels similar to the Word2Vec (Twitter) model. Nonetheless, BERT exhibited superior context comprehension as well as capability in dealing with imbalanced classes; this can be seen from its detailed performance statistics that gave more emphasis on minority classes. Therefore, these results point towards BERT being considered favorably for use in our NLP tasks as it shows strength in these areas where others may fall short.</a:t>
          </a:r>
        </a:p>
      </dsp:txBody>
      <dsp:txXfrm>
        <a:off x="1479467" y="3066067"/>
        <a:ext cx="8819983" cy="12809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10690-516A-4EC2-905A-54D2C462D5D1}">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F45E4B-E2A6-4048-886C-47DA083CB898}">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Removal of Non-textual Elements: </a:t>
          </a:r>
          <a:r>
            <a:rPr lang="en-US" sz="1400" b="0" kern="1200" dirty="0"/>
            <a:t>Removing numerical values, English alphabet letters, </a:t>
          </a:r>
          <a:r>
            <a:rPr lang="en-US" sz="1400" b="0" kern="1200" dirty="0" err="1"/>
            <a:t>puctuation</a:t>
          </a:r>
          <a:r>
            <a:rPr lang="en-US" sz="1400" b="0" kern="1200" dirty="0"/>
            <a:t>, and other symbols (except letters Arabic letters) can assist the algorithm in concentrating solely on textual information. This is notably crucial in tasks like classification, where the meaning of words and their relationships are more important than any other non-textual features.</a:t>
          </a:r>
        </a:p>
      </dsp:txBody>
      <dsp:txXfrm>
        <a:off x="696297" y="538547"/>
        <a:ext cx="4171627" cy="2590157"/>
      </dsp:txXfrm>
    </dsp:sp>
    <dsp:sp modelId="{6064F8F2-90BD-45FA-ADE5-86A268B779C3}">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93CB5E-73C2-4504-999F-DB1A7D7AB238}">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Tokenization and </a:t>
          </a:r>
          <a:r>
            <a:rPr lang="en-US" sz="1400" b="1" kern="1200" dirty="0" err="1"/>
            <a:t>Stopword</a:t>
          </a:r>
          <a:r>
            <a:rPr lang="en-US" sz="1400" b="1" kern="1200" dirty="0"/>
            <a:t> Removal: </a:t>
          </a:r>
          <a:r>
            <a:rPr lang="en-US" sz="1400" b="0" kern="1200" dirty="0"/>
            <a:t>One of the fundamental procedures in text processing, tokenization and </a:t>
          </a:r>
          <a:r>
            <a:rPr lang="en-US" sz="1400" b="0" kern="1200" dirty="0" err="1"/>
            <a:t>stopword</a:t>
          </a:r>
          <a:r>
            <a:rPr lang="en-US" sz="1400" b="0" kern="1200" dirty="0"/>
            <a:t> removal has a profound effect on efficiency. The Arabic language is highly inflected and thus, proper tokenization along with elimination of </a:t>
          </a:r>
          <a:r>
            <a:rPr lang="en-US" sz="1400" b="0" kern="1200" dirty="0" err="1"/>
            <a:t>stopwords</a:t>
          </a:r>
          <a:r>
            <a:rPr lang="en-US" sz="1400" b="0" kern="1200" dirty="0"/>
            <a:t> can significantly improve quality since these are largely recurrent but not meaningful words, therefore, by removing them, we allow the training model to concentrate on more essential textual features that can better serve the purpose of classification.</a:t>
          </a:r>
        </a:p>
      </dsp:txBody>
      <dsp:txXfrm>
        <a:off x="5991936" y="538547"/>
        <a:ext cx="4171627" cy="2590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71B18-CD6D-4A84-B713-E42EA7018D03}">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A98CA9-A58B-4762-8FE1-E85158750F2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887C4D-534F-413D-A69D-2F9FACC3D29F}">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100000"/>
            </a:lnSpc>
            <a:spcBef>
              <a:spcPct val="0"/>
            </a:spcBef>
            <a:spcAft>
              <a:spcPct val="35000"/>
            </a:spcAft>
            <a:buNone/>
          </a:pPr>
          <a:r>
            <a:rPr lang="en-US" sz="1400" b="1" kern="1200" dirty="0"/>
            <a:t>Feature and Target Split: </a:t>
          </a:r>
          <a:r>
            <a:rPr lang="en-US" sz="1400" kern="1200" dirty="0"/>
            <a:t>explicitly separating the dataset into feature and target variables is critical for making the code more accessible and understandable to the user.</a:t>
          </a:r>
        </a:p>
      </dsp:txBody>
      <dsp:txXfrm>
        <a:off x="1435590" y="531"/>
        <a:ext cx="9080009" cy="1242935"/>
      </dsp:txXfrm>
    </dsp:sp>
    <dsp:sp modelId="{D72C20FC-5CDC-461F-8A29-B3D64DD8D1B8}">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229FC0-8350-467B-838E-F1DF1B3AA3CD}">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1ABB31-E26A-407F-8939-54E6F92FA8B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100000"/>
            </a:lnSpc>
            <a:spcBef>
              <a:spcPct val="0"/>
            </a:spcBef>
            <a:spcAft>
              <a:spcPct val="35000"/>
            </a:spcAft>
            <a:buNone/>
          </a:pPr>
          <a:r>
            <a:rPr lang="en-US" sz="1400" b="1" kern="1200" dirty="0"/>
            <a:t>Train Test Split: </a:t>
          </a:r>
          <a:r>
            <a:rPr lang="en-US" sz="1400" b="0" kern="1200" dirty="0"/>
            <a:t>Having four different types of datasets (temp, train, </a:t>
          </a:r>
          <a:r>
            <a:rPr lang="en-US" sz="1400" b="0" kern="1200" dirty="0" err="1"/>
            <a:t>val</a:t>
          </a:r>
          <a:r>
            <a:rPr lang="en-US" sz="1400" b="0" kern="1200" dirty="0"/>
            <a:t>, and test) is essential since each will be used at some time. For example, while working with our baseline model, we will use the "train" dataset for training and the "</a:t>
          </a:r>
          <a:r>
            <a:rPr lang="en-US" sz="1400" b="0" kern="1200" dirty="0" err="1"/>
            <a:t>val</a:t>
          </a:r>
          <a:r>
            <a:rPr lang="en-US" sz="1400" b="0" kern="1200" dirty="0"/>
            <a:t>" dataset for evaluation, however, after determining the best word representation using our baseline model, we will use the "temp" dataset for training and the "test" dataset for evaluation.</a:t>
          </a:r>
        </a:p>
      </dsp:txBody>
      <dsp:txXfrm>
        <a:off x="1435590" y="1554201"/>
        <a:ext cx="9080009" cy="1242935"/>
      </dsp:txXfrm>
    </dsp:sp>
    <dsp:sp modelId="{11B1CBBC-2582-4067-B85F-9EBE214B5F0D}">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134599-1039-4911-A3AB-67E477A2ED64}">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1E7F5B-31CD-46DA-9944-812078DB3C2B}">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100000"/>
            </a:lnSpc>
            <a:spcBef>
              <a:spcPct val="0"/>
            </a:spcBef>
            <a:spcAft>
              <a:spcPct val="35000"/>
            </a:spcAft>
            <a:buNone/>
          </a:pPr>
          <a:r>
            <a:rPr lang="en-US" sz="1400" b="1" kern="1200" dirty="0"/>
            <a:t>Label Encoding: </a:t>
          </a:r>
          <a:r>
            <a:rPr lang="en-US" sz="1400" b="0" kern="1200" dirty="0"/>
            <a:t>Encoding the "temp" and "test" target variables was necessary for the modeling stage because in order to use the </a:t>
          </a:r>
          <a:r>
            <a:rPr lang="en-US" sz="1400" b="0" kern="1200" dirty="0" err="1"/>
            <a:t>BiLSTM</a:t>
          </a:r>
          <a:r>
            <a:rPr lang="en-US" sz="1400" b="0" kern="1200" dirty="0"/>
            <a:t>, BERT, and GPT, our target variable have to be encoded, however, because we will not be using these three models until after we have chosen our best word representation using our baseline model, we do not need to encode either the "train" nor the "</a:t>
          </a:r>
          <a:r>
            <a:rPr lang="en-US" sz="1400" b="0" kern="1200" dirty="0" err="1"/>
            <a:t>val</a:t>
          </a:r>
          <a:r>
            <a:rPr lang="en-US" sz="1400" b="0" kern="1200" dirty="0"/>
            <a:t>" target variables, reducing the code's space requirements.</a:t>
          </a:r>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F4087-6547-4006-9EDA-AB506263A7BD}">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5C1683-6046-4DB6-A0C0-AAFD49A57E53}">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44A57D-5C0E-4A8B-9322-68229E5DD8F5}">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t>Pandas is a well-known python library, known for its robust data manipulation capabilities, which is crucial during the preprocessing phase of any data science project. </a:t>
          </a:r>
        </a:p>
      </dsp:txBody>
      <dsp:txXfrm>
        <a:off x="1834517" y="469890"/>
        <a:ext cx="3148942" cy="1335915"/>
      </dsp:txXfrm>
    </dsp:sp>
    <dsp:sp modelId="{AB66B87E-A4EF-438F-98E4-57EF6E26B339}">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4C1316-A17C-42FC-99B2-80542A784121}">
      <dsp:nvSpPr>
        <dsp:cNvPr id="0" name=""/>
        <dsp:cNvSpPr/>
      </dsp:nvSpPr>
      <dsp:spPr>
        <a:xfrm>
          <a:off x="5812681" y="750432"/>
          <a:ext cx="774830" cy="77483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9812C6-CB85-4E7A-9568-53C83B69EE19}">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t>This feature allows it to read data from a variety of file formats, including Excel, making it simple for users to connect their various data sources, which was very useful when dealing with the news headline information in Excel format. </a:t>
          </a:r>
        </a:p>
      </dsp:txBody>
      <dsp:txXfrm>
        <a:off x="7154322" y="469890"/>
        <a:ext cx="3148942" cy="1335915"/>
      </dsp:txXfrm>
    </dsp:sp>
    <dsp:sp modelId="{3194CB46-044C-4C6D-8809-313C5AB4F04B}">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E2BB8A-05AA-4015-BFE8-895EEAC45D75}">
      <dsp:nvSpPr>
        <dsp:cNvPr id="0" name=""/>
        <dsp:cNvSpPr/>
      </dsp:nvSpPr>
      <dsp:spPr>
        <a:xfrm>
          <a:off x="492877" y="2826074"/>
          <a:ext cx="774830" cy="774830"/>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8D554E-0664-435B-B495-75F822E65CE3}">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dirty="0"/>
            <a:t>Moreover, the DataFrames provide by Pandas are strong data structures. This means that work with data manipulation, starting from simple actions like filtering or sorting to more complex aggregations, is intuitive and easy-to-perform and was very useful for our project. </a:t>
          </a:r>
        </a:p>
      </dsp:txBody>
      <dsp:txXfrm>
        <a:off x="1834517" y="2545532"/>
        <a:ext cx="3148942" cy="1335915"/>
      </dsp:txXfrm>
    </dsp:sp>
    <dsp:sp modelId="{6487E907-FA07-4542-AA3E-BFC998937942}">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9BD937-4B2D-42C6-8A31-5EED2CA59B3B}">
      <dsp:nvSpPr>
        <dsp:cNvPr id="0" name=""/>
        <dsp:cNvSpPr/>
      </dsp:nvSpPr>
      <dsp:spPr>
        <a:xfrm>
          <a:off x="5812681" y="2826074"/>
          <a:ext cx="774830" cy="774830"/>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BDDB0A-DC3E-45A1-834B-1B332BF85959}">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Compatibility of Pandas with other Python libraries used in the project contributes to smooth workflow which in turn plays a critical role in preserving both integrity and velocity throughout the data pre-processing and analysis flow.</a:t>
          </a:r>
        </a:p>
      </dsp:txBody>
      <dsp:txXfrm>
        <a:off x="7154322" y="2545532"/>
        <a:ext cx="3148942" cy="13359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F4087-6547-4006-9EDA-AB506263A7BD}">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5C1683-6046-4DB6-A0C0-AAFD49A57E53}">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44A57D-5C0E-4A8B-9322-68229E5DD8F5}">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t>The re module is very useful when dealing with complicated manipulations of text, particularly when working on NLP tasks where textual information typically needs to be thoroughly cleaned and normalized. </a:t>
          </a:r>
        </a:p>
      </dsp:txBody>
      <dsp:txXfrm>
        <a:off x="1834517" y="469890"/>
        <a:ext cx="3148942" cy="1335915"/>
      </dsp:txXfrm>
    </dsp:sp>
    <dsp:sp modelId="{30B35C86-0652-46E4-BECA-BFD99180604B}">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11ADA1-1BC1-4067-A390-B71312F56943}">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C0795D-CFCE-4094-AD80-4467D7939395}">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t>In the context of Arabic text processing, re was greatly needed for tasks such as removing diacritics, which are very abundant in Arabic script and can lead to inconsistencies in textual data. </a:t>
          </a:r>
        </a:p>
      </dsp:txBody>
      <dsp:txXfrm>
        <a:off x="7154322" y="469890"/>
        <a:ext cx="3148942" cy="1335915"/>
      </dsp:txXfrm>
    </dsp:sp>
    <dsp:sp modelId="{DE8E1866-811D-4396-BDA3-D5F713466B07}">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68D0B8-0723-4AC9-9DE4-982A4871A203}">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760FCB-D068-48E3-9910-502FBAC4430C}">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t>Development of distinctive patterns to substitute or eliminate undesired characters enables a personalized technique to data pre-processing which is integral in maintaining cleanliness and consistency of data before feeding it into the model. </a:t>
          </a:r>
        </a:p>
      </dsp:txBody>
      <dsp:txXfrm>
        <a:off x="1834517" y="2545532"/>
        <a:ext cx="3148942" cy="1335915"/>
      </dsp:txXfrm>
    </dsp:sp>
    <dsp:sp modelId="{3336AFF7-9C9F-4B5F-9E76-8F895111810D}">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5AA197-89CB-4AF2-9BC0-DE701357A82E}">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8FA545-3057-43C2-AF75-2E2B3E38D9C6}">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t>This feature plays a crucial role in ensuring the accuracy of the subsequent machine learning models; because noisy data could substantially inhibit model performance.</a:t>
          </a:r>
        </a:p>
      </dsp:txBody>
      <dsp:txXfrm>
        <a:off x="7154322" y="2545532"/>
        <a:ext cx="3148942" cy="13359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CE217-0C75-4DD7-B1F6-BA4E0794BF33}">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6D327E-A477-4BEC-B0B7-6AB8B6AC78A6}">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D1BFB6-A9D0-401F-A7E3-D6F03F1F4364}">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One of the primary NLP libraries in Python, NLTK provides a wide range of tools for text processing. These tools are essential in cleaning and preprocessing textual data for machine learning purposes. Among the features that played a key role in this work were its functions for tokenization and </a:t>
          </a:r>
          <a:r>
            <a:rPr lang="en-US" sz="1100" kern="1200" dirty="0" err="1"/>
            <a:t>stopword</a:t>
          </a:r>
          <a:r>
            <a:rPr lang="en-US" sz="1100" kern="1200" dirty="0"/>
            <a:t> removal.</a:t>
          </a:r>
        </a:p>
      </dsp:txBody>
      <dsp:txXfrm>
        <a:off x="1834517" y="469890"/>
        <a:ext cx="3148942" cy="1335915"/>
      </dsp:txXfrm>
    </dsp:sp>
    <dsp:sp modelId="{34C6B237-C0FD-4920-BB70-AC3679C0F930}">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98CCAD-1A9D-419E-A01A-FB9D7C4A6B20}">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C96A9-F0DC-433B-BEAC-997C32B726DB}">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Tokenization is the process of converting raw text into a structured form (separating words from each other and from punctuation), which is necessary for machine learning models to comprehend. </a:t>
          </a:r>
        </a:p>
      </dsp:txBody>
      <dsp:txXfrm>
        <a:off x="7154322" y="469890"/>
        <a:ext cx="3148942" cy="1335915"/>
      </dsp:txXfrm>
    </dsp:sp>
    <dsp:sp modelId="{835DB5A0-134E-476C-B626-65B053E41C52}">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242525-CE3D-46D8-A290-0576BDE4099B}">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97226E-478A-4EA1-80CF-CEBF32457E26}">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Removing </a:t>
          </a:r>
          <a:r>
            <a:rPr lang="en-US" sz="1100" kern="1200" dirty="0" err="1"/>
            <a:t>stopwords</a:t>
          </a:r>
          <a:r>
            <a:rPr lang="en-US" sz="1100" kern="1200" dirty="0"/>
            <a:t> plays a role in reducing the dimensionality of the dataset and allowing the model to concentrate only on words that carry the actual needed meaning.</a:t>
          </a:r>
        </a:p>
      </dsp:txBody>
      <dsp:txXfrm>
        <a:off x="1834517" y="2545532"/>
        <a:ext cx="3148942" cy="1335915"/>
      </dsp:txXfrm>
    </dsp:sp>
    <dsp:sp modelId="{2652A7D7-AF57-40A6-BE03-3B49E5DB3C7F}">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BA2E04-9E2F-4CF0-BAA9-E0A4B9A95F43}">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BC1537-32ED-49CF-B64B-88A142375515}">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NLTK's supports multiple languages (among them Arabic) which ensures that preprocessing steps are done as effectively as possible which is key when building robust NLP systems.</a:t>
          </a:r>
        </a:p>
      </dsp:txBody>
      <dsp:txXfrm>
        <a:off x="7154322" y="2545532"/>
        <a:ext cx="3148942" cy="13359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34F05F-2298-40BA-908E-19536C4D407A}">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E998A1-35CE-4339-B1D5-67420577B74C}">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1D39B4-B620-4B36-B030-DB9B9C29FE15}">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t>Scikit-learn, an important tool for a machine learning professional: simple, efficient, compatible with many Python libraries and known for its simplicity and efficiency. Its use in this project primarily revolved around its role in data splitting and label encoding.</a:t>
          </a:r>
        </a:p>
      </dsp:txBody>
      <dsp:txXfrm>
        <a:off x="1834517" y="469890"/>
        <a:ext cx="3148942" cy="1335915"/>
      </dsp:txXfrm>
    </dsp:sp>
    <dsp:sp modelId="{20DC13DC-668F-4DFA-B47F-FC0E88434E8A}">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CAB49E-F436-4451-8AE6-9D01A40DA760}">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F0C5F2-7E56-4CA1-ABF1-2F6E4E2E23C3}">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i="0" kern="1200" dirty="0"/>
            <a:t>Data splitting functionality provided by </a:t>
          </a:r>
          <a:r>
            <a:rPr lang="en-US" sz="1300" b="0" i="0" kern="1200" dirty="0" err="1"/>
            <a:t>sklearn</a:t>
          </a:r>
          <a:r>
            <a:rPr lang="en-US" sz="1300" b="0" i="0" kern="1200" dirty="0"/>
            <a:t> is useful when creating a reliable training set from which we can validate our model evaluation.</a:t>
          </a:r>
          <a:endParaRPr lang="en-US" sz="1300" kern="1200" dirty="0"/>
        </a:p>
      </dsp:txBody>
      <dsp:txXfrm>
        <a:off x="7154322" y="469890"/>
        <a:ext cx="3148942" cy="1335915"/>
      </dsp:txXfrm>
    </dsp:sp>
    <dsp:sp modelId="{47A43F5C-62DF-42A2-9A47-953EC03BFEFD}">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D3A1FE-8632-41AB-AB3B-C5874FC82C46}">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4A903A-18ED-4C11-87FB-3A59550990D2}">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t>Some models require the conversion of categorical labels into numbers before to be able to train them, which can be accomplished simply using scikit-</a:t>
          </a:r>
          <a:r>
            <a:rPr lang="en-US" sz="1300" kern="1200" dirty="0" err="1"/>
            <a:t>learn's</a:t>
          </a:r>
          <a:r>
            <a:rPr lang="en-US" sz="1300" kern="1200" dirty="0"/>
            <a:t> </a:t>
          </a:r>
          <a:r>
            <a:rPr lang="en-US" sz="1300" kern="1200" dirty="0" err="1"/>
            <a:t>LabelEncoder</a:t>
          </a:r>
          <a:r>
            <a:rPr lang="en-US" sz="1300" kern="1200" dirty="0"/>
            <a:t> class. </a:t>
          </a:r>
        </a:p>
      </dsp:txBody>
      <dsp:txXfrm>
        <a:off x="1834517" y="2545532"/>
        <a:ext cx="3148942" cy="1335915"/>
      </dsp:txXfrm>
    </dsp:sp>
    <dsp:sp modelId="{2C610ECA-79B6-465D-B92E-6E579043EFDA}">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30111E-D22B-4887-8118-6B8E059C3E5D}">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45DC9D-B184-4A91-9DB1-F4BC13B07F51}">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kern="1200" dirty="0"/>
            <a:t>Scikit-learn is a great option for academic and industrial applications where scalable and maintainable code is crucial because of its resilience and simplicity of usage.</a:t>
          </a:r>
        </a:p>
      </dsp:txBody>
      <dsp:txXfrm>
        <a:off x="7154322" y="2545532"/>
        <a:ext cx="3148942" cy="13359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82243-D969-40A2-96EE-83C101AF8831}">
      <dsp:nvSpPr>
        <dsp:cNvPr id="0" name=""/>
        <dsp:cNvSpPr/>
      </dsp:nvSpPr>
      <dsp:spPr>
        <a:xfrm>
          <a:off x="1138979" y="641944"/>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682D5E-3F2E-4C1F-93B8-340D32BDF4BF}">
      <dsp:nvSpPr>
        <dsp:cNvPr id="0" name=""/>
        <dsp:cNvSpPr/>
      </dsp:nvSpPr>
      <dsp:spPr>
        <a:xfrm>
          <a:off x="569079" y="2034813"/>
          <a:ext cx="2072362" cy="1674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This combination of these libraries formed a solid base that allowed us to deal with the Arabic news headline data sets effectively, thereby enabling work on NLP-related tasks within a sound framework.</a:t>
          </a:r>
        </a:p>
      </dsp:txBody>
      <dsp:txXfrm>
        <a:off x="569079" y="2034813"/>
        <a:ext cx="2072362" cy="1674580"/>
      </dsp:txXfrm>
    </dsp:sp>
    <dsp:sp modelId="{D4B00319-DEF7-460D-BCE3-761E8168D038}">
      <dsp:nvSpPr>
        <dsp:cNvPr id="0" name=""/>
        <dsp:cNvSpPr/>
      </dsp:nvSpPr>
      <dsp:spPr>
        <a:xfrm>
          <a:off x="3574005" y="641944"/>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645686-C673-4BB4-9033-F8122745737C}">
      <dsp:nvSpPr>
        <dsp:cNvPr id="0" name=""/>
        <dsp:cNvSpPr/>
      </dsp:nvSpPr>
      <dsp:spPr>
        <a:xfrm>
          <a:off x="3004105" y="2034813"/>
          <a:ext cx="2072362" cy="1674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When utilized together, it did not only make the workflow smoother but it also increased the ability of producing advanced models that are characterized by accuracy as well as efficiency. </a:t>
          </a:r>
        </a:p>
      </dsp:txBody>
      <dsp:txXfrm>
        <a:off x="3004105" y="2034813"/>
        <a:ext cx="2072362" cy="1674580"/>
      </dsp:txXfrm>
    </dsp:sp>
    <dsp:sp modelId="{7FFA0C5D-684A-49B6-BE78-1DD74D411751}">
      <dsp:nvSpPr>
        <dsp:cNvPr id="0" name=""/>
        <dsp:cNvSpPr/>
      </dsp:nvSpPr>
      <dsp:spPr>
        <a:xfrm>
          <a:off x="6009031" y="641944"/>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54A245-C667-42AE-B205-057299F22C58}">
      <dsp:nvSpPr>
        <dsp:cNvPr id="0" name=""/>
        <dsp:cNvSpPr/>
      </dsp:nvSpPr>
      <dsp:spPr>
        <a:xfrm>
          <a:off x="5439131" y="2034813"/>
          <a:ext cx="2072362" cy="1674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The analysis highlights the critical role of tool selection in machine learning project development with a special focus on projects involving complex textual data such as Arabic news headlines.</a:t>
          </a:r>
        </a:p>
      </dsp:txBody>
      <dsp:txXfrm>
        <a:off x="5439131" y="2034813"/>
        <a:ext cx="2072362" cy="1674580"/>
      </dsp:txXfrm>
    </dsp:sp>
    <dsp:sp modelId="{3B49F7E7-E336-4D8D-A222-32F55BFEA0AB}">
      <dsp:nvSpPr>
        <dsp:cNvPr id="0" name=""/>
        <dsp:cNvSpPr/>
      </dsp:nvSpPr>
      <dsp:spPr>
        <a:xfrm>
          <a:off x="8444057" y="641944"/>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793E3B-E46C-4861-9565-E1DA8FB83B83}">
      <dsp:nvSpPr>
        <dsp:cNvPr id="0" name=""/>
        <dsp:cNvSpPr/>
      </dsp:nvSpPr>
      <dsp:spPr>
        <a:xfrm>
          <a:off x="7874157" y="2034813"/>
          <a:ext cx="2072362" cy="1674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The real world usefulness of these tools is that they help to improve accuracy and efficiency of an NLP classification model, such as ours, thus illustrating their important role in the successful implementation of NLP tasks.</a:t>
          </a:r>
        </a:p>
      </dsp:txBody>
      <dsp:txXfrm>
        <a:off x="7874157" y="2034813"/>
        <a:ext cx="2072362" cy="16745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544632-58E1-4DA5-87DB-BF4190AAA83F}" type="datetimeFigureOut">
              <a:rPr lang="en-US" smtClean="0"/>
              <a:t>6/11/2024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6A5884-BBB6-43EC-A2D2-746B104052CE}" type="slidenum">
              <a:rPr lang="en-US" smtClean="0"/>
              <a:t>‹#›</a:t>
            </a:fld>
            <a:endParaRPr lang="en-US"/>
          </a:p>
        </p:txBody>
      </p:sp>
    </p:spTree>
    <p:extLst>
      <p:ext uri="{BB962C8B-B14F-4D97-AF65-F5344CB8AC3E}">
        <p14:creationId xmlns:p14="http://schemas.microsoft.com/office/powerpoint/2010/main" val="3719490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A5884-BBB6-43EC-A2D2-746B104052CE}" type="slidenum">
              <a:rPr lang="en-US" smtClean="0"/>
              <a:t>1</a:t>
            </a:fld>
            <a:endParaRPr lang="en-US"/>
          </a:p>
        </p:txBody>
      </p:sp>
    </p:spTree>
    <p:extLst>
      <p:ext uri="{BB962C8B-B14F-4D97-AF65-F5344CB8AC3E}">
        <p14:creationId xmlns:p14="http://schemas.microsoft.com/office/powerpoint/2010/main" val="2222185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A5884-BBB6-43EC-A2D2-746B104052CE}" type="slidenum">
              <a:rPr lang="en-US" smtClean="0"/>
              <a:t>11</a:t>
            </a:fld>
            <a:endParaRPr lang="en-US"/>
          </a:p>
        </p:txBody>
      </p:sp>
    </p:spTree>
    <p:extLst>
      <p:ext uri="{BB962C8B-B14F-4D97-AF65-F5344CB8AC3E}">
        <p14:creationId xmlns:p14="http://schemas.microsoft.com/office/powerpoint/2010/main" val="4139220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A5884-BBB6-43EC-A2D2-746B104052CE}" type="slidenum">
              <a:rPr lang="en-US" smtClean="0"/>
              <a:t>15</a:t>
            </a:fld>
            <a:endParaRPr lang="en-US"/>
          </a:p>
        </p:txBody>
      </p:sp>
    </p:spTree>
    <p:extLst>
      <p:ext uri="{BB962C8B-B14F-4D97-AF65-F5344CB8AC3E}">
        <p14:creationId xmlns:p14="http://schemas.microsoft.com/office/powerpoint/2010/main" val="1351961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A5884-BBB6-43EC-A2D2-746B104052CE}" type="slidenum">
              <a:rPr lang="en-US" smtClean="0"/>
              <a:t>18</a:t>
            </a:fld>
            <a:endParaRPr lang="en-US"/>
          </a:p>
        </p:txBody>
      </p:sp>
    </p:spTree>
    <p:extLst>
      <p:ext uri="{BB962C8B-B14F-4D97-AF65-F5344CB8AC3E}">
        <p14:creationId xmlns:p14="http://schemas.microsoft.com/office/powerpoint/2010/main" val="1945411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6A5884-BBB6-43EC-A2D2-746B104052CE}" type="slidenum">
              <a:rPr lang="en-US" smtClean="0"/>
              <a:t>43</a:t>
            </a:fld>
            <a:endParaRPr lang="en-US"/>
          </a:p>
        </p:txBody>
      </p:sp>
    </p:spTree>
    <p:extLst>
      <p:ext uri="{BB962C8B-B14F-4D97-AF65-F5344CB8AC3E}">
        <p14:creationId xmlns:p14="http://schemas.microsoft.com/office/powerpoint/2010/main" val="1386659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A5884-BBB6-43EC-A2D2-746B104052C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38394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9490-77B1-F3A6-8EA8-D05A130F32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1F5E13-85E1-5447-792A-715A2F074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3A92D4-6D0D-7E46-8BAD-F4B8376E467A}"/>
              </a:ext>
            </a:extLst>
          </p:cNvPr>
          <p:cNvSpPr>
            <a:spLocks noGrp="1"/>
          </p:cNvSpPr>
          <p:nvPr>
            <p:ph type="dt" sz="half" idx="10"/>
          </p:nvPr>
        </p:nvSpPr>
        <p:spPr/>
        <p:txBody>
          <a:bodyPr/>
          <a:lstStyle/>
          <a:p>
            <a:fld id="{D91784A4-A580-47FF-BD7F-CD2A657FBD9F}" type="datetimeFigureOut">
              <a:rPr lang="en-US" smtClean="0"/>
              <a:t>6/11/2024</a:t>
            </a:fld>
            <a:endParaRPr lang="en-US"/>
          </a:p>
        </p:txBody>
      </p:sp>
      <p:sp>
        <p:nvSpPr>
          <p:cNvPr id="5" name="Footer Placeholder 4">
            <a:extLst>
              <a:ext uri="{FF2B5EF4-FFF2-40B4-BE49-F238E27FC236}">
                <a16:creationId xmlns:a16="http://schemas.microsoft.com/office/drawing/2014/main" id="{0EE96949-E38B-3258-E09A-4A94832E5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F5101-928C-87EE-53A1-E5B315D4538B}"/>
              </a:ext>
            </a:extLst>
          </p:cNvPr>
          <p:cNvSpPr>
            <a:spLocks noGrp="1"/>
          </p:cNvSpPr>
          <p:nvPr>
            <p:ph type="sldNum" sz="quarter" idx="12"/>
          </p:nvPr>
        </p:nvSpPr>
        <p:spPr/>
        <p:txBody>
          <a:bodyPr/>
          <a:lstStyle/>
          <a:p>
            <a:fld id="{EA80BB75-BCBF-405D-AD70-91D0367214D4}" type="slidenum">
              <a:rPr lang="en-US" smtClean="0"/>
              <a:t>‹#›</a:t>
            </a:fld>
            <a:endParaRPr lang="en-US"/>
          </a:p>
        </p:txBody>
      </p:sp>
    </p:spTree>
    <p:extLst>
      <p:ext uri="{BB962C8B-B14F-4D97-AF65-F5344CB8AC3E}">
        <p14:creationId xmlns:p14="http://schemas.microsoft.com/office/powerpoint/2010/main" val="418194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6F07-71C5-07EA-3178-02BB8CD167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AA6871-28FA-A37E-DE8C-30DB3C178C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A5900-F147-E389-26E3-25166AF2E0BB}"/>
              </a:ext>
            </a:extLst>
          </p:cNvPr>
          <p:cNvSpPr>
            <a:spLocks noGrp="1"/>
          </p:cNvSpPr>
          <p:nvPr>
            <p:ph type="dt" sz="half" idx="10"/>
          </p:nvPr>
        </p:nvSpPr>
        <p:spPr/>
        <p:txBody>
          <a:bodyPr/>
          <a:lstStyle/>
          <a:p>
            <a:fld id="{D91784A4-A580-47FF-BD7F-CD2A657FBD9F}" type="datetimeFigureOut">
              <a:rPr lang="en-US" smtClean="0"/>
              <a:t>6/11/2024</a:t>
            </a:fld>
            <a:endParaRPr lang="en-US"/>
          </a:p>
        </p:txBody>
      </p:sp>
      <p:sp>
        <p:nvSpPr>
          <p:cNvPr id="5" name="Footer Placeholder 4">
            <a:extLst>
              <a:ext uri="{FF2B5EF4-FFF2-40B4-BE49-F238E27FC236}">
                <a16:creationId xmlns:a16="http://schemas.microsoft.com/office/drawing/2014/main" id="{6A915664-1EF5-4C60-A543-EDEBF4CA54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38FCC-DF32-914A-9ABC-1387E109F003}"/>
              </a:ext>
            </a:extLst>
          </p:cNvPr>
          <p:cNvSpPr>
            <a:spLocks noGrp="1"/>
          </p:cNvSpPr>
          <p:nvPr>
            <p:ph type="sldNum" sz="quarter" idx="12"/>
          </p:nvPr>
        </p:nvSpPr>
        <p:spPr/>
        <p:txBody>
          <a:bodyPr/>
          <a:lstStyle/>
          <a:p>
            <a:fld id="{EA80BB75-BCBF-405D-AD70-91D0367214D4}" type="slidenum">
              <a:rPr lang="en-US" smtClean="0"/>
              <a:t>‹#›</a:t>
            </a:fld>
            <a:endParaRPr lang="en-US"/>
          </a:p>
        </p:txBody>
      </p:sp>
    </p:spTree>
    <p:extLst>
      <p:ext uri="{BB962C8B-B14F-4D97-AF65-F5344CB8AC3E}">
        <p14:creationId xmlns:p14="http://schemas.microsoft.com/office/powerpoint/2010/main" val="711957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850598-EF96-78A7-3CA8-CC0525393F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254200-0089-15C9-59CC-AE44B1E740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22CEC-5807-8A34-2C5C-8AFE7E47170D}"/>
              </a:ext>
            </a:extLst>
          </p:cNvPr>
          <p:cNvSpPr>
            <a:spLocks noGrp="1"/>
          </p:cNvSpPr>
          <p:nvPr>
            <p:ph type="dt" sz="half" idx="10"/>
          </p:nvPr>
        </p:nvSpPr>
        <p:spPr/>
        <p:txBody>
          <a:bodyPr/>
          <a:lstStyle/>
          <a:p>
            <a:fld id="{D91784A4-A580-47FF-BD7F-CD2A657FBD9F}" type="datetimeFigureOut">
              <a:rPr lang="en-US" smtClean="0"/>
              <a:t>6/11/2024</a:t>
            </a:fld>
            <a:endParaRPr lang="en-US"/>
          </a:p>
        </p:txBody>
      </p:sp>
      <p:sp>
        <p:nvSpPr>
          <p:cNvPr id="5" name="Footer Placeholder 4">
            <a:extLst>
              <a:ext uri="{FF2B5EF4-FFF2-40B4-BE49-F238E27FC236}">
                <a16:creationId xmlns:a16="http://schemas.microsoft.com/office/drawing/2014/main" id="{22991512-CB32-1A25-0824-CEF3B31B4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D52A6-BF45-94E3-6074-8BA5E796D8BF}"/>
              </a:ext>
            </a:extLst>
          </p:cNvPr>
          <p:cNvSpPr>
            <a:spLocks noGrp="1"/>
          </p:cNvSpPr>
          <p:nvPr>
            <p:ph type="sldNum" sz="quarter" idx="12"/>
          </p:nvPr>
        </p:nvSpPr>
        <p:spPr/>
        <p:txBody>
          <a:bodyPr/>
          <a:lstStyle/>
          <a:p>
            <a:fld id="{EA80BB75-BCBF-405D-AD70-91D0367214D4}" type="slidenum">
              <a:rPr lang="en-US" smtClean="0"/>
              <a:t>‹#›</a:t>
            </a:fld>
            <a:endParaRPr lang="en-US"/>
          </a:p>
        </p:txBody>
      </p:sp>
    </p:spTree>
    <p:extLst>
      <p:ext uri="{BB962C8B-B14F-4D97-AF65-F5344CB8AC3E}">
        <p14:creationId xmlns:p14="http://schemas.microsoft.com/office/powerpoint/2010/main" val="3800392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699F-A024-4418-69E9-AB3B317C6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A6EA6B-45DC-41ED-9472-B489681C6B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508BD4-9841-2174-C3DC-2EBBA6637740}"/>
              </a:ext>
            </a:extLst>
          </p:cNvPr>
          <p:cNvSpPr>
            <a:spLocks noGrp="1"/>
          </p:cNvSpPr>
          <p:nvPr>
            <p:ph type="dt" sz="half" idx="10"/>
          </p:nvPr>
        </p:nvSpPr>
        <p:spPr/>
        <p:txBody>
          <a:bodyPr/>
          <a:lstStyle/>
          <a:p>
            <a:fld id="{0A6744DB-9CEB-4C90-8EA8-1DF6C0CA94B4}" type="datetimeFigureOut">
              <a:rPr lang="en-US" smtClean="0"/>
              <a:t>6/11/2024</a:t>
            </a:fld>
            <a:endParaRPr lang="en-US"/>
          </a:p>
        </p:txBody>
      </p:sp>
      <p:sp>
        <p:nvSpPr>
          <p:cNvPr id="5" name="Footer Placeholder 4">
            <a:extLst>
              <a:ext uri="{FF2B5EF4-FFF2-40B4-BE49-F238E27FC236}">
                <a16:creationId xmlns:a16="http://schemas.microsoft.com/office/drawing/2014/main" id="{5A498EC7-FEF5-BBAC-8825-23B396FA1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993C2-988C-4ACB-F128-69CCCAED282B}"/>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3723023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BE994-EE7E-5043-F246-F3B17F7141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7D57B-F51A-90B1-540C-DF107A4D6B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75207B-C4F6-D30B-9305-B81643EF17B8}"/>
              </a:ext>
            </a:extLst>
          </p:cNvPr>
          <p:cNvSpPr>
            <a:spLocks noGrp="1"/>
          </p:cNvSpPr>
          <p:nvPr>
            <p:ph type="dt" sz="half" idx="10"/>
          </p:nvPr>
        </p:nvSpPr>
        <p:spPr/>
        <p:txBody>
          <a:bodyPr/>
          <a:lstStyle/>
          <a:p>
            <a:fld id="{0A6744DB-9CEB-4C90-8EA8-1DF6C0CA94B4}" type="datetimeFigureOut">
              <a:rPr lang="en-US" smtClean="0"/>
              <a:t>6/11/2024</a:t>
            </a:fld>
            <a:endParaRPr lang="en-US"/>
          </a:p>
        </p:txBody>
      </p:sp>
      <p:sp>
        <p:nvSpPr>
          <p:cNvPr id="5" name="Footer Placeholder 4">
            <a:extLst>
              <a:ext uri="{FF2B5EF4-FFF2-40B4-BE49-F238E27FC236}">
                <a16:creationId xmlns:a16="http://schemas.microsoft.com/office/drawing/2014/main" id="{29FD2C80-3E55-96AD-9531-C2C99EB23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46B8E-E391-BED6-9360-52C04C622DAA}"/>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2589653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2E43-F57E-45B5-9148-FA45CD1705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67634D-69A6-ACFA-A62C-2525D54D05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8B7E06-00FD-F65B-7636-53AE9ADC1C41}"/>
              </a:ext>
            </a:extLst>
          </p:cNvPr>
          <p:cNvSpPr>
            <a:spLocks noGrp="1"/>
          </p:cNvSpPr>
          <p:nvPr>
            <p:ph type="dt" sz="half" idx="10"/>
          </p:nvPr>
        </p:nvSpPr>
        <p:spPr/>
        <p:txBody>
          <a:bodyPr/>
          <a:lstStyle/>
          <a:p>
            <a:fld id="{0A6744DB-9CEB-4C90-8EA8-1DF6C0CA94B4}" type="datetimeFigureOut">
              <a:rPr lang="en-US" smtClean="0"/>
              <a:t>6/11/2024</a:t>
            </a:fld>
            <a:endParaRPr lang="en-US"/>
          </a:p>
        </p:txBody>
      </p:sp>
      <p:sp>
        <p:nvSpPr>
          <p:cNvPr id="5" name="Footer Placeholder 4">
            <a:extLst>
              <a:ext uri="{FF2B5EF4-FFF2-40B4-BE49-F238E27FC236}">
                <a16:creationId xmlns:a16="http://schemas.microsoft.com/office/drawing/2014/main" id="{C07B4CF2-F3B4-F190-68DE-980103A64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3F591-78F0-0AAE-FE7E-A79C04304BD0}"/>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3086810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17C0-1473-8CA7-00F0-258DB2DF7A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494F38-C794-4CDF-7FB2-E871A9653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12E009-2ED7-8EA2-9902-E9326669A8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B0ED69-2407-FE0B-BA3D-0663AD8150FF}"/>
              </a:ext>
            </a:extLst>
          </p:cNvPr>
          <p:cNvSpPr>
            <a:spLocks noGrp="1"/>
          </p:cNvSpPr>
          <p:nvPr>
            <p:ph type="dt" sz="half" idx="10"/>
          </p:nvPr>
        </p:nvSpPr>
        <p:spPr/>
        <p:txBody>
          <a:bodyPr/>
          <a:lstStyle/>
          <a:p>
            <a:fld id="{0A6744DB-9CEB-4C90-8EA8-1DF6C0CA94B4}" type="datetimeFigureOut">
              <a:rPr lang="en-US" smtClean="0"/>
              <a:t>6/11/2024</a:t>
            </a:fld>
            <a:endParaRPr lang="en-US"/>
          </a:p>
        </p:txBody>
      </p:sp>
      <p:sp>
        <p:nvSpPr>
          <p:cNvPr id="6" name="Footer Placeholder 5">
            <a:extLst>
              <a:ext uri="{FF2B5EF4-FFF2-40B4-BE49-F238E27FC236}">
                <a16:creationId xmlns:a16="http://schemas.microsoft.com/office/drawing/2014/main" id="{BA979299-1AC4-D90F-5C7C-31995E5988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65B4E-862E-0AFC-06A9-06C94D83CE68}"/>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462737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BD5A-6A17-B235-4642-74EC8DE65A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894B1A-8DEA-A15E-9E99-9F22BAA6AF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DEDB5D-581B-F714-CA12-C62EA697DC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BB420F-170B-4866-7432-9458AD4F2B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23BDDA-55BA-BFBE-3F85-CF7FFFB626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322309-DDCF-CAFC-C3C8-48ECB98A3E6F}"/>
              </a:ext>
            </a:extLst>
          </p:cNvPr>
          <p:cNvSpPr>
            <a:spLocks noGrp="1"/>
          </p:cNvSpPr>
          <p:nvPr>
            <p:ph type="dt" sz="half" idx="10"/>
          </p:nvPr>
        </p:nvSpPr>
        <p:spPr/>
        <p:txBody>
          <a:bodyPr/>
          <a:lstStyle/>
          <a:p>
            <a:fld id="{0A6744DB-9CEB-4C90-8EA8-1DF6C0CA94B4}" type="datetimeFigureOut">
              <a:rPr lang="en-US" smtClean="0"/>
              <a:t>6/11/2024</a:t>
            </a:fld>
            <a:endParaRPr lang="en-US"/>
          </a:p>
        </p:txBody>
      </p:sp>
      <p:sp>
        <p:nvSpPr>
          <p:cNvPr id="8" name="Footer Placeholder 7">
            <a:extLst>
              <a:ext uri="{FF2B5EF4-FFF2-40B4-BE49-F238E27FC236}">
                <a16:creationId xmlns:a16="http://schemas.microsoft.com/office/drawing/2014/main" id="{B0D28500-25C2-628A-B88B-07C48E5AB1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53960C-F33E-F20D-E770-516288F74614}"/>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2226958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BDAF-6F9F-7F39-C294-B5156F1F1A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8EF373-C806-1CB7-1D8A-EB2B19F72858}"/>
              </a:ext>
            </a:extLst>
          </p:cNvPr>
          <p:cNvSpPr>
            <a:spLocks noGrp="1"/>
          </p:cNvSpPr>
          <p:nvPr>
            <p:ph type="dt" sz="half" idx="10"/>
          </p:nvPr>
        </p:nvSpPr>
        <p:spPr/>
        <p:txBody>
          <a:bodyPr/>
          <a:lstStyle/>
          <a:p>
            <a:fld id="{0A6744DB-9CEB-4C90-8EA8-1DF6C0CA94B4}" type="datetimeFigureOut">
              <a:rPr lang="en-US" smtClean="0"/>
              <a:t>6/11/2024</a:t>
            </a:fld>
            <a:endParaRPr lang="en-US"/>
          </a:p>
        </p:txBody>
      </p:sp>
      <p:sp>
        <p:nvSpPr>
          <p:cNvPr id="4" name="Footer Placeholder 3">
            <a:extLst>
              <a:ext uri="{FF2B5EF4-FFF2-40B4-BE49-F238E27FC236}">
                <a16:creationId xmlns:a16="http://schemas.microsoft.com/office/drawing/2014/main" id="{ADC128C4-DA99-7D17-CA0C-23B60B6E74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80FA1D-2770-BC93-B978-62FA773D3150}"/>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3443957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E8325C-04CB-6B0C-2A93-8B5A4D9AAD1C}"/>
              </a:ext>
            </a:extLst>
          </p:cNvPr>
          <p:cNvSpPr>
            <a:spLocks noGrp="1"/>
          </p:cNvSpPr>
          <p:nvPr>
            <p:ph type="dt" sz="half" idx="10"/>
          </p:nvPr>
        </p:nvSpPr>
        <p:spPr/>
        <p:txBody>
          <a:bodyPr/>
          <a:lstStyle/>
          <a:p>
            <a:fld id="{0A6744DB-9CEB-4C90-8EA8-1DF6C0CA94B4}" type="datetimeFigureOut">
              <a:rPr lang="en-US" smtClean="0"/>
              <a:t>6/11/2024</a:t>
            </a:fld>
            <a:endParaRPr lang="en-US"/>
          </a:p>
        </p:txBody>
      </p:sp>
      <p:sp>
        <p:nvSpPr>
          <p:cNvPr id="3" name="Footer Placeholder 2">
            <a:extLst>
              <a:ext uri="{FF2B5EF4-FFF2-40B4-BE49-F238E27FC236}">
                <a16:creationId xmlns:a16="http://schemas.microsoft.com/office/drawing/2014/main" id="{89607A4D-E3E7-45E2-B217-228C73AC6F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4A7CAA-FD11-FECC-42AB-A6C141502946}"/>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2552712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00FA5-068F-7104-2372-8EC238D375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802F39-C407-84AE-E558-4D9A103CC2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119145-1BE9-2A99-39DE-6295D443A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78AF93-2A72-959D-A896-AF11210B1ED8}"/>
              </a:ext>
            </a:extLst>
          </p:cNvPr>
          <p:cNvSpPr>
            <a:spLocks noGrp="1"/>
          </p:cNvSpPr>
          <p:nvPr>
            <p:ph type="dt" sz="half" idx="10"/>
          </p:nvPr>
        </p:nvSpPr>
        <p:spPr/>
        <p:txBody>
          <a:bodyPr/>
          <a:lstStyle/>
          <a:p>
            <a:fld id="{0A6744DB-9CEB-4C90-8EA8-1DF6C0CA94B4}" type="datetimeFigureOut">
              <a:rPr lang="en-US" smtClean="0"/>
              <a:t>6/11/2024</a:t>
            </a:fld>
            <a:endParaRPr lang="en-US"/>
          </a:p>
        </p:txBody>
      </p:sp>
      <p:sp>
        <p:nvSpPr>
          <p:cNvPr id="6" name="Footer Placeholder 5">
            <a:extLst>
              <a:ext uri="{FF2B5EF4-FFF2-40B4-BE49-F238E27FC236}">
                <a16:creationId xmlns:a16="http://schemas.microsoft.com/office/drawing/2014/main" id="{D42E4026-262E-7CDF-34C7-F93893DC64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C8706-2300-8F2D-7C79-FB2939382A8A}"/>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3485316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BA20-FA50-19B1-ADBA-85421FEA8B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289F4A-2302-70E1-180F-D7A97B1FA6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8A651-9F3D-8D57-D1FA-D5465E0A153A}"/>
              </a:ext>
            </a:extLst>
          </p:cNvPr>
          <p:cNvSpPr>
            <a:spLocks noGrp="1"/>
          </p:cNvSpPr>
          <p:nvPr>
            <p:ph type="dt" sz="half" idx="10"/>
          </p:nvPr>
        </p:nvSpPr>
        <p:spPr/>
        <p:txBody>
          <a:bodyPr/>
          <a:lstStyle/>
          <a:p>
            <a:fld id="{D91784A4-A580-47FF-BD7F-CD2A657FBD9F}" type="datetimeFigureOut">
              <a:rPr lang="en-US" smtClean="0"/>
              <a:t>6/11/2024</a:t>
            </a:fld>
            <a:endParaRPr lang="en-US"/>
          </a:p>
        </p:txBody>
      </p:sp>
      <p:sp>
        <p:nvSpPr>
          <p:cNvPr id="5" name="Footer Placeholder 4">
            <a:extLst>
              <a:ext uri="{FF2B5EF4-FFF2-40B4-BE49-F238E27FC236}">
                <a16:creationId xmlns:a16="http://schemas.microsoft.com/office/drawing/2014/main" id="{4655F0E2-98AA-7346-A37B-393D49AEF0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979C1-543B-9DDC-E4EA-59248A159481}"/>
              </a:ext>
            </a:extLst>
          </p:cNvPr>
          <p:cNvSpPr>
            <a:spLocks noGrp="1"/>
          </p:cNvSpPr>
          <p:nvPr>
            <p:ph type="sldNum" sz="quarter" idx="12"/>
          </p:nvPr>
        </p:nvSpPr>
        <p:spPr/>
        <p:txBody>
          <a:bodyPr/>
          <a:lstStyle/>
          <a:p>
            <a:fld id="{EA80BB75-BCBF-405D-AD70-91D0367214D4}" type="slidenum">
              <a:rPr lang="en-US" smtClean="0"/>
              <a:t>‹#›</a:t>
            </a:fld>
            <a:endParaRPr lang="en-US"/>
          </a:p>
        </p:txBody>
      </p:sp>
    </p:spTree>
    <p:extLst>
      <p:ext uri="{BB962C8B-B14F-4D97-AF65-F5344CB8AC3E}">
        <p14:creationId xmlns:p14="http://schemas.microsoft.com/office/powerpoint/2010/main" val="11236577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4772-1A3D-A7DE-2562-A3562C6AC5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113673-0A33-355D-C842-33FE583C1A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0D68EC-3DB3-85C6-5262-61A9FF9E2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2891FC-AA8C-CDB0-C5D7-428F2CE9A84A}"/>
              </a:ext>
            </a:extLst>
          </p:cNvPr>
          <p:cNvSpPr>
            <a:spLocks noGrp="1"/>
          </p:cNvSpPr>
          <p:nvPr>
            <p:ph type="dt" sz="half" idx="10"/>
          </p:nvPr>
        </p:nvSpPr>
        <p:spPr/>
        <p:txBody>
          <a:bodyPr/>
          <a:lstStyle/>
          <a:p>
            <a:fld id="{0A6744DB-9CEB-4C90-8EA8-1DF6C0CA94B4}" type="datetimeFigureOut">
              <a:rPr lang="en-US" smtClean="0"/>
              <a:t>6/11/2024</a:t>
            </a:fld>
            <a:endParaRPr lang="en-US"/>
          </a:p>
        </p:txBody>
      </p:sp>
      <p:sp>
        <p:nvSpPr>
          <p:cNvPr id="6" name="Footer Placeholder 5">
            <a:extLst>
              <a:ext uri="{FF2B5EF4-FFF2-40B4-BE49-F238E27FC236}">
                <a16:creationId xmlns:a16="http://schemas.microsoft.com/office/drawing/2014/main" id="{1951DF93-F9E8-042D-D2A4-8D687E7A5C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61D895-C9AE-6DB7-46A6-14488CFAC077}"/>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4060048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7DD4-D2B7-256C-7522-5906A16DFE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C7AE5D-150A-B264-56E5-A069B816B1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21BEE3-CC87-6C5B-F72E-9998A0500AEE}"/>
              </a:ext>
            </a:extLst>
          </p:cNvPr>
          <p:cNvSpPr>
            <a:spLocks noGrp="1"/>
          </p:cNvSpPr>
          <p:nvPr>
            <p:ph type="dt" sz="half" idx="10"/>
          </p:nvPr>
        </p:nvSpPr>
        <p:spPr/>
        <p:txBody>
          <a:bodyPr/>
          <a:lstStyle/>
          <a:p>
            <a:fld id="{0A6744DB-9CEB-4C90-8EA8-1DF6C0CA94B4}" type="datetimeFigureOut">
              <a:rPr lang="en-US" smtClean="0"/>
              <a:t>6/11/2024</a:t>
            </a:fld>
            <a:endParaRPr lang="en-US"/>
          </a:p>
        </p:txBody>
      </p:sp>
      <p:sp>
        <p:nvSpPr>
          <p:cNvPr id="5" name="Footer Placeholder 4">
            <a:extLst>
              <a:ext uri="{FF2B5EF4-FFF2-40B4-BE49-F238E27FC236}">
                <a16:creationId xmlns:a16="http://schemas.microsoft.com/office/drawing/2014/main" id="{5602DD6B-E0B5-F4B1-CF28-77672A499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D2D32-2DDE-AC58-1B4D-7873E7042C6C}"/>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2578195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868297-35FD-7E27-CB75-9284935829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7ED7E-AB06-637D-6C2B-F9F496516B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9F0425-DEE6-BA95-1AEC-2D82CB2E8C7C}"/>
              </a:ext>
            </a:extLst>
          </p:cNvPr>
          <p:cNvSpPr>
            <a:spLocks noGrp="1"/>
          </p:cNvSpPr>
          <p:nvPr>
            <p:ph type="dt" sz="half" idx="10"/>
          </p:nvPr>
        </p:nvSpPr>
        <p:spPr/>
        <p:txBody>
          <a:bodyPr/>
          <a:lstStyle/>
          <a:p>
            <a:fld id="{0A6744DB-9CEB-4C90-8EA8-1DF6C0CA94B4}" type="datetimeFigureOut">
              <a:rPr lang="en-US" smtClean="0"/>
              <a:t>6/11/2024</a:t>
            </a:fld>
            <a:endParaRPr lang="en-US"/>
          </a:p>
        </p:txBody>
      </p:sp>
      <p:sp>
        <p:nvSpPr>
          <p:cNvPr id="5" name="Footer Placeholder 4">
            <a:extLst>
              <a:ext uri="{FF2B5EF4-FFF2-40B4-BE49-F238E27FC236}">
                <a16:creationId xmlns:a16="http://schemas.microsoft.com/office/drawing/2014/main" id="{37BB0B53-22CF-1F2A-A04A-69357BAE6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E5151-F4B5-FA52-7D23-49B302894370}"/>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987494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B90A-A651-0B4E-4656-DFA16F67A8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07E489-1F9F-BEAC-C3C8-87B967572C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E16F40-589E-F984-F640-759C4C014BA3}"/>
              </a:ext>
            </a:extLst>
          </p:cNvPr>
          <p:cNvSpPr>
            <a:spLocks noGrp="1"/>
          </p:cNvSpPr>
          <p:nvPr>
            <p:ph type="dt" sz="half" idx="10"/>
          </p:nvPr>
        </p:nvSpPr>
        <p:spPr/>
        <p:txBody>
          <a:bodyPr/>
          <a:lstStyle/>
          <a:p>
            <a:fld id="{D91784A4-A580-47FF-BD7F-CD2A657FBD9F}" type="datetimeFigureOut">
              <a:rPr lang="en-US" smtClean="0"/>
              <a:t>6/11/2024</a:t>
            </a:fld>
            <a:endParaRPr lang="en-US"/>
          </a:p>
        </p:txBody>
      </p:sp>
      <p:sp>
        <p:nvSpPr>
          <p:cNvPr id="5" name="Footer Placeholder 4">
            <a:extLst>
              <a:ext uri="{FF2B5EF4-FFF2-40B4-BE49-F238E27FC236}">
                <a16:creationId xmlns:a16="http://schemas.microsoft.com/office/drawing/2014/main" id="{5BE1AD82-BF3E-C475-FCE0-47D50B601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47BCB8-51F6-6856-6F6F-CC5900574353}"/>
              </a:ext>
            </a:extLst>
          </p:cNvPr>
          <p:cNvSpPr>
            <a:spLocks noGrp="1"/>
          </p:cNvSpPr>
          <p:nvPr>
            <p:ph type="sldNum" sz="quarter" idx="12"/>
          </p:nvPr>
        </p:nvSpPr>
        <p:spPr/>
        <p:txBody>
          <a:bodyPr/>
          <a:lstStyle/>
          <a:p>
            <a:fld id="{EA80BB75-BCBF-405D-AD70-91D0367214D4}" type="slidenum">
              <a:rPr lang="en-US" smtClean="0"/>
              <a:t>‹#›</a:t>
            </a:fld>
            <a:endParaRPr lang="en-US"/>
          </a:p>
        </p:txBody>
      </p:sp>
    </p:spTree>
    <p:extLst>
      <p:ext uri="{BB962C8B-B14F-4D97-AF65-F5344CB8AC3E}">
        <p14:creationId xmlns:p14="http://schemas.microsoft.com/office/powerpoint/2010/main" val="2620032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C19D2-8B5E-53FC-7620-5C4CC76A55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4E7291-5AAF-8B53-ED74-EE5D7F0769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8868AF-109F-139B-BFD1-B4AD232D92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FE189A-E4C4-3E4E-75DE-F8D03C2B6490}"/>
              </a:ext>
            </a:extLst>
          </p:cNvPr>
          <p:cNvSpPr>
            <a:spLocks noGrp="1"/>
          </p:cNvSpPr>
          <p:nvPr>
            <p:ph type="dt" sz="half" idx="10"/>
          </p:nvPr>
        </p:nvSpPr>
        <p:spPr/>
        <p:txBody>
          <a:bodyPr/>
          <a:lstStyle/>
          <a:p>
            <a:fld id="{D91784A4-A580-47FF-BD7F-CD2A657FBD9F}" type="datetimeFigureOut">
              <a:rPr lang="en-US" smtClean="0"/>
              <a:t>6/11/2024</a:t>
            </a:fld>
            <a:endParaRPr lang="en-US"/>
          </a:p>
        </p:txBody>
      </p:sp>
      <p:sp>
        <p:nvSpPr>
          <p:cNvPr id="6" name="Footer Placeholder 5">
            <a:extLst>
              <a:ext uri="{FF2B5EF4-FFF2-40B4-BE49-F238E27FC236}">
                <a16:creationId xmlns:a16="http://schemas.microsoft.com/office/drawing/2014/main" id="{27B2E86E-1B86-FFEA-11A8-78F0A7C68F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632C81-18E0-267D-4535-D1D7B3F91618}"/>
              </a:ext>
            </a:extLst>
          </p:cNvPr>
          <p:cNvSpPr>
            <a:spLocks noGrp="1"/>
          </p:cNvSpPr>
          <p:nvPr>
            <p:ph type="sldNum" sz="quarter" idx="12"/>
          </p:nvPr>
        </p:nvSpPr>
        <p:spPr/>
        <p:txBody>
          <a:bodyPr/>
          <a:lstStyle/>
          <a:p>
            <a:fld id="{EA80BB75-BCBF-405D-AD70-91D0367214D4}" type="slidenum">
              <a:rPr lang="en-US" smtClean="0"/>
              <a:t>‹#›</a:t>
            </a:fld>
            <a:endParaRPr lang="en-US"/>
          </a:p>
        </p:txBody>
      </p:sp>
    </p:spTree>
    <p:extLst>
      <p:ext uri="{BB962C8B-B14F-4D97-AF65-F5344CB8AC3E}">
        <p14:creationId xmlns:p14="http://schemas.microsoft.com/office/powerpoint/2010/main" val="82738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E934-3A48-3CC7-12D7-AA1F2E6F9F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1D1CB0-EF59-79EB-1B6B-D2B328ECC5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E280A1-D17E-28FD-2862-0E49F8A861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50F47A-D354-DF4C-E696-538DC1B8E2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502E91-61EA-4C3A-603B-B34A95379B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7B201A-9A34-8B9F-8462-81969B178FD4}"/>
              </a:ext>
            </a:extLst>
          </p:cNvPr>
          <p:cNvSpPr>
            <a:spLocks noGrp="1"/>
          </p:cNvSpPr>
          <p:nvPr>
            <p:ph type="dt" sz="half" idx="10"/>
          </p:nvPr>
        </p:nvSpPr>
        <p:spPr/>
        <p:txBody>
          <a:bodyPr/>
          <a:lstStyle/>
          <a:p>
            <a:fld id="{D91784A4-A580-47FF-BD7F-CD2A657FBD9F}" type="datetimeFigureOut">
              <a:rPr lang="en-US" smtClean="0"/>
              <a:t>6/11/2024</a:t>
            </a:fld>
            <a:endParaRPr lang="en-US"/>
          </a:p>
        </p:txBody>
      </p:sp>
      <p:sp>
        <p:nvSpPr>
          <p:cNvPr id="8" name="Footer Placeholder 7">
            <a:extLst>
              <a:ext uri="{FF2B5EF4-FFF2-40B4-BE49-F238E27FC236}">
                <a16:creationId xmlns:a16="http://schemas.microsoft.com/office/drawing/2014/main" id="{C281C1A2-07A6-A115-9E58-C192AC82A0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96A82-6CD4-57D3-8FC4-63860D56ADCE}"/>
              </a:ext>
            </a:extLst>
          </p:cNvPr>
          <p:cNvSpPr>
            <a:spLocks noGrp="1"/>
          </p:cNvSpPr>
          <p:nvPr>
            <p:ph type="sldNum" sz="quarter" idx="12"/>
          </p:nvPr>
        </p:nvSpPr>
        <p:spPr/>
        <p:txBody>
          <a:bodyPr/>
          <a:lstStyle/>
          <a:p>
            <a:fld id="{EA80BB75-BCBF-405D-AD70-91D0367214D4}" type="slidenum">
              <a:rPr lang="en-US" smtClean="0"/>
              <a:t>‹#›</a:t>
            </a:fld>
            <a:endParaRPr lang="en-US"/>
          </a:p>
        </p:txBody>
      </p:sp>
    </p:spTree>
    <p:extLst>
      <p:ext uri="{BB962C8B-B14F-4D97-AF65-F5344CB8AC3E}">
        <p14:creationId xmlns:p14="http://schemas.microsoft.com/office/powerpoint/2010/main" val="971202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F3478-C030-234A-DE53-AC772026A7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FD71B8-C0A6-EEE6-C1BD-24DA6F149138}"/>
              </a:ext>
            </a:extLst>
          </p:cNvPr>
          <p:cNvSpPr>
            <a:spLocks noGrp="1"/>
          </p:cNvSpPr>
          <p:nvPr>
            <p:ph type="dt" sz="half" idx="10"/>
          </p:nvPr>
        </p:nvSpPr>
        <p:spPr/>
        <p:txBody>
          <a:bodyPr/>
          <a:lstStyle/>
          <a:p>
            <a:fld id="{D91784A4-A580-47FF-BD7F-CD2A657FBD9F}" type="datetimeFigureOut">
              <a:rPr lang="en-US" smtClean="0"/>
              <a:t>6/11/2024</a:t>
            </a:fld>
            <a:endParaRPr lang="en-US"/>
          </a:p>
        </p:txBody>
      </p:sp>
      <p:sp>
        <p:nvSpPr>
          <p:cNvPr id="4" name="Footer Placeholder 3">
            <a:extLst>
              <a:ext uri="{FF2B5EF4-FFF2-40B4-BE49-F238E27FC236}">
                <a16:creationId xmlns:a16="http://schemas.microsoft.com/office/drawing/2014/main" id="{440DC9CF-FB39-400B-93A3-438DC930E4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2D01BD-85DE-A658-B13C-7F1CF0836635}"/>
              </a:ext>
            </a:extLst>
          </p:cNvPr>
          <p:cNvSpPr>
            <a:spLocks noGrp="1"/>
          </p:cNvSpPr>
          <p:nvPr>
            <p:ph type="sldNum" sz="quarter" idx="12"/>
          </p:nvPr>
        </p:nvSpPr>
        <p:spPr/>
        <p:txBody>
          <a:bodyPr/>
          <a:lstStyle/>
          <a:p>
            <a:fld id="{EA80BB75-BCBF-405D-AD70-91D0367214D4}" type="slidenum">
              <a:rPr lang="en-US" smtClean="0"/>
              <a:t>‹#›</a:t>
            </a:fld>
            <a:endParaRPr lang="en-US"/>
          </a:p>
        </p:txBody>
      </p:sp>
    </p:spTree>
    <p:extLst>
      <p:ext uri="{BB962C8B-B14F-4D97-AF65-F5344CB8AC3E}">
        <p14:creationId xmlns:p14="http://schemas.microsoft.com/office/powerpoint/2010/main" val="395363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B84BC1-EAC4-77C6-EEC3-FC6A5A22EA7F}"/>
              </a:ext>
            </a:extLst>
          </p:cNvPr>
          <p:cNvSpPr>
            <a:spLocks noGrp="1"/>
          </p:cNvSpPr>
          <p:nvPr>
            <p:ph type="dt" sz="half" idx="10"/>
          </p:nvPr>
        </p:nvSpPr>
        <p:spPr/>
        <p:txBody>
          <a:bodyPr/>
          <a:lstStyle/>
          <a:p>
            <a:fld id="{D91784A4-A580-47FF-BD7F-CD2A657FBD9F}" type="datetimeFigureOut">
              <a:rPr lang="en-US" smtClean="0"/>
              <a:t>6/11/2024</a:t>
            </a:fld>
            <a:endParaRPr lang="en-US"/>
          </a:p>
        </p:txBody>
      </p:sp>
      <p:sp>
        <p:nvSpPr>
          <p:cNvPr id="3" name="Footer Placeholder 2">
            <a:extLst>
              <a:ext uri="{FF2B5EF4-FFF2-40B4-BE49-F238E27FC236}">
                <a16:creationId xmlns:a16="http://schemas.microsoft.com/office/drawing/2014/main" id="{0F2465C9-BFE6-46A8-28F4-02D6D33AB2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65237E-ACB2-06D7-82AC-F96B3276A2AC}"/>
              </a:ext>
            </a:extLst>
          </p:cNvPr>
          <p:cNvSpPr>
            <a:spLocks noGrp="1"/>
          </p:cNvSpPr>
          <p:nvPr>
            <p:ph type="sldNum" sz="quarter" idx="12"/>
          </p:nvPr>
        </p:nvSpPr>
        <p:spPr/>
        <p:txBody>
          <a:bodyPr/>
          <a:lstStyle/>
          <a:p>
            <a:fld id="{EA80BB75-BCBF-405D-AD70-91D0367214D4}" type="slidenum">
              <a:rPr lang="en-US" smtClean="0"/>
              <a:t>‹#›</a:t>
            </a:fld>
            <a:endParaRPr lang="en-US"/>
          </a:p>
        </p:txBody>
      </p:sp>
    </p:spTree>
    <p:extLst>
      <p:ext uri="{BB962C8B-B14F-4D97-AF65-F5344CB8AC3E}">
        <p14:creationId xmlns:p14="http://schemas.microsoft.com/office/powerpoint/2010/main" val="309725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AED3-62E8-F1A9-825B-B7F98874CA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D6B8CD-94AC-AFA3-88BD-F328DB0304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E2148C-720B-4C98-09BB-027472898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025D9E-8F54-FB12-EB1C-B12474801941}"/>
              </a:ext>
            </a:extLst>
          </p:cNvPr>
          <p:cNvSpPr>
            <a:spLocks noGrp="1"/>
          </p:cNvSpPr>
          <p:nvPr>
            <p:ph type="dt" sz="half" idx="10"/>
          </p:nvPr>
        </p:nvSpPr>
        <p:spPr/>
        <p:txBody>
          <a:bodyPr/>
          <a:lstStyle/>
          <a:p>
            <a:fld id="{D91784A4-A580-47FF-BD7F-CD2A657FBD9F}" type="datetimeFigureOut">
              <a:rPr lang="en-US" smtClean="0"/>
              <a:t>6/11/2024</a:t>
            </a:fld>
            <a:endParaRPr lang="en-US"/>
          </a:p>
        </p:txBody>
      </p:sp>
      <p:sp>
        <p:nvSpPr>
          <p:cNvPr id="6" name="Footer Placeholder 5">
            <a:extLst>
              <a:ext uri="{FF2B5EF4-FFF2-40B4-BE49-F238E27FC236}">
                <a16:creationId xmlns:a16="http://schemas.microsoft.com/office/drawing/2014/main" id="{0B83D1E7-5AEA-13F6-1E0D-C6561C1E7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456F9B-0691-61DA-228B-FCF0D09722B4}"/>
              </a:ext>
            </a:extLst>
          </p:cNvPr>
          <p:cNvSpPr>
            <a:spLocks noGrp="1"/>
          </p:cNvSpPr>
          <p:nvPr>
            <p:ph type="sldNum" sz="quarter" idx="12"/>
          </p:nvPr>
        </p:nvSpPr>
        <p:spPr/>
        <p:txBody>
          <a:bodyPr/>
          <a:lstStyle/>
          <a:p>
            <a:fld id="{EA80BB75-BCBF-405D-AD70-91D0367214D4}" type="slidenum">
              <a:rPr lang="en-US" smtClean="0"/>
              <a:t>‹#›</a:t>
            </a:fld>
            <a:endParaRPr lang="en-US"/>
          </a:p>
        </p:txBody>
      </p:sp>
    </p:spTree>
    <p:extLst>
      <p:ext uri="{BB962C8B-B14F-4D97-AF65-F5344CB8AC3E}">
        <p14:creationId xmlns:p14="http://schemas.microsoft.com/office/powerpoint/2010/main" val="3741763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FFB3F-FCF0-9183-A41E-EBFC33F13B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603A81-94E7-8E40-C7E3-8B888BB6AE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0841AF-8320-9DFE-4FC3-A449E593DE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DBADBC-DDDA-091F-DC55-598CDB952F24}"/>
              </a:ext>
            </a:extLst>
          </p:cNvPr>
          <p:cNvSpPr>
            <a:spLocks noGrp="1"/>
          </p:cNvSpPr>
          <p:nvPr>
            <p:ph type="dt" sz="half" idx="10"/>
          </p:nvPr>
        </p:nvSpPr>
        <p:spPr/>
        <p:txBody>
          <a:bodyPr/>
          <a:lstStyle/>
          <a:p>
            <a:fld id="{D91784A4-A580-47FF-BD7F-CD2A657FBD9F}" type="datetimeFigureOut">
              <a:rPr lang="en-US" smtClean="0"/>
              <a:t>6/11/2024</a:t>
            </a:fld>
            <a:endParaRPr lang="en-US"/>
          </a:p>
        </p:txBody>
      </p:sp>
      <p:sp>
        <p:nvSpPr>
          <p:cNvPr id="6" name="Footer Placeholder 5">
            <a:extLst>
              <a:ext uri="{FF2B5EF4-FFF2-40B4-BE49-F238E27FC236}">
                <a16:creationId xmlns:a16="http://schemas.microsoft.com/office/drawing/2014/main" id="{E610A06D-5688-8AB2-E6C0-154241908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BBF857-8693-3915-8020-36857ECBB2EC}"/>
              </a:ext>
            </a:extLst>
          </p:cNvPr>
          <p:cNvSpPr>
            <a:spLocks noGrp="1"/>
          </p:cNvSpPr>
          <p:nvPr>
            <p:ph type="sldNum" sz="quarter" idx="12"/>
          </p:nvPr>
        </p:nvSpPr>
        <p:spPr/>
        <p:txBody>
          <a:bodyPr/>
          <a:lstStyle/>
          <a:p>
            <a:fld id="{EA80BB75-BCBF-405D-AD70-91D0367214D4}" type="slidenum">
              <a:rPr lang="en-US" smtClean="0"/>
              <a:t>‹#›</a:t>
            </a:fld>
            <a:endParaRPr lang="en-US"/>
          </a:p>
        </p:txBody>
      </p:sp>
    </p:spTree>
    <p:extLst>
      <p:ext uri="{BB962C8B-B14F-4D97-AF65-F5344CB8AC3E}">
        <p14:creationId xmlns:p14="http://schemas.microsoft.com/office/powerpoint/2010/main" val="3723050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B749FC-F732-49FB-FE98-1694D56727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08DF64-BB11-D21E-B487-3A94A59D0E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84A38A-2C45-BB3C-990A-3A3178C70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91784A4-A580-47FF-BD7F-CD2A657FBD9F}" type="datetimeFigureOut">
              <a:rPr lang="en-US" smtClean="0"/>
              <a:t>6/11/2024</a:t>
            </a:fld>
            <a:endParaRPr lang="en-US"/>
          </a:p>
        </p:txBody>
      </p:sp>
      <p:sp>
        <p:nvSpPr>
          <p:cNvPr id="5" name="Footer Placeholder 4">
            <a:extLst>
              <a:ext uri="{FF2B5EF4-FFF2-40B4-BE49-F238E27FC236}">
                <a16:creationId xmlns:a16="http://schemas.microsoft.com/office/drawing/2014/main" id="{97CCAB88-0AB8-C393-BA38-8178219E8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71D4A91-9780-4F94-09B0-A52356558A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A80BB75-BCBF-405D-AD70-91D0367214D4}" type="slidenum">
              <a:rPr lang="en-US" smtClean="0"/>
              <a:t>‹#›</a:t>
            </a:fld>
            <a:endParaRPr lang="en-US"/>
          </a:p>
        </p:txBody>
      </p:sp>
    </p:spTree>
    <p:extLst>
      <p:ext uri="{BB962C8B-B14F-4D97-AF65-F5344CB8AC3E}">
        <p14:creationId xmlns:p14="http://schemas.microsoft.com/office/powerpoint/2010/main" val="1177835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966803-62FE-3354-2288-681E024DE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8C0130-268B-92A4-B410-E52729075D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A0ED68-F3B3-6502-FBF9-C1D9F5FA47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744DB-9CEB-4C90-8EA8-1DF6C0CA94B4}" type="datetimeFigureOut">
              <a:rPr lang="en-US" smtClean="0"/>
              <a:t>6/11/2024</a:t>
            </a:fld>
            <a:endParaRPr lang="en-US"/>
          </a:p>
        </p:txBody>
      </p:sp>
      <p:sp>
        <p:nvSpPr>
          <p:cNvPr id="5" name="Footer Placeholder 4">
            <a:extLst>
              <a:ext uri="{FF2B5EF4-FFF2-40B4-BE49-F238E27FC236}">
                <a16:creationId xmlns:a16="http://schemas.microsoft.com/office/drawing/2014/main" id="{2FE0AABA-BB95-2FB9-B35F-45D76A68E9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A8FDD7-7F21-D548-6BF8-382C6B3434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41EF8-1FB1-48EA-B056-ADF3C28DB4D1}" type="slidenum">
              <a:rPr lang="en-US" smtClean="0"/>
              <a:t>‹#›</a:t>
            </a:fld>
            <a:endParaRPr lang="en-US"/>
          </a:p>
        </p:txBody>
      </p:sp>
    </p:spTree>
    <p:extLst>
      <p:ext uri="{BB962C8B-B14F-4D97-AF65-F5344CB8AC3E}">
        <p14:creationId xmlns:p14="http://schemas.microsoft.com/office/powerpoint/2010/main" val="2874498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80.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81.png"/><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2.xml"/><Relationship Id="rId7" Type="http://schemas.openxmlformats.org/officeDocument/2006/relationships/image" Target="../media/image82.png"/><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3.xml"/><Relationship Id="rId7" Type="http://schemas.openxmlformats.org/officeDocument/2006/relationships/image" Target="../media/image83.png"/><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4.xml"/><Relationship Id="rId7" Type="http://schemas.openxmlformats.org/officeDocument/2006/relationships/image" Target="../media/image84.png"/><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53.xml.rels><?xml version="1.0" encoding="UTF-8" standalone="yes"?>
<Relationships xmlns="http://schemas.openxmlformats.org/package/2006/relationships"><Relationship Id="rId3" Type="http://schemas.openxmlformats.org/officeDocument/2006/relationships/image" Target="../media/image94.svg"/><Relationship Id="rId2" Type="http://schemas.openxmlformats.org/officeDocument/2006/relationships/image" Target="../media/image9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49D5F8-5534-46AC-1B9B-9853A95E2C60}"/>
              </a:ext>
            </a:extLst>
          </p:cNvPr>
          <p:cNvSpPr>
            <a:spLocks noGrp="1"/>
          </p:cNvSpPr>
          <p:nvPr>
            <p:ph type="ctrTitle"/>
          </p:nvPr>
        </p:nvSpPr>
        <p:spPr>
          <a:xfrm>
            <a:off x="5297762" y="640080"/>
            <a:ext cx="6251110" cy="3566160"/>
          </a:xfrm>
        </p:spPr>
        <p:txBody>
          <a:bodyPr anchor="b">
            <a:normAutofit/>
          </a:bodyPr>
          <a:lstStyle/>
          <a:p>
            <a:pPr algn="l"/>
            <a:r>
              <a:rPr lang="en-GB" sz="5400"/>
              <a:t>Implement a Natural Language Processing Application</a:t>
            </a:r>
            <a:endParaRPr lang="en-US" sz="5400"/>
          </a:p>
        </p:txBody>
      </p:sp>
      <p:sp>
        <p:nvSpPr>
          <p:cNvPr id="3" name="Subtitle 2">
            <a:extLst>
              <a:ext uri="{FF2B5EF4-FFF2-40B4-BE49-F238E27FC236}">
                <a16:creationId xmlns:a16="http://schemas.microsoft.com/office/drawing/2014/main" id="{81CECA74-43E0-F3D9-14CE-C1B7412DB27C}"/>
              </a:ext>
            </a:extLst>
          </p:cNvPr>
          <p:cNvSpPr>
            <a:spLocks noGrp="1"/>
          </p:cNvSpPr>
          <p:nvPr>
            <p:ph type="subTitle" idx="1"/>
          </p:nvPr>
        </p:nvSpPr>
        <p:spPr>
          <a:xfrm>
            <a:off x="5297760" y="4636008"/>
            <a:ext cx="6251111" cy="1572768"/>
          </a:xfrm>
        </p:spPr>
        <p:txBody>
          <a:bodyPr>
            <a:normAutofit/>
          </a:bodyPr>
          <a:lstStyle/>
          <a:p>
            <a:pPr algn="l"/>
            <a:r>
              <a:rPr lang="en-US" sz="2000"/>
              <a:t>Student Name: Marwan Al Farah</a:t>
            </a:r>
          </a:p>
          <a:p>
            <a:pPr algn="l"/>
            <a:r>
              <a:rPr lang="en-US" sz="2000"/>
              <a:t>Student ID: 21110011</a:t>
            </a:r>
          </a:p>
          <a:p>
            <a:pPr algn="l"/>
            <a:r>
              <a:rPr lang="en-US" sz="2000"/>
              <a:t>Section Number: 3</a:t>
            </a:r>
          </a:p>
          <a:p>
            <a:pPr algn="l"/>
            <a:r>
              <a:rPr lang="en-US" sz="2000"/>
              <a:t>Instructor Name: Eng. Yara </a:t>
            </a:r>
            <a:r>
              <a:rPr lang="en-US" sz="2000" err="1"/>
              <a:t>Alharahsheh</a:t>
            </a:r>
            <a:endParaRPr lang="en-US" sz="2000"/>
          </a:p>
        </p:txBody>
      </p:sp>
      <p:pic>
        <p:nvPicPr>
          <p:cNvPr id="5" name="Picture 4">
            <a:extLst>
              <a:ext uri="{FF2B5EF4-FFF2-40B4-BE49-F238E27FC236}">
                <a16:creationId xmlns:a16="http://schemas.microsoft.com/office/drawing/2014/main" id="{54732460-5D61-F9FE-6B7A-A155F45BBBCE}"/>
              </a:ext>
            </a:extLst>
          </p:cNvPr>
          <p:cNvPicPr>
            <a:picLocks noChangeAspect="1"/>
          </p:cNvPicPr>
          <p:nvPr/>
        </p:nvPicPr>
        <p:blipFill rotWithShape="1">
          <a:blip r:embed="rId3"/>
          <a:srcRect l="5221" r="4944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93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4" name="Group 13">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8" name="Rectangle 17">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E7DB7833-3BA5-3E21-600F-0254CFF2DB1A}"/>
              </a:ext>
            </a:extLst>
          </p:cNvPr>
          <p:cNvSpPr>
            <a:spLocks noGrp="1"/>
          </p:cNvSpPr>
          <p:nvPr>
            <p:ph type="title"/>
          </p:nvPr>
        </p:nvSpPr>
        <p:spPr>
          <a:xfrm>
            <a:off x="1057025" y="922644"/>
            <a:ext cx="5040285" cy="1169585"/>
          </a:xfrm>
        </p:spPr>
        <p:txBody>
          <a:bodyPr anchor="b">
            <a:normAutofit/>
          </a:bodyPr>
          <a:lstStyle/>
          <a:p>
            <a:r>
              <a:rPr lang="en-US" sz="3700"/>
              <a:t>Pre-Processing Steps – Other Tested Steps</a:t>
            </a:r>
          </a:p>
        </p:txBody>
      </p:sp>
      <p:sp>
        <p:nvSpPr>
          <p:cNvPr id="20" name="Rectangle 19">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986F469B-1868-F3A2-07B8-1300D3E33BA5}"/>
              </a:ext>
            </a:extLst>
          </p:cNvPr>
          <p:cNvSpPr>
            <a:spLocks noGrp="1"/>
          </p:cNvSpPr>
          <p:nvPr>
            <p:ph idx="1"/>
          </p:nvPr>
        </p:nvSpPr>
        <p:spPr>
          <a:xfrm>
            <a:off x="1055715" y="2508105"/>
            <a:ext cx="5040285" cy="3632493"/>
          </a:xfrm>
        </p:spPr>
        <p:txBody>
          <a:bodyPr anchor="ctr">
            <a:normAutofit/>
          </a:bodyPr>
          <a:lstStyle/>
          <a:p>
            <a:r>
              <a:rPr lang="en-US" sz="2000" dirty="0"/>
              <a:t>Initially, we included in the </a:t>
            </a:r>
            <a:r>
              <a:rPr lang="en-US" sz="2000" dirty="0" err="1"/>
              <a:t>clean_text</a:t>
            </a:r>
            <a:r>
              <a:rPr lang="en-US" sz="2000" dirty="0"/>
              <a:t> function a step to remove all emoticons and URLs from the text, but after double checking for their exitance, it was apparent that the text was clear from both of them.</a:t>
            </a:r>
          </a:p>
        </p:txBody>
      </p:sp>
      <p:pic>
        <p:nvPicPr>
          <p:cNvPr id="9" name="Picture 8">
            <a:extLst>
              <a:ext uri="{FF2B5EF4-FFF2-40B4-BE49-F238E27FC236}">
                <a16:creationId xmlns:a16="http://schemas.microsoft.com/office/drawing/2014/main" id="{60238F35-E569-857E-3DB5-97DCD48FDCE2}"/>
              </a:ext>
            </a:extLst>
          </p:cNvPr>
          <p:cNvPicPr>
            <a:picLocks noChangeAspect="1"/>
          </p:cNvPicPr>
          <p:nvPr/>
        </p:nvPicPr>
        <p:blipFill>
          <a:blip r:embed="rId2"/>
          <a:stretch>
            <a:fillRect/>
          </a:stretch>
        </p:blipFill>
        <p:spPr>
          <a:xfrm>
            <a:off x="6693440" y="2508105"/>
            <a:ext cx="4442845" cy="2301439"/>
          </a:xfrm>
          <a:prstGeom prst="rect">
            <a:avLst/>
          </a:prstGeom>
        </p:spPr>
      </p:pic>
    </p:spTree>
    <p:extLst>
      <p:ext uri="{BB962C8B-B14F-4D97-AF65-F5344CB8AC3E}">
        <p14:creationId xmlns:p14="http://schemas.microsoft.com/office/powerpoint/2010/main" val="205088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FC690-F63D-0B56-236F-266594AB17A7}"/>
              </a:ext>
            </a:extLst>
          </p:cNvPr>
          <p:cNvSpPr>
            <a:spLocks noGrp="1"/>
          </p:cNvSpPr>
          <p:nvPr>
            <p:ph type="title"/>
          </p:nvPr>
        </p:nvSpPr>
        <p:spPr/>
        <p:txBody>
          <a:bodyPr/>
          <a:lstStyle/>
          <a:p>
            <a:r>
              <a:rPr lang="en-US" dirty="0"/>
              <a:t>Pre-Processing Steps – Packages Used</a:t>
            </a:r>
          </a:p>
        </p:txBody>
      </p:sp>
      <p:graphicFrame>
        <p:nvGraphicFramePr>
          <p:cNvPr id="5" name="Content Placeholder 2">
            <a:extLst>
              <a:ext uri="{FF2B5EF4-FFF2-40B4-BE49-F238E27FC236}">
                <a16:creationId xmlns:a16="http://schemas.microsoft.com/office/drawing/2014/main" id="{8CC02A04-220C-28E8-6073-E0A225D32F2C}"/>
              </a:ext>
            </a:extLst>
          </p:cNvPr>
          <p:cNvGraphicFramePr>
            <a:graphicFrameLocks noGrp="1"/>
          </p:cNvGraphicFramePr>
          <p:nvPr>
            <p:ph idx="1"/>
            <p:extLst>
              <p:ext uri="{D42A27DB-BD31-4B8C-83A1-F6EECF244321}">
                <p14:modId xmlns:p14="http://schemas.microsoft.com/office/powerpoint/2010/main" val="138422080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725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F0FED-2001-A1D8-2E95-89CD109E4217}"/>
              </a:ext>
            </a:extLst>
          </p:cNvPr>
          <p:cNvSpPr>
            <a:spLocks noGrp="1"/>
          </p:cNvSpPr>
          <p:nvPr>
            <p:ph type="title"/>
          </p:nvPr>
        </p:nvSpPr>
        <p:spPr>
          <a:xfrm>
            <a:off x="1043631" y="809898"/>
            <a:ext cx="10173010" cy="1554480"/>
          </a:xfrm>
        </p:spPr>
        <p:txBody>
          <a:bodyPr anchor="ctr">
            <a:normAutofit/>
          </a:bodyPr>
          <a:lstStyle/>
          <a:p>
            <a:r>
              <a:rPr lang="en-US" sz="4800" dirty="0"/>
              <a:t>Evaluation of Pre-Processing Steps</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5593A14-7E89-E973-83E9-9D338127BA09}"/>
              </a:ext>
            </a:extLst>
          </p:cNvPr>
          <p:cNvGraphicFramePr>
            <a:graphicFrameLocks noGrp="1"/>
          </p:cNvGraphicFramePr>
          <p:nvPr>
            <p:ph idx="1"/>
            <p:extLst>
              <p:ext uri="{D42A27DB-BD31-4B8C-83A1-F6EECF244321}">
                <p14:modId xmlns:p14="http://schemas.microsoft.com/office/powerpoint/2010/main" val="134902448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414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649F0FED-2001-A1D8-2E95-89CD109E4217}"/>
              </a:ext>
            </a:extLst>
          </p:cNvPr>
          <p:cNvSpPr>
            <a:spLocks noGrp="1"/>
          </p:cNvSpPr>
          <p:nvPr>
            <p:ph type="title"/>
          </p:nvPr>
        </p:nvSpPr>
        <p:spPr>
          <a:xfrm>
            <a:off x="1043631" y="809898"/>
            <a:ext cx="10173010" cy="1554480"/>
          </a:xfrm>
        </p:spPr>
        <p:txBody>
          <a:bodyPr anchor="ctr">
            <a:normAutofit/>
          </a:bodyPr>
          <a:lstStyle/>
          <a:p>
            <a:r>
              <a:rPr lang="en-US" sz="4800" dirty="0"/>
              <a:t>Evaluation of Pre-Processing Steps</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5593A14-7E89-E973-83E9-9D338127BA09}"/>
              </a:ext>
            </a:extLst>
          </p:cNvPr>
          <p:cNvGraphicFramePr>
            <a:graphicFrameLocks noGrp="1"/>
          </p:cNvGraphicFramePr>
          <p:nvPr>
            <p:ph idx="1"/>
            <p:extLst>
              <p:ext uri="{D42A27DB-BD31-4B8C-83A1-F6EECF244321}">
                <p14:modId xmlns:p14="http://schemas.microsoft.com/office/powerpoint/2010/main" val="1947478571"/>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159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22B1-B01E-C7BF-B6A5-F475D34F37A6}"/>
              </a:ext>
            </a:extLst>
          </p:cNvPr>
          <p:cNvSpPr>
            <a:spLocks noGrp="1"/>
          </p:cNvSpPr>
          <p:nvPr>
            <p:ph type="title"/>
          </p:nvPr>
        </p:nvSpPr>
        <p:spPr/>
        <p:txBody>
          <a:bodyPr/>
          <a:lstStyle/>
          <a:p>
            <a:r>
              <a:rPr lang="en-US" dirty="0"/>
              <a:t>Evaluation of Pre-Processing Steps Used</a:t>
            </a:r>
          </a:p>
        </p:txBody>
      </p:sp>
      <p:graphicFrame>
        <p:nvGraphicFramePr>
          <p:cNvPr id="5" name="Content Placeholder 2">
            <a:extLst>
              <a:ext uri="{FF2B5EF4-FFF2-40B4-BE49-F238E27FC236}">
                <a16:creationId xmlns:a16="http://schemas.microsoft.com/office/drawing/2014/main" id="{6C4C4E90-8EB7-2C11-E4ED-2254DF1F3E1D}"/>
              </a:ext>
            </a:extLst>
          </p:cNvPr>
          <p:cNvGraphicFramePr>
            <a:graphicFrameLocks noGrp="1"/>
          </p:cNvGraphicFramePr>
          <p:nvPr>
            <p:ph idx="1"/>
            <p:extLst>
              <p:ext uri="{D42A27DB-BD31-4B8C-83A1-F6EECF244321}">
                <p14:modId xmlns:p14="http://schemas.microsoft.com/office/powerpoint/2010/main" val="33463540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0626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E124-CE95-2BC5-DA90-578D20698E56}"/>
              </a:ext>
            </a:extLst>
          </p:cNvPr>
          <p:cNvSpPr>
            <a:spLocks noGrp="1"/>
          </p:cNvSpPr>
          <p:nvPr>
            <p:ph type="title"/>
          </p:nvPr>
        </p:nvSpPr>
        <p:spPr/>
        <p:txBody>
          <a:bodyPr/>
          <a:lstStyle/>
          <a:p>
            <a:r>
              <a:rPr lang="en-US" dirty="0"/>
              <a:t>Evaluation of Packages Used - pandas</a:t>
            </a:r>
          </a:p>
        </p:txBody>
      </p:sp>
      <p:graphicFrame>
        <p:nvGraphicFramePr>
          <p:cNvPr id="5" name="Content Placeholder 2">
            <a:extLst>
              <a:ext uri="{FF2B5EF4-FFF2-40B4-BE49-F238E27FC236}">
                <a16:creationId xmlns:a16="http://schemas.microsoft.com/office/drawing/2014/main" id="{38205629-BAF6-2D9C-6909-580915E0871D}"/>
              </a:ext>
            </a:extLst>
          </p:cNvPr>
          <p:cNvGraphicFramePr>
            <a:graphicFrameLocks noGrp="1"/>
          </p:cNvGraphicFramePr>
          <p:nvPr>
            <p:ph idx="1"/>
            <p:extLst>
              <p:ext uri="{D42A27DB-BD31-4B8C-83A1-F6EECF244321}">
                <p14:modId xmlns:p14="http://schemas.microsoft.com/office/powerpoint/2010/main" val="18865899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469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E124-CE95-2BC5-DA90-578D20698E56}"/>
              </a:ext>
            </a:extLst>
          </p:cNvPr>
          <p:cNvSpPr>
            <a:spLocks noGrp="1"/>
          </p:cNvSpPr>
          <p:nvPr>
            <p:ph type="title"/>
          </p:nvPr>
        </p:nvSpPr>
        <p:spPr/>
        <p:txBody>
          <a:bodyPr/>
          <a:lstStyle/>
          <a:p>
            <a:r>
              <a:rPr lang="en-US" dirty="0"/>
              <a:t>Evaluation of Packages Used - re</a:t>
            </a:r>
          </a:p>
        </p:txBody>
      </p:sp>
      <p:graphicFrame>
        <p:nvGraphicFramePr>
          <p:cNvPr id="5" name="Content Placeholder 2">
            <a:extLst>
              <a:ext uri="{FF2B5EF4-FFF2-40B4-BE49-F238E27FC236}">
                <a16:creationId xmlns:a16="http://schemas.microsoft.com/office/drawing/2014/main" id="{38205629-BAF6-2D9C-6909-580915E0871D}"/>
              </a:ext>
            </a:extLst>
          </p:cNvPr>
          <p:cNvGraphicFramePr>
            <a:graphicFrameLocks noGrp="1"/>
          </p:cNvGraphicFramePr>
          <p:nvPr>
            <p:ph idx="1"/>
            <p:extLst>
              <p:ext uri="{D42A27DB-BD31-4B8C-83A1-F6EECF244321}">
                <p14:modId xmlns:p14="http://schemas.microsoft.com/office/powerpoint/2010/main" val="25093913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0195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BC3D-0245-CA19-4728-5763820014B8}"/>
              </a:ext>
            </a:extLst>
          </p:cNvPr>
          <p:cNvSpPr>
            <a:spLocks noGrp="1"/>
          </p:cNvSpPr>
          <p:nvPr>
            <p:ph type="title"/>
          </p:nvPr>
        </p:nvSpPr>
        <p:spPr/>
        <p:txBody>
          <a:bodyPr/>
          <a:lstStyle/>
          <a:p>
            <a:r>
              <a:rPr lang="en-US" dirty="0"/>
              <a:t>Evaluation of Packages Used - </a:t>
            </a:r>
            <a:r>
              <a:rPr lang="en-US" dirty="0" err="1"/>
              <a:t>nltk</a:t>
            </a:r>
            <a:endParaRPr lang="en-US" dirty="0"/>
          </a:p>
        </p:txBody>
      </p:sp>
      <p:graphicFrame>
        <p:nvGraphicFramePr>
          <p:cNvPr id="5" name="Content Placeholder 2">
            <a:extLst>
              <a:ext uri="{FF2B5EF4-FFF2-40B4-BE49-F238E27FC236}">
                <a16:creationId xmlns:a16="http://schemas.microsoft.com/office/drawing/2014/main" id="{5602A510-4561-EB39-00FA-4FDE069CF4C0}"/>
              </a:ext>
            </a:extLst>
          </p:cNvPr>
          <p:cNvGraphicFramePr>
            <a:graphicFrameLocks noGrp="1"/>
          </p:cNvGraphicFramePr>
          <p:nvPr>
            <p:ph idx="1"/>
            <p:extLst>
              <p:ext uri="{D42A27DB-BD31-4B8C-83A1-F6EECF244321}">
                <p14:modId xmlns:p14="http://schemas.microsoft.com/office/powerpoint/2010/main" val="4423090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194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8777-7E21-CEC6-3081-825391F638B6}"/>
              </a:ext>
            </a:extLst>
          </p:cNvPr>
          <p:cNvSpPr>
            <a:spLocks noGrp="1"/>
          </p:cNvSpPr>
          <p:nvPr>
            <p:ph type="title"/>
          </p:nvPr>
        </p:nvSpPr>
        <p:spPr/>
        <p:txBody>
          <a:bodyPr/>
          <a:lstStyle/>
          <a:p>
            <a:r>
              <a:rPr lang="en-US" dirty="0"/>
              <a:t>Evaluation of Packages Used - </a:t>
            </a:r>
            <a:r>
              <a:rPr lang="en-US" dirty="0" err="1"/>
              <a:t>sklearn</a:t>
            </a:r>
            <a:endParaRPr lang="en-US" dirty="0"/>
          </a:p>
        </p:txBody>
      </p:sp>
      <p:graphicFrame>
        <p:nvGraphicFramePr>
          <p:cNvPr id="5" name="Content Placeholder 2">
            <a:extLst>
              <a:ext uri="{FF2B5EF4-FFF2-40B4-BE49-F238E27FC236}">
                <a16:creationId xmlns:a16="http://schemas.microsoft.com/office/drawing/2014/main" id="{9B4FA9F1-7F39-5E94-DE7F-993288F600D3}"/>
              </a:ext>
            </a:extLst>
          </p:cNvPr>
          <p:cNvGraphicFramePr>
            <a:graphicFrameLocks noGrp="1"/>
          </p:cNvGraphicFramePr>
          <p:nvPr>
            <p:ph idx="1"/>
            <p:extLst>
              <p:ext uri="{D42A27DB-BD31-4B8C-83A1-F6EECF244321}">
                <p14:modId xmlns:p14="http://schemas.microsoft.com/office/powerpoint/2010/main" val="30571823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957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AB0A5A-3175-4FDF-130A-6B101D938C3B}"/>
              </a:ext>
            </a:extLst>
          </p:cNvPr>
          <p:cNvSpPr>
            <a:spLocks noGrp="1"/>
          </p:cNvSpPr>
          <p:nvPr>
            <p:ph type="title"/>
          </p:nvPr>
        </p:nvSpPr>
        <p:spPr>
          <a:xfrm>
            <a:off x="838200" y="556995"/>
            <a:ext cx="10515600" cy="1133693"/>
          </a:xfrm>
        </p:spPr>
        <p:txBody>
          <a:bodyPr>
            <a:normAutofit/>
          </a:bodyPr>
          <a:lstStyle/>
          <a:p>
            <a:r>
              <a:rPr lang="en-US" sz="5200"/>
              <a:t>Evaluation of Packages Used</a:t>
            </a:r>
          </a:p>
        </p:txBody>
      </p:sp>
      <p:graphicFrame>
        <p:nvGraphicFramePr>
          <p:cNvPr id="5" name="Content Placeholder 2">
            <a:extLst>
              <a:ext uri="{FF2B5EF4-FFF2-40B4-BE49-F238E27FC236}">
                <a16:creationId xmlns:a16="http://schemas.microsoft.com/office/drawing/2014/main" id="{9692523A-7805-1B73-C301-78026159A303}"/>
              </a:ext>
            </a:extLst>
          </p:cNvPr>
          <p:cNvGraphicFramePr>
            <a:graphicFrameLocks noGrp="1"/>
          </p:cNvGraphicFramePr>
          <p:nvPr>
            <p:ph idx="1"/>
            <p:extLst>
              <p:ext uri="{D42A27DB-BD31-4B8C-83A1-F6EECF244321}">
                <p14:modId xmlns:p14="http://schemas.microsoft.com/office/powerpoint/2010/main" val="156924188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101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A23C9226-FE14-B9E2-FF8E-8EEE79E06EB7}"/>
              </a:ext>
            </a:extLst>
          </p:cNvPr>
          <p:cNvSpPr>
            <a:spLocks noGrp="1"/>
          </p:cNvSpPr>
          <p:nvPr>
            <p:ph type="ctrTitle"/>
          </p:nvPr>
        </p:nvSpPr>
        <p:spPr>
          <a:xfrm>
            <a:off x="2756760" y="1763119"/>
            <a:ext cx="7343946" cy="2387918"/>
          </a:xfrm>
        </p:spPr>
        <p:txBody>
          <a:bodyPr anchor="b">
            <a:normAutofit/>
          </a:bodyPr>
          <a:lstStyle/>
          <a:p>
            <a:r>
              <a:rPr lang="en-US" dirty="0">
                <a:solidFill>
                  <a:schemeClr val="tx2"/>
                </a:solidFill>
              </a:rPr>
              <a:t>Data Pre-Processing</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9832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3"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5"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0"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A23C9226-FE14-B9E2-FF8E-8EEE79E06EB7}"/>
              </a:ext>
            </a:extLst>
          </p:cNvPr>
          <p:cNvSpPr>
            <a:spLocks noGrp="1"/>
          </p:cNvSpPr>
          <p:nvPr>
            <p:ph type="ctrTitle"/>
          </p:nvPr>
        </p:nvSpPr>
        <p:spPr>
          <a:xfrm>
            <a:off x="2704208" y="2235041"/>
            <a:ext cx="7343946" cy="2387918"/>
          </a:xfrm>
        </p:spPr>
        <p:txBody>
          <a:bodyPr anchor="b">
            <a:normAutofit/>
          </a:bodyPr>
          <a:lstStyle/>
          <a:p>
            <a:r>
              <a:rPr lang="en-US" dirty="0">
                <a:solidFill>
                  <a:schemeClr val="tx2"/>
                </a:solidFill>
              </a:rPr>
              <a:t>Word Representation Techniques</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Tree>
    <p:extLst>
      <p:ext uri="{BB962C8B-B14F-4D97-AF65-F5344CB8AC3E}">
        <p14:creationId xmlns:p14="http://schemas.microsoft.com/office/powerpoint/2010/main" val="406156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6CDD-72CC-8236-CAC9-24E4EBFA8EF5}"/>
              </a:ext>
            </a:extLst>
          </p:cNvPr>
          <p:cNvSpPr>
            <a:spLocks noGrp="1"/>
          </p:cNvSpPr>
          <p:nvPr>
            <p:ph type="title"/>
          </p:nvPr>
        </p:nvSpPr>
        <p:spPr/>
        <p:txBody>
          <a:bodyPr/>
          <a:lstStyle/>
          <a:p>
            <a:r>
              <a:rPr lang="en-US" dirty="0"/>
              <a:t>Word Representation Techniques</a:t>
            </a:r>
          </a:p>
        </p:txBody>
      </p:sp>
      <p:graphicFrame>
        <p:nvGraphicFramePr>
          <p:cNvPr id="5" name="Content Placeholder 2">
            <a:extLst>
              <a:ext uri="{FF2B5EF4-FFF2-40B4-BE49-F238E27FC236}">
                <a16:creationId xmlns:a16="http://schemas.microsoft.com/office/drawing/2014/main" id="{1D36CDFB-054B-6499-AFEB-5AA27DE4C94F}"/>
              </a:ext>
            </a:extLst>
          </p:cNvPr>
          <p:cNvGraphicFramePr>
            <a:graphicFrameLocks noGrp="1"/>
          </p:cNvGraphicFramePr>
          <p:nvPr>
            <p:ph idx="1"/>
            <p:extLst>
              <p:ext uri="{D42A27DB-BD31-4B8C-83A1-F6EECF244321}">
                <p14:modId xmlns:p14="http://schemas.microsoft.com/office/powerpoint/2010/main" val="7169455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133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313CB-2A89-1E01-D01C-CC931B706B83}"/>
              </a:ext>
            </a:extLst>
          </p:cNvPr>
          <p:cNvSpPr>
            <a:spLocks noGrp="1"/>
          </p:cNvSpPr>
          <p:nvPr>
            <p:ph type="title"/>
          </p:nvPr>
        </p:nvSpPr>
        <p:spPr/>
        <p:txBody>
          <a:bodyPr/>
          <a:lstStyle/>
          <a:p>
            <a:r>
              <a:rPr lang="en-US" dirty="0"/>
              <a:t>Rationale for Choosing Word Representations</a:t>
            </a:r>
          </a:p>
        </p:txBody>
      </p:sp>
      <p:graphicFrame>
        <p:nvGraphicFramePr>
          <p:cNvPr id="5" name="Content Placeholder 2">
            <a:extLst>
              <a:ext uri="{FF2B5EF4-FFF2-40B4-BE49-F238E27FC236}">
                <a16:creationId xmlns:a16="http://schemas.microsoft.com/office/drawing/2014/main" id="{2E07926A-53DC-01E5-8748-9DB953749E26}"/>
              </a:ext>
            </a:extLst>
          </p:cNvPr>
          <p:cNvGraphicFramePr>
            <a:graphicFrameLocks noGrp="1"/>
          </p:cNvGraphicFramePr>
          <p:nvPr>
            <p:ph idx="1"/>
            <p:extLst>
              <p:ext uri="{D42A27DB-BD31-4B8C-83A1-F6EECF244321}">
                <p14:modId xmlns:p14="http://schemas.microsoft.com/office/powerpoint/2010/main" val="1465177366"/>
              </p:ext>
            </p:extLst>
          </p:nvPr>
        </p:nvGraphicFramePr>
        <p:xfrm>
          <a:off x="838200" y="1825624"/>
          <a:ext cx="10515600" cy="4562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341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B2D2AC-B1B3-44C8-578D-417BE0DB9395}"/>
              </a:ext>
            </a:extLst>
          </p:cNvPr>
          <p:cNvSpPr>
            <a:spLocks noGrp="1"/>
          </p:cNvSpPr>
          <p:nvPr>
            <p:ph type="title"/>
          </p:nvPr>
        </p:nvSpPr>
        <p:spPr>
          <a:xfrm>
            <a:off x="1043631" y="809898"/>
            <a:ext cx="10173010" cy="1554480"/>
          </a:xfrm>
        </p:spPr>
        <p:txBody>
          <a:bodyPr anchor="ctr">
            <a:normAutofit/>
          </a:bodyPr>
          <a:lstStyle/>
          <a:p>
            <a:r>
              <a:rPr lang="en-US" sz="4000" dirty="0"/>
              <a:t>Comparison of Word Representation Techniques</a:t>
            </a:r>
          </a:p>
        </p:txBody>
      </p:sp>
      <p:cxnSp>
        <p:nvCxnSpPr>
          <p:cNvPr id="22" name="Straight Connector 2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7">
            <a:extLst>
              <a:ext uri="{FF2B5EF4-FFF2-40B4-BE49-F238E27FC236}">
                <a16:creationId xmlns:a16="http://schemas.microsoft.com/office/drawing/2014/main" id="{85331C02-74CA-A66E-DE8B-D3911C2DAF01}"/>
              </a:ext>
            </a:extLst>
          </p:cNvPr>
          <p:cNvGraphicFramePr>
            <a:graphicFrameLocks noGrp="1"/>
          </p:cNvGraphicFramePr>
          <p:nvPr>
            <p:ph idx="1"/>
            <p:extLst>
              <p:ext uri="{D42A27DB-BD31-4B8C-83A1-F6EECF244321}">
                <p14:modId xmlns:p14="http://schemas.microsoft.com/office/powerpoint/2010/main" val="2471119145"/>
              </p:ext>
            </p:extLst>
          </p:nvPr>
        </p:nvGraphicFramePr>
        <p:xfrm>
          <a:off x="1366234" y="3017519"/>
          <a:ext cx="9455180" cy="3209904"/>
        </p:xfrm>
        <a:graphic>
          <a:graphicData uri="http://schemas.openxmlformats.org/drawingml/2006/table">
            <a:tbl>
              <a:tblPr firstRow="1" firstCol="1" bandRow="1">
                <a:tableStyleId>{5C22544A-7EE6-4342-B048-85BDC9FD1C3A}</a:tableStyleId>
              </a:tblPr>
              <a:tblGrid>
                <a:gridCol w="1148627">
                  <a:extLst>
                    <a:ext uri="{9D8B030D-6E8A-4147-A177-3AD203B41FA5}">
                      <a16:colId xmlns:a16="http://schemas.microsoft.com/office/drawing/2014/main" val="1320036845"/>
                    </a:ext>
                  </a:extLst>
                </a:gridCol>
                <a:gridCol w="1690549">
                  <a:extLst>
                    <a:ext uri="{9D8B030D-6E8A-4147-A177-3AD203B41FA5}">
                      <a16:colId xmlns:a16="http://schemas.microsoft.com/office/drawing/2014/main" val="1911859335"/>
                    </a:ext>
                  </a:extLst>
                </a:gridCol>
                <a:gridCol w="1783703">
                  <a:extLst>
                    <a:ext uri="{9D8B030D-6E8A-4147-A177-3AD203B41FA5}">
                      <a16:colId xmlns:a16="http://schemas.microsoft.com/office/drawing/2014/main" val="3778125452"/>
                    </a:ext>
                  </a:extLst>
                </a:gridCol>
                <a:gridCol w="1420033">
                  <a:extLst>
                    <a:ext uri="{9D8B030D-6E8A-4147-A177-3AD203B41FA5}">
                      <a16:colId xmlns:a16="http://schemas.microsoft.com/office/drawing/2014/main" val="4018876661"/>
                    </a:ext>
                  </a:extLst>
                </a:gridCol>
                <a:gridCol w="1278232">
                  <a:extLst>
                    <a:ext uri="{9D8B030D-6E8A-4147-A177-3AD203B41FA5}">
                      <a16:colId xmlns:a16="http://schemas.microsoft.com/office/drawing/2014/main" val="3501280608"/>
                    </a:ext>
                  </a:extLst>
                </a:gridCol>
                <a:gridCol w="2134036">
                  <a:extLst>
                    <a:ext uri="{9D8B030D-6E8A-4147-A177-3AD203B41FA5}">
                      <a16:colId xmlns:a16="http://schemas.microsoft.com/office/drawing/2014/main" val="4041781401"/>
                    </a:ext>
                  </a:extLst>
                </a:gridCol>
              </a:tblGrid>
              <a:tr h="386478">
                <a:tc>
                  <a:txBody>
                    <a:bodyPr/>
                    <a:lstStyle/>
                    <a:p>
                      <a:pPr marL="0" marR="0" algn="ctr">
                        <a:lnSpc>
                          <a:spcPct val="107000"/>
                        </a:lnSpc>
                        <a:spcBef>
                          <a:spcPts val="0"/>
                        </a:spcBef>
                        <a:spcAft>
                          <a:spcPts val="0"/>
                        </a:spcAft>
                      </a:pPr>
                      <a:r>
                        <a:rPr lang="en-US" sz="1100" kern="100" dirty="0">
                          <a:effectLst/>
                        </a:rPr>
                        <a:t>Feature</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dirty="0">
                          <a:effectLst/>
                        </a:rPr>
                        <a:t>TF-IDF</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a:effectLst/>
                        </a:rPr>
                        <a:t>Bag-of-Words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a:effectLst/>
                        </a:rPr>
                        <a:t>Word2Vec (Twitter)</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a:effectLst/>
                        </a:rPr>
                        <a:t>Word2Vec (Wikipedia)</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a:effectLst/>
                        </a:rPr>
                        <a:t>BERT</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extLst>
                  <a:ext uri="{0D108BD9-81ED-4DB2-BD59-A6C34878D82A}">
                    <a16:rowId xmlns:a16="http://schemas.microsoft.com/office/drawing/2014/main" val="1312673913"/>
                  </a:ext>
                </a:extLst>
              </a:tr>
              <a:tr h="751482">
                <a:tc>
                  <a:txBody>
                    <a:bodyPr/>
                    <a:lstStyle/>
                    <a:p>
                      <a:pPr marL="0" marR="0" algn="ctr">
                        <a:lnSpc>
                          <a:spcPct val="107000"/>
                        </a:lnSpc>
                        <a:spcBef>
                          <a:spcPts val="0"/>
                        </a:spcBef>
                        <a:spcAft>
                          <a:spcPts val="0"/>
                        </a:spcAft>
                      </a:pPr>
                      <a:r>
                        <a:rPr lang="en-US" sz="1100" kern="100">
                          <a:effectLst/>
                        </a:rPr>
                        <a:t>Description</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dirty="0">
                          <a:effectLst/>
                        </a:rPr>
                        <a:t>Converts text into a numerical form by measuring the importance of a term</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dirty="0">
                          <a:effectLst/>
                        </a:rPr>
                        <a:t>Simple count of words in a document, creating a sparse matrix</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a:effectLst/>
                        </a:rPr>
                        <a:t>Pre-trained embeddings from Twitter data</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a:effectLst/>
                        </a:rPr>
                        <a:t>Pre-trained embeddings from Wikipedia data</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a:effectLst/>
                        </a:rPr>
                        <a:t>Pre-trained model generating contextual embeddings using Transformer architecture</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extLst>
                  <a:ext uri="{0D108BD9-81ED-4DB2-BD59-A6C34878D82A}">
                    <a16:rowId xmlns:a16="http://schemas.microsoft.com/office/drawing/2014/main" val="2798733005"/>
                  </a:ext>
                </a:extLst>
              </a:tr>
              <a:tr h="751482">
                <a:tc>
                  <a:txBody>
                    <a:bodyPr/>
                    <a:lstStyle/>
                    <a:p>
                      <a:pPr marL="0" marR="0" algn="ctr">
                        <a:lnSpc>
                          <a:spcPct val="107000"/>
                        </a:lnSpc>
                        <a:spcBef>
                          <a:spcPts val="0"/>
                        </a:spcBef>
                        <a:spcAft>
                          <a:spcPts val="0"/>
                        </a:spcAft>
                      </a:pPr>
                      <a:r>
                        <a:rPr lang="en-US" sz="1100" kern="100" dirty="0">
                          <a:effectLst/>
                        </a:rPr>
                        <a:t>Dimensionality</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dirty="0">
                          <a:effectLst/>
                        </a:rPr>
                        <a:t>High-dimensional depending on the corpus</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dirty="0">
                          <a:effectLst/>
                        </a:rPr>
                        <a:t>High-dimensional depending on the corpus</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dirty="0">
                          <a:effectLst/>
                        </a:rPr>
                        <a:t>High and Fixed dimensions (e.g., 300 for the model used)</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dirty="0">
                          <a:effectLst/>
                        </a:rPr>
                        <a:t>High and Fixed dimensions (e.g., 300 for the model used)</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dirty="0">
                          <a:effectLst/>
                        </a:rPr>
                        <a:t>High and Fixed dimensions (e.g., 768)</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extLst>
                  <a:ext uri="{0D108BD9-81ED-4DB2-BD59-A6C34878D82A}">
                    <a16:rowId xmlns:a16="http://schemas.microsoft.com/office/drawing/2014/main" val="2566342869"/>
                  </a:ext>
                </a:extLst>
              </a:tr>
              <a:tr h="568980">
                <a:tc>
                  <a:txBody>
                    <a:bodyPr/>
                    <a:lstStyle/>
                    <a:p>
                      <a:pPr marL="0" marR="0" algn="ctr">
                        <a:lnSpc>
                          <a:spcPct val="107000"/>
                        </a:lnSpc>
                        <a:spcBef>
                          <a:spcPts val="0"/>
                        </a:spcBef>
                        <a:spcAft>
                          <a:spcPts val="0"/>
                        </a:spcAft>
                      </a:pPr>
                      <a:r>
                        <a:rPr lang="en-US" sz="1100" kern="100" dirty="0">
                          <a:effectLst/>
                        </a:rPr>
                        <a:t>Sparsity</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a:effectLst/>
                        </a:rPr>
                        <a:t>Sparse matrix</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a:effectLst/>
                        </a:rPr>
                        <a:t>Very sparse matrix</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a:effectLst/>
                        </a:rPr>
                        <a:t>Dense matrix</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dirty="0">
                          <a:effectLst/>
                        </a:rPr>
                        <a:t>Dense matrix</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dirty="0">
                          <a:effectLst/>
                        </a:rPr>
                        <a:t>Dense matrix</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extLst>
                  <a:ext uri="{0D108BD9-81ED-4DB2-BD59-A6C34878D82A}">
                    <a16:rowId xmlns:a16="http://schemas.microsoft.com/office/drawing/2014/main" val="1742897177"/>
                  </a:ext>
                </a:extLst>
              </a:tr>
              <a:tr h="751482">
                <a:tc>
                  <a:txBody>
                    <a:bodyPr/>
                    <a:lstStyle/>
                    <a:p>
                      <a:pPr marL="0" marR="0" algn="ctr">
                        <a:lnSpc>
                          <a:spcPct val="107000"/>
                        </a:lnSpc>
                        <a:spcBef>
                          <a:spcPts val="0"/>
                        </a:spcBef>
                        <a:spcAft>
                          <a:spcPts val="0"/>
                        </a:spcAft>
                      </a:pPr>
                      <a:r>
                        <a:rPr lang="en-US" sz="1100" kern="100" dirty="0">
                          <a:effectLst/>
                        </a:rPr>
                        <a:t>Handling OOV Words</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dirty="0">
                          <a:effectLst/>
                        </a:rPr>
                        <a:t>Can only handle words seen during training</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a:effectLst/>
                        </a:rPr>
                        <a:t>Can only handle words seen during training</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dirty="0">
                          <a:effectLst/>
                        </a:rPr>
                        <a:t>Can't handle OOV words</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dirty="0">
                          <a:effectLst/>
                        </a:rPr>
                        <a:t>Can't handle OOV words</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tc>
                  <a:txBody>
                    <a:bodyPr/>
                    <a:lstStyle/>
                    <a:p>
                      <a:pPr marL="0" marR="0" algn="ctr">
                        <a:lnSpc>
                          <a:spcPct val="107000"/>
                        </a:lnSpc>
                        <a:spcBef>
                          <a:spcPts val="0"/>
                        </a:spcBef>
                        <a:spcAft>
                          <a:spcPts val="0"/>
                        </a:spcAft>
                      </a:pPr>
                      <a:r>
                        <a:rPr lang="en-US" sz="1100" kern="100" dirty="0">
                          <a:effectLst/>
                        </a:rPr>
                        <a:t>Handles OOV words by using </a:t>
                      </a:r>
                      <a:r>
                        <a:rPr lang="en-US" sz="1100" kern="100" dirty="0" err="1">
                          <a:effectLst/>
                        </a:rPr>
                        <a:t>WordPiece</a:t>
                      </a:r>
                      <a:r>
                        <a:rPr lang="en-US" sz="1100" kern="100" dirty="0">
                          <a:effectLst/>
                        </a:rPr>
                        <a:t> Tokenizer that breaks tokens down into </a:t>
                      </a:r>
                      <a:r>
                        <a:rPr lang="en-US" sz="1100" kern="100" dirty="0" err="1">
                          <a:effectLst/>
                        </a:rPr>
                        <a:t>subwords</a:t>
                      </a:r>
                      <a:r>
                        <a:rPr lang="en-US" sz="1100" kern="100" dirty="0">
                          <a:effectLst/>
                        </a:rPr>
                        <a:t> or using special tokens</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txBody>
                  <a:tcPr marL="41784" marR="41784" marT="0" marB="0"/>
                </a:tc>
                <a:extLst>
                  <a:ext uri="{0D108BD9-81ED-4DB2-BD59-A6C34878D82A}">
                    <a16:rowId xmlns:a16="http://schemas.microsoft.com/office/drawing/2014/main" val="1065187690"/>
                  </a:ext>
                </a:extLst>
              </a:tr>
            </a:tbl>
          </a:graphicData>
        </a:graphic>
      </p:graphicFrame>
    </p:spTree>
    <p:extLst>
      <p:ext uri="{BB962C8B-B14F-4D97-AF65-F5344CB8AC3E}">
        <p14:creationId xmlns:p14="http://schemas.microsoft.com/office/powerpoint/2010/main" val="351020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1E3AE5-2711-6B80-F5CC-57B7941F2C90}"/>
              </a:ext>
            </a:extLst>
          </p:cNvPr>
          <p:cNvSpPr>
            <a:spLocks noGrp="1"/>
          </p:cNvSpPr>
          <p:nvPr>
            <p:ph type="title"/>
          </p:nvPr>
        </p:nvSpPr>
        <p:spPr>
          <a:xfrm>
            <a:off x="1043631" y="809898"/>
            <a:ext cx="10173010" cy="1554480"/>
          </a:xfrm>
        </p:spPr>
        <p:txBody>
          <a:bodyPr anchor="ctr">
            <a:normAutofit/>
          </a:bodyPr>
          <a:lstStyle/>
          <a:p>
            <a:r>
              <a:rPr lang="en-US" sz="4000" dirty="0"/>
              <a:t>Comparison of Word Representation Techniques</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F43FA971-FACD-0E93-3971-1841771E025A}"/>
              </a:ext>
            </a:extLst>
          </p:cNvPr>
          <p:cNvGraphicFramePr>
            <a:graphicFrameLocks noGrp="1"/>
          </p:cNvGraphicFramePr>
          <p:nvPr>
            <p:ph idx="1"/>
            <p:extLst>
              <p:ext uri="{D42A27DB-BD31-4B8C-83A1-F6EECF244321}">
                <p14:modId xmlns:p14="http://schemas.microsoft.com/office/powerpoint/2010/main" val="238874038"/>
              </p:ext>
            </p:extLst>
          </p:nvPr>
        </p:nvGraphicFramePr>
        <p:xfrm>
          <a:off x="904602" y="3328003"/>
          <a:ext cx="10378443" cy="2588936"/>
        </p:xfrm>
        <a:graphic>
          <a:graphicData uri="http://schemas.openxmlformats.org/drawingml/2006/table">
            <a:tbl>
              <a:tblPr firstRow="1" firstCol="1" bandRow="1">
                <a:tableStyleId>{5C22544A-7EE6-4342-B048-85BDC9FD1C3A}</a:tableStyleId>
              </a:tblPr>
              <a:tblGrid>
                <a:gridCol w="1122895">
                  <a:extLst>
                    <a:ext uri="{9D8B030D-6E8A-4147-A177-3AD203B41FA5}">
                      <a16:colId xmlns:a16="http://schemas.microsoft.com/office/drawing/2014/main" val="1808114163"/>
                    </a:ext>
                  </a:extLst>
                </a:gridCol>
                <a:gridCol w="1495890">
                  <a:extLst>
                    <a:ext uri="{9D8B030D-6E8A-4147-A177-3AD203B41FA5}">
                      <a16:colId xmlns:a16="http://schemas.microsoft.com/office/drawing/2014/main" val="1855062244"/>
                    </a:ext>
                  </a:extLst>
                </a:gridCol>
                <a:gridCol w="1677216">
                  <a:extLst>
                    <a:ext uri="{9D8B030D-6E8A-4147-A177-3AD203B41FA5}">
                      <a16:colId xmlns:a16="http://schemas.microsoft.com/office/drawing/2014/main" val="3627082744"/>
                    </a:ext>
                  </a:extLst>
                </a:gridCol>
                <a:gridCol w="1753139">
                  <a:extLst>
                    <a:ext uri="{9D8B030D-6E8A-4147-A177-3AD203B41FA5}">
                      <a16:colId xmlns:a16="http://schemas.microsoft.com/office/drawing/2014/main" val="2225331069"/>
                    </a:ext>
                  </a:extLst>
                </a:gridCol>
                <a:gridCol w="1755419">
                  <a:extLst>
                    <a:ext uri="{9D8B030D-6E8A-4147-A177-3AD203B41FA5}">
                      <a16:colId xmlns:a16="http://schemas.microsoft.com/office/drawing/2014/main" val="3147620916"/>
                    </a:ext>
                  </a:extLst>
                </a:gridCol>
                <a:gridCol w="2573884">
                  <a:extLst>
                    <a:ext uri="{9D8B030D-6E8A-4147-A177-3AD203B41FA5}">
                      <a16:colId xmlns:a16="http://schemas.microsoft.com/office/drawing/2014/main" val="3956337990"/>
                    </a:ext>
                  </a:extLst>
                </a:gridCol>
              </a:tblGrid>
              <a:tr h="185624">
                <a:tc>
                  <a:txBody>
                    <a:bodyPr/>
                    <a:lstStyle/>
                    <a:p>
                      <a:pPr marL="0" marR="0" algn="ctr">
                        <a:lnSpc>
                          <a:spcPct val="107000"/>
                        </a:lnSpc>
                        <a:spcBef>
                          <a:spcPts val="0"/>
                        </a:spcBef>
                        <a:spcAft>
                          <a:spcPts val="0"/>
                        </a:spcAft>
                      </a:pPr>
                      <a:r>
                        <a:rPr lang="en-US" sz="1000" kern="100">
                          <a:effectLst/>
                        </a:rPr>
                        <a:t>Feature</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a:effectLst/>
                        </a:rPr>
                        <a:t>TF-IDF</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a:effectLst/>
                        </a:rPr>
                        <a:t>Bag-of-Words</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a:effectLst/>
                        </a:rPr>
                        <a:t>Word2Vec (Twitter)</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a:effectLst/>
                        </a:rPr>
                        <a:t>Word2Vec (Wikipedia)</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a:effectLst/>
                        </a:rPr>
                        <a:t>BERT</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extLst>
                  <a:ext uri="{0D108BD9-81ED-4DB2-BD59-A6C34878D82A}">
                    <a16:rowId xmlns:a16="http://schemas.microsoft.com/office/drawing/2014/main" val="903102389"/>
                  </a:ext>
                </a:extLst>
              </a:tr>
              <a:tr h="517787">
                <a:tc>
                  <a:txBody>
                    <a:bodyPr/>
                    <a:lstStyle/>
                    <a:p>
                      <a:pPr marL="0" marR="0" algn="ctr">
                        <a:lnSpc>
                          <a:spcPct val="107000"/>
                        </a:lnSpc>
                        <a:spcBef>
                          <a:spcPts val="0"/>
                        </a:spcBef>
                        <a:spcAft>
                          <a:spcPts val="0"/>
                        </a:spcAft>
                      </a:pPr>
                      <a:r>
                        <a:rPr lang="en-US" sz="1000" kern="100">
                          <a:effectLst/>
                        </a:rPr>
                        <a:t>Context Sensitivity</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a:effectLst/>
                        </a:rPr>
                        <a:t>Lacks context sensitivity, focuses on document-level word frequencies</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a:effectLst/>
                        </a:rPr>
                        <a:t>Lacks context sensitivity, focuses on document-level word frequencies</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a:effectLst/>
                        </a:rPr>
                        <a:t>Limited context sensitivity as embeddings capture some semantics</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a:effectLst/>
                        </a:rPr>
                        <a:t>Limited context sensitivity as embeddings capture some semantics</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dirty="0">
                          <a:effectLst/>
                        </a:rPr>
                        <a:t>Highly context-sensitive, understanding the meaning based on surrounding text</a:t>
                      </a:r>
                      <a:endParaRPr lang="en-US" sz="1000" kern="100" dirty="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extLst>
                  <a:ext uri="{0D108BD9-81ED-4DB2-BD59-A6C34878D82A}">
                    <a16:rowId xmlns:a16="http://schemas.microsoft.com/office/drawing/2014/main" val="408440734"/>
                  </a:ext>
                </a:extLst>
              </a:tr>
              <a:tr h="683869">
                <a:tc>
                  <a:txBody>
                    <a:bodyPr/>
                    <a:lstStyle/>
                    <a:p>
                      <a:pPr marL="0" marR="0" algn="ctr">
                        <a:lnSpc>
                          <a:spcPct val="107000"/>
                        </a:lnSpc>
                        <a:spcBef>
                          <a:spcPts val="0"/>
                        </a:spcBef>
                        <a:spcAft>
                          <a:spcPts val="0"/>
                        </a:spcAft>
                      </a:pPr>
                      <a:r>
                        <a:rPr lang="en-US" sz="1000" kern="100">
                          <a:effectLst/>
                        </a:rPr>
                        <a:t>Performance</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a:effectLst/>
                        </a:rPr>
                        <a:t>Effective for many standard tasks, depends on corpus and task specifics</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a:effectLst/>
                        </a:rPr>
                        <a:t>Generally less effective than more advanced methods</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a:effectLst/>
                        </a:rPr>
                        <a:t>Depends on the quality and relevance of pre-trained embeddings</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a:effectLst/>
                        </a:rPr>
                        <a:t>Depends on the quality and relevance of pre-trained embeddings</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dirty="0">
                          <a:effectLst/>
                        </a:rPr>
                        <a:t>Typically leads to advanced performance on many NLP tasks due to deep understanding of language structure and context</a:t>
                      </a:r>
                      <a:endParaRPr lang="en-US" sz="1000" kern="100" dirty="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extLst>
                  <a:ext uri="{0D108BD9-81ED-4DB2-BD59-A6C34878D82A}">
                    <a16:rowId xmlns:a16="http://schemas.microsoft.com/office/drawing/2014/main" val="3269763356"/>
                  </a:ext>
                </a:extLst>
              </a:tr>
              <a:tr h="517787">
                <a:tc>
                  <a:txBody>
                    <a:bodyPr/>
                    <a:lstStyle/>
                    <a:p>
                      <a:pPr marL="0" marR="0" algn="ctr">
                        <a:lnSpc>
                          <a:spcPct val="107000"/>
                        </a:lnSpc>
                        <a:spcBef>
                          <a:spcPts val="0"/>
                        </a:spcBef>
                        <a:spcAft>
                          <a:spcPts val="0"/>
                        </a:spcAft>
                      </a:pPr>
                      <a:r>
                        <a:rPr lang="en-US" sz="1000" kern="100">
                          <a:effectLst/>
                        </a:rPr>
                        <a:t>Usage</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a:effectLst/>
                        </a:rPr>
                        <a:t>Widely used in traditional ML models</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a:effectLst/>
                        </a:rPr>
                        <a:t>Widely used in traditional ML models</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a:effectLst/>
                        </a:rPr>
                        <a:t>Common in deep learning models where pre-trained embeddings help</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a:effectLst/>
                        </a:rPr>
                        <a:t>Common in deep learning models where pre-trained embeddings help</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a:effectLst/>
                        </a:rPr>
                        <a:t>Essential for modern NLP applications, especially in fine-tuning tasks and scenarios requiring deep semantic understanding</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extLst>
                  <a:ext uri="{0D108BD9-81ED-4DB2-BD59-A6C34878D82A}">
                    <a16:rowId xmlns:a16="http://schemas.microsoft.com/office/drawing/2014/main" val="751164234"/>
                  </a:ext>
                </a:extLst>
              </a:tr>
              <a:tr h="683869">
                <a:tc>
                  <a:txBody>
                    <a:bodyPr/>
                    <a:lstStyle/>
                    <a:p>
                      <a:pPr marL="0" marR="0" algn="ctr">
                        <a:lnSpc>
                          <a:spcPct val="107000"/>
                        </a:lnSpc>
                        <a:spcBef>
                          <a:spcPts val="0"/>
                        </a:spcBef>
                        <a:spcAft>
                          <a:spcPts val="0"/>
                        </a:spcAft>
                      </a:pPr>
                      <a:r>
                        <a:rPr lang="en-US" sz="1000" kern="100">
                          <a:effectLst/>
                        </a:rPr>
                        <a:t>Training Requirement</a:t>
                      </a:r>
                      <a:endParaRPr lang="en-US" sz="1000" kern="10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dirty="0">
                          <a:effectLst/>
                        </a:rPr>
                        <a:t>Training is based on statistical data of the corpus</a:t>
                      </a:r>
                      <a:endParaRPr lang="en-US" sz="1000" kern="100" dirty="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dirty="0">
                          <a:effectLst/>
                        </a:rPr>
                        <a:t>Training is based on statistical data of the corpus</a:t>
                      </a:r>
                      <a:endParaRPr lang="en-US" sz="1000" kern="100" dirty="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dirty="0">
                          <a:effectLst/>
                        </a:rPr>
                        <a:t>No additional training required if using pre-trained models</a:t>
                      </a:r>
                      <a:endParaRPr lang="en-US" sz="1000" kern="100" dirty="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dirty="0">
                          <a:effectLst/>
                        </a:rPr>
                        <a:t>No additional training required if using pre-trained models</a:t>
                      </a:r>
                      <a:endParaRPr lang="en-US" sz="1000" kern="100" dirty="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tc>
                  <a:txBody>
                    <a:bodyPr/>
                    <a:lstStyle/>
                    <a:p>
                      <a:pPr marL="0" marR="0" algn="ctr">
                        <a:lnSpc>
                          <a:spcPct val="107000"/>
                        </a:lnSpc>
                        <a:spcBef>
                          <a:spcPts val="0"/>
                        </a:spcBef>
                        <a:spcAft>
                          <a:spcPts val="0"/>
                        </a:spcAft>
                      </a:pPr>
                      <a:r>
                        <a:rPr lang="en-US" sz="1000" kern="100" dirty="0">
                          <a:effectLst/>
                        </a:rPr>
                        <a:t>Requires significant computational resources for training, since pre-trained models are often fine-tuned with additional task-specific data for best results</a:t>
                      </a:r>
                      <a:endParaRPr lang="en-US" sz="1000" kern="100" dirty="0">
                        <a:effectLst/>
                        <a:latin typeface="Aptos" panose="020B0004020202020204" pitchFamily="34" charset="0"/>
                        <a:ea typeface="Aptos" panose="020B0004020202020204" pitchFamily="34" charset="0"/>
                        <a:cs typeface="Arial" panose="020B0604020202020204" pitchFamily="34" charset="0"/>
                      </a:endParaRPr>
                    </a:p>
                  </a:txBody>
                  <a:tcPr marL="24786" marR="24786" marT="0" marB="0"/>
                </a:tc>
                <a:extLst>
                  <a:ext uri="{0D108BD9-81ED-4DB2-BD59-A6C34878D82A}">
                    <a16:rowId xmlns:a16="http://schemas.microsoft.com/office/drawing/2014/main" val="3954173011"/>
                  </a:ext>
                </a:extLst>
              </a:tr>
            </a:tbl>
          </a:graphicData>
        </a:graphic>
      </p:graphicFrame>
    </p:spTree>
    <p:extLst>
      <p:ext uri="{BB962C8B-B14F-4D97-AF65-F5344CB8AC3E}">
        <p14:creationId xmlns:p14="http://schemas.microsoft.com/office/powerpoint/2010/main" val="2700973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1A9F64-008A-8AFA-839A-6D7A51CD4D10}"/>
              </a:ext>
            </a:extLst>
          </p:cNvPr>
          <p:cNvSpPr>
            <a:spLocks noGrp="1"/>
          </p:cNvSpPr>
          <p:nvPr>
            <p:ph type="title"/>
          </p:nvPr>
        </p:nvSpPr>
        <p:spPr>
          <a:xfrm>
            <a:off x="1043631" y="809898"/>
            <a:ext cx="9942716" cy="1554480"/>
          </a:xfrm>
        </p:spPr>
        <p:txBody>
          <a:bodyPr anchor="ctr">
            <a:normAutofit/>
          </a:bodyPr>
          <a:lstStyle/>
          <a:p>
            <a:r>
              <a:rPr lang="en-US" sz="4800"/>
              <a:t>Baseline Model</a:t>
            </a:r>
          </a:p>
        </p:txBody>
      </p:sp>
      <p:sp>
        <p:nvSpPr>
          <p:cNvPr id="3" name="Content Placeholder 2">
            <a:extLst>
              <a:ext uri="{FF2B5EF4-FFF2-40B4-BE49-F238E27FC236}">
                <a16:creationId xmlns:a16="http://schemas.microsoft.com/office/drawing/2014/main" id="{1B39E196-134A-EC80-8993-277147D23E7C}"/>
              </a:ext>
            </a:extLst>
          </p:cNvPr>
          <p:cNvSpPr>
            <a:spLocks noGrp="1"/>
          </p:cNvSpPr>
          <p:nvPr>
            <p:ph idx="1"/>
          </p:nvPr>
        </p:nvSpPr>
        <p:spPr>
          <a:xfrm>
            <a:off x="1045028" y="3017522"/>
            <a:ext cx="9941319" cy="3124658"/>
          </a:xfrm>
        </p:spPr>
        <p:txBody>
          <a:bodyPr anchor="ctr">
            <a:normAutofit fontScale="92500" lnSpcReduction="20000"/>
          </a:bodyPr>
          <a:lstStyle/>
          <a:p>
            <a:r>
              <a:rPr lang="en-US" sz="2400" dirty="0"/>
              <a:t>It was important to pick a baseline model for comparing different word representations, and we picked </a:t>
            </a:r>
            <a:r>
              <a:rPr lang="en-US" sz="2400" b="1" dirty="0"/>
              <a:t>Naïve Bayes </a:t>
            </a:r>
            <a:r>
              <a:rPr lang="en-US" sz="2400" dirty="0"/>
              <a:t>as our baseline model for the following reasons:</a:t>
            </a:r>
          </a:p>
          <a:p>
            <a:pPr lvl="1"/>
            <a:r>
              <a:rPr lang="en-US" sz="2000" b="1" dirty="0"/>
              <a:t>Simplicity and Efficiency: </a:t>
            </a:r>
            <a:r>
              <a:rPr lang="en-US" sz="2000" dirty="0"/>
              <a:t>Naïve Bayes is simple and computationally efficient, allowing fast testing with different word representations.</a:t>
            </a:r>
          </a:p>
          <a:p>
            <a:pPr lvl="1"/>
            <a:r>
              <a:rPr lang="en-US" sz="2000" b="1" dirty="0"/>
              <a:t>Probabilistic Foundation: </a:t>
            </a:r>
            <a:r>
              <a:rPr lang="en-US" sz="2000" dirty="0"/>
              <a:t>It is built on Bayes’ Theorem, which equips it with a strong classification framework that can manage tasks effectively through its assumption of independence.</a:t>
            </a:r>
          </a:p>
          <a:p>
            <a:pPr lvl="1"/>
            <a:r>
              <a:rPr lang="en-US" sz="2000" b="1" dirty="0"/>
              <a:t>Strong Baseline: </a:t>
            </a:r>
            <a:r>
              <a:rPr lang="en-US" sz="2000" dirty="0"/>
              <a:t>Naïve Bayes is an excellent baseline in text classification even with a large number of features because it performs well despite the strong feature independence assumption.</a:t>
            </a:r>
          </a:p>
          <a:p>
            <a:pPr lvl="1"/>
            <a:r>
              <a:rPr lang="en-US" sz="2000" b="1" dirty="0"/>
              <a:t>Interpretable Outputs: </a:t>
            </a:r>
            <a:r>
              <a:rPr lang="en-US" sz="2000" dirty="0"/>
              <a:t>Naïve Bayes results are straightforwardly interpretable which provides easy understanding on how well different word representations work.</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04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5A7035-D107-F666-4E27-0F58A8150B62}"/>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4700" kern="1200" dirty="0">
                <a:solidFill>
                  <a:schemeClr val="tx1"/>
                </a:solidFill>
                <a:latin typeface="+mj-lt"/>
                <a:ea typeface="+mj-ea"/>
                <a:cs typeface="+mj-cs"/>
              </a:rPr>
              <a:t>Results of Different Word Representations with the Baseline Model</a:t>
            </a:r>
          </a:p>
        </p:txBody>
      </p:sp>
      <p:grpSp>
        <p:nvGrpSpPr>
          <p:cNvPr id="21" name="Group 2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2" name="Straight Connector 2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9A19D5D8-253B-7905-8BF7-365CB58772DA}"/>
              </a:ext>
            </a:extLst>
          </p:cNvPr>
          <p:cNvGraphicFramePr>
            <a:graphicFrameLocks noGrp="1"/>
          </p:cNvGraphicFramePr>
          <p:nvPr>
            <p:ph idx="1"/>
            <p:extLst>
              <p:ext uri="{D42A27DB-BD31-4B8C-83A1-F6EECF244321}">
                <p14:modId xmlns:p14="http://schemas.microsoft.com/office/powerpoint/2010/main" val="1245860734"/>
              </p:ext>
            </p:extLst>
          </p:nvPr>
        </p:nvGraphicFramePr>
        <p:xfrm>
          <a:off x="5640572" y="2210812"/>
          <a:ext cx="5608834" cy="2325800"/>
        </p:xfrm>
        <a:graphic>
          <a:graphicData uri="http://schemas.openxmlformats.org/drawingml/2006/table">
            <a:tbl>
              <a:tblPr firstRow="1" firstCol="1" bandRow="1">
                <a:noFill/>
                <a:tableStyleId>{5C22544A-7EE6-4342-B048-85BDC9FD1C3A}</a:tableStyleId>
              </a:tblPr>
              <a:tblGrid>
                <a:gridCol w="1525376">
                  <a:extLst>
                    <a:ext uri="{9D8B030D-6E8A-4147-A177-3AD203B41FA5}">
                      <a16:colId xmlns:a16="http://schemas.microsoft.com/office/drawing/2014/main" val="2001651933"/>
                    </a:ext>
                  </a:extLst>
                </a:gridCol>
                <a:gridCol w="1063771">
                  <a:extLst>
                    <a:ext uri="{9D8B030D-6E8A-4147-A177-3AD203B41FA5}">
                      <a16:colId xmlns:a16="http://schemas.microsoft.com/office/drawing/2014/main" val="2080314854"/>
                    </a:ext>
                  </a:extLst>
                </a:gridCol>
                <a:gridCol w="1063771">
                  <a:extLst>
                    <a:ext uri="{9D8B030D-6E8A-4147-A177-3AD203B41FA5}">
                      <a16:colId xmlns:a16="http://schemas.microsoft.com/office/drawing/2014/main" val="2592265660"/>
                    </a:ext>
                  </a:extLst>
                </a:gridCol>
                <a:gridCol w="977958">
                  <a:extLst>
                    <a:ext uri="{9D8B030D-6E8A-4147-A177-3AD203B41FA5}">
                      <a16:colId xmlns:a16="http://schemas.microsoft.com/office/drawing/2014/main" val="645859541"/>
                    </a:ext>
                  </a:extLst>
                </a:gridCol>
                <a:gridCol w="977958">
                  <a:extLst>
                    <a:ext uri="{9D8B030D-6E8A-4147-A177-3AD203B41FA5}">
                      <a16:colId xmlns:a16="http://schemas.microsoft.com/office/drawing/2014/main" val="3402251246"/>
                    </a:ext>
                  </a:extLst>
                </a:gridCol>
              </a:tblGrid>
              <a:tr h="790500">
                <a:tc>
                  <a:txBody>
                    <a:bodyPr/>
                    <a:lstStyle/>
                    <a:p>
                      <a:pPr marL="0" marR="0" algn="ctr">
                        <a:lnSpc>
                          <a:spcPct val="107000"/>
                        </a:lnSpc>
                        <a:spcBef>
                          <a:spcPts val="0"/>
                        </a:spcBef>
                        <a:spcAft>
                          <a:spcPts val="0"/>
                        </a:spcAft>
                      </a:pPr>
                      <a:r>
                        <a:rPr lang="en-US" sz="1300" b="1" kern="100" dirty="0">
                          <a:solidFill>
                            <a:schemeClr val="tx1">
                              <a:lumMod val="75000"/>
                              <a:lumOff val="25000"/>
                            </a:schemeClr>
                          </a:solidFill>
                          <a:effectLst/>
                        </a:rPr>
                        <a:t>Word Representation</a:t>
                      </a:r>
                      <a:endParaRPr lang="en-US" sz="1300" b="1" kern="100" dirty="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marL="0" marR="0" algn="ctr">
                        <a:lnSpc>
                          <a:spcPct val="107000"/>
                        </a:lnSpc>
                        <a:spcBef>
                          <a:spcPts val="0"/>
                        </a:spcBef>
                        <a:spcAft>
                          <a:spcPts val="0"/>
                        </a:spcAft>
                      </a:pPr>
                      <a:r>
                        <a:rPr lang="en-US" sz="1300" b="1" kern="100">
                          <a:solidFill>
                            <a:schemeClr val="tx1">
                              <a:lumMod val="75000"/>
                              <a:lumOff val="25000"/>
                            </a:schemeClr>
                          </a:solidFill>
                          <a:effectLst/>
                        </a:rPr>
                        <a:t>Accuracy</a:t>
                      </a:r>
                      <a:endParaRPr lang="en-US" sz="1300" b="1"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marL="0" marR="0" algn="ctr">
                        <a:lnSpc>
                          <a:spcPct val="107000"/>
                        </a:lnSpc>
                        <a:spcBef>
                          <a:spcPts val="0"/>
                        </a:spcBef>
                        <a:spcAft>
                          <a:spcPts val="0"/>
                        </a:spcAft>
                      </a:pPr>
                      <a:r>
                        <a:rPr lang="en-US" sz="1300" b="1" kern="100">
                          <a:solidFill>
                            <a:schemeClr val="tx1">
                              <a:lumMod val="75000"/>
                              <a:lumOff val="25000"/>
                            </a:schemeClr>
                          </a:solidFill>
                          <a:effectLst/>
                        </a:rPr>
                        <a:t>Macro Average Precision</a:t>
                      </a:r>
                      <a:endParaRPr lang="en-US" sz="1300" b="1"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marL="0" marR="0" algn="ctr">
                        <a:lnSpc>
                          <a:spcPct val="107000"/>
                        </a:lnSpc>
                        <a:spcBef>
                          <a:spcPts val="0"/>
                        </a:spcBef>
                        <a:spcAft>
                          <a:spcPts val="0"/>
                        </a:spcAft>
                      </a:pPr>
                      <a:r>
                        <a:rPr lang="en-US" sz="1300" b="1" kern="100">
                          <a:solidFill>
                            <a:schemeClr val="tx1">
                              <a:lumMod val="75000"/>
                              <a:lumOff val="25000"/>
                            </a:schemeClr>
                          </a:solidFill>
                          <a:effectLst/>
                        </a:rPr>
                        <a:t>Macro Average Recall</a:t>
                      </a:r>
                      <a:endParaRPr lang="en-US" sz="1300" b="1"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marL="0" marR="0" algn="ctr">
                        <a:lnSpc>
                          <a:spcPct val="107000"/>
                        </a:lnSpc>
                        <a:spcBef>
                          <a:spcPts val="0"/>
                        </a:spcBef>
                        <a:spcAft>
                          <a:spcPts val="0"/>
                        </a:spcAft>
                      </a:pPr>
                      <a:r>
                        <a:rPr lang="en-US" sz="1300" b="1" kern="100">
                          <a:solidFill>
                            <a:schemeClr val="tx1">
                              <a:lumMod val="75000"/>
                              <a:lumOff val="25000"/>
                            </a:schemeClr>
                          </a:solidFill>
                          <a:effectLst/>
                        </a:rPr>
                        <a:t>Macro Average F1-Score</a:t>
                      </a:r>
                      <a:endParaRPr lang="en-US" sz="1300" b="1"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3275084242"/>
                  </a:ext>
                </a:extLst>
              </a:tr>
              <a:tr h="307060">
                <a:tc>
                  <a:txBody>
                    <a:bodyPr/>
                    <a:lstStyle/>
                    <a:p>
                      <a:pPr marL="0" marR="0" algn="ctr">
                        <a:lnSpc>
                          <a:spcPct val="107000"/>
                        </a:lnSpc>
                        <a:spcBef>
                          <a:spcPts val="0"/>
                        </a:spcBef>
                        <a:spcAft>
                          <a:spcPts val="0"/>
                        </a:spcAft>
                      </a:pPr>
                      <a:r>
                        <a:rPr lang="en-US" sz="900" b="1" kern="100">
                          <a:solidFill>
                            <a:schemeClr val="tx1">
                              <a:lumMod val="75000"/>
                              <a:lumOff val="25000"/>
                            </a:schemeClr>
                          </a:solidFill>
                          <a:effectLst/>
                        </a:rPr>
                        <a:t>TF-IDF</a:t>
                      </a:r>
                      <a:endParaRPr lang="en-US" sz="900" b="1"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9050" cap="flat" cmpd="sng" algn="ctr">
                      <a:noFill/>
                      <a:prstDash val="solid"/>
                    </a:lnL>
                    <a:lnR w="9525" cap="flat" cmpd="sng" algn="ctr">
                      <a:solidFill>
                        <a:srgbClr val="C7C6C1"/>
                      </a:solidFill>
                      <a:prstDash val="solid"/>
                    </a:lnR>
                    <a:lnT w="9525" cap="flat" cmpd="sng" algn="ctr">
                      <a:solidFill>
                        <a:srgbClr val="C7C6C1"/>
                      </a:solidFill>
                      <a:prstDash val="solid"/>
                    </a:lnT>
                    <a:lnB w="12700" cmpd="sng">
                      <a:noFill/>
                      <a:prstDash val="solid"/>
                    </a:lnB>
                    <a:noFill/>
                  </a:tcPr>
                </a:tc>
                <a:tc>
                  <a:txBody>
                    <a:bodyPr/>
                    <a:lstStyle/>
                    <a:p>
                      <a:pPr marL="0" marR="0" algn="ctr">
                        <a:lnSpc>
                          <a:spcPct val="107000"/>
                        </a:lnSpc>
                        <a:spcBef>
                          <a:spcPts val="0"/>
                        </a:spcBef>
                        <a:spcAft>
                          <a:spcPts val="0"/>
                        </a:spcAft>
                      </a:pPr>
                      <a:r>
                        <a:rPr lang="en-US" sz="900" kern="100">
                          <a:solidFill>
                            <a:schemeClr val="tx1">
                              <a:lumMod val="75000"/>
                              <a:lumOff val="25000"/>
                            </a:schemeClr>
                          </a:solidFill>
                          <a:effectLst/>
                        </a:rPr>
                        <a:t>58%</a:t>
                      </a:r>
                      <a:endParaRPr lang="en-US" sz="9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gn="ctr">
                        <a:lnSpc>
                          <a:spcPct val="107000"/>
                        </a:lnSpc>
                        <a:spcBef>
                          <a:spcPts val="0"/>
                        </a:spcBef>
                        <a:spcAft>
                          <a:spcPts val="0"/>
                        </a:spcAft>
                      </a:pPr>
                      <a:r>
                        <a:rPr lang="en-US" sz="900" kern="100">
                          <a:solidFill>
                            <a:schemeClr val="tx1">
                              <a:lumMod val="75000"/>
                              <a:lumOff val="25000"/>
                            </a:schemeClr>
                          </a:solidFill>
                          <a:effectLst/>
                        </a:rPr>
                        <a:t>53%</a:t>
                      </a:r>
                      <a:endParaRPr lang="en-US" sz="9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gn="ctr">
                        <a:lnSpc>
                          <a:spcPct val="107000"/>
                        </a:lnSpc>
                        <a:spcBef>
                          <a:spcPts val="0"/>
                        </a:spcBef>
                        <a:spcAft>
                          <a:spcPts val="0"/>
                        </a:spcAft>
                      </a:pPr>
                      <a:r>
                        <a:rPr lang="en-US" sz="900" kern="100">
                          <a:solidFill>
                            <a:schemeClr val="tx1">
                              <a:lumMod val="75000"/>
                              <a:lumOff val="25000"/>
                            </a:schemeClr>
                          </a:solidFill>
                          <a:effectLst/>
                        </a:rPr>
                        <a:t>70%</a:t>
                      </a:r>
                      <a:endParaRPr lang="en-US" sz="9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gn="ctr">
                        <a:lnSpc>
                          <a:spcPct val="107000"/>
                        </a:lnSpc>
                        <a:spcBef>
                          <a:spcPts val="0"/>
                        </a:spcBef>
                        <a:spcAft>
                          <a:spcPts val="0"/>
                        </a:spcAft>
                      </a:pPr>
                      <a:r>
                        <a:rPr lang="en-US" sz="900" kern="100">
                          <a:solidFill>
                            <a:schemeClr val="tx1">
                              <a:lumMod val="75000"/>
                              <a:lumOff val="25000"/>
                            </a:schemeClr>
                          </a:solidFill>
                          <a:effectLst/>
                        </a:rPr>
                        <a:t>51%</a:t>
                      </a:r>
                      <a:endParaRPr lang="en-US" sz="9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52565728"/>
                  </a:ext>
                </a:extLst>
              </a:tr>
              <a:tr h="307060">
                <a:tc>
                  <a:txBody>
                    <a:bodyPr/>
                    <a:lstStyle/>
                    <a:p>
                      <a:pPr marL="0" marR="0" algn="ctr">
                        <a:lnSpc>
                          <a:spcPct val="107000"/>
                        </a:lnSpc>
                        <a:spcBef>
                          <a:spcPts val="0"/>
                        </a:spcBef>
                        <a:spcAft>
                          <a:spcPts val="0"/>
                        </a:spcAft>
                      </a:pPr>
                      <a:r>
                        <a:rPr lang="en-US" sz="900" b="1" kern="100">
                          <a:solidFill>
                            <a:schemeClr val="tx1">
                              <a:lumMod val="75000"/>
                              <a:lumOff val="25000"/>
                            </a:schemeClr>
                          </a:solidFill>
                          <a:effectLst/>
                        </a:rPr>
                        <a:t>Bag-of-Words</a:t>
                      </a:r>
                      <a:endParaRPr lang="en-US" sz="900" b="1"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US" sz="900" kern="100">
                          <a:solidFill>
                            <a:schemeClr val="tx1">
                              <a:lumMod val="75000"/>
                              <a:lumOff val="25000"/>
                            </a:schemeClr>
                          </a:solidFill>
                          <a:effectLst/>
                        </a:rPr>
                        <a:t>57%</a:t>
                      </a:r>
                      <a:endParaRPr lang="en-US" sz="9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gn="ctr">
                        <a:lnSpc>
                          <a:spcPct val="107000"/>
                        </a:lnSpc>
                        <a:spcBef>
                          <a:spcPts val="0"/>
                        </a:spcBef>
                        <a:spcAft>
                          <a:spcPts val="0"/>
                        </a:spcAft>
                      </a:pPr>
                      <a:r>
                        <a:rPr lang="en-US" sz="900" kern="100">
                          <a:solidFill>
                            <a:schemeClr val="tx1">
                              <a:lumMod val="75000"/>
                              <a:lumOff val="25000"/>
                            </a:schemeClr>
                          </a:solidFill>
                          <a:effectLst/>
                        </a:rPr>
                        <a:t>53%</a:t>
                      </a:r>
                      <a:endParaRPr lang="en-US" sz="9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gn="ctr">
                        <a:lnSpc>
                          <a:spcPct val="107000"/>
                        </a:lnSpc>
                        <a:spcBef>
                          <a:spcPts val="0"/>
                        </a:spcBef>
                        <a:spcAft>
                          <a:spcPts val="0"/>
                        </a:spcAft>
                      </a:pPr>
                      <a:r>
                        <a:rPr lang="en-US" sz="900" kern="100">
                          <a:solidFill>
                            <a:schemeClr val="tx1">
                              <a:lumMod val="75000"/>
                              <a:lumOff val="25000"/>
                            </a:schemeClr>
                          </a:solidFill>
                          <a:effectLst/>
                        </a:rPr>
                        <a:t>70%</a:t>
                      </a:r>
                      <a:endParaRPr lang="en-US" sz="9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gn="ctr">
                        <a:lnSpc>
                          <a:spcPct val="107000"/>
                        </a:lnSpc>
                        <a:spcBef>
                          <a:spcPts val="0"/>
                        </a:spcBef>
                        <a:spcAft>
                          <a:spcPts val="0"/>
                        </a:spcAft>
                      </a:pPr>
                      <a:r>
                        <a:rPr lang="en-US" sz="900" kern="100">
                          <a:solidFill>
                            <a:schemeClr val="tx1">
                              <a:lumMod val="75000"/>
                              <a:lumOff val="25000"/>
                            </a:schemeClr>
                          </a:solidFill>
                          <a:effectLst/>
                        </a:rPr>
                        <a:t>51%</a:t>
                      </a:r>
                      <a:endParaRPr lang="en-US" sz="9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55048489"/>
                  </a:ext>
                </a:extLst>
              </a:tr>
              <a:tr h="307060">
                <a:tc>
                  <a:txBody>
                    <a:bodyPr/>
                    <a:lstStyle/>
                    <a:p>
                      <a:pPr marL="0" marR="0" algn="ctr">
                        <a:lnSpc>
                          <a:spcPct val="107000"/>
                        </a:lnSpc>
                        <a:spcBef>
                          <a:spcPts val="0"/>
                        </a:spcBef>
                        <a:spcAft>
                          <a:spcPts val="0"/>
                        </a:spcAft>
                      </a:pPr>
                      <a:r>
                        <a:rPr lang="en-US" sz="900" b="1" kern="100">
                          <a:solidFill>
                            <a:schemeClr val="tx1">
                              <a:lumMod val="75000"/>
                              <a:lumOff val="25000"/>
                            </a:schemeClr>
                          </a:solidFill>
                          <a:effectLst/>
                        </a:rPr>
                        <a:t>Word2Vec (Twitter)</a:t>
                      </a:r>
                      <a:endParaRPr lang="en-US" sz="900" b="1"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US" sz="900" kern="100">
                          <a:solidFill>
                            <a:schemeClr val="tx1">
                              <a:lumMod val="75000"/>
                              <a:lumOff val="25000"/>
                            </a:schemeClr>
                          </a:solidFill>
                          <a:effectLst/>
                        </a:rPr>
                        <a:t>89%</a:t>
                      </a:r>
                      <a:endParaRPr lang="en-US" sz="9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gn="ctr">
                        <a:lnSpc>
                          <a:spcPct val="107000"/>
                        </a:lnSpc>
                        <a:spcBef>
                          <a:spcPts val="0"/>
                        </a:spcBef>
                        <a:spcAft>
                          <a:spcPts val="0"/>
                        </a:spcAft>
                      </a:pPr>
                      <a:r>
                        <a:rPr lang="en-US" sz="900" kern="100">
                          <a:solidFill>
                            <a:schemeClr val="tx1">
                              <a:lumMod val="75000"/>
                              <a:lumOff val="25000"/>
                            </a:schemeClr>
                          </a:solidFill>
                          <a:effectLst/>
                        </a:rPr>
                        <a:t>76%</a:t>
                      </a:r>
                      <a:endParaRPr lang="en-US" sz="9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gn="ctr">
                        <a:lnSpc>
                          <a:spcPct val="107000"/>
                        </a:lnSpc>
                        <a:spcBef>
                          <a:spcPts val="0"/>
                        </a:spcBef>
                        <a:spcAft>
                          <a:spcPts val="0"/>
                        </a:spcAft>
                      </a:pPr>
                      <a:r>
                        <a:rPr lang="en-US" sz="900" kern="100">
                          <a:solidFill>
                            <a:schemeClr val="tx1">
                              <a:lumMod val="75000"/>
                              <a:lumOff val="25000"/>
                            </a:schemeClr>
                          </a:solidFill>
                          <a:effectLst/>
                        </a:rPr>
                        <a:t>90%</a:t>
                      </a:r>
                      <a:endParaRPr lang="en-US" sz="9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gn="ctr">
                        <a:lnSpc>
                          <a:spcPct val="107000"/>
                        </a:lnSpc>
                        <a:spcBef>
                          <a:spcPts val="0"/>
                        </a:spcBef>
                        <a:spcAft>
                          <a:spcPts val="0"/>
                        </a:spcAft>
                      </a:pPr>
                      <a:r>
                        <a:rPr lang="en-US" sz="900" kern="100">
                          <a:solidFill>
                            <a:schemeClr val="tx1">
                              <a:lumMod val="75000"/>
                              <a:lumOff val="25000"/>
                            </a:schemeClr>
                          </a:solidFill>
                          <a:effectLst/>
                        </a:rPr>
                        <a:t>79%</a:t>
                      </a:r>
                      <a:endParaRPr lang="en-US" sz="9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32803115"/>
                  </a:ext>
                </a:extLst>
              </a:tr>
              <a:tr h="307060">
                <a:tc>
                  <a:txBody>
                    <a:bodyPr/>
                    <a:lstStyle/>
                    <a:p>
                      <a:pPr marL="0" marR="0" algn="ctr">
                        <a:lnSpc>
                          <a:spcPct val="107000"/>
                        </a:lnSpc>
                        <a:spcBef>
                          <a:spcPts val="0"/>
                        </a:spcBef>
                        <a:spcAft>
                          <a:spcPts val="0"/>
                        </a:spcAft>
                      </a:pPr>
                      <a:r>
                        <a:rPr lang="en-US" sz="900" b="1" kern="100">
                          <a:solidFill>
                            <a:schemeClr val="tx1">
                              <a:lumMod val="75000"/>
                              <a:lumOff val="25000"/>
                            </a:schemeClr>
                          </a:solidFill>
                          <a:effectLst/>
                        </a:rPr>
                        <a:t>Word2Vec (Wikipedia)</a:t>
                      </a:r>
                      <a:endParaRPr lang="en-US" sz="900" b="1"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US" sz="900" kern="100">
                          <a:solidFill>
                            <a:schemeClr val="tx1">
                              <a:lumMod val="75000"/>
                              <a:lumOff val="25000"/>
                            </a:schemeClr>
                          </a:solidFill>
                          <a:effectLst/>
                        </a:rPr>
                        <a:t>87%</a:t>
                      </a:r>
                      <a:endParaRPr lang="en-US" sz="9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9525" cap="flat" cmpd="sng" algn="ctr">
                      <a:solidFill>
                        <a:srgbClr val="C7C6C1"/>
                      </a:solid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gn="ctr">
                        <a:lnSpc>
                          <a:spcPct val="107000"/>
                        </a:lnSpc>
                        <a:spcBef>
                          <a:spcPts val="0"/>
                        </a:spcBef>
                        <a:spcAft>
                          <a:spcPts val="0"/>
                        </a:spcAft>
                      </a:pPr>
                      <a:r>
                        <a:rPr lang="en-US" sz="900" kern="100">
                          <a:solidFill>
                            <a:schemeClr val="tx1">
                              <a:lumMod val="75000"/>
                              <a:lumOff val="25000"/>
                            </a:schemeClr>
                          </a:solidFill>
                          <a:effectLst/>
                        </a:rPr>
                        <a:t>74%</a:t>
                      </a:r>
                      <a:endParaRPr lang="en-US" sz="9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gn="ctr">
                        <a:lnSpc>
                          <a:spcPct val="107000"/>
                        </a:lnSpc>
                        <a:spcBef>
                          <a:spcPts val="0"/>
                        </a:spcBef>
                        <a:spcAft>
                          <a:spcPts val="0"/>
                        </a:spcAft>
                      </a:pPr>
                      <a:r>
                        <a:rPr lang="en-US" sz="900" kern="100">
                          <a:solidFill>
                            <a:schemeClr val="tx1">
                              <a:lumMod val="75000"/>
                              <a:lumOff val="25000"/>
                            </a:schemeClr>
                          </a:solidFill>
                          <a:effectLst/>
                        </a:rPr>
                        <a:t>89%</a:t>
                      </a:r>
                      <a:endParaRPr lang="en-US" sz="9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0" marR="0" algn="ctr">
                        <a:lnSpc>
                          <a:spcPct val="107000"/>
                        </a:lnSpc>
                        <a:spcBef>
                          <a:spcPts val="0"/>
                        </a:spcBef>
                        <a:spcAft>
                          <a:spcPts val="0"/>
                        </a:spcAft>
                      </a:pPr>
                      <a:r>
                        <a:rPr lang="en-US" sz="900" kern="100">
                          <a:solidFill>
                            <a:schemeClr val="tx1">
                              <a:lumMod val="75000"/>
                              <a:lumOff val="25000"/>
                            </a:schemeClr>
                          </a:solidFill>
                          <a:effectLst/>
                        </a:rPr>
                        <a:t>77%</a:t>
                      </a:r>
                      <a:endParaRPr lang="en-US" sz="9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605614337"/>
                  </a:ext>
                </a:extLst>
              </a:tr>
              <a:tr h="307060">
                <a:tc>
                  <a:txBody>
                    <a:bodyPr/>
                    <a:lstStyle/>
                    <a:p>
                      <a:pPr marL="0" marR="0" algn="ctr">
                        <a:lnSpc>
                          <a:spcPct val="107000"/>
                        </a:lnSpc>
                        <a:spcBef>
                          <a:spcPts val="0"/>
                        </a:spcBef>
                        <a:spcAft>
                          <a:spcPts val="0"/>
                        </a:spcAft>
                      </a:pPr>
                      <a:r>
                        <a:rPr lang="en-US" sz="900" b="1" kern="100">
                          <a:solidFill>
                            <a:schemeClr val="tx1">
                              <a:lumMod val="75000"/>
                              <a:lumOff val="25000"/>
                            </a:schemeClr>
                          </a:solidFill>
                          <a:effectLst/>
                        </a:rPr>
                        <a:t>BERT</a:t>
                      </a:r>
                      <a:endParaRPr lang="en-US" sz="900" b="1"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9050" cap="flat" cmpd="sng" algn="ctr">
                      <a:noFill/>
                      <a:prstDash val="solid"/>
                    </a:lnL>
                    <a:lnR w="9525" cap="flat" cmpd="sng" algn="ctr">
                      <a:solidFill>
                        <a:srgbClr val="C7C6C1"/>
                      </a:solidFill>
                      <a:prstDash val="solid"/>
                    </a:lnR>
                    <a:lnT w="12700" cmpd="sng">
                      <a:noFill/>
                      <a:prstDash val="solid"/>
                    </a:lnT>
                    <a:lnB w="12700" cmpd="sng">
                      <a:noFill/>
                      <a:prstDash val="solid"/>
                    </a:lnB>
                    <a:noFill/>
                  </a:tcPr>
                </a:tc>
                <a:tc>
                  <a:txBody>
                    <a:bodyPr/>
                    <a:lstStyle/>
                    <a:p>
                      <a:pPr marL="0" marR="0" algn="ctr">
                        <a:lnSpc>
                          <a:spcPct val="107000"/>
                        </a:lnSpc>
                        <a:spcBef>
                          <a:spcPts val="0"/>
                        </a:spcBef>
                        <a:spcAft>
                          <a:spcPts val="0"/>
                        </a:spcAft>
                      </a:pPr>
                      <a:r>
                        <a:rPr lang="en-US" sz="900" kern="100">
                          <a:solidFill>
                            <a:schemeClr val="tx1">
                              <a:lumMod val="75000"/>
                              <a:lumOff val="25000"/>
                            </a:schemeClr>
                          </a:solidFill>
                          <a:effectLst/>
                        </a:rPr>
                        <a:t>89%</a:t>
                      </a:r>
                      <a:endParaRPr lang="en-US" sz="9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9525" cap="flat" cmpd="sng" algn="ctr">
                      <a:solidFill>
                        <a:srgbClr val="C7C6C1"/>
                      </a:solid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marL="0" marR="0" algn="ctr">
                        <a:lnSpc>
                          <a:spcPct val="107000"/>
                        </a:lnSpc>
                        <a:spcBef>
                          <a:spcPts val="0"/>
                        </a:spcBef>
                        <a:spcAft>
                          <a:spcPts val="0"/>
                        </a:spcAft>
                      </a:pPr>
                      <a:r>
                        <a:rPr lang="en-US" sz="900" kern="100">
                          <a:solidFill>
                            <a:schemeClr val="tx1">
                              <a:lumMod val="75000"/>
                              <a:lumOff val="25000"/>
                            </a:schemeClr>
                          </a:solidFill>
                          <a:effectLst/>
                        </a:rPr>
                        <a:t>77%</a:t>
                      </a:r>
                      <a:endParaRPr lang="en-US" sz="9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marL="0" marR="0" algn="ctr">
                        <a:lnSpc>
                          <a:spcPct val="107000"/>
                        </a:lnSpc>
                        <a:spcBef>
                          <a:spcPts val="0"/>
                        </a:spcBef>
                        <a:spcAft>
                          <a:spcPts val="0"/>
                        </a:spcAft>
                      </a:pPr>
                      <a:r>
                        <a:rPr lang="en-US" sz="900" kern="100">
                          <a:solidFill>
                            <a:schemeClr val="tx1">
                              <a:lumMod val="75000"/>
                              <a:lumOff val="25000"/>
                            </a:schemeClr>
                          </a:solidFill>
                          <a:effectLst/>
                        </a:rPr>
                        <a:t>84%</a:t>
                      </a:r>
                      <a:endParaRPr lang="en-US" sz="9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marL="0" marR="0" algn="ctr">
                        <a:lnSpc>
                          <a:spcPct val="107000"/>
                        </a:lnSpc>
                        <a:spcBef>
                          <a:spcPts val="0"/>
                        </a:spcBef>
                        <a:spcAft>
                          <a:spcPts val="0"/>
                        </a:spcAft>
                      </a:pPr>
                      <a:r>
                        <a:rPr lang="en-US" sz="900" kern="100" dirty="0">
                          <a:solidFill>
                            <a:schemeClr val="tx1">
                              <a:lumMod val="75000"/>
                              <a:lumOff val="25000"/>
                            </a:schemeClr>
                          </a:solidFill>
                          <a:effectLst/>
                        </a:rPr>
                        <a:t>79%</a:t>
                      </a:r>
                      <a:endParaRPr lang="en-US" sz="900" kern="100" dirty="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32942" marR="99707" marT="66471" marB="66471">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1549260518"/>
                  </a:ext>
                </a:extLst>
              </a:tr>
            </a:tbl>
          </a:graphicData>
        </a:graphic>
      </p:graphicFrame>
    </p:spTree>
    <p:extLst>
      <p:ext uri="{BB962C8B-B14F-4D97-AF65-F5344CB8AC3E}">
        <p14:creationId xmlns:p14="http://schemas.microsoft.com/office/powerpoint/2010/main" val="317564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9F6DB-59E1-0860-4C3B-E57B707E19FF}"/>
              </a:ext>
            </a:extLst>
          </p:cNvPr>
          <p:cNvSpPr>
            <a:spLocks noGrp="1"/>
          </p:cNvSpPr>
          <p:nvPr>
            <p:ph type="title"/>
          </p:nvPr>
        </p:nvSpPr>
        <p:spPr>
          <a:xfrm>
            <a:off x="841248" y="548640"/>
            <a:ext cx="3600860" cy="5431536"/>
          </a:xfrm>
        </p:spPr>
        <p:txBody>
          <a:bodyPr>
            <a:normAutofit/>
          </a:bodyPr>
          <a:lstStyle/>
          <a:p>
            <a:r>
              <a:rPr lang="en-US" sz="3800" kern="1200" dirty="0">
                <a:latin typeface="+mj-lt"/>
                <a:ea typeface="+mj-ea"/>
                <a:cs typeface="+mj-cs"/>
              </a:rPr>
              <a:t>Results of Different Word Representations with the Baseline Model</a:t>
            </a:r>
            <a:endParaRPr lang="en-US" sz="38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321C5B-3A26-9BAC-6286-448902B68A9D}"/>
              </a:ext>
            </a:extLst>
          </p:cNvPr>
          <p:cNvSpPr>
            <a:spLocks noGrp="1"/>
          </p:cNvSpPr>
          <p:nvPr>
            <p:ph idx="1"/>
          </p:nvPr>
        </p:nvSpPr>
        <p:spPr>
          <a:xfrm>
            <a:off x="5126418" y="552091"/>
            <a:ext cx="6224335" cy="5431536"/>
          </a:xfrm>
        </p:spPr>
        <p:txBody>
          <a:bodyPr anchor="ctr">
            <a:normAutofit/>
          </a:bodyPr>
          <a:lstStyle/>
          <a:p>
            <a:r>
              <a:rPr lang="en-US" sz="1900" dirty="0"/>
              <a:t>Although </a:t>
            </a:r>
            <a:r>
              <a:rPr lang="en-US" sz="1900" b="1" dirty="0"/>
              <a:t>TF-IDF</a:t>
            </a:r>
            <a:r>
              <a:rPr lang="en-US" sz="1900" dirty="0"/>
              <a:t> and </a:t>
            </a:r>
            <a:r>
              <a:rPr lang="en-US" sz="1900" b="1" dirty="0"/>
              <a:t>Bag-of-Words</a:t>
            </a:r>
            <a:r>
              <a:rPr lang="en-US" sz="1900" dirty="0"/>
              <a:t> achieve comparable performance metrics showing low accuracy and F1-score values when compared to other models, however, Their recall is relatively high but their precision suffers as it is lower.</a:t>
            </a:r>
          </a:p>
          <a:p>
            <a:r>
              <a:rPr lang="en-US" sz="1900" dirty="0"/>
              <a:t>The performance of </a:t>
            </a:r>
            <a:r>
              <a:rPr lang="en-US" sz="1900" b="1" dirty="0"/>
              <a:t>Word2Vec (Twitter)</a:t>
            </a:r>
            <a:r>
              <a:rPr lang="en-US" sz="1900" dirty="0"/>
              <a:t> is significantly enhanced with respect to all metrics, especially the recall and F1 score. This implies that there is a better grasp of contextual meanings and semantic relationships within the data. </a:t>
            </a:r>
          </a:p>
          <a:p>
            <a:r>
              <a:rPr lang="en-US" sz="1900" dirty="0"/>
              <a:t>Although not as effective as the Twitter model, </a:t>
            </a:r>
            <a:r>
              <a:rPr lang="en-US" sz="1900" b="1" dirty="0"/>
              <a:t>Word2Vec (Wikipedia)</a:t>
            </a:r>
            <a:r>
              <a:rPr lang="en-US" sz="1900" dirty="0"/>
              <a:t> still shows strong performance which suggests that the Word2Vec embeddings are able to capture rich information even when trained from different sources like Wikipedia.</a:t>
            </a:r>
          </a:p>
          <a:p>
            <a:r>
              <a:rPr lang="en-US" sz="1900" b="1" dirty="0"/>
              <a:t>BERT</a:t>
            </a:r>
            <a:r>
              <a:rPr lang="en-US" sz="1900" dirty="0"/>
              <a:t> stands out with high accuracy, recall, and F1-scores similar to Word2Vec (Twitter), confirming its better capability in understanding context, which adds to its high performance in classifying the news articles.</a:t>
            </a:r>
          </a:p>
        </p:txBody>
      </p:sp>
    </p:spTree>
    <p:extLst>
      <p:ext uri="{BB962C8B-B14F-4D97-AF65-F5344CB8AC3E}">
        <p14:creationId xmlns:p14="http://schemas.microsoft.com/office/powerpoint/2010/main" val="121965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D76243-6040-818F-F381-E6BEB07B8DC1}"/>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Continuing with BERT</a:t>
            </a:r>
          </a:p>
        </p:txBody>
      </p:sp>
      <p:sp>
        <p:nvSpPr>
          <p:cNvPr id="3" name="Content Placeholder 2">
            <a:extLst>
              <a:ext uri="{FF2B5EF4-FFF2-40B4-BE49-F238E27FC236}">
                <a16:creationId xmlns:a16="http://schemas.microsoft.com/office/drawing/2014/main" id="{5B5DCA0F-3AFA-5A74-CCDE-F01F23E38E2B}"/>
              </a:ext>
            </a:extLst>
          </p:cNvPr>
          <p:cNvSpPr>
            <a:spLocks noGrp="1"/>
          </p:cNvSpPr>
          <p:nvPr>
            <p:ph idx="1"/>
          </p:nvPr>
        </p:nvSpPr>
        <p:spPr>
          <a:xfrm>
            <a:off x="4810259" y="649480"/>
            <a:ext cx="6555347" cy="5546047"/>
          </a:xfrm>
        </p:spPr>
        <p:txBody>
          <a:bodyPr anchor="ctr">
            <a:normAutofit fontScale="92500" lnSpcReduction="10000"/>
          </a:bodyPr>
          <a:lstStyle/>
          <a:p>
            <a:r>
              <a:rPr lang="en-US" sz="2000" dirty="0"/>
              <a:t>Although the macro F1-score and accuracy levels of BERT and Word2Vec (Twitter) were identical, we chose to proceed with our modeling with the BERT embeddings. This choice was made after looking at all the performance metrics (precision and recall as well as f1 score and accuracy) for all the classes, as well as their macro averages, which have an impact on the robustness of the model, particularly for minority classes. Important things taken into account were:</a:t>
            </a:r>
          </a:p>
          <a:p>
            <a:pPr lvl="1"/>
            <a:r>
              <a:rPr lang="en-US" sz="2000" dirty="0"/>
              <a:t>BERT was able to achieve </a:t>
            </a:r>
            <a:r>
              <a:rPr lang="en-US" sz="2000" b="1" dirty="0"/>
              <a:t>higher F1 scores for the minority classes </a:t>
            </a:r>
            <a:r>
              <a:rPr lang="en-US" sz="2000" dirty="0"/>
              <a:t>compared to Word2Vec, showing its superiority in addressing class imbalances while also providing better context understanding.</a:t>
            </a:r>
          </a:p>
          <a:p>
            <a:pPr lvl="1"/>
            <a:r>
              <a:rPr lang="en-US" sz="2000" dirty="0"/>
              <a:t>On the other hand, BERT excels at </a:t>
            </a:r>
            <a:r>
              <a:rPr lang="en-US" sz="2000" b="1" dirty="0"/>
              <a:t>understanding context</a:t>
            </a:r>
            <a:r>
              <a:rPr lang="en-US" sz="2000" dirty="0"/>
              <a:t> because of its use of a transformer architecture, meaning it is much more efficient when dealing with tasks that require semantic meaning.</a:t>
            </a:r>
          </a:p>
          <a:p>
            <a:pPr lvl="1"/>
            <a:r>
              <a:rPr lang="en-US" sz="2000" dirty="0"/>
              <a:t>Not only does BERT show flexibility by </a:t>
            </a:r>
            <a:r>
              <a:rPr lang="en-US" sz="2000" b="1" dirty="0"/>
              <a:t>adapting well to changes </a:t>
            </a:r>
            <a:r>
              <a:rPr lang="en-US" sz="2000" dirty="0"/>
              <a:t>in data and scope of projects but this adaptability also allows continuous improvement which could be beneficial in the future.</a:t>
            </a:r>
          </a:p>
        </p:txBody>
      </p:sp>
    </p:spTree>
    <p:extLst>
      <p:ext uri="{BB962C8B-B14F-4D97-AF65-F5344CB8AC3E}">
        <p14:creationId xmlns:p14="http://schemas.microsoft.com/office/powerpoint/2010/main" val="146382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3"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5"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0"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A23C9226-FE14-B9E2-FF8E-8EEE79E06EB7}"/>
              </a:ext>
            </a:extLst>
          </p:cNvPr>
          <p:cNvSpPr>
            <a:spLocks noGrp="1"/>
          </p:cNvSpPr>
          <p:nvPr>
            <p:ph type="ctrTitle"/>
          </p:nvPr>
        </p:nvSpPr>
        <p:spPr>
          <a:xfrm>
            <a:off x="2704208" y="2235041"/>
            <a:ext cx="7343946" cy="2387918"/>
          </a:xfrm>
        </p:spPr>
        <p:txBody>
          <a:bodyPr anchor="b">
            <a:normAutofit/>
          </a:bodyPr>
          <a:lstStyle/>
          <a:p>
            <a:r>
              <a:rPr lang="en-US" dirty="0">
                <a:solidFill>
                  <a:schemeClr val="tx2"/>
                </a:solidFill>
              </a:rPr>
              <a:t>Analysis of the NLP Models</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Tree>
    <p:extLst>
      <p:ext uri="{BB962C8B-B14F-4D97-AF65-F5344CB8AC3E}">
        <p14:creationId xmlns:p14="http://schemas.microsoft.com/office/powerpoint/2010/main" val="343502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F1F75C-8934-6076-02CA-D43C0F2B6717}"/>
              </a:ext>
            </a:extLst>
          </p:cNvPr>
          <p:cNvSpPr>
            <a:spLocks noGrp="1"/>
          </p:cNvSpPr>
          <p:nvPr>
            <p:ph type="title"/>
          </p:nvPr>
        </p:nvSpPr>
        <p:spPr>
          <a:xfrm>
            <a:off x="1043630" y="809898"/>
            <a:ext cx="10096317" cy="1554480"/>
          </a:xfrm>
        </p:spPr>
        <p:txBody>
          <a:bodyPr anchor="ctr">
            <a:normAutofit/>
          </a:bodyPr>
          <a:lstStyle/>
          <a:p>
            <a:r>
              <a:rPr lang="en-US" dirty="0"/>
              <a:t>Pre-Processing Steps – Loading the Dataset</a:t>
            </a:r>
          </a:p>
        </p:txBody>
      </p:sp>
      <p:sp>
        <p:nvSpPr>
          <p:cNvPr id="3" name="Content Placeholder 2">
            <a:extLst>
              <a:ext uri="{FF2B5EF4-FFF2-40B4-BE49-F238E27FC236}">
                <a16:creationId xmlns:a16="http://schemas.microsoft.com/office/drawing/2014/main" id="{F9976B5F-00EE-EE4A-46F3-B576D4A7198C}"/>
              </a:ext>
            </a:extLst>
          </p:cNvPr>
          <p:cNvSpPr>
            <a:spLocks noGrp="1"/>
          </p:cNvSpPr>
          <p:nvPr>
            <p:ph idx="1"/>
          </p:nvPr>
        </p:nvSpPr>
        <p:spPr>
          <a:xfrm>
            <a:off x="1045028" y="3017522"/>
            <a:ext cx="9941319" cy="2419714"/>
          </a:xfrm>
        </p:spPr>
        <p:txBody>
          <a:bodyPr anchor="ctr">
            <a:normAutofit/>
          </a:bodyPr>
          <a:lstStyle/>
          <a:p>
            <a:r>
              <a:rPr lang="en-US" sz="2400" dirty="0"/>
              <a:t>The loading of training (temp) and testing datasets is done from Excel files through pandas library. </a:t>
            </a:r>
          </a:p>
          <a:p>
            <a:r>
              <a:rPr lang="en-US" sz="2400" dirty="0"/>
              <a:t>To guarantee randomness and reproducibility, the data are shuffled with a fixed random state, and indices are reset since they are close to being ordered by the target value.</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8896D0E-B2FA-0842-36B3-44BDAB722050}"/>
              </a:ext>
            </a:extLst>
          </p:cNvPr>
          <p:cNvPicPr>
            <a:picLocks noChangeAspect="1"/>
          </p:cNvPicPr>
          <p:nvPr/>
        </p:nvPicPr>
        <p:blipFill>
          <a:blip r:embed="rId2"/>
          <a:stretch>
            <a:fillRect/>
          </a:stretch>
        </p:blipFill>
        <p:spPr>
          <a:xfrm>
            <a:off x="1088627" y="5437236"/>
            <a:ext cx="10458939" cy="535441"/>
          </a:xfrm>
          <a:prstGeom prst="rect">
            <a:avLst/>
          </a:prstGeom>
        </p:spPr>
      </p:pic>
    </p:spTree>
    <p:extLst>
      <p:ext uri="{BB962C8B-B14F-4D97-AF65-F5344CB8AC3E}">
        <p14:creationId xmlns:p14="http://schemas.microsoft.com/office/powerpoint/2010/main" val="291930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76F89-F40B-2381-4EF0-8713FFF9556F}"/>
              </a:ext>
            </a:extLst>
          </p:cNvPr>
          <p:cNvSpPr>
            <a:spLocks noGrp="1"/>
          </p:cNvSpPr>
          <p:nvPr>
            <p:ph type="title"/>
          </p:nvPr>
        </p:nvSpPr>
        <p:spPr/>
        <p:txBody>
          <a:bodyPr/>
          <a:lstStyle/>
          <a:p>
            <a:r>
              <a:rPr lang="en-US" dirty="0"/>
              <a:t>NLP Models</a:t>
            </a:r>
          </a:p>
        </p:txBody>
      </p:sp>
      <p:graphicFrame>
        <p:nvGraphicFramePr>
          <p:cNvPr id="5" name="Content Placeholder 2">
            <a:extLst>
              <a:ext uri="{FF2B5EF4-FFF2-40B4-BE49-F238E27FC236}">
                <a16:creationId xmlns:a16="http://schemas.microsoft.com/office/drawing/2014/main" id="{D9958CA9-52EC-B102-3CA9-C652FE212228}"/>
              </a:ext>
            </a:extLst>
          </p:cNvPr>
          <p:cNvGraphicFramePr>
            <a:graphicFrameLocks noGrp="1"/>
          </p:cNvGraphicFramePr>
          <p:nvPr>
            <p:ph idx="1"/>
            <p:extLst>
              <p:ext uri="{D42A27DB-BD31-4B8C-83A1-F6EECF244321}">
                <p14:modId xmlns:p14="http://schemas.microsoft.com/office/powerpoint/2010/main" val="32020753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069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5340-4645-F782-6C77-ABC38A3B421F}"/>
              </a:ext>
            </a:extLst>
          </p:cNvPr>
          <p:cNvSpPr>
            <a:spLocks noGrp="1"/>
          </p:cNvSpPr>
          <p:nvPr>
            <p:ph type="title"/>
          </p:nvPr>
        </p:nvSpPr>
        <p:spPr/>
        <p:txBody>
          <a:bodyPr/>
          <a:lstStyle/>
          <a:p>
            <a:r>
              <a:rPr lang="en-US" dirty="0"/>
              <a:t>Rationale for Choosing Models</a:t>
            </a:r>
          </a:p>
        </p:txBody>
      </p:sp>
      <p:graphicFrame>
        <p:nvGraphicFramePr>
          <p:cNvPr id="5" name="Content Placeholder 2">
            <a:extLst>
              <a:ext uri="{FF2B5EF4-FFF2-40B4-BE49-F238E27FC236}">
                <a16:creationId xmlns:a16="http://schemas.microsoft.com/office/drawing/2014/main" id="{5B514FD2-A79C-8CBE-2C29-C756FEC968DB}"/>
              </a:ext>
            </a:extLst>
          </p:cNvPr>
          <p:cNvGraphicFramePr>
            <a:graphicFrameLocks noGrp="1"/>
          </p:cNvGraphicFramePr>
          <p:nvPr>
            <p:ph idx="1"/>
            <p:extLst>
              <p:ext uri="{D42A27DB-BD31-4B8C-83A1-F6EECF244321}">
                <p14:modId xmlns:p14="http://schemas.microsoft.com/office/powerpoint/2010/main" val="1130222831"/>
              </p:ext>
            </p:extLst>
          </p:nvPr>
        </p:nvGraphicFramePr>
        <p:xfrm>
          <a:off x="666959" y="1544271"/>
          <a:ext cx="10858081" cy="4826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891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B8DD-8ACF-7529-3DA5-3FB07AEC6FBC}"/>
              </a:ext>
            </a:extLst>
          </p:cNvPr>
          <p:cNvSpPr>
            <a:spLocks noGrp="1"/>
          </p:cNvSpPr>
          <p:nvPr>
            <p:ph type="title"/>
          </p:nvPr>
        </p:nvSpPr>
        <p:spPr/>
        <p:txBody>
          <a:bodyPr/>
          <a:lstStyle/>
          <a:p>
            <a:r>
              <a:rPr lang="en-US" dirty="0"/>
              <a:t>Comparison Between Models</a:t>
            </a:r>
          </a:p>
        </p:txBody>
      </p:sp>
      <p:graphicFrame>
        <p:nvGraphicFramePr>
          <p:cNvPr id="5" name="Table 4">
            <a:extLst>
              <a:ext uri="{FF2B5EF4-FFF2-40B4-BE49-F238E27FC236}">
                <a16:creationId xmlns:a16="http://schemas.microsoft.com/office/drawing/2014/main" id="{14BD16D7-4FCF-AE2F-ACB7-A960AFE8BCB6}"/>
              </a:ext>
            </a:extLst>
          </p:cNvPr>
          <p:cNvGraphicFramePr>
            <a:graphicFrameLocks noGrp="1"/>
          </p:cNvGraphicFramePr>
          <p:nvPr>
            <p:extLst>
              <p:ext uri="{D42A27DB-BD31-4B8C-83A1-F6EECF244321}">
                <p14:modId xmlns:p14="http://schemas.microsoft.com/office/powerpoint/2010/main" val="4232682402"/>
              </p:ext>
            </p:extLst>
          </p:nvPr>
        </p:nvGraphicFramePr>
        <p:xfrm>
          <a:off x="838202" y="1632963"/>
          <a:ext cx="10515598" cy="4988420"/>
        </p:xfrm>
        <a:graphic>
          <a:graphicData uri="http://schemas.openxmlformats.org/drawingml/2006/table">
            <a:tbl>
              <a:tblPr firstRow="1" firstCol="1" bandRow="1">
                <a:tableStyleId>{5C22544A-7EE6-4342-B048-85BDC9FD1C3A}</a:tableStyleId>
              </a:tblPr>
              <a:tblGrid>
                <a:gridCol w="1421525">
                  <a:extLst>
                    <a:ext uri="{9D8B030D-6E8A-4147-A177-3AD203B41FA5}">
                      <a16:colId xmlns:a16="http://schemas.microsoft.com/office/drawing/2014/main" val="4113810982"/>
                    </a:ext>
                  </a:extLst>
                </a:gridCol>
                <a:gridCol w="1807779">
                  <a:extLst>
                    <a:ext uri="{9D8B030D-6E8A-4147-A177-3AD203B41FA5}">
                      <a16:colId xmlns:a16="http://schemas.microsoft.com/office/drawing/2014/main" val="1458734937"/>
                    </a:ext>
                  </a:extLst>
                </a:gridCol>
                <a:gridCol w="1681656">
                  <a:extLst>
                    <a:ext uri="{9D8B030D-6E8A-4147-A177-3AD203B41FA5}">
                      <a16:colId xmlns:a16="http://schemas.microsoft.com/office/drawing/2014/main" val="3448033264"/>
                    </a:ext>
                  </a:extLst>
                </a:gridCol>
                <a:gridCol w="2097940">
                  <a:extLst>
                    <a:ext uri="{9D8B030D-6E8A-4147-A177-3AD203B41FA5}">
                      <a16:colId xmlns:a16="http://schemas.microsoft.com/office/drawing/2014/main" val="3707829523"/>
                    </a:ext>
                  </a:extLst>
                </a:gridCol>
                <a:gridCol w="1753349">
                  <a:extLst>
                    <a:ext uri="{9D8B030D-6E8A-4147-A177-3AD203B41FA5}">
                      <a16:colId xmlns:a16="http://schemas.microsoft.com/office/drawing/2014/main" val="3036528306"/>
                    </a:ext>
                  </a:extLst>
                </a:gridCol>
                <a:gridCol w="1753349">
                  <a:extLst>
                    <a:ext uri="{9D8B030D-6E8A-4147-A177-3AD203B41FA5}">
                      <a16:colId xmlns:a16="http://schemas.microsoft.com/office/drawing/2014/main" val="1253717349"/>
                    </a:ext>
                  </a:extLst>
                </a:gridCol>
              </a:tblGrid>
              <a:tr h="342067">
                <a:tc>
                  <a:txBody>
                    <a:bodyPr/>
                    <a:lstStyle/>
                    <a:p>
                      <a:pPr marL="0" marR="0" algn="ctr">
                        <a:lnSpc>
                          <a:spcPct val="107000"/>
                        </a:lnSpc>
                        <a:spcBef>
                          <a:spcPts val="0"/>
                        </a:spcBef>
                        <a:spcAft>
                          <a:spcPts val="0"/>
                        </a:spcAft>
                      </a:pPr>
                      <a:r>
                        <a:rPr lang="en-US" sz="1400" kern="100" dirty="0">
                          <a:effectLst/>
                        </a:rPr>
                        <a:t>Aspect</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a:effectLst/>
                        </a:rPr>
                        <a:t>Naïve Bayes</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SVM</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Bidirectional LSTM</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a:effectLst/>
                        </a:rPr>
                        <a:t>BERT</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a:effectLst/>
                        </a:rPr>
                        <a:t>GPT</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extLst>
                  <a:ext uri="{0D108BD9-81ED-4DB2-BD59-A6C34878D82A}">
                    <a16:rowId xmlns:a16="http://schemas.microsoft.com/office/drawing/2014/main" val="1052519130"/>
                  </a:ext>
                </a:extLst>
              </a:tr>
              <a:tr h="226725">
                <a:tc>
                  <a:txBody>
                    <a:bodyPr/>
                    <a:lstStyle/>
                    <a:p>
                      <a:pPr marL="0" marR="0" algn="ctr">
                        <a:lnSpc>
                          <a:spcPct val="107000"/>
                        </a:lnSpc>
                        <a:spcBef>
                          <a:spcPts val="0"/>
                        </a:spcBef>
                        <a:spcAft>
                          <a:spcPts val="0"/>
                        </a:spcAft>
                      </a:pPr>
                      <a:r>
                        <a:rPr lang="en-US" sz="1400" kern="100">
                          <a:effectLst/>
                        </a:rPr>
                        <a:t>Embedding Used</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a:effectLst/>
                        </a:rPr>
                        <a:t>BERT Embeddings</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a:effectLst/>
                        </a:rPr>
                        <a:t>BERT Embeddings</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a:effectLst/>
                        </a:rPr>
                        <a:t>BERT Embeddings</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None</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a:effectLst/>
                        </a:rPr>
                        <a:t>None</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extLst>
                  <a:ext uri="{0D108BD9-81ED-4DB2-BD59-A6C34878D82A}">
                    <a16:rowId xmlns:a16="http://schemas.microsoft.com/office/drawing/2014/main" val="3876143562"/>
                  </a:ext>
                </a:extLst>
              </a:tr>
              <a:tr h="572753">
                <a:tc>
                  <a:txBody>
                    <a:bodyPr/>
                    <a:lstStyle/>
                    <a:p>
                      <a:pPr marL="0" marR="0" algn="ctr">
                        <a:lnSpc>
                          <a:spcPct val="107000"/>
                        </a:lnSpc>
                        <a:spcBef>
                          <a:spcPts val="0"/>
                        </a:spcBef>
                        <a:spcAft>
                          <a:spcPts val="0"/>
                        </a:spcAft>
                      </a:pPr>
                      <a:r>
                        <a:rPr lang="en-US" sz="1400" kern="100">
                          <a:effectLst/>
                        </a:rPr>
                        <a:t>Primary Approach</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Probabilistic</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High-Dimensional Space Management</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Sequential Data Modeling with Bidirectional Context</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Deep Bidirectional Training</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Generative Pre-trained Transformer</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extLst>
                  <a:ext uri="{0D108BD9-81ED-4DB2-BD59-A6C34878D82A}">
                    <a16:rowId xmlns:a16="http://schemas.microsoft.com/office/drawing/2014/main" val="2012128363"/>
                  </a:ext>
                </a:extLst>
              </a:tr>
              <a:tr h="572753">
                <a:tc>
                  <a:txBody>
                    <a:bodyPr/>
                    <a:lstStyle/>
                    <a:p>
                      <a:pPr marL="0" marR="0" algn="ctr">
                        <a:lnSpc>
                          <a:spcPct val="107000"/>
                        </a:lnSpc>
                        <a:spcBef>
                          <a:spcPts val="0"/>
                        </a:spcBef>
                        <a:spcAft>
                          <a:spcPts val="0"/>
                        </a:spcAft>
                      </a:pPr>
                      <a:r>
                        <a:rPr lang="en-US" sz="1400" kern="100">
                          <a:effectLst/>
                        </a:rPr>
                        <a:t>Handling High Dimensions</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Effective with simplicity</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Excels with well-defined decision boundaries</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Manages high-dimensional sequential data</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Robust and nuanced context understanding</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Strong in sequence classification and generation</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extLst>
                  <a:ext uri="{0D108BD9-81ED-4DB2-BD59-A6C34878D82A}">
                    <a16:rowId xmlns:a16="http://schemas.microsoft.com/office/drawing/2014/main" val="1297454754"/>
                  </a:ext>
                </a:extLst>
              </a:tr>
              <a:tr h="688096">
                <a:tc>
                  <a:txBody>
                    <a:bodyPr/>
                    <a:lstStyle/>
                    <a:p>
                      <a:pPr marL="0" marR="0" algn="ctr">
                        <a:lnSpc>
                          <a:spcPct val="107000"/>
                        </a:lnSpc>
                        <a:spcBef>
                          <a:spcPts val="0"/>
                        </a:spcBef>
                        <a:spcAft>
                          <a:spcPts val="0"/>
                        </a:spcAft>
                      </a:pPr>
                      <a:r>
                        <a:rPr lang="en-US" sz="1400" kern="100">
                          <a:effectLst/>
                        </a:rPr>
                        <a:t>Contextual Understanding</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Limited to unigram probabilities</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Strong through decision boundaries and support vectors</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Strong bidirectional context understanding</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Deep bidirectional context comprehension</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Versatile language understanding through generation</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extLst>
                  <a:ext uri="{0D108BD9-81ED-4DB2-BD59-A6C34878D82A}">
                    <a16:rowId xmlns:a16="http://schemas.microsoft.com/office/drawing/2014/main" val="2287241139"/>
                  </a:ext>
                </a:extLst>
              </a:tr>
              <a:tr h="572753">
                <a:tc>
                  <a:txBody>
                    <a:bodyPr/>
                    <a:lstStyle/>
                    <a:p>
                      <a:pPr marL="0" marR="0" algn="ctr">
                        <a:lnSpc>
                          <a:spcPct val="107000"/>
                        </a:lnSpc>
                        <a:spcBef>
                          <a:spcPts val="0"/>
                        </a:spcBef>
                        <a:spcAft>
                          <a:spcPts val="0"/>
                        </a:spcAft>
                      </a:pPr>
                      <a:r>
                        <a:rPr lang="en-US" sz="1400" kern="100">
                          <a:effectLst/>
                        </a:rPr>
                        <a:t>Training and Evaluation</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Retrained on </a:t>
                      </a:r>
                      <a:r>
                        <a:rPr lang="en-US" sz="1400" kern="100" dirty="0" err="1">
                          <a:effectLst/>
                        </a:rPr>
                        <a:t>X_temp</a:t>
                      </a:r>
                      <a:r>
                        <a:rPr lang="en-US" sz="1400" kern="100" dirty="0">
                          <a:effectLst/>
                        </a:rPr>
                        <a:t>, evaluated on </a:t>
                      </a:r>
                      <a:r>
                        <a:rPr lang="en-US" sz="1400" kern="100" dirty="0" err="1">
                          <a:effectLst/>
                        </a:rPr>
                        <a:t>X_test</a:t>
                      </a:r>
                      <a:r>
                        <a:rPr lang="en-US" sz="1400" kern="100" dirty="0">
                          <a:effectLst/>
                        </a:rPr>
                        <a:t> for fairness</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a:effectLst/>
                        </a:rPr>
                        <a:t>Trained on X_temp, evaluated on X_test</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Trained on </a:t>
                      </a:r>
                      <a:r>
                        <a:rPr lang="en-US" sz="1400" kern="100" dirty="0" err="1">
                          <a:effectLst/>
                        </a:rPr>
                        <a:t>X_temp</a:t>
                      </a:r>
                      <a:r>
                        <a:rPr lang="en-US" sz="1400" kern="100" dirty="0">
                          <a:effectLst/>
                        </a:rPr>
                        <a:t>, evaluated on </a:t>
                      </a:r>
                      <a:r>
                        <a:rPr lang="en-US" sz="1400" kern="100" dirty="0" err="1">
                          <a:effectLst/>
                        </a:rPr>
                        <a:t>X_test</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a:effectLst/>
                        </a:rPr>
                        <a:t>Trained on X_temp, evaluated on X_test</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a:effectLst/>
                        </a:rPr>
                        <a:t>Trained on X_temp, evaluated on X_test</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extLst>
                  <a:ext uri="{0D108BD9-81ED-4DB2-BD59-A6C34878D82A}">
                    <a16:rowId xmlns:a16="http://schemas.microsoft.com/office/drawing/2014/main" val="2586579051"/>
                  </a:ext>
                </a:extLst>
              </a:tr>
              <a:tr h="803438">
                <a:tc>
                  <a:txBody>
                    <a:bodyPr/>
                    <a:lstStyle/>
                    <a:p>
                      <a:pPr marL="0" marR="0" algn="ctr">
                        <a:lnSpc>
                          <a:spcPct val="107000"/>
                        </a:lnSpc>
                        <a:spcBef>
                          <a:spcPts val="0"/>
                        </a:spcBef>
                        <a:spcAft>
                          <a:spcPts val="0"/>
                        </a:spcAft>
                      </a:pPr>
                      <a:r>
                        <a:rPr lang="en-US" sz="1400" kern="100">
                          <a:effectLst/>
                        </a:rPr>
                        <a:t>Strengths</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Simplicity, solid baseline performance</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Robust against overfitting, effective for text data</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Effective for sequential data, captures bidirectional dependencies</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State-of-the-art performance, captures nuanced relationships</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Excels in text generation, versatile language understanding</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extLst>
                  <a:ext uri="{0D108BD9-81ED-4DB2-BD59-A6C34878D82A}">
                    <a16:rowId xmlns:a16="http://schemas.microsoft.com/office/drawing/2014/main" val="3332924565"/>
                  </a:ext>
                </a:extLst>
              </a:tr>
              <a:tr h="572753">
                <a:tc>
                  <a:txBody>
                    <a:bodyPr/>
                    <a:lstStyle/>
                    <a:p>
                      <a:pPr marL="0" marR="0" algn="ctr">
                        <a:lnSpc>
                          <a:spcPct val="107000"/>
                        </a:lnSpc>
                        <a:spcBef>
                          <a:spcPts val="0"/>
                        </a:spcBef>
                        <a:spcAft>
                          <a:spcPts val="0"/>
                        </a:spcAft>
                      </a:pPr>
                      <a:r>
                        <a:rPr lang="en-US" sz="1400" kern="100">
                          <a:effectLst/>
                        </a:rPr>
                        <a:t>Weaknesses</a:t>
                      </a:r>
                      <a:endParaRPr lang="en-US" sz="1400" kern="10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Limited in capturing complex dependencies</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Requires careful tuning of hyperparameters</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Computationally intensive, requires large datasets</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algn="ctr">
                        <a:lnSpc>
                          <a:spcPct val="107000"/>
                        </a:lnSpc>
                        <a:spcBef>
                          <a:spcPts val="0"/>
                        </a:spcBef>
                        <a:spcAft>
                          <a:spcPts val="0"/>
                        </a:spcAft>
                      </a:pPr>
                      <a:r>
                        <a:rPr lang="en-US" sz="1400" kern="100" dirty="0">
                          <a:effectLst/>
                        </a:rPr>
                        <a:t>Computationally intensive, requires significant resources</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kern="100" dirty="0">
                          <a:effectLst/>
                        </a:rPr>
                        <a:t>Computationally intensive, requires significant resources</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txBody>
                  <a:tcPr marL="44096" marR="44096" marT="0" marB="0"/>
                </a:tc>
                <a:extLst>
                  <a:ext uri="{0D108BD9-81ED-4DB2-BD59-A6C34878D82A}">
                    <a16:rowId xmlns:a16="http://schemas.microsoft.com/office/drawing/2014/main" val="1518405882"/>
                  </a:ext>
                </a:extLst>
              </a:tr>
            </a:tbl>
          </a:graphicData>
        </a:graphic>
      </p:graphicFrame>
    </p:spTree>
    <p:extLst>
      <p:ext uri="{BB962C8B-B14F-4D97-AF65-F5344CB8AC3E}">
        <p14:creationId xmlns:p14="http://schemas.microsoft.com/office/powerpoint/2010/main" val="286079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C8E52C-D212-C341-9657-0D86CF1B993C}"/>
              </a:ext>
            </a:extLst>
          </p:cNvPr>
          <p:cNvSpPr>
            <a:spLocks noGrp="1"/>
          </p:cNvSpPr>
          <p:nvPr>
            <p:ph type="title"/>
          </p:nvPr>
        </p:nvSpPr>
        <p:spPr>
          <a:xfrm>
            <a:off x="1113810" y="2960716"/>
            <a:ext cx="4036334" cy="2387600"/>
          </a:xfrm>
        </p:spPr>
        <p:txBody>
          <a:bodyPr vert="horz" lIns="91440" tIns="45720" rIns="91440" bIns="45720" rtlCol="0" anchor="t">
            <a:normAutofit fontScale="90000"/>
          </a:bodyPr>
          <a:lstStyle/>
          <a:p>
            <a:r>
              <a:rPr lang="en-US" sz="5400" kern="1200" dirty="0">
                <a:solidFill>
                  <a:schemeClr val="tx1"/>
                </a:solidFill>
                <a:latin typeface="+mj-lt"/>
                <a:ea typeface="+mj-ea"/>
                <a:cs typeface="+mj-cs"/>
              </a:rPr>
              <a:t>Results – Accuracy and Macro Averages</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AF6A349E-1FE7-5C7C-7D17-CD67DB23D7CC}"/>
              </a:ext>
            </a:extLst>
          </p:cNvPr>
          <p:cNvGraphicFramePr>
            <a:graphicFrameLocks noGrp="1"/>
          </p:cNvGraphicFramePr>
          <p:nvPr>
            <p:ph idx="1"/>
            <p:extLst>
              <p:ext uri="{D42A27DB-BD31-4B8C-83A1-F6EECF244321}">
                <p14:modId xmlns:p14="http://schemas.microsoft.com/office/powerpoint/2010/main" val="960636699"/>
              </p:ext>
            </p:extLst>
          </p:nvPr>
        </p:nvGraphicFramePr>
        <p:xfrm>
          <a:off x="5922492" y="1607918"/>
          <a:ext cx="5536004" cy="3583416"/>
        </p:xfrm>
        <a:graphic>
          <a:graphicData uri="http://schemas.openxmlformats.org/drawingml/2006/table">
            <a:tbl>
              <a:tblPr firstRow="1" firstCol="1" bandRow="1">
                <a:noFill/>
                <a:tableStyleId>{5C22544A-7EE6-4342-B048-85BDC9FD1C3A}</a:tableStyleId>
              </a:tblPr>
              <a:tblGrid>
                <a:gridCol w="1231863">
                  <a:extLst>
                    <a:ext uri="{9D8B030D-6E8A-4147-A177-3AD203B41FA5}">
                      <a16:colId xmlns:a16="http://schemas.microsoft.com/office/drawing/2014/main" val="72351470"/>
                    </a:ext>
                  </a:extLst>
                </a:gridCol>
                <a:gridCol w="1190965">
                  <a:extLst>
                    <a:ext uri="{9D8B030D-6E8A-4147-A177-3AD203B41FA5}">
                      <a16:colId xmlns:a16="http://schemas.microsoft.com/office/drawing/2014/main" val="3445543742"/>
                    </a:ext>
                  </a:extLst>
                </a:gridCol>
                <a:gridCol w="966487">
                  <a:extLst>
                    <a:ext uri="{9D8B030D-6E8A-4147-A177-3AD203B41FA5}">
                      <a16:colId xmlns:a16="http://schemas.microsoft.com/office/drawing/2014/main" val="3063166"/>
                    </a:ext>
                  </a:extLst>
                </a:gridCol>
                <a:gridCol w="966487">
                  <a:extLst>
                    <a:ext uri="{9D8B030D-6E8A-4147-A177-3AD203B41FA5}">
                      <a16:colId xmlns:a16="http://schemas.microsoft.com/office/drawing/2014/main" val="2014474806"/>
                    </a:ext>
                  </a:extLst>
                </a:gridCol>
                <a:gridCol w="1180202">
                  <a:extLst>
                    <a:ext uri="{9D8B030D-6E8A-4147-A177-3AD203B41FA5}">
                      <a16:colId xmlns:a16="http://schemas.microsoft.com/office/drawing/2014/main" val="1690988297"/>
                    </a:ext>
                  </a:extLst>
                </a:gridCol>
              </a:tblGrid>
              <a:tr h="1150005">
                <a:tc>
                  <a:txBody>
                    <a:bodyPr/>
                    <a:lstStyle/>
                    <a:p>
                      <a:pPr marL="0" marR="0" algn="r">
                        <a:lnSpc>
                          <a:spcPct val="107000"/>
                        </a:lnSpc>
                        <a:spcBef>
                          <a:spcPts val="0"/>
                        </a:spcBef>
                        <a:spcAft>
                          <a:spcPts val="0"/>
                        </a:spcAft>
                      </a:pPr>
                      <a:r>
                        <a:rPr lang="en-US" sz="1500" b="1" kern="100">
                          <a:solidFill>
                            <a:schemeClr val="tx1">
                              <a:lumMod val="75000"/>
                              <a:lumOff val="25000"/>
                            </a:schemeClr>
                          </a:solidFill>
                          <a:effectLst/>
                        </a:rPr>
                        <a:t>Model</a:t>
                      </a:r>
                      <a:endParaRPr lang="en-US" sz="1500" b="1"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265684" marT="88561" marB="88561">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500" b="1" kern="100">
                          <a:solidFill>
                            <a:schemeClr val="tx1">
                              <a:lumMod val="75000"/>
                              <a:lumOff val="25000"/>
                            </a:schemeClr>
                          </a:solidFill>
                          <a:effectLst/>
                        </a:rPr>
                        <a:t>Precision (Macro Avg)</a:t>
                      </a:r>
                      <a:endParaRPr lang="en-US" sz="1500" b="1"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66421" marT="88561" marB="88561">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500" b="1" kern="100">
                          <a:solidFill>
                            <a:schemeClr val="tx1">
                              <a:lumMod val="75000"/>
                              <a:lumOff val="25000"/>
                            </a:schemeClr>
                          </a:solidFill>
                          <a:effectLst/>
                        </a:rPr>
                        <a:t>Recall (Macro Avg)</a:t>
                      </a:r>
                      <a:endParaRPr lang="en-US" sz="1500" b="1"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66421" marT="88561" marB="88561">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500" b="1" kern="100">
                          <a:solidFill>
                            <a:schemeClr val="tx1">
                              <a:lumMod val="75000"/>
                              <a:lumOff val="25000"/>
                            </a:schemeClr>
                          </a:solidFill>
                          <a:effectLst/>
                        </a:rPr>
                        <a:t>F1-Score (Macro Avg)</a:t>
                      </a:r>
                      <a:endParaRPr lang="en-US" sz="1500" b="1"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66421" marT="88561" marB="88561">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500" b="1" kern="100">
                          <a:solidFill>
                            <a:schemeClr val="tx1">
                              <a:lumMod val="75000"/>
                              <a:lumOff val="25000"/>
                            </a:schemeClr>
                          </a:solidFill>
                          <a:effectLst/>
                        </a:rPr>
                        <a:t>Accuracy</a:t>
                      </a:r>
                      <a:endParaRPr lang="en-US" sz="1500" b="1"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66421" marT="88561" marB="88561">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3657761404"/>
                  </a:ext>
                </a:extLst>
              </a:tr>
              <a:tr h="676203">
                <a:tc>
                  <a:txBody>
                    <a:bodyPr/>
                    <a:lstStyle/>
                    <a:p>
                      <a:pPr marL="0" marR="0" algn="r">
                        <a:lnSpc>
                          <a:spcPct val="107000"/>
                        </a:lnSpc>
                        <a:spcBef>
                          <a:spcPts val="0"/>
                        </a:spcBef>
                        <a:spcAft>
                          <a:spcPts val="0"/>
                        </a:spcAft>
                      </a:pPr>
                      <a:r>
                        <a:rPr lang="en-US" sz="1500" b="1" kern="100">
                          <a:solidFill>
                            <a:schemeClr val="tx1">
                              <a:lumMod val="75000"/>
                              <a:lumOff val="25000"/>
                            </a:schemeClr>
                          </a:solidFill>
                          <a:effectLst/>
                        </a:rPr>
                        <a:t>Naïve Bayes</a:t>
                      </a:r>
                      <a:endParaRPr lang="en-US" sz="1500" b="1"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265684" marT="88561" marB="88561">
                    <a:lnL w="12700" cmpd="sng">
                      <a:noFill/>
                      <a:prstDash val="solid"/>
                    </a:lnL>
                    <a:lnR w="9525" cap="flat" cmpd="sng" algn="ctr">
                      <a:solidFill>
                        <a:srgbClr val="D8DCDC"/>
                      </a:solidFill>
                      <a:prstDash val="solid"/>
                    </a:lnR>
                    <a:lnT w="9525" cap="flat" cmpd="sng" algn="ctr">
                      <a:solidFill>
                        <a:srgbClr val="D8DCDC"/>
                      </a:solidFill>
                      <a:prstDash val="solid"/>
                    </a:lnT>
                    <a:lnB w="12700" cmpd="sng">
                      <a:noFill/>
                      <a:prstDash val="solid"/>
                    </a:lnB>
                    <a:noFill/>
                  </a:tcPr>
                </a:tc>
                <a:tc>
                  <a:txBody>
                    <a:bodyPr/>
                    <a:lstStyle/>
                    <a:p>
                      <a:pPr marL="0" marR="0">
                        <a:lnSpc>
                          <a:spcPct val="107000"/>
                        </a:lnSpc>
                        <a:spcBef>
                          <a:spcPts val="0"/>
                        </a:spcBef>
                        <a:spcAft>
                          <a:spcPts val="0"/>
                        </a:spcAft>
                      </a:pPr>
                      <a:r>
                        <a:rPr lang="en-US" sz="1500" kern="100">
                          <a:solidFill>
                            <a:schemeClr val="tx1">
                              <a:lumMod val="75000"/>
                              <a:lumOff val="25000"/>
                            </a:schemeClr>
                          </a:solidFill>
                          <a:effectLst/>
                        </a:rPr>
                        <a:t>0.83</a:t>
                      </a:r>
                      <a:endParaRPr lang="en-US" sz="15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66421" marT="88561" marB="8856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500" kern="100">
                          <a:solidFill>
                            <a:schemeClr val="tx1">
                              <a:lumMod val="75000"/>
                              <a:lumOff val="25000"/>
                            </a:schemeClr>
                          </a:solidFill>
                          <a:effectLst/>
                        </a:rPr>
                        <a:t>0.81</a:t>
                      </a:r>
                      <a:endParaRPr lang="en-US" sz="15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66421" marT="88561" marB="8856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500" kern="100">
                          <a:solidFill>
                            <a:schemeClr val="tx1">
                              <a:lumMod val="75000"/>
                              <a:lumOff val="25000"/>
                            </a:schemeClr>
                          </a:solidFill>
                          <a:effectLst/>
                        </a:rPr>
                        <a:t>0.82</a:t>
                      </a:r>
                      <a:endParaRPr lang="en-US" sz="15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66421" marT="88561" marB="8856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500" kern="100">
                          <a:solidFill>
                            <a:schemeClr val="tx1">
                              <a:lumMod val="75000"/>
                              <a:lumOff val="25000"/>
                            </a:schemeClr>
                          </a:solidFill>
                          <a:effectLst/>
                        </a:rPr>
                        <a:t>0.85</a:t>
                      </a:r>
                      <a:endParaRPr lang="en-US" sz="15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66421" marT="88561" marB="8856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105065924"/>
                  </a:ext>
                </a:extLst>
              </a:tr>
              <a:tr h="439302">
                <a:tc>
                  <a:txBody>
                    <a:bodyPr/>
                    <a:lstStyle/>
                    <a:p>
                      <a:pPr marL="0" marR="0" algn="r">
                        <a:lnSpc>
                          <a:spcPct val="107000"/>
                        </a:lnSpc>
                        <a:spcBef>
                          <a:spcPts val="0"/>
                        </a:spcBef>
                        <a:spcAft>
                          <a:spcPts val="0"/>
                        </a:spcAft>
                      </a:pPr>
                      <a:r>
                        <a:rPr lang="en-US" sz="1500" b="1" kern="100">
                          <a:solidFill>
                            <a:schemeClr val="tx1">
                              <a:lumMod val="75000"/>
                              <a:lumOff val="25000"/>
                            </a:schemeClr>
                          </a:solidFill>
                          <a:effectLst/>
                        </a:rPr>
                        <a:t>SVM</a:t>
                      </a:r>
                      <a:endParaRPr lang="en-US" sz="1500" b="1"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265684" marT="88561" marB="88561">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0"/>
                        </a:spcAft>
                      </a:pPr>
                      <a:r>
                        <a:rPr lang="en-US" sz="1500" kern="100">
                          <a:solidFill>
                            <a:schemeClr val="tx1">
                              <a:lumMod val="75000"/>
                              <a:lumOff val="25000"/>
                            </a:schemeClr>
                          </a:solidFill>
                          <a:effectLst/>
                        </a:rPr>
                        <a:t>0.88</a:t>
                      </a:r>
                      <a:endParaRPr lang="en-US" sz="15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66421" marT="88561" marB="88561">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500" kern="100">
                          <a:solidFill>
                            <a:schemeClr val="tx1">
                              <a:lumMod val="75000"/>
                              <a:lumOff val="25000"/>
                            </a:schemeClr>
                          </a:solidFill>
                          <a:effectLst/>
                        </a:rPr>
                        <a:t>0.75</a:t>
                      </a:r>
                      <a:endParaRPr lang="en-US" sz="15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66421" marT="88561" marB="8856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500" kern="100">
                          <a:solidFill>
                            <a:schemeClr val="tx1">
                              <a:lumMod val="75000"/>
                              <a:lumOff val="25000"/>
                            </a:schemeClr>
                          </a:solidFill>
                          <a:effectLst/>
                        </a:rPr>
                        <a:t>0.78</a:t>
                      </a:r>
                      <a:endParaRPr lang="en-US" sz="15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66421" marT="88561" marB="8856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500" kern="100">
                          <a:solidFill>
                            <a:schemeClr val="tx1">
                              <a:lumMod val="75000"/>
                              <a:lumOff val="25000"/>
                            </a:schemeClr>
                          </a:solidFill>
                          <a:effectLst/>
                        </a:rPr>
                        <a:t>0.85</a:t>
                      </a:r>
                      <a:endParaRPr lang="en-US" sz="15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66421" marT="88561" marB="8856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3952039363"/>
                  </a:ext>
                </a:extLst>
              </a:tr>
              <a:tr h="439302">
                <a:tc>
                  <a:txBody>
                    <a:bodyPr/>
                    <a:lstStyle/>
                    <a:p>
                      <a:pPr marL="0" marR="0" algn="r">
                        <a:lnSpc>
                          <a:spcPct val="107000"/>
                        </a:lnSpc>
                        <a:spcBef>
                          <a:spcPts val="0"/>
                        </a:spcBef>
                        <a:spcAft>
                          <a:spcPts val="0"/>
                        </a:spcAft>
                      </a:pPr>
                      <a:r>
                        <a:rPr lang="en-US" sz="1500" b="1" kern="100">
                          <a:solidFill>
                            <a:schemeClr val="tx1">
                              <a:lumMod val="75000"/>
                              <a:lumOff val="25000"/>
                            </a:schemeClr>
                          </a:solidFill>
                          <a:effectLst/>
                        </a:rPr>
                        <a:t>BiLSTM</a:t>
                      </a:r>
                      <a:endParaRPr lang="en-US" sz="1500" b="1"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265684" marT="88561" marB="88561">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0"/>
                        </a:spcAft>
                      </a:pPr>
                      <a:r>
                        <a:rPr lang="en-US" sz="1500" kern="100">
                          <a:solidFill>
                            <a:schemeClr val="tx1">
                              <a:lumMod val="75000"/>
                              <a:lumOff val="25000"/>
                            </a:schemeClr>
                          </a:solidFill>
                          <a:effectLst/>
                        </a:rPr>
                        <a:t>0.88</a:t>
                      </a:r>
                      <a:endParaRPr lang="en-US" sz="15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66421" marT="88561" marB="8856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500" kern="100">
                          <a:solidFill>
                            <a:schemeClr val="tx1">
                              <a:lumMod val="75000"/>
                              <a:lumOff val="25000"/>
                            </a:schemeClr>
                          </a:solidFill>
                          <a:effectLst/>
                        </a:rPr>
                        <a:t>0.80</a:t>
                      </a:r>
                      <a:endParaRPr lang="en-US" sz="15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66421" marT="88561" marB="8856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500" kern="100">
                          <a:solidFill>
                            <a:schemeClr val="tx1">
                              <a:lumMod val="75000"/>
                              <a:lumOff val="25000"/>
                            </a:schemeClr>
                          </a:solidFill>
                          <a:effectLst/>
                        </a:rPr>
                        <a:t>0.83</a:t>
                      </a:r>
                      <a:endParaRPr lang="en-US" sz="15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66421" marT="88561" marB="8856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500" kern="100">
                          <a:solidFill>
                            <a:schemeClr val="tx1">
                              <a:lumMod val="75000"/>
                              <a:lumOff val="25000"/>
                            </a:schemeClr>
                          </a:solidFill>
                          <a:effectLst/>
                        </a:rPr>
                        <a:t>0.87</a:t>
                      </a:r>
                      <a:endParaRPr lang="en-US" sz="15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66421" marT="88561" marB="8856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3239449826"/>
                  </a:ext>
                </a:extLst>
              </a:tr>
              <a:tr h="439302">
                <a:tc>
                  <a:txBody>
                    <a:bodyPr/>
                    <a:lstStyle/>
                    <a:p>
                      <a:pPr marL="0" marR="0" algn="r">
                        <a:lnSpc>
                          <a:spcPct val="107000"/>
                        </a:lnSpc>
                        <a:spcBef>
                          <a:spcPts val="0"/>
                        </a:spcBef>
                        <a:spcAft>
                          <a:spcPts val="0"/>
                        </a:spcAft>
                      </a:pPr>
                      <a:r>
                        <a:rPr lang="en-US" sz="1500" b="1" kern="100">
                          <a:solidFill>
                            <a:schemeClr val="tx1">
                              <a:lumMod val="75000"/>
                              <a:lumOff val="25000"/>
                            </a:schemeClr>
                          </a:solidFill>
                          <a:effectLst/>
                        </a:rPr>
                        <a:t>BERT</a:t>
                      </a:r>
                      <a:endParaRPr lang="en-US" sz="1500" b="1"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265684" marT="88561" marB="88561">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0"/>
                        </a:spcAft>
                      </a:pPr>
                      <a:r>
                        <a:rPr lang="en-US" sz="1500" kern="100">
                          <a:solidFill>
                            <a:schemeClr val="tx1">
                              <a:lumMod val="75000"/>
                              <a:lumOff val="25000"/>
                            </a:schemeClr>
                          </a:solidFill>
                          <a:effectLst/>
                        </a:rPr>
                        <a:t>0.90</a:t>
                      </a:r>
                      <a:endParaRPr lang="en-US" sz="15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66421" marT="88561" marB="88561">
                    <a:lnL w="9525" cap="flat" cmpd="sng" algn="ctr">
                      <a:solidFill>
                        <a:srgbClr val="D8DC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500" kern="100">
                          <a:solidFill>
                            <a:schemeClr val="tx1">
                              <a:lumMod val="75000"/>
                              <a:lumOff val="25000"/>
                            </a:schemeClr>
                          </a:solidFill>
                          <a:effectLst/>
                        </a:rPr>
                        <a:t>0.82</a:t>
                      </a:r>
                      <a:endParaRPr lang="en-US" sz="15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66421" marT="88561" marB="8856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500" kern="100">
                          <a:solidFill>
                            <a:schemeClr val="tx1">
                              <a:lumMod val="75000"/>
                              <a:lumOff val="25000"/>
                            </a:schemeClr>
                          </a:solidFill>
                          <a:effectLst/>
                        </a:rPr>
                        <a:t>0.85</a:t>
                      </a:r>
                      <a:endParaRPr lang="en-US" sz="15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66421" marT="88561" marB="8856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tc>
                  <a:txBody>
                    <a:bodyPr/>
                    <a:lstStyle/>
                    <a:p>
                      <a:pPr marL="0" marR="0">
                        <a:lnSpc>
                          <a:spcPct val="107000"/>
                        </a:lnSpc>
                        <a:spcBef>
                          <a:spcPts val="0"/>
                        </a:spcBef>
                        <a:spcAft>
                          <a:spcPts val="0"/>
                        </a:spcAft>
                      </a:pPr>
                      <a:r>
                        <a:rPr lang="en-US" sz="1500" kern="100">
                          <a:solidFill>
                            <a:schemeClr val="tx1">
                              <a:lumMod val="75000"/>
                              <a:lumOff val="25000"/>
                            </a:schemeClr>
                          </a:solidFill>
                          <a:effectLst/>
                        </a:rPr>
                        <a:t>0.89</a:t>
                      </a:r>
                      <a:endParaRPr lang="en-US" sz="15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66421" marT="88561" marB="88561">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noFill/>
                  </a:tcPr>
                </a:tc>
                <a:extLst>
                  <a:ext uri="{0D108BD9-81ED-4DB2-BD59-A6C34878D82A}">
                    <a16:rowId xmlns:a16="http://schemas.microsoft.com/office/drawing/2014/main" val="234576906"/>
                  </a:ext>
                </a:extLst>
              </a:tr>
              <a:tr h="439302">
                <a:tc>
                  <a:txBody>
                    <a:bodyPr/>
                    <a:lstStyle/>
                    <a:p>
                      <a:pPr marL="0" marR="0" algn="r">
                        <a:lnSpc>
                          <a:spcPct val="107000"/>
                        </a:lnSpc>
                        <a:spcBef>
                          <a:spcPts val="0"/>
                        </a:spcBef>
                        <a:spcAft>
                          <a:spcPts val="0"/>
                        </a:spcAft>
                      </a:pPr>
                      <a:r>
                        <a:rPr lang="en-US" sz="1500" b="1" kern="100" dirty="0">
                          <a:solidFill>
                            <a:schemeClr val="tx1">
                              <a:lumMod val="75000"/>
                              <a:lumOff val="25000"/>
                            </a:schemeClr>
                          </a:solidFill>
                          <a:effectLst/>
                        </a:rPr>
                        <a:t>GPT</a:t>
                      </a:r>
                      <a:endParaRPr lang="en-US" sz="1500" b="1" kern="100" dirty="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265684" marT="88561" marB="88561">
                    <a:lnL w="12700" cmpd="sng">
                      <a:noFill/>
                      <a:prstDash val="solid"/>
                    </a:lnL>
                    <a:lnR w="9525" cap="flat" cmpd="sng" algn="ctr">
                      <a:solidFill>
                        <a:srgbClr val="D8DCDC"/>
                      </a:solidFill>
                      <a:prstDash val="solid"/>
                    </a:lnR>
                    <a:lnT w="12700" cmpd="sng">
                      <a:noFill/>
                      <a:prstDash val="solid"/>
                    </a:lnT>
                    <a:lnB w="12700" cmpd="sng">
                      <a:noFill/>
                      <a:prstDash val="solid"/>
                    </a:lnB>
                    <a:noFill/>
                  </a:tcPr>
                </a:tc>
                <a:tc>
                  <a:txBody>
                    <a:bodyPr/>
                    <a:lstStyle/>
                    <a:p>
                      <a:pPr marL="0" marR="0">
                        <a:lnSpc>
                          <a:spcPct val="107000"/>
                        </a:lnSpc>
                        <a:spcBef>
                          <a:spcPts val="0"/>
                        </a:spcBef>
                        <a:spcAft>
                          <a:spcPts val="0"/>
                        </a:spcAft>
                      </a:pPr>
                      <a:r>
                        <a:rPr lang="en-US" sz="1500" kern="100">
                          <a:solidFill>
                            <a:schemeClr val="tx1">
                              <a:lumMod val="75000"/>
                              <a:lumOff val="25000"/>
                            </a:schemeClr>
                          </a:solidFill>
                          <a:effectLst/>
                        </a:rPr>
                        <a:t>0.90</a:t>
                      </a:r>
                      <a:endParaRPr lang="en-US" sz="15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66421" marT="88561" marB="8856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500" kern="100">
                          <a:solidFill>
                            <a:schemeClr val="tx1">
                              <a:lumMod val="75000"/>
                              <a:lumOff val="25000"/>
                            </a:schemeClr>
                          </a:solidFill>
                          <a:effectLst/>
                        </a:rPr>
                        <a:t>0.79</a:t>
                      </a:r>
                      <a:endParaRPr lang="en-US" sz="15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66421" marT="88561" marB="8856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500" kern="100">
                          <a:solidFill>
                            <a:schemeClr val="tx1">
                              <a:lumMod val="75000"/>
                              <a:lumOff val="25000"/>
                            </a:schemeClr>
                          </a:solidFill>
                          <a:effectLst/>
                        </a:rPr>
                        <a:t>0.82</a:t>
                      </a:r>
                      <a:endParaRPr lang="en-US" sz="1500" kern="10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66421" marT="88561" marB="8856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tc>
                  <a:txBody>
                    <a:bodyPr/>
                    <a:lstStyle/>
                    <a:p>
                      <a:pPr marL="0" marR="0">
                        <a:lnSpc>
                          <a:spcPct val="107000"/>
                        </a:lnSpc>
                        <a:spcBef>
                          <a:spcPts val="0"/>
                        </a:spcBef>
                        <a:spcAft>
                          <a:spcPts val="0"/>
                        </a:spcAft>
                      </a:pPr>
                      <a:r>
                        <a:rPr lang="en-US" sz="1500" kern="100" dirty="0">
                          <a:solidFill>
                            <a:schemeClr val="tx1">
                              <a:lumMod val="75000"/>
                              <a:lumOff val="25000"/>
                            </a:schemeClr>
                          </a:solidFill>
                          <a:effectLst/>
                        </a:rPr>
                        <a:t>0.87</a:t>
                      </a:r>
                      <a:endParaRPr lang="en-US" sz="1500" kern="100" dirty="0">
                        <a:solidFill>
                          <a:schemeClr val="tx1">
                            <a:lumMod val="75000"/>
                            <a:lumOff val="25000"/>
                          </a:schemeClr>
                        </a:solidFill>
                        <a:effectLst/>
                        <a:latin typeface="Aptos" panose="020B0004020202020204" pitchFamily="34" charset="0"/>
                        <a:ea typeface="Aptos" panose="020B0004020202020204" pitchFamily="34" charset="0"/>
                        <a:cs typeface="Arial" panose="020B0604020202020204" pitchFamily="34" charset="0"/>
                      </a:endParaRPr>
                    </a:p>
                  </a:txBody>
                  <a:tcPr marL="177122" marR="66421" marT="88561" marB="88561">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2535505465"/>
                  </a:ext>
                </a:extLst>
              </a:tr>
            </a:tbl>
          </a:graphicData>
        </a:graphic>
      </p:graphicFrame>
    </p:spTree>
    <p:extLst>
      <p:ext uri="{BB962C8B-B14F-4D97-AF65-F5344CB8AC3E}">
        <p14:creationId xmlns:p14="http://schemas.microsoft.com/office/powerpoint/2010/main" val="149140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A956-66F7-756A-BCC5-DB1AD2871F85}"/>
              </a:ext>
            </a:extLst>
          </p:cNvPr>
          <p:cNvSpPr>
            <a:spLocks noGrp="1"/>
          </p:cNvSpPr>
          <p:nvPr>
            <p:ph type="title"/>
          </p:nvPr>
        </p:nvSpPr>
        <p:spPr/>
        <p:txBody>
          <a:bodyPr/>
          <a:lstStyle/>
          <a:p>
            <a:r>
              <a:rPr lang="en-US" dirty="0"/>
              <a:t>Results </a:t>
            </a:r>
            <a:r>
              <a:rPr lang="en-US" sz="4400" kern="1200" dirty="0">
                <a:solidFill>
                  <a:schemeClr val="tx1"/>
                </a:solidFill>
                <a:latin typeface="+mj-lt"/>
                <a:ea typeface="+mj-ea"/>
                <a:cs typeface="+mj-cs"/>
              </a:rPr>
              <a:t>– Accuracy and Macro Averages</a:t>
            </a:r>
            <a:endParaRPr lang="en-US" dirty="0"/>
          </a:p>
        </p:txBody>
      </p:sp>
      <p:pic>
        <p:nvPicPr>
          <p:cNvPr id="11270" name="Picture 6">
            <a:extLst>
              <a:ext uri="{FF2B5EF4-FFF2-40B4-BE49-F238E27FC236}">
                <a16:creationId xmlns:a16="http://schemas.microsoft.com/office/drawing/2014/main" id="{DCF8CFAC-B415-469B-372C-0EE3DD477D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12883"/>
            <a:ext cx="5018765" cy="4114800"/>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EDB46FAB-B453-2E3C-A194-30B3A11E1B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035" y="1912883"/>
            <a:ext cx="501876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12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A956-66F7-756A-BCC5-DB1AD2871F85}"/>
              </a:ext>
            </a:extLst>
          </p:cNvPr>
          <p:cNvSpPr>
            <a:spLocks noGrp="1"/>
          </p:cNvSpPr>
          <p:nvPr>
            <p:ph type="title"/>
          </p:nvPr>
        </p:nvSpPr>
        <p:spPr/>
        <p:txBody>
          <a:bodyPr/>
          <a:lstStyle/>
          <a:p>
            <a:r>
              <a:rPr lang="en-US" dirty="0"/>
              <a:t>Results </a:t>
            </a:r>
            <a:r>
              <a:rPr lang="en-US" sz="4400" kern="1200" dirty="0">
                <a:solidFill>
                  <a:schemeClr val="tx1"/>
                </a:solidFill>
                <a:latin typeface="+mj-lt"/>
                <a:ea typeface="+mj-ea"/>
                <a:cs typeface="+mj-cs"/>
              </a:rPr>
              <a:t>– Accuracy and Macro Averages</a:t>
            </a:r>
            <a:endParaRPr lang="en-US" dirty="0"/>
          </a:p>
        </p:txBody>
      </p:sp>
      <p:pic>
        <p:nvPicPr>
          <p:cNvPr id="12290" name="Picture 2">
            <a:extLst>
              <a:ext uri="{FF2B5EF4-FFF2-40B4-BE49-F238E27FC236}">
                <a16:creationId xmlns:a16="http://schemas.microsoft.com/office/drawing/2014/main" id="{D6C5A2C6-4E93-9203-A317-3B6150D24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912883"/>
            <a:ext cx="5018765" cy="411480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57EAC1D7-059C-4D7F-A288-817F33E86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036" y="1912883"/>
            <a:ext cx="501876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76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64D1A956-66F7-756A-BCC5-DB1AD2871F85}"/>
              </a:ext>
            </a:extLst>
          </p:cNvPr>
          <p:cNvSpPr>
            <a:spLocks noGrp="1"/>
          </p:cNvSpPr>
          <p:nvPr>
            <p:ph type="title"/>
          </p:nvPr>
        </p:nvSpPr>
        <p:spPr>
          <a:xfrm>
            <a:off x="841248" y="256032"/>
            <a:ext cx="10506456" cy="1014984"/>
          </a:xfrm>
        </p:spPr>
        <p:txBody>
          <a:bodyPr anchor="b">
            <a:normAutofit/>
          </a:bodyPr>
          <a:lstStyle/>
          <a:p>
            <a:r>
              <a:rPr lang="en-US" dirty="0"/>
              <a:t>Results – F1-Score</a:t>
            </a:r>
          </a:p>
        </p:txBody>
      </p:sp>
      <p:sp>
        <p:nvSpPr>
          <p:cNvPr id="16" name="Rectangle 1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9" name="Table 8">
            <a:extLst>
              <a:ext uri="{FF2B5EF4-FFF2-40B4-BE49-F238E27FC236}">
                <a16:creationId xmlns:a16="http://schemas.microsoft.com/office/drawing/2014/main" id="{823B799F-B0A5-C223-8870-E965C4A33C08}"/>
              </a:ext>
            </a:extLst>
          </p:cNvPr>
          <p:cNvGraphicFramePr>
            <a:graphicFrameLocks noGrp="1"/>
          </p:cNvGraphicFramePr>
          <p:nvPr>
            <p:extLst>
              <p:ext uri="{D42A27DB-BD31-4B8C-83A1-F6EECF244321}">
                <p14:modId xmlns:p14="http://schemas.microsoft.com/office/powerpoint/2010/main" val="1187899124"/>
              </p:ext>
            </p:extLst>
          </p:nvPr>
        </p:nvGraphicFramePr>
        <p:xfrm>
          <a:off x="865953" y="2816424"/>
          <a:ext cx="4226911" cy="2225040"/>
        </p:xfrm>
        <a:graphic>
          <a:graphicData uri="http://schemas.openxmlformats.org/drawingml/2006/table">
            <a:tbl>
              <a:tblPr firstRow="1" bandRow="1">
                <a:tableStyleId>{5C22544A-7EE6-4342-B048-85BDC9FD1C3A}</a:tableStyleId>
              </a:tblPr>
              <a:tblGrid>
                <a:gridCol w="1039869">
                  <a:extLst>
                    <a:ext uri="{9D8B030D-6E8A-4147-A177-3AD203B41FA5}">
                      <a16:colId xmlns:a16="http://schemas.microsoft.com/office/drawing/2014/main" val="3979128104"/>
                    </a:ext>
                  </a:extLst>
                </a:gridCol>
                <a:gridCol w="891315">
                  <a:extLst>
                    <a:ext uri="{9D8B030D-6E8A-4147-A177-3AD203B41FA5}">
                      <a16:colId xmlns:a16="http://schemas.microsoft.com/office/drawing/2014/main" val="2429525315"/>
                    </a:ext>
                  </a:extLst>
                </a:gridCol>
                <a:gridCol w="762310">
                  <a:extLst>
                    <a:ext uri="{9D8B030D-6E8A-4147-A177-3AD203B41FA5}">
                      <a16:colId xmlns:a16="http://schemas.microsoft.com/office/drawing/2014/main" val="1428744908"/>
                    </a:ext>
                  </a:extLst>
                </a:gridCol>
                <a:gridCol w="750583">
                  <a:extLst>
                    <a:ext uri="{9D8B030D-6E8A-4147-A177-3AD203B41FA5}">
                      <a16:colId xmlns:a16="http://schemas.microsoft.com/office/drawing/2014/main" val="2891628662"/>
                    </a:ext>
                  </a:extLst>
                </a:gridCol>
                <a:gridCol w="782834">
                  <a:extLst>
                    <a:ext uri="{9D8B030D-6E8A-4147-A177-3AD203B41FA5}">
                      <a16:colId xmlns:a16="http://schemas.microsoft.com/office/drawing/2014/main" val="181027223"/>
                    </a:ext>
                  </a:extLst>
                </a:gridCol>
              </a:tblGrid>
              <a:tr h="370840">
                <a:tc>
                  <a:txBody>
                    <a:bodyPr/>
                    <a:lstStyle/>
                    <a:p>
                      <a:pPr algn="ctr" fontAlgn="b"/>
                      <a:r>
                        <a:rPr lang="en-US" sz="1600" b="1" i="0" u="none" strike="noStrike">
                          <a:solidFill>
                            <a:srgbClr val="000000"/>
                          </a:solidFill>
                          <a:effectLst/>
                          <a:latin typeface="Calibri" panose="020F0502020204030204" pitchFamily="34" charset="0"/>
                        </a:rPr>
                        <a:t> </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1" i="0" u="none" strike="noStrike" dirty="0">
                          <a:solidFill>
                            <a:srgbClr val="000000"/>
                          </a:solidFill>
                          <a:effectLst/>
                          <a:latin typeface="Calibri" panose="020F0502020204030204" pitchFamily="34" charset="0"/>
                        </a:rPr>
                        <a:t>economic</a:t>
                      </a:r>
                    </a:p>
                  </a:txBody>
                  <a:tcPr marL="7620" marR="7620" marT="7620" marB="0" anchor="b"/>
                </a:tc>
                <a:tc>
                  <a:txBody>
                    <a:bodyPr/>
                    <a:lstStyle/>
                    <a:p>
                      <a:pPr algn="ctr" fontAlgn="b"/>
                      <a:r>
                        <a:rPr lang="en-US" sz="1600" b="1" i="0" u="none" strike="noStrike">
                          <a:solidFill>
                            <a:srgbClr val="000000"/>
                          </a:solidFill>
                          <a:effectLst/>
                          <a:latin typeface="Calibri" panose="020F0502020204030204" pitchFamily="34" charset="0"/>
                        </a:rPr>
                        <a:t>politics</a:t>
                      </a:r>
                    </a:p>
                  </a:txBody>
                  <a:tcPr marL="7620" marR="7620" marT="7620" marB="0" anchor="b"/>
                </a:tc>
                <a:tc>
                  <a:txBody>
                    <a:bodyPr/>
                    <a:lstStyle/>
                    <a:p>
                      <a:pPr algn="ctr" fontAlgn="b"/>
                      <a:r>
                        <a:rPr lang="en-US" sz="1600" b="1" i="0" u="none" strike="noStrike">
                          <a:solidFill>
                            <a:srgbClr val="000000"/>
                          </a:solidFill>
                          <a:effectLst/>
                          <a:latin typeface="Calibri" panose="020F0502020204030204" pitchFamily="34" charset="0"/>
                        </a:rPr>
                        <a:t>sport</a:t>
                      </a:r>
                    </a:p>
                  </a:txBody>
                  <a:tcPr marL="7620" marR="7620" marT="7620" marB="0" anchor="b"/>
                </a:tc>
                <a:tc>
                  <a:txBody>
                    <a:bodyPr/>
                    <a:lstStyle/>
                    <a:p>
                      <a:pPr algn="ctr" fontAlgn="b"/>
                      <a:r>
                        <a:rPr lang="en-US" sz="1600" b="1" i="0" u="none" strike="noStrike">
                          <a:solidFill>
                            <a:srgbClr val="000000"/>
                          </a:solidFill>
                          <a:effectLst/>
                          <a:latin typeface="Calibri" panose="020F0502020204030204" pitchFamily="34" charset="0"/>
                        </a:rPr>
                        <a:t>tech</a:t>
                      </a:r>
                    </a:p>
                  </a:txBody>
                  <a:tcPr marL="7620" marR="7620" marT="7620" marB="0" anchor="b"/>
                </a:tc>
                <a:extLst>
                  <a:ext uri="{0D108BD9-81ED-4DB2-BD59-A6C34878D82A}">
                    <a16:rowId xmlns:a16="http://schemas.microsoft.com/office/drawing/2014/main" val="3210509719"/>
                  </a:ext>
                </a:extLst>
              </a:tr>
              <a:tr h="370840">
                <a:tc>
                  <a:txBody>
                    <a:bodyPr/>
                    <a:lstStyle/>
                    <a:p>
                      <a:pPr algn="ctr" fontAlgn="b"/>
                      <a:r>
                        <a:rPr lang="en-US" sz="1600" b="1" i="0" u="none" strike="noStrike" dirty="0">
                          <a:solidFill>
                            <a:srgbClr val="000000"/>
                          </a:solidFill>
                          <a:effectLst/>
                          <a:latin typeface="Calibri" panose="020F0502020204030204" pitchFamily="34" charset="0"/>
                        </a:rPr>
                        <a:t>Naïve Bayes</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0.72</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0.89</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0.95</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0.71</a:t>
                      </a:r>
                    </a:p>
                  </a:txBody>
                  <a:tcPr marL="7620" marR="7620" marT="7620" marB="0" anchor="b"/>
                </a:tc>
                <a:extLst>
                  <a:ext uri="{0D108BD9-81ED-4DB2-BD59-A6C34878D82A}">
                    <a16:rowId xmlns:a16="http://schemas.microsoft.com/office/drawing/2014/main" val="2198869528"/>
                  </a:ext>
                </a:extLst>
              </a:tr>
              <a:tr h="370840">
                <a:tc>
                  <a:txBody>
                    <a:bodyPr/>
                    <a:lstStyle/>
                    <a:p>
                      <a:pPr algn="ctr" fontAlgn="b"/>
                      <a:r>
                        <a:rPr lang="en-US" sz="1600" b="1" i="0" u="none" strike="noStrike">
                          <a:solidFill>
                            <a:srgbClr val="000000"/>
                          </a:solidFill>
                          <a:effectLst/>
                          <a:latin typeface="Calibri" panose="020F0502020204030204" pitchFamily="34" charset="0"/>
                        </a:rPr>
                        <a:t>SVM</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0.73</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0.89</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0.96</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0.56</a:t>
                      </a:r>
                    </a:p>
                  </a:txBody>
                  <a:tcPr marL="7620" marR="7620" marT="7620" marB="0" anchor="b"/>
                </a:tc>
                <a:extLst>
                  <a:ext uri="{0D108BD9-81ED-4DB2-BD59-A6C34878D82A}">
                    <a16:rowId xmlns:a16="http://schemas.microsoft.com/office/drawing/2014/main" val="2157237094"/>
                  </a:ext>
                </a:extLst>
              </a:tr>
              <a:tr h="370840">
                <a:tc>
                  <a:txBody>
                    <a:bodyPr/>
                    <a:lstStyle/>
                    <a:p>
                      <a:pPr algn="ctr" fontAlgn="b"/>
                      <a:r>
                        <a:rPr lang="en-US" sz="1600" b="1" i="0" u="none" strike="noStrike">
                          <a:solidFill>
                            <a:srgbClr val="000000"/>
                          </a:solidFill>
                          <a:effectLst/>
                          <a:latin typeface="Calibri" panose="020F0502020204030204" pitchFamily="34" charset="0"/>
                        </a:rPr>
                        <a:t>BiLSTM</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0.75</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0.95</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0.7</a:t>
                      </a:r>
                    </a:p>
                  </a:txBody>
                  <a:tcPr marL="7620" marR="7620" marT="7620" marB="0" anchor="b"/>
                </a:tc>
                <a:extLst>
                  <a:ext uri="{0D108BD9-81ED-4DB2-BD59-A6C34878D82A}">
                    <a16:rowId xmlns:a16="http://schemas.microsoft.com/office/drawing/2014/main" val="3789503084"/>
                  </a:ext>
                </a:extLst>
              </a:tr>
              <a:tr h="370840">
                <a:tc>
                  <a:txBody>
                    <a:bodyPr/>
                    <a:lstStyle/>
                    <a:p>
                      <a:pPr algn="ctr" fontAlgn="b"/>
                      <a:r>
                        <a:rPr lang="en-US" sz="1600" b="1" i="0" u="none" strike="noStrike">
                          <a:solidFill>
                            <a:srgbClr val="000000"/>
                          </a:solidFill>
                          <a:effectLst/>
                          <a:latin typeface="Calibri" panose="020F0502020204030204" pitchFamily="34" charset="0"/>
                        </a:rPr>
                        <a:t>BERT</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0.79</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0.92</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0.98</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0.71</a:t>
                      </a:r>
                    </a:p>
                  </a:txBody>
                  <a:tcPr marL="7620" marR="7620" marT="7620" marB="0" anchor="b"/>
                </a:tc>
                <a:extLst>
                  <a:ext uri="{0D108BD9-81ED-4DB2-BD59-A6C34878D82A}">
                    <a16:rowId xmlns:a16="http://schemas.microsoft.com/office/drawing/2014/main" val="3051441847"/>
                  </a:ext>
                </a:extLst>
              </a:tr>
              <a:tr h="370840">
                <a:tc>
                  <a:txBody>
                    <a:bodyPr/>
                    <a:lstStyle/>
                    <a:p>
                      <a:pPr algn="ctr" fontAlgn="b"/>
                      <a:r>
                        <a:rPr lang="en-US" sz="1600" b="1" i="0" u="none" strike="noStrike">
                          <a:solidFill>
                            <a:srgbClr val="000000"/>
                          </a:solidFill>
                          <a:effectLst/>
                          <a:latin typeface="Calibri" panose="020F0502020204030204" pitchFamily="34" charset="0"/>
                        </a:rPr>
                        <a:t>GPT</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0.76</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0.91</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0.97</a:t>
                      </a:r>
                    </a:p>
                  </a:txBody>
                  <a:tcPr marL="7620" marR="7620" marT="7620" marB="0" anchor="b"/>
                </a:tc>
                <a:tc>
                  <a:txBody>
                    <a:bodyPr/>
                    <a:lstStyle/>
                    <a:p>
                      <a:pPr algn="ctr" fontAlgn="b"/>
                      <a:r>
                        <a:rPr lang="en-US" sz="1600" b="0" i="0" u="none" strike="noStrike" dirty="0">
                          <a:solidFill>
                            <a:srgbClr val="000000"/>
                          </a:solidFill>
                          <a:effectLst/>
                          <a:latin typeface="Calibri" panose="020F0502020204030204" pitchFamily="34" charset="0"/>
                        </a:rPr>
                        <a:t>0.66</a:t>
                      </a:r>
                    </a:p>
                  </a:txBody>
                  <a:tcPr marL="7620" marR="7620" marT="7620" marB="0" anchor="b"/>
                </a:tc>
                <a:extLst>
                  <a:ext uri="{0D108BD9-81ED-4DB2-BD59-A6C34878D82A}">
                    <a16:rowId xmlns:a16="http://schemas.microsoft.com/office/drawing/2014/main" val="970978254"/>
                  </a:ext>
                </a:extLst>
              </a:tr>
            </a:tbl>
          </a:graphicData>
        </a:graphic>
      </p:graphicFrame>
      <p:pic>
        <p:nvPicPr>
          <p:cNvPr id="14338" name="Picture 2">
            <a:extLst>
              <a:ext uri="{FF2B5EF4-FFF2-40B4-BE49-F238E27FC236}">
                <a16:creationId xmlns:a16="http://schemas.microsoft.com/office/drawing/2014/main" id="{5FF75834-0402-7E79-EC41-F86405C36F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69" y="2016276"/>
            <a:ext cx="496593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19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D1A956-66F7-756A-BCC5-DB1AD2871F85}"/>
              </a:ext>
            </a:extLst>
          </p:cNvPr>
          <p:cNvSpPr>
            <a:spLocks noGrp="1"/>
          </p:cNvSpPr>
          <p:nvPr>
            <p:ph type="title"/>
          </p:nvPr>
        </p:nvSpPr>
        <p:spPr>
          <a:xfrm>
            <a:off x="841248" y="256032"/>
            <a:ext cx="10506456" cy="1014984"/>
          </a:xfrm>
        </p:spPr>
        <p:txBody>
          <a:bodyPr anchor="b">
            <a:normAutofit/>
          </a:bodyPr>
          <a:lstStyle/>
          <a:p>
            <a:r>
              <a:rPr lang="en-US" dirty="0"/>
              <a:t>Results – Precision</a:t>
            </a:r>
          </a:p>
        </p:txBody>
      </p:sp>
      <p:sp>
        <p:nvSpPr>
          <p:cNvPr id="16" name="Rectangle 1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2">
            <a:extLst>
              <a:ext uri="{FF2B5EF4-FFF2-40B4-BE49-F238E27FC236}">
                <a16:creationId xmlns:a16="http://schemas.microsoft.com/office/drawing/2014/main" id="{568E63AE-B275-D833-D7A7-3E5A10229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6594" y="2016276"/>
            <a:ext cx="5011110" cy="415223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a:extLst>
              <a:ext uri="{FF2B5EF4-FFF2-40B4-BE49-F238E27FC236}">
                <a16:creationId xmlns:a16="http://schemas.microsoft.com/office/drawing/2014/main" id="{823B799F-B0A5-C223-8870-E965C4A33C08}"/>
              </a:ext>
            </a:extLst>
          </p:cNvPr>
          <p:cNvGraphicFramePr>
            <a:graphicFrameLocks noGrp="1"/>
          </p:cNvGraphicFramePr>
          <p:nvPr>
            <p:extLst>
              <p:ext uri="{D42A27DB-BD31-4B8C-83A1-F6EECF244321}">
                <p14:modId xmlns:p14="http://schemas.microsoft.com/office/powerpoint/2010/main" val="657578406"/>
              </p:ext>
            </p:extLst>
          </p:nvPr>
        </p:nvGraphicFramePr>
        <p:xfrm>
          <a:off x="865953" y="2816424"/>
          <a:ext cx="4226911" cy="2225040"/>
        </p:xfrm>
        <a:graphic>
          <a:graphicData uri="http://schemas.openxmlformats.org/drawingml/2006/table">
            <a:tbl>
              <a:tblPr firstRow="1" bandRow="1">
                <a:tableStyleId>{5C22544A-7EE6-4342-B048-85BDC9FD1C3A}</a:tableStyleId>
              </a:tblPr>
              <a:tblGrid>
                <a:gridCol w="1039869">
                  <a:extLst>
                    <a:ext uri="{9D8B030D-6E8A-4147-A177-3AD203B41FA5}">
                      <a16:colId xmlns:a16="http://schemas.microsoft.com/office/drawing/2014/main" val="3979128104"/>
                    </a:ext>
                  </a:extLst>
                </a:gridCol>
                <a:gridCol w="891315">
                  <a:extLst>
                    <a:ext uri="{9D8B030D-6E8A-4147-A177-3AD203B41FA5}">
                      <a16:colId xmlns:a16="http://schemas.microsoft.com/office/drawing/2014/main" val="2429525315"/>
                    </a:ext>
                  </a:extLst>
                </a:gridCol>
                <a:gridCol w="762310">
                  <a:extLst>
                    <a:ext uri="{9D8B030D-6E8A-4147-A177-3AD203B41FA5}">
                      <a16:colId xmlns:a16="http://schemas.microsoft.com/office/drawing/2014/main" val="1428744908"/>
                    </a:ext>
                  </a:extLst>
                </a:gridCol>
                <a:gridCol w="750583">
                  <a:extLst>
                    <a:ext uri="{9D8B030D-6E8A-4147-A177-3AD203B41FA5}">
                      <a16:colId xmlns:a16="http://schemas.microsoft.com/office/drawing/2014/main" val="2891628662"/>
                    </a:ext>
                  </a:extLst>
                </a:gridCol>
                <a:gridCol w="782834">
                  <a:extLst>
                    <a:ext uri="{9D8B030D-6E8A-4147-A177-3AD203B41FA5}">
                      <a16:colId xmlns:a16="http://schemas.microsoft.com/office/drawing/2014/main" val="181027223"/>
                    </a:ext>
                  </a:extLst>
                </a:gridCol>
              </a:tblGrid>
              <a:tr h="370840">
                <a:tc>
                  <a:txBody>
                    <a:bodyPr/>
                    <a:lstStyle/>
                    <a:p>
                      <a:pPr algn="ctr" fontAlgn="b"/>
                      <a:r>
                        <a:rPr lang="en-US" sz="1600" b="1" i="0" u="none" strike="noStrike">
                          <a:solidFill>
                            <a:srgbClr val="000000"/>
                          </a:solidFill>
                          <a:effectLst/>
                          <a:latin typeface="Calibri" panose="020F0502020204030204" pitchFamily="34" charset="0"/>
                        </a:rPr>
                        <a:t> </a:t>
                      </a:r>
                    </a:p>
                  </a:txBody>
                  <a:tcPr marL="7620" marR="7620" marT="7620" marB="0" anchor="b"/>
                </a:tc>
                <a:tc>
                  <a:txBody>
                    <a:bodyPr/>
                    <a:lstStyle/>
                    <a:p>
                      <a:pPr algn="ctr" fontAlgn="b"/>
                      <a:r>
                        <a:rPr lang="en-US" sz="1600" b="1" i="0" u="none" strike="noStrike">
                          <a:solidFill>
                            <a:srgbClr val="000000"/>
                          </a:solidFill>
                          <a:effectLst/>
                          <a:latin typeface="Calibri" panose="020F0502020204030204" pitchFamily="34" charset="0"/>
                        </a:rPr>
                        <a:t>economic</a:t>
                      </a:r>
                    </a:p>
                  </a:txBody>
                  <a:tcPr marL="7620" marR="7620" marT="7620" marB="0" anchor="b"/>
                </a:tc>
                <a:tc>
                  <a:txBody>
                    <a:bodyPr/>
                    <a:lstStyle/>
                    <a:p>
                      <a:pPr algn="ctr" fontAlgn="b"/>
                      <a:r>
                        <a:rPr lang="en-US" sz="1600" b="1" i="0" u="none" strike="noStrike">
                          <a:solidFill>
                            <a:srgbClr val="000000"/>
                          </a:solidFill>
                          <a:effectLst/>
                          <a:latin typeface="Calibri" panose="020F0502020204030204" pitchFamily="34" charset="0"/>
                        </a:rPr>
                        <a:t>politics</a:t>
                      </a:r>
                    </a:p>
                  </a:txBody>
                  <a:tcPr marL="7620" marR="7620" marT="7620" marB="0" anchor="b"/>
                </a:tc>
                <a:tc>
                  <a:txBody>
                    <a:bodyPr/>
                    <a:lstStyle/>
                    <a:p>
                      <a:pPr algn="ctr" fontAlgn="b"/>
                      <a:r>
                        <a:rPr lang="en-US" sz="1600" b="1" i="0" u="none" strike="noStrike">
                          <a:solidFill>
                            <a:srgbClr val="000000"/>
                          </a:solidFill>
                          <a:effectLst/>
                          <a:latin typeface="Calibri" panose="020F0502020204030204" pitchFamily="34" charset="0"/>
                        </a:rPr>
                        <a:t>sport</a:t>
                      </a:r>
                    </a:p>
                  </a:txBody>
                  <a:tcPr marL="7620" marR="7620" marT="7620" marB="0" anchor="b"/>
                </a:tc>
                <a:tc>
                  <a:txBody>
                    <a:bodyPr/>
                    <a:lstStyle/>
                    <a:p>
                      <a:pPr algn="ctr" fontAlgn="b"/>
                      <a:r>
                        <a:rPr lang="en-US" sz="1600" b="1" i="0" u="none" strike="noStrike">
                          <a:solidFill>
                            <a:srgbClr val="000000"/>
                          </a:solidFill>
                          <a:effectLst/>
                          <a:latin typeface="Calibri" panose="020F0502020204030204" pitchFamily="34" charset="0"/>
                        </a:rPr>
                        <a:t>tech</a:t>
                      </a:r>
                    </a:p>
                  </a:txBody>
                  <a:tcPr marL="7620" marR="7620" marT="7620" marB="0" anchor="b"/>
                </a:tc>
                <a:extLst>
                  <a:ext uri="{0D108BD9-81ED-4DB2-BD59-A6C34878D82A}">
                    <a16:rowId xmlns:a16="http://schemas.microsoft.com/office/drawing/2014/main" val="3210509719"/>
                  </a:ext>
                </a:extLst>
              </a:tr>
              <a:tr h="370840">
                <a:tc>
                  <a:txBody>
                    <a:bodyPr/>
                    <a:lstStyle/>
                    <a:p>
                      <a:pPr algn="ctr" fontAlgn="b"/>
                      <a:r>
                        <a:rPr lang="en-US" sz="1600" b="1" i="0" u="none" strike="noStrike" dirty="0">
                          <a:solidFill>
                            <a:srgbClr val="000000"/>
                          </a:solidFill>
                          <a:effectLst/>
                          <a:latin typeface="Calibri" panose="020F0502020204030204" pitchFamily="34" charset="0"/>
                        </a:rPr>
                        <a:t>Naïve Bayes</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0.73</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0.87</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0.98</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0.72</a:t>
                      </a:r>
                    </a:p>
                  </a:txBody>
                  <a:tcPr marL="7620" marR="7620" marT="7620" marB="0" anchor="b"/>
                </a:tc>
                <a:extLst>
                  <a:ext uri="{0D108BD9-81ED-4DB2-BD59-A6C34878D82A}">
                    <a16:rowId xmlns:a16="http://schemas.microsoft.com/office/drawing/2014/main" val="2198869528"/>
                  </a:ext>
                </a:extLst>
              </a:tr>
              <a:tr h="370840">
                <a:tc>
                  <a:txBody>
                    <a:bodyPr/>
                    <a:lstStyle/>
                    <a:p>
                      <a:pPr algn="ctr" fontAlgn="b"/>
                      <a:r>
                        <a:rPr lang="en-US" sz="1600" b="1" i="0" u="none" strike="noStrike" dirty="0">
                          <a:solidFill>
                            <a:srgbClr val="000000"/>
                          </a:solidFill>
                          <a:effectLst/>
                          <a:latin typeface="Calibri" panose="020F0502020204030204" pitchFamily="34" charset="0"/>
                        </a:rPr>
                        <a:t>SVM</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0.79</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0.83</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0.97</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0.92</a:t>
                      </a:r>
                    </a:p>
                  </a:txBody>
                  <a:tcPr marL="7620" marR="7620" marT="7620" marB="0" anchor="b"/>
                </a:tc>
                <a:extLst>
                  <a:ext uri="{0D108BD9-81ED-4DB2-BD59-A6C34878D82A}">
                    <a16:rowId xmlns:a16="http://schemas.microsoft.com/office/drawing/2014/main" val="2157237094"/>
                  </a:ext>
                </a:extLst>
              </a:tr>
              <a:tr h="370840">
                <a:tc>
                  <a:txBody>
                    <a:bodyPr/>
                    <a:lstStyle/>
                    <a:p>
                      <a:pPr algn="ctr" fontAlgn="b"/>
                      <a:r>
                        <a:rPr lang="en-US" sz="1600" b="1" i="0" u="none" strike="noStrike" dirty="0" err="1">
                          <a:solidFill>
                            <a:srgbClr val="000000"/>
                          </a:solidFill>
                          <a:effectLst/>
                          <a:latin typeface="Calibri" panose="020F0502020204030204" pitchFamily="34" charset="0"/>
                        </a:rPr>
                        <a:t>BiLSTM</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0.77</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0.87</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0.95</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0.93</a:t>
                      </a:r>
                    </a:p>
                  </a:txBody>
                  <a:tcPr marL="7620" marR="7620" marT="7620" marB="0" anchor="b"/>
                </a:tc>
                <a:extLst>
                  <a:ext uri="{0D108BD9-81ED-4DB2-BD59-A6C34878D82A}">
                    <a16:rowId xmlns:a16="http://schemas.microsoft.com/office/drawing/2014/main" val="3789503084"/>
                  </a:ext>
                </a:extLst>
              </a:tr>
              <a:tr h="370840">
                <a:tc>
                  <a:txBody>
                    <a:bodyPr/>
                    <a:lstStyle/>
                    <a:p>
                      <a:pPr algn="ctr" fontAlgn="b"/>
                      <a:r>
                        <a:rPr lang="en-US" sz="1600" b="1" i="0" u="none" strike="noStrike" dirty="0">
                          <a:solidFill>
                            <a:srgbClr val="000000"/>
                          </a:solidFill>
                          <a:effectLst/>
                          <a:latin typeface="Calibri" panose="020F0502020204030204" pitchFamily="34" charset="0"/>
                        </a:rPr>
                        <a:t>BERT</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0.81</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0.88</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0.98</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0.94</a:t>
                      </a:r>
                    </a:p>
                  </a:txBody>
                  <a:tcPr marL="7620" marR="7620" marT="7620" marB="0" anchor="b"/>
                </a:tc>
                <a:extLst>
                  <a:ext uri="{0D108BD9-81ED-4DB2-BD59-A6C34878D82A}">
                    <a16:rowId xmlns:a16="http://schemas.microsoft.com/office/drawing/2014/main" val="3051441847"/>
                  </a:ext>
                </a:extLst>
              </a:tr>
              <a:tr h="370840">
                <a:tc>
                  <a:txBody>
                    <a:bodyPr/>
                    <a:lstStyle/>
                    <a:p>
                      <a:pPr algn="ctr" fontAlgn="b"/>
                      <a:r>
                        <a:rPr lang="en-US" sz="1600" b="1" i="0" u="none" strike="noStrike" dirty="0">
                          <a:solidFill>
                            <a:srgbClr val="000000"/>
                          </a:solidFill>
                          <a:effectLst/>
                          <a:latin typeface="Calibri" panose="020F0502020204030204" pitchFamily="34" charset="0"/>
                        </a:rPr>
                        <a:t>GPT</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0.83</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0.85</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0.96</a:t>
                      </a:r>
                    </a:p>
                  </a:txBody>
                  <a:tcPr marL="7620" marR="7620" marT="7620" marB="0" anchor="b"/>
                </a:tc>
                <a:tc>
                  <a:txBody>
                    <a:bodyPr/>
                    <a:lstStyle/>
                    <a:p>
                      <a:pPr algn="ctr" fontAlgn="b"/>
                      <a:r>
                        <a:rPr lang="en-US" sz="1600" b="0" i="0" u="none" strike="noStrike" dirty="0">
                          <a:solidFill>
                            <a:srgbClr val="000000"/>
                          </a:solidFill>
                          <a:effectLst/>
                          <a:latin typeface="Calibri" panose="020F0502020204030204" pitchFamily="34" charset="0"/>
                        </a:rPr>
                        <a:t>0.96</a:t>
                      </a:r>
                    </a:p>
                  </a:txBody>
                  <a:tcPr marL="7620" marR="7620" marT="7620" marB="0" anchor="b"/>
                </a:tc>
                <a:extLst>
                  <a:ext uri="{0D108BD9-81ED-4DB2-BD59-A6C34878D82A}">
                    <a16:rowId xmlns:a16="http://schemas.microsoft.com/office/drawing/2014/main" val="970978254"/>
                  </a:ext>
                </a:extLst>
              </a:tr>
            </a:tbl>
          </a:graphicData>
        </a:graphic>
      </p:graphicFrame>
    </p:spTree>
    <p:extLst>
      <p:ext uri="{BB962C8B-B14F-4D97-AF65-F5344CB8AC3E}">
        <p14:creationId xmlns:p14="http://schemas.microsoft.com/office/powerpoint/2010/main" val="233065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64D1A956-66F7-756A-BCC5-DB1AD2871F85}"/>
              </a:ext>
            </a:extLst>
          </p:cNvPr>
          <p:cNvSpPr>
            <a:spLocks noGrp="1"/>
          </p:cNvSpPr>
          <p:nvPr>
            <p:ph type="title"/>
          </p:nvPr>
        </p:nvSpPr>
        <p:spPr>
          <a:xfrm>
            <a:off x="841248" y="256032"/>
            <a:ext cx="10506456" cy="1014984"/>
          </a:xfrm>
        </p:spPr>
        <p:txBody>
          <a:bodyPr anchor="b">
            <a:normAutofit/>
          </a:bodyPr>
          <a:lstStyle/>
          <a:p>
            <a:r>
              <a:rPr lang="en-US" dirty="0"/>
              <a:t>Results – Recall</a:t>
            </a:r>
          </a:p>
        </p:txBody>
      </p:sp>
      <p:sp>
        <p:nvSpPr>
          <p:cNvPr id="16" name="Rectangle 1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9" name="Table 8">
            <a:extLst>
              <a:ext uri="{FF2B5EF4-FFF2-40B4-BE49-F238E27FC236}">
                <a16:creationId xmlns:a16="http://schemas.microsoft.com/office/drawing/2014/main" id="{823B799F-B0A5-C223-8870-E965C4A33C08}"/>
              </a:ext>
            </a:extLst>
          </p:cNvPr>
          <p:cNvGraphicFramePr>
            <a:graphicFrameLocks noGrp="1"/>
          </p:cNvGraphicFramePr>
          <p:nvPr>
            <p:extLst>
              <p:ext uri="{D42A27DB-BD31-4B8C-83A1-F6EECF244321}">
                <p14:modId xmlns:p14="http://schemas.microsoft.com/office/powerpoint/2010/main" val="515244271"/>
              </p:ext>
            </p:extLst>
          </p:nvPr>
        </p:nvGraphicFramePr>
        <p:xfrm>
          <a:off x="865953" y="2816424"/>
          <a:ext cx="4226911" cy="2225040"/>
        </p:xfrm>
        <a:graphic>
          <a:graphicData uri="http://schemas.openxmlformats.org/drawingml/2006/table">
            <a:tbl>
              <a:tblPr firstRow="1" bandRow="1">
                <a:tableStyleId>{5C22544A-7EE6-4342-B048-85BDC9FD1C3A}</a:tableStyleId>
              </a:tblPr>
              <a:tblGrid>
                <a:gridCol w="1039869">
                  <a:extLst>
                    <a:ext uri="{9D8B030D-6E8A-4147-A177-3AD203B41FA5}">
                      <a16:colId xmlns:a16="http://schemas.microsoft.com/office/drawing/2014/main" val="3979128104"/>
                    </a:ext>
                  </a:extLst>
                </a:gridCol>
                <a:gridCol w="891315">
                  <a:extLst>
                    <a:ext uri="{9D8B030D-6E8A-4147-A177-3AD203B41FA5}">
                      <a16:colId xmlns:a16="http://schemas.microsoft.com/office/drawing/2014/main" val="2429525315"/>
                    </a:ext>
                  </a:extLst>
                </a:gridCol>
                <a:gridCol w="762310">
                  <a:extLst>
                    <a:ext uri="{9D8B030D-6E8A-4147-A177-3AD203B41FA5}">
                      <a16:colId xmlns:a16="http://schemas.microsoft.com/office/drawing/2014/main" val="1428744908"/>
                    </a:ext>
                  </a:extLst>
                </a:gridCol>
                <a:gridCol w="750583">
                  <a:extLst>
                    <a:ext uri="{9D8B030D-6E8A-4147-A177-3AD203B41FA5}">
                      <a16:colId xmlns:a16="http://schemas.microsoft.com/office/drawing/2014/main" val="2891628662"/>
                    </a:ext>
                  </a:extLst>
                </a:gridCol>
                <a:gridCol w="782834">
                  <a:extLst>
                    <a:ext uri="{9D8B030D-6E8A-4147-A177-3AD203B41FA5}">
                      <a16:colId xmlns:a16="http://schemas.microsoft.com/office/drawing/2014/main" val="181027223"/>
                    </a:ext>
                  </a:extLst>
                </a:gridCol>
              </a:tblGrid>
              <a:tr h="370840">
                <a:tc>
                  <a:txBody>
                    <a:bodyPr/>
                    <a:lstStyle/>
                    <a:p>
                      <a:pPr algn="ctr" fontAlgn="b"/>
                      <a:r>
                        <a:rPr lang="en-US" sz="1600" b="1" i="0" u="none" strike="noStrike">
                          <a:solidFill>
                            <a:srgbClr val="000000"/>
                          </a:solidFill>
                          <a:effectLst/>
                          <a:latin typeface="Calibri" panose="020F0502020204030204" pitchFamily="34" charset="0"/>
                        </a:rPr>
                        <a:t> </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1" i="0" u="none" strike="noStrike" dirty="0">
                          <a:solidFill>
                            <a:srgbClr val="000000"/>
                          </a:solidFill>
                          <a:effectLst/>
                          <a:latin typeface="Calibri" panose="020F0502020204030204" pitchFamily="34" charset="0"/>
                        </a:rPr>
                        <a:t>economic</a:t>
                      </a:r>
                    </a:p>
                  </a:txBody>
                  <a:tcPr marL="7620" marR="7620" marT="7620" marB="0" anchor="b"/>
                </a:tc>
                <a:tc>
                  <a:txBody>
                    <a:bodyPr/>
                    <a:lstStyle/>
                    <a:p>
                      <a:pPr algn="ctr" fontAlgn="b"/>
                      <a:r>
                        <a:rPr lang="en-US" sz="1600" b="1" i="0" u="none" strike="noStrike">
                          <a:solidFill>
                            <a:srgbClr val="000000"/>
                          </a:solidFill>
                          <a:effectLst/>
                          <a:latin typeface="Calibri" panose="020F0502020204030204" pitchFamily="34" charset="0"/>
                        </a:rPr>
                        <a:t>politics</a:t>
                      </a:r>
                    </a:p>
                  </a:txBody>
                  <a:tcPr marL="7620" marR="7620" marT="7620" marB="0" anchor="b"/>
                </a:tc>
                <a:tc>
                  <a:txBody>
                    <a:bodyPr/>
                    <a:lstStyle/>
                    <a:p>
                      <a:pPr algn="ctr" fontAlgn="b"/>
                      <a:r>
                        <a:rPr lang="en-US" sz="1600" b="1" i="0" u="none" strike="noStrike">
                          <a:solidFill>
                            <a:srgbClr val="000000"/>
                          </a:solidFill>
                          <a:effectLst/>
                          <a:latin typeface="Calibri" panose="020F0502020204030204" pitchFamily="34" charset="0"/>
                        </a:rPr>
                        <a:t>sport</a:t>
                      </a:r>
                    </a:p>
                  </a:txBody>
                  <a:tcPr marL="7620" marR="7620" marT="7620" marB="0" anchor="b"/>
                </a:tc>
                <a:tc>
                  <a:txBody>
                    <a:bodyPr/>
                    <a:lstStyle/>
                    <a:p>
                      <a:pPr algn="ctr" fontAlgn="b"/>
                      <a:r>
                        <a:rPr lang="en-US" sz="1600" b="1" i="0" u="none" strike="noStrike">
                          <a:solidFill>
                            <a:srgbClr val="000000"/>
                          </a:solidFill>
                          <a:effectLst/>
                          <a:latin typeface="Calibri" panose="020F0502020204030204" pitchFamily="34" charset="0"/>
                        </a:rPr>
                        <a:t>tech</a:t>
                      </a:r>
                    </a:p>
                  </a:txBody>
                  <a:tcPr marL="7620" marR="7620" marT="7620" marB="0" anchor="b"/>
                </a:tc>
                <a:extLst>
                  <a:ext uri="{0D108BD9-81ED-4DB2-BD59-A6C34878D82A}">
                    <a16:rowId xmlns:a16="http://schemas.microsoft.com/office/drawing/2014/main" val="3210509719"/>
                  </a:ext>
                </a:extLst>
              </a:tr>
              <a:tr h="370840">
                <a:tc>
                  <a:txBody>
                    <a:bodyPr/>
                    <a:lstStyle/>
                    <a:p>
                      <a:pPr algn="ctr" fontAlgn="b"/>
                      <a:r>
                        <a:rPr lang="en-US" sz="1600" b="1" i="0" u="none" strike="noStrike" dirty="0">
                          <a:solidFill>
                            <a:srgbClr val="000000"/>
                          </a:solidFill>
                          <a:effectLst/>
                          <a:latin typeface="Calibri" panose="020F0502020204030204" pitchFamily="34" charset="0"/>
                        </a:rPr>
                        <a:t>Naïve Bayes</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0.7</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a:t>
                      </a:r>
                    </a:p>
                  </a:txBody>
                  <a:tcPr marL="7620" marR="7620" marT="7620" marB="0" anchor="b"/>
                </a:tc>
                <a:tc>
                  <a:txBody>
                    <a:bodyPr/>
                    <a:lstStyle/>
                    <a:p>
                      <a:pPr algn="ctr" fontAlgn="b"/>
                      <a:r>
                        <a:rPr lang="en-US" sz="1600" b="0" i="0" u="none" strike="noStrike" dirty="0">
                          <a:solidFill>
                            <a:srgbClr val="000000"/>
                          </a:solidFill>
                          <a:effectLst/>
                          <a:latin typeface="Calibri" panose="020F0502020204030204" pitchFamily="34" charset="0"/>
                        </a:rPr>
                        <a:t>0.93</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0.7</a:t>
                      </a:r>
                    </a:p>
                  </a:txBody>
                  <a:tcPr marL="7620" marR="7620" marT="7620" marB="0" anchor="b"/>
                </a:tc>
                <a:extLst>
                  <a:ext uri="{0D108BD9-81ED-4DB2-BD59-A6C34878D82A}">
                    <a16:rowId xmlns:a16="http://schemas.microsoft.com/office/drawing/2014/main" val="2198869528"/>
                  </a:ext>
                </a:extLst>
              </a:tr>
              <a:tr h="370840">
                <a:tc>
                  <a:txBody>
                    <a:bodyPr/>
                    <a:lstStyle/>
                    <a:p>
                      <a:pPr algn="ctr" fontAlgn="b"/>
                      <a:r>
                        <a:rPr lang="en-US" sz="1600" b="1" i="0" u="none" strike="noStrike">
                          <a:solidFill>
                            <a:srgbClr val="000000"/>
                          </a:solidFill>
                          <a:effectLst/>
                          <a:latin typeface="Calibri" panose="020F0502020204030204" pitchFamily="34" charset="0"/>
                        </a:rPr>
                        <a:t>SVM</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0.68</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0.96</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0.96</a:t>
                      </a:r>
                    </a:p>
                  </a:txBody>
                  <a:tcPr marL="7620" marR="7620" marT="7620" marB="0" anchor="b"/>
                </a:tc>
                <a:tc>
                  <a:txBody>
                    <a:bodyPr/>
                    <a:lstStyle/>
                    <a:p>
                      <a:pPr algn="ctr" fontAlgn="b"/>
                      <a:r>
                        <a:rPr lang="en-US" sz="1600" b="0" i="0" u="none" strike="noStrike" dirty="0">
                          <a:solidFill>
                            <a:srgbClr val="000000"/>
                          </a:solidFill>
                          <a:effectLst/>
                          <a:latin typeface="Calibri" panose="020F0502020204030204" pitchFamily="34" charset="0"/>
                        </a:rPr>
                        <a:t>0.4</a:t>
                      </a:r>
                    </a:p>
                  </a:txBody>
                  <a:tcPr marL="7620" marR="7620" marT="7620" marB="0" anchor="b"/>
                </a:tc>
                <a:extLst>
                  <a:ext uri="{0D108BD9-81ED-4DB2-BD59-A6C34878D82A}">
                    <a16:rowId xmlns:a16="http://schemas.microsoft.com/office/drawing/2014/main" val="2157237094"/>
                  </a:ext>
                </a:extLst>
              </a:tr>
              <a:tr h="370840">
                <a:tc>
                  <a:txBody>
                    <a:bodyPr/>
                    <a:lstStyle/>
                    <a:p>
                      <a:pPr algn="ctr" fontAlgn="b"/>
                      <a:r>
                        <a:rPr lang="en-US" sz="1600" b="1" i="0" u="none" strike="noStrike">
                          <a:solidFill>
                            <a:srgbClr val="000000"/>
                          </a:solidFill>
                          <a:effectLst/>
                          <a:latin typeface="Calibri" panose="020F0502020204030204" pitchFamily="34" charset="0"/>
                        </a:rPr>
                        <a:t>BiLSTM</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0.74</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0.94</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0.95</a:t>
                      </a:r>
                    </a:p>
                  </a:txBody>
                  <a:tcPr marL="7620" marR="7620" marT="7620" marB="0" anchor="b"/>
                </a:tc>
                <a:tc>
                  <a:txBody>
                    <a:bodyPr/>
                    <a:lstStyle/>
                    <a:p>
                      <a:pPr algn="ctr" fontAlgn="b"/>
                      <a:r>
                        <a:rPr lang="en-US" sz="1600" b="0" i="0" u="none" strike="noStrike" dirty="0">
                          <a:solidFill>
                            <a:srgbClr val="000000"/>
                          </a:solidFill>
                          <a:effectLst/>
                          <a:latin typeface="Calibri" panose="020F0502020204030204" pitchFamily="34" charset="0"/>
                        </a:rPr>
                        <a:t>0.57</a:t>
                      </a:r>
                    </a:p>
                  </a:txBody>
                  <a:tcPr marL="7620" marR="7620" marT="7620" marB="0" anchor="b"/>
                </a:tc>
                <a:extLst>
                  <a:ext uri="{0D108BD9-81ED-4DB2-BD59-A6C34878D82A}">
                    <a16:rowId xmlns:a16="http://schemas.microsoft.com/office/drawing/2014/main" val="3789503084"/>
                  </a:ext>
                </a:extLst>
              </a:tr>
              <a:tr h="370840">
                <a:tc>
                  <a:txBody>
                    <a:bodyPr/>
                    <a:lstStyle/>
                    <a:p>
                      <a:pPr algn="ctr" fontAlgn="b"/>
                      <a:r>
                        <a:rPr lang="en-US" sz="1600" b="1" i="0" u="none" strike="noStrike">
                          <a:solidFill>
                            <a:srgbClr val="000000"/>
                          </a:solidFill>
                          <a:effectLst/>
                          <a:latin typeface="Calibri" panose="020F0502020204030204" pitchFamily="34" charset="0"/>
                        </a:rPr>
                        <a:t>BERT</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0.77</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0.96</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0.97</a:t>
                      </a:r>
                    </a:p>
                  </a:txBody>
                  <a:tcPr marL="7620" marR="7620" marT="7620" marB="0" anchor="b"/>
                </a:tc>
                <a:tc>
                  <a:txBody>
                    <a:bodyPr/>
                    <a:lstStyle/>
                    <a:p>
                      <a:pPr algn="ctr" fontAlgn="b"/>
                      <a:r>
                        <a:rPr lang="en-US" sz="1600" b="0" i="0" u="none" strike="noStrike" dirty="0">
                          <a:solidFill>
                            <a:srgbClr val="000000"/>
                          </a:solidFill>
                          <a:effectLst/>
                          <a:latin typeface="Calibri" panose="020F0502020204030204" pitchFamily="34" charset="0"/>
                        </a:rPr>
                        <a:t>0.57</a:t>
                      </a:r>
                    </a:p>
                  </a:txBody>
                  <a:tcPr marL="7620" marR="7620" marT="7620" marB="0" anchor="b"/>
                </a:tc>
                <a:extLst>
                  <a:ext uri="{0D108BD9-81ED-4DB2-BD59-A6C34878D82A}">
                    <a16:rowId xmlns:a16="http://schemas.microsoft.com/office/drawing/2014/main" val="3051441847"/>
                  </a:ext>
                </a:extLst>
              </a:tr>
              <a:tr h="370840">
                <a:tc>
                  <a:txBody>
                    <a:bodyPr/>
                    <a:lstStyle/>
                    <a:p>
                      <a:pPr algn="ctr" fontAlgn="b"/>
                      <a:r>
                        <a:rPr lang="en-US" sz="1600" b="1" i="0" u="none" strike="noStrike">
                          <a:solidFill>
                            <a:srgbClr val="000000"/>
                          </a:solidFill>
                          <a:effectLst/>
                          <a:latin typeface="Calibri" panose="020F0502020204030204" pitchFamily="34" charset="0"/>
                        </a:rPr>
                        <a:t>GPT</a:t>
                      </a:r>
                      <a:endParaRPr lang="en-US"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0.7</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0.97</a:t>
                      </a:r>
                    </a:p>
                  </a:txBody>
                  <a:tcPr marL="7620" marR="7620" marT="7620" marB="0" anchor="b"/>
                </a:tc>
                <a:tc>
                  <a:txBody>
                    <a:bodyPr/>
                    <a:lstStyle/>
                    <a:p>
                      <a:pPr algn="ctr" fontAlgn="b"/>
                      <a:r>
                        <a:rPr lang="en-US" sz="1600" b="0" i="0" u="none" strike="noStrike">
                          <a:solidFill>
                            <a:srgbClr val="000000"/>
                          </a:solidFill>
                          <a:effectLst/>
                          <a:latin typeface="Calibri" panose="020F0502020204030204" pitchFamily="34" charset="0"/>
                        </a:rPr>
                        <a:t>0.97</a:t>
                      </a:r>
                    </a:p>
                  </a:txBody>
                  <a:tcPr marL="7620" marR="7620" marT="7620" marB="0" anchor="b"/>
                </a:tc>
                <a:tc>
                  <a:txBody>
                    <a:bodyPr/>
                    <a:lstStyle/>
                    <a:p>
                      <a:pPr algn="ctr" fontAlgn="b"/>
                      <a:r>
                        <a:rPr lang="en-US" sz="1600" b="0" i="0" u="none" strike="noStrike" dirty="0">
                          <a:solidFill>
                            <a:srgbClr val="000000"/>
                          </a:solidFill>
                          <a:effectLst/>
                          <a:latin typeface="Calibri" panose="020F0502020204030204" pitchFamily="34" charset="0"/>
                        </a:rPr>
                        <a:t>0.5</a:t>
                      </a:r>
                    </a:p>
                  </a:txBody>
                  <a:tcPr marL="7620" marR="7620" marT="7620" marB="0" anchor="b"/>
                </a:tc>
                <a:extLst>
                  <a:ext uri="{0D108BD9-81ED-4DB2-BD59-A6C34878D82A}">
                    <a16:rowId xmlns:a16="http://schemas.microsoft.com/office/drawing/2014/main" val="970978254"/>
                  </a:ext>
                </a:extLst>
              </a:tr>
            </a:tbl>
          </a:graphicData>
        </a:graphic>
      </p:graphicFrame>
      <p:pic>
        <p:nvPicPr>
          <p:cNvPr id="3" name="Picture 4">
            <a:extLst>
              <a:ext uri="{FF2B5EF4-FFF2-40B4-BE49-F238E27FC236}">
                <a16:creationId xmlns:a16="http://schemas.microsoft.com/office/drawing/2014/main" id="{56D93416-B2DF-E200-D5C1-978C5C7A5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68" y="2016276"/>
            <a:ext cx="4965936"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47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6D85-3D7D-5ECD-BE7D-C7C34E322C6E}"/>
              </a:ext>
            </a:extLst>
          </p:cNvPr>
          <p:cNvSpPr>
            <a:spLocks noGrp="1"/>
          </p:cNvSpPr>
          <p:nvPr>
            <p:ph type="title"/>
          </p:nvPr>
        </p:nvSpPr>
        <p:spPr/>
        <p:txBody>
          <a:bodyPr/>
          <a:lstStyle/>
          <a:p>
            <a:r>
              <a:rPr lang="en-US" dirty="0"/>
              <a:t>Main Findings</a:t>
            </a:r>
          </a:p>
        </p:txBody>
      </p:sp>
      <p:graphicFrame>
        <p:nvGraphicFramePr>
          <p:cNvPr id="5" name="Content Placeholder 2">
            <a:extLst>
              <a:ext uri="{FF2B5EF4-FFF2-40B4-BE49-F238E27FC236}">
                <a16:creationId xmlns:a16="http://schemas.microsoft.com/office/drawing/2014/main" id="{70B5D404-FF8F-5027-468F-FD178F9A98AA}"/>
              </a:ext>
            </a:extLst>
          </p:cNvPr>
          <p:cNvGraphicFramePr>
            <a:graphicFrameLocks noGrp="1"/>
          </p:cNvGraphicFramePr>
          <p:nvPr>
            <p:ph idx="1"/>
            <p:extLst>
              <p:ext uri="{D42A27DB-BD31-4B8C-83A1-F6EECF244321}">
                <p14:modId xmlns:p14="http://schemas.microsoft.com/office/powerpoint/2010/main" val="28495196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790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FB1DEF-5325-FFA3-592C-DD1B76F45AAA}"/>
              </a:ext>
            </a:extLst>
          </p:cNvPr>
          <p:cNvSpPr>
            <a:spLocks noGrp="1"/>
          </p:cNvSpPr>
          <p:nvPr>
            <p:ph type="title"/>
          </p:nvPr>
        </p:nvSpPr>
        <p:spPr>
          <a:xfrm>
            <a:off x="1043631" y="809898"/>
            <a:ext cx="9942716" cy="1554480"/>
          </a:xfrm>
        </p:spPr>
        <p:txBody>
          <a:bodyPr anchor="ctr">
            <a:normAutofit/>
          </a:bodyPr>
          <a:lstStyle/>
          <a:p>
            <a:r>
              <a:rPr lang="en-US" dirty="0"/>
              <a:t>Pre-Processing Steps – Cleaning the Text</a:t>
            </a:r>
          </a:p>
        </p:txBody>
      </p:sp>
      <p:sp>
        <p:nvSpPr>
          <p:cNvPr id="3" name="Content Placeholder 2">
            <a:extLst>
              <a:ext uri="{FF2B5EF4-FFF2-40B4-BE49-F238E27FC236}">
                <a16:creationId xmlns:a16="http://schemas.microsoft.com/office/drawing/2014/main" id="{5AD894D1-41CB-CD12-2DAA-A23BEDC2B7AA}"/>
              </a:ext>
            </a:extLst>
          </p:cNvPr>
          <p:cNvSpPr>
            <a:spLocks noGrp="1"/>
          </p:cNvSpPr>
          <p:nvPr>
            <p:ph idx="1"/>
          </p:nvPr>
        </p:nvSpPr>
        <p:spPr>
          <a:xfrm>
            <a:off x="1045028" y="2820875"/>
            <a:ext cx="9941319" cy="3124658"/>
          </a:xfrm>
        </p:spPr>
        <p:txBody>
          <a:bodyPr anchor="ctr">
            <a:normAutofit/>
          </a:bodyPr>
          <a:lstStyle/>
          <a:p>
            <a:r>
              <a:rPr lang="en-US" sz="1500" dirty="0"/>
              <a:t>A function, </a:t>
            </a:r>
            <a:r>
              <a:rPr lang="en-US" sz="1500" dirty="0" err="1"/>
              <a:t>clean_text</a:t>
            </a:r>
            <a:r>
              <a:rPr lang="en-US" sz="1500" dirty="0"/>
              <a:t>, is created for text cleaning that involves:</a:t>
            </a:r>
          </a:p>
          <a:p>
            <a:pPr marL="514350" indent="-514350">
              <a:buFont typeface="+mj-lt"/>
              <a:buAutoNum type="arabicPeriod"/>
            </a:pPr>
            <a:r>
              <a:rPr lang="en-US" sz="1500" dirty="0"/>
              <a:t>Substituting underscores with spaces.</a:t>
            </a:r>
          </a:p>
          <a:p>
            <a:pPr marL="514350" indent="-514350">
              <a:buFont typeface="+mj-lt"/>
              <a:buAutoNum type="arabicPeriod"/>
            </a:pPr>
            <a:r>
              <a:rPr lang="en-US" sz="1500" dirty="0"/>
              <a:t>Cutting down on characters repeated more than twice.</a:t>
            </a:r>
          </a:p>
          <a:p>
            <a:pPr marL="514350" indent="-514350">
              <a:buFont typeface="+mj-lt"/>
              <a:buAutoNum type="arabicPeriod"/>
            </a:pPr>
            <a:r>
              <a:rPr lang="en-US" sz="1500" dirty="0"/>
              <a:t>The process involves taking out Arabic diacritics (like Fatha, </a:t>
            </a:r>
            <a:r>
              <a:rPr lang="en-US" sz="1500" dirty="0" err="1"/>
              <a:t>Damma</a:t>
            </a:r>
            <a:r>
              <a:rPr lang="en-US" sz="1500" dirty="0"/>
              <a:t>, </a:t>
            </a:r>
            <a:r>
              <a:rPr lang="en-US" sz="1500" dirty="0" err="1"/>
              <a:t>Kasra</a:t>
            </a:r>
            <a:r>
              <a:rPr lang="en-US" sz="1500" dirty="0"/>
              <a:t>, etc...) through regular expressions. </a:t>
            </a:r>
          </a:p>
          <a:p>
            <a:pPr marL="514350" indent="-514350">
              <a:buFont typeface="+mj-lt"/>
              <a:buAutoNum type="arabicPeriod"/>
            </a:pPr>
            <a:r>
              <a:rPr lang="en-US" sz="1500" dirty="0"/>
              <a:t>Removing punctuation and stripping whitespace.</a:t>
            </a:r>
          </a:p>
          <a:p>
            <a:pPr marL="514350" indent="-514350">
              <a:buFont typeface="+mj-lt"/>
              <a:buAutoNum type="arabicPeriod"/>
            </a:pPr>
            <a:r>
              <a:rPr lang="en-US" sz="1500" dirty="0"/>
              <a:t>Normalizing all forms of Arabic letters be the same. </a:t>
            </a:r>
          </a:p>
          <a:p>
            <a:pPr marL="514350" indent="-514350">
              <a:buFont typeface="+mj-lt"/>
              <a:buAutoNum type="arabicPeriod"/>
            </a:pPr>
            <a:r>
              <a:rPr lang="en-US" sz="1500" dirty="0"/>
              <a:t>Removing English letters and digits.</a:t>
            </a:r>
          </a:p>
          <a:p>
            <a:pPr marL="514350" indent="-514350">
              <a:buFont typeface="+mj-lt"/>
              <a:buAutoNum type="arabicPeriod"/>
            </a:pPr>
            <a:r>
              <a:rPr lang="en-US" sz="1500" dirty="0"/>
              <a:t>We will also tokenize the text and get rid of Arabic </a:t>
            </a:r>
            <a:r>
              <a:rPr lang="en-US" sz="1500" dirty="0" err="1"/>
              <a:t>stopwords</a:t>
            </a:r>
            <a:r>
              <a:rPr lang="en-US" sz="1500" dirty="0"/>
              <a:t>. </a:t>
            </a:r>
          </a:p>
          <a:p>
            <a:r>
              <a:rPr lang="en-US" sz="1500" dirty="0"/>
              <a:t>All this is done on the '</a:t>
            </a:r>
            <a:r>
              <a:rPr lang="en-US" sz="1500" dirty="0" err="1"/>
              <a:t>News'column</a:t>
            </a:r>
            <a:r>
              <a:rPr lang="en-US" sz="1500" dirty="0"/>
              <a:t> found in both the training dataset (temp) as well as the testing dataset.</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B3A3622-1B54-DFA5-0DCA-E3116030B42D}"/>
              </a:ext>
            </a:extLst>
          </p:cNvPr>
          <p:cNvPicPr>
            <a:picLocks noChangeAspect="1"/>
          </p:cNvPicPr>
          <p:nvPr/>
        </p:nvPicPr>
        <p:blipFill>
          <a:blip r:embed="rId2"/>
          <a:stretch>
            <a:fillRect/>
          </a:stretch>
        </p:blipFill>
        <p:spPr>
          <a:xfrm>
            <a:off x="4086962" y="5945533"/>
            <a:ext cx="3856054" cy="434378"/>
          </a:xfrm>
          <a:prstGeom prst="rect">
            <a:avLst/>
          </a:prstGeom>
        </p:spPr>
      </p:pic>
    </p:spTree>
    <p:extLst>
      <p:ext uri="{BB962C8B-B14F-4D97-AF65-F5344CB8AC3E}">
        <p14:creationId xmlns:p14="http://schemas.microsoft.com/office/powerpoint/2010/main" val="55820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B64C95-2404-E234-5316-D87DB90F709A}"/>
              </a:ext>
            </a:extLst>
          </p:cNvPr>
          <p:cNvSpPr>
            <a:spLocks noGrp="1"/>
          </p:cNvSpPr>
          <p:nvPr>
            <p:ph type="title"/>
          </p:nvPr>
        </p:nvSpPr>
        <p:spPr>
          <a:xfrm>
            <a:off x="1188069" y="381935"/>
            <a:ext cx="9356106" cy="1200329"/>
          </a:xfrm>
        </p:spPr>
        <p:txBody>
          <a:bodyPr anchor="t">
            <a:normAutofit/>
          </a:bodyPr>
          <a:lstStyle/>
          <a:p>
            <a:r>
              <a:rPr lang="en-US" sz="3800"/>
              <a:t>Strengths and Weaknesses – Naïve Bayes </a:t>
            </a:r>
          </a:p>
        </p:txBody>
      </p:sp>
      <p:grpSp>
        <p:nvGrpSpPr>
          <p:cNvPr id="23" name="Group 22">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2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5A8BB56-6E31-EE2F-E182-AF2E855C2294}"/>
              </a:ext>
            </a:extLst>
          </p:cNvPr>
          <p:cNvGraphicFramePr>
            <a:graphicFrameLocks noGrp="1"/>
          </p:cNvGraphicFramePr>
          <p:nvPr>
            <p:ph idx="1"/>
            <p:extLst>
              <p:ext uri="{D42A27DB-BD31-4B8C-83A1-F6EECF244321}">
                <p14:modId xmlns:p14="http://schemas.microsoft.com/office/powerpoint/2010/main" val="2079178951"/>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9904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32B64C95-2404-E234-5316-D87DB90F709A}"/>
              </a:ext>
            </a:extLst>
          </p:cNvPr>
          <p:cNvSpPr>
            <a:spLocks noGrp="1"/>
          </p:cNvSpPr>
          <p:nvPr>
            <p:ph type="title"/>
          </p:nvPr>
        </p:nvSpPr>
        <p:spPr>
          <a:xfrm>
            <a:off x="1188069" y="381935"/>
            <a:ext cx="9356106" cy="1200329"/>
          </a:xfrm>
        </p:spPr>
        <p:txBody>
          <a:bodyPr anchor="t">
            <a:normAutofit/>
          </a:bodyPr>
          <a:lstStyle/>
          <a:p>
            <a:r>
              <a:rPr lang="en-US" sz="3800" dirty="0"/>
              <a:t>Strengths and Weaknesses – SVM</a:t>
            </a:r>
          </a:p>
        </p:txBody>
      </p:sp>
      <p:grpSp>
        <p:nvGrpSpPr>
          <p:cNvPr id="23" name="Group 22">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2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5A8BB56-6E31-EE2F-E182-AF2E855C2294}"/>
              </a:ext>
            </a:extLst>
          </p:cNvPr>
          <p:cNvGraphicFramePr>
            <a:graphicFrameLocks noGrp="1"/>
          </p:cNvGraphicFramePr>
          <p:nvPr>
            <p:ph idx="1"/>
            <p:extLst>
              <p:ext uri="{D42A27DB-BD31-4B8C-83A1-F6EECF244321}">
                <p14:modId xmlns:p14="http://schemas.microsoft.com/office/powerpoint/2010/main" val="295395546"/>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7114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32B64C95-2404-E234-5316-D87DB90F709A}"/>
              </a:ext>
            </a:extLst>
          </p:cNvPr>
          <p:cNvSpPr>
            <a:spLocks noGrp="1"/>
          </p:cNvSpPr>
          <p:nvPr>
            <p:ph type="title"/>
          </p:nvPr>
        </p:nvSpPr>
        <p:spPr>
          <a:xfrm>
            <a:off x="1188068" y="381935"/>
            <a:ext cx="9532483" cy="1200329"/>
          </a:xfrm>
        </p:spPr>
        <p:txBody>
          <a:bodyPr anchor="t">
            <a:normAutofit/>
          </a:bodyPr>
          <a:lstStyle/>
          <a:p>
            <a:r>
              <a:rPr lang="en-US" sz="3800" dirty="0"/>
              <a:t>Strengths and Weaknesses – Bidirectional LSTM</a:t>
            </a:r>
          </a:p>
        </p:txBody>
      </p:sp>
      <p:grpSp>
        <p:nvGrpSpPr>
          <p:cNvPr id="23" name="Group 22">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2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5A8BB56-6E31-EE2F-E182-AF2E855C2294}"/>
              </a:ext>
            </a:extLst>
          </p:cNvPr>
          <p:cNvGraphicFramePr>
            <a:graphicFrameLocks noGrp="1"/>
          </p:cNvGraphicFramePr>
          <p:nvPr>
            <p:ph idx="1"/>
            <p:extLst>
              <p:ext uri="{D42A27DB-BD31-4B8C-83A1-F6EECF244321}">
                <p14:modId xmlns:p14="http://schemas.microsoft.com/office/powerpoint/2010/main" val="69975628"/>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110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32B64C95-2404-E234-5316-D87DB90F709A}"/>
              </a:ext>
            </a:extLst>
          </p:cNvPr>
          <p:cNvSpPr>
            <a:spLocks noGrp="1"/>
          </p:cNvSpPr>
          <p:nvPr>
            <p:ph type="title"/>
          </p:nvPr>
        </p:nvSpPr>
        <p:spPr>
          <a:xfrm>
            <a:off x="1188068" y="381935"/>
            <a:ext cx="9532483" cy="1200329"/>
          </a:xfrm>
        </p:spPr>
        <p:txBody>
          <a:bodyPr anchor="t">
            <a:normAutofit/>
          </a:bodyPr>
          <a:lstStyle/>
          <a:p>
            <a:r>
              <a:rPr lang="en-US" sz="3800" dirty="0"/>
              <a:t>Strengths and Weaknesses – BERT</a:t>
            </a:r>
          </a:p>
        </p:txBody>
      </p:sp>
      <p:grpSp>
        <p:nvGrpSpPr>
          <p:cNvPr id="23" name="Group 22">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2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5A8BB56-6E31-EE2F-E182-AF2E855C2294}"/>
              </a:ext>
            </a:extLst>
          </p:cNvPr>
          <p:cNvGraphicFramePr>
            <a:graphicFrameLocks noGrp="1"/>
          </p:cNvGraphicFramePr>
          <p:nvPr>
            <p:ph idx="1"/>
            <p:extLst>
              <p:ext uri="{D42A27DB-BD31-4B8C-83A1-F6EECF244321}">
                <p14:modId xmlns:p14="http://schemas.microsoft.com/office/powerpoint/2010/main" val="1610116146"/>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5596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32B64C95-2404-E234-5316-D87DB90F709A}"/>
              </a:ext>
            </a:extLst>
          </p:cNvPr>
          <p:cNvSpPr>
            <a:spLocks noGrp="1"/>
          </p:cNvSpPr>
          <p:nvPr>
            <p:ph type="title"/>
          </p:nvPr>
        </p:nvSpPr>
        <p:spPr>
          <a:xfrm>
            <a:off x="1188068" y="381935"/>
            <a:ext cx="9532483" cy="1200329"/>
          </a:xfrm>
        </p:spPr>
        <p:txBody>
          <a:bodyPr anchor="t">
            <a:normAutofit/>
          </a:bodyPr>
          <a:lstStyle/>
          <a:p>
            <a:r>
              <a:rPr lang="en-US" sz="3800" dirty="0"/>
              <a:t>Strengths and Weaknesses – GPT</a:t>
            </a:r>
          </a:p>
        </p:txBody>
      </p:sp>
      <p:grpSp>
        <p:nvGrpSpPr>
          <p:cNvPr id="23" name="Group 22">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2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5A8BB56-6E31-EE2F-E182-AF2E855C2294}"/>
              </a:ext>
            </a:extLst>
          </p:cNvPr>
          <p:cNvGraphicFramePr>
            <a:graphicFrameLocks noGrp="1"/>
          </p:cNvGraphicFramePr>
          <p:nvPr>
            <p:ph idx="1"/>
            <p:extLst>
              <p:ext uri="{D42A27DB-BD31-4B8C-83A1-F6EECF244321}">
                <p14:modId xmlns:p14="http://schemas.microsoft.com/office/powerpoint/2010/main" val="3946313381"/>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1223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3"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5"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0"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A23C9226-FE14-B9E2-FF8E-8EEE79E06EB7}"/>
              </a:ext>
            </a:extLst>
          </p:cNvPr>
          <p:cNvSpPr>
            <a:spLocks noGrp="1"/>
          </p:cNvSpPr>
          <p:nvPr>
            <p:ph type="ctrTitle"/>
          </p:nvPr>
        </p:nvSpPr>
        <p:spPr>
          <a:xfrm>
            <a:off x="2756760" y="1972702"/>
            <a:ext cx="7343946" cy="2916392"/>
          </a:xfrm>
        </p:spPr>
        <p:txBody>
          <a:bodyPr anchor="b">
            <a:normAutofit/>
          </a:bodyPr>
          <a:lstStyle/>
          <a:p>
            <a:r>
              <a:rPr lang="en-US" dirty="0">
                <a:solidFill>
                  <a:schemeClr val="tx2"/>
                </a:solidFill>
              </a:rPr>
              <a:t>Evaluation of Word Representation Techniques</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Tree>
    <p:extLst>
      <p:ext uri="{BB962C8B-B14F-4D97-AF65-F5344CB8AC3E}">
        <p14:creationId xmlns:p14="http://schemas.microsoft.com/office/powerpoint/2010/main" val="185713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EA3DE-DE48-531C-81EE-A03A541191EC}"/>
              </a:ext>
            </a:extLst>
          </p:cNvPr>
          <p:cNvSpPr>
            <a:spLocks noGrp="1"/>
          </p:cNvSpPr>
          <p:nvPr>
            <p:ph type="title"/>
          </p:nvPr>
        </p:nvSpPr>
        <p:spPr>
          <a:xfrm>
            <a:off x="1188062" y="712542"/>
            <a:ext cx="9356106" cy="917476"/>
          </a:xfrm>
        </p:spPr>
        <p:txBody>
          <a:bodyPr anchor="t">
            <a:normAutofit/>
          </a:bodyPr>
          <a:lstStyle/>
          <a:p>
            <a:r>
              <a:rPr lang="en-US" sz="3800" dirty="0"/>
              <a:t>TF-IDF</a:t>
            </a:r>
          </a:p>
        </p:txBody>
      </p:sp>
      <p:grpSp>
        <p:nvGrpSpPr>
          <p:cNvPr id="11" name="Group 10">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AC7F768E-0DED-77FC-E256-3B9288D2AABB}"/>
              </a:ext>
            </a:extLst>
          </p:cNvPr>
          <p:cNvGraphicFramePr>
            <a:graphicFrameLocks noGrp="1"/>
          </p:cNvGraphicFramePr>
          <p:nvPr>
            <p:ph idx="1"/>
            <p:extLst>
              <p:ext uri="{D42A27DB-BD31-4B8C-83A1-F6EECF244321}">
                <p14:modId xmlns:p14="http://schemas.microsoft.com/office/powerpoint/2010/main" val="1333497273"/>
              </p:ext>
            </p:extLst>
          </p:nvPr>
        </p:nvGraphicFramePr>
        <p:xfrm>
          <a:off x="1188062" y="1825624"/>
          <a:ext cx="9356107" cy="4741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7598BE6B-EB9B-779F-E136-B9D2F48DB022}"/>
              </a:ext>
            </a:extLst>
          </p:cNvPr>
          <p:cNvPicPr>
            <a:picLocks noChangeAspect="1"/>
          </p:cNvPicPr>
          <p:nvPr/>
        </p:nvPicPr>
        <p:blipFill>
          <a:blip r:embed="rId7"/>
          <a:stretch>
            <a:fillRect/>
          </a:stretch>
        </p:blipFill>
        <p:spPr>
          <a:xfrm>
            <a:off x="7052226" y="291012"/>
            <a:ext cx="3337520" cy="1436809"/>
          </a:xfrm>
          <a:prstGeom prst="rect">
            <a:avLst/>
          </a:prstGeom>
        </p:spPr>
      </p:pic>
    </p:spTree>
    <p:extLst>
      <p:ext uri="{BB962C8B-B14F-4D97-AF65-F5344CB8AC3E}">
        <p14:creationId xmlns:p14="http://schemas.microsoft.com/office/powerpoint/2010/main" val="345691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FBEEA3DE-DE48-531C-81EE-A03A541191EC}"/>
              </a:ext>
            </a:extLst>
          </p:cNvPr>
          <p:cNvSpPr>
            <a:spLocks noGrp="1"/>
          </p:cNvSpPr>
          <p:nvPr>
            <p:ph type="title"/>
          </p:nvPr>
        </p:nvSpPr>
        <p:spPr>
          <a:xfrm>
            <a:off x="1188062" y="712542"/>
            <a:ext cx="9356106" cy="917476"/>
          </a:xfrm>
        </p:spPr>
        <p:txBody>
          <a:bodyPr anchor="t">
            <a:normAutofit/>
          </a:bodyPr>
          <a:lstStyle/>
          <a:p>
            <a:r>
              <a:rPr lang="en-US" sz="3800" dirty="0" err="1"/>
              <a:t>BoW</a:t>
            </a:r>
            <a:endParaRPr lang="en-US" sz="3800" dirty="0"/>
          </a:p>
        </p:txBody>
      </p:sp>
      <p:grpSp>
        <p:nvGrpSpPr>
          <p:cNvPr id="11" name="Group 10">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AC7F768E-0DED-77FC-E256-3B9288D2AABB}"/>
              </a:ext>
            </a:extLst>
          </p:cNvPr>
          <p:cNvGraphicFramePr>
            <a:graphicFrameLocks noGrp="1"/>
          </p:cNvGraphicFramePr>
          <p:nvPr>
            <p:ph idx="1"/>
            <p:extLst>
              <p:ext uri="{D42A27DB-BD31-4B8C-83A1-F6EECF244321}">
                <p14:modId xmlns:p14="http://schemas.microsoft.com/office/powerpoint/2010/main" val="1105745050"/>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BEB2982E-E1CC-2B9D-E344-3B4BB25FE095}"/>
              </a:ext>
            </a:extLst>
          </p:cNvPr>
          <p:cNvPicPr>
            <a:picLocks noChangeAspect="1"/>
          </p:cNvPicPr>
          <p:nvPr/>
        </p:nvPicPr>
        <p:blipFill>
          <a:blip r:embed="rId7"/>
          <a:stretch>
            <a:fillRect/>
          </a:stretch>
        </p:blipFill>
        <p:spPr>
          <a:xfrm>
            <a:off x="7052186" y="309986"/>
            <a:ext cx="3337560" cy="1417836"/>
          </a:xfrm>
          <a:prstGeom prst="rect">
            <a:avLst/>
          </a:prstGeom>
        </p:spPr>
      </p:pic>
    </p:spTree>
    <p:extLst>
      <p:ext uri="{BB962C8B-B14F-4D97-AF65-F5344CB8AC3E}">
        <p14:creationId xmlns:p14="http://schemas.microsoft.com/office/powerpoint/2010/main" val="91537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FBEEA3DE-DE48-531C-81EE-A03A541191EC}"/>
              </a:ext>
            </a:extLst>
          </p:cNvPr>
          <p:cNvSpPr>
            <a:spLocks noGrp="1"/>
          </p:cNvSpPr>
          <p:nvPr>
            <p:ph type="title"/>
          </p:nvPr>
        </p:nvSpPr>
        <p:spPr>
          <a:xfrm>
            <a:off x="1188062" y="712542"/>
            <a:ext cx="9356106" cy="917476"/>
          </a:xfrm>
        </p:spPr>
        <p:txBody>
          <a:bodyPr anchor="t">
            <a:normAutofit/>
          </a:bodyPr>
          <a:lstStyle/>
          <a:p>
            <a:r>
              <a:rPr lang="en-US" sz="3800" dirty="0"/>
              <a:t>Word2Vec (Twitter)</a:t>
            </a:r>
          </a:p>
        </p:txBody>
      </p:sp>
      <p:grpSp>
        <p:nvGrpSpPr>
          <p:cNvPr id="11" name="Group 10">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AC7F768E-0DED-77FC-E256-3B9288D2AABB}"/>
              </a:ext>
            </a:extLst>
          </p:cNvPr>
          <p:cNvGraphicFramePr>
            <a:graphicFrameLocks noGrp="1"/>
          </p:cNvGraphicFramePr>
          <p:nvPr>
            <p:ph idx="1"/>
            <p:extLst>
              <p:ext uri="{D42A27DB-BD31-4B8C-83A1-F6EECF244321}">
                <p14:modId xmlns:p14="http://schemas.microsoft.com/office/powerpoint/2010/main" val="2392656198"/>
              </p:ext>
            </p:extLst>
          </p:nvPr>
        </p:nvGraphicFramePr>
        <p:xfrm>
          <a:off x="1188062" y="1825624"/>
          <a:ext cx="9356107" cy="4625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8820F108-EBBB-AF3C-B9AC-5C8FC6671450}"/>
              </a:ext>
            </a:extLst>
          </p:cNvPr>
          <p:cNvPicPr>
            <a:picLocks noChangeAspect="1"/>
          </p:cNvPicPr>
          <p:nvPr/>
        </p:nvPicPr>
        <p:blipFill>
          <a:blip r:embed="rId7"/>
          <a:stretch>
            <a:fillRect/>
          </a:stretch>
        </p:blipFill>
        <p:spPr>
          <a:xfrm>
            <a:off x="7033017" y="256197"/>
            <a:ext cx="3337560" cy="1386468"/>
          </a:xfrm>
          <a:prstGeom prst="rect">
            <a:avLst/>
          </a:prstGeom>
        </p:spPr>
      </p:pic>
    </p:spTree>
    <p:extLst>
      <p:ext uri="{BB962C8B-B14F-4D97-AF65-F5344CB8AC3E}">
        <p14:creationId xmlns:p14="http://schemas.microsoft.com/office/powerpoint/2010/main" val="2236318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FBEEA3DE-DE48-531C-81EE-A03A541191EC}"/>
              </a:ext>
            </a:extLst>
          </p:cNvPr>
          <p:cNvSpPr>
            <a:spLocks noGrp="1"/>
          </p:cNvSpPr>
          <p:nvPr>
            <p:ph type="title"/>
          </p:nvPr>
        </p:nvSpPr>
        <p:spPr>
          <a:xfrm>
            <a:off x="1188062" y="712542"/>
            <a:ext cx="9356106" cy="917476"/>
          </a:xfrm>
        </p:spPr>
        <p:txBody>
          <a:bodyPr anchor="t">
            <a:normAutofit/>
          </a:bodyPr>
          <a:lstStyle/>
          <a:p>
            <a:r>
              <a:rPr lang="en-US" sz="3800" dirty="0"/>
              <a:t>Word2Vec (Wikipedia)</a:t>
            </a:r>
          </a:p>
        </p:txBody>
      </p:sp>
      <p:grpSp>
        <p:nvGrpSpPr>
          <p:cNvPr id="11" name="Group 10">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AC7F768E-0DED-77FC-E256-3B9288D2AABB}"/>
              </a:ext>
            </a:extLst>
          </p:cNvPr>
          <p:cNvGraphicFramePr>
            <a:graphicFrameLocks noGrp="1"/>
          </p:cNvGraphicFramePr>
          <p:nvPr>
            <p:ph idx="1"/>
            <p:extLst>
              <p:ext uri="{D42A27DB-BD31-4B8C-83A1-F6EECF244321}">
                <p14:modId xmlns:p14="http://schemas.microsoft.com/office/powerpoint/2010/main" val="2625177801"/>
              </p:ext>
            </p:extLst>
          </p:nvPr>
        </p:nvGraphicFramePr>
        <p:xfrm>
          <a:off x="1188062" y="1825624"/>
          <a:ext cx="9356107"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6330500F-EA05-0C25-CA1C-ADDAD244FDC4}"/>
              </a:ext>
            </a:extLst>
          </p:cNvPr>
          <p:cNvPicPr>
            <a:picLocks noChangeAspect="1"/>
          </p:cNvPicPr>
          <p:nvPr/>
        </p:nvPicPr>
        <p:blipFill>
          <a:blip r:embed="rId7"/>
          <a:stretch>
            <a:fillRect/>
          </a:stretch>
        </p:blipFill>
        <p:spPr>
          <a:xfrm>
            <a:off x="7033017" y="311112"/>
            <a:ext cx="3337560" cy="1416709"/>
          </a:xfrm>
          <a:prstGeom prst="rect">
            <a:avLst/>
          </a:prstGeom>
        </p:spPr>
      </p:pic>
    </p:spTree>
    <p:extLst>
      <p:ext uri="{BB962C8B-B14F-4D97-AF65-F5344CB8AC3E}">
        <p14:creationId xmlns:p14="http://schemas.microsoft.com/office/powerpoint/2010/main" val="6399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8" name="Group 1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0" name="Rectangle 1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D2FB1DEF-5325-FFA3-592C-DD1B76F45AAA}"/>
              </a:ext>
            </a:extLst>
          </p:cNvPr>
          <p:cNvSpPr>
            <a:spLocks noGrp="1"/>
          </p:cNvSpPr>
          <p:nvPr>
            <p:ph type="title"/>
          </p:nvPr>
        </p:nvSpPr>
        <p:spPr>
          <a:xfrm>
            <a:off x="1043631" y="809898"/>
            <a:ext cx="9942716" cy="1554480"/>
          </a:xfrm>
        </p:spPr>
        <p:txBody>
          <a:bodyPr anchor="ctr">
            <a:normAutofit/>
          </a:bodyPr>
          <a:lstStyle/>
          <a:p>
            <a:r>
              <a:rPr lang="en-US" dirty="0"/>
              <a:t>Pre-Processing Steps – Cleaning the Text</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881C60D-2E5A-F89F-CA8F-52E2F8A7A110}"/>
              </a:ext>
            </a:extLst>
          </p:cNvPr>
          <p:cNvPicPr>
            <a:picLocks noChangeAspect="1"/>
          </p:cNvPicPr>
          <p:nvPr/>
        </p:nvPicPr>
        <p:blipFill rotWithShape="1">
          <a:blip r:embed="rId2"/>
          <a:srcRect t="13232" r="6357"/>
          <a:stretch/>
        </p:blipFill>
        <p:spPr>
          <a:xfrm>
            <a:off x="3376961" y="2753174"/>
            <a:ext cx="5438078" cy="3569856"/>
          </a:xfrm>
          <a:prstGeom prst="rect">
            <a:avLst/>
          </a:prstGeom>
        </p:spPr>
      </p:pic>
    </p:spTree>
    <p:extLst>
      <p:ext uri="{BB962C8B-B14F-4D97-AF65-F5344CB8AC3E}">
        <p14:creationId xmlns:p14="http://schemas.microsoft.com/office/powerpoint/2010/main" val="348412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FBEEA3DE-DE48-531C-81EE-A03A541191EC}"/>
              </a:ext>
            </a:extLst>
          </p:cNvPr>
          <p:cNvSpPr>
            <a:spLocks noGrp="1"/>
          </p:cNvSpPr>
          <p:nvPr>
            <p:ph type="title"/>
          </p:nvPr>
        </p:nvSpPr>
        <p:spPr>
          <a:xfrm>
            <a:off x="1188062" y="712542"/>
            <a:ext cx="9356106" cy="917476"/>
          </a:xfrm>
        </p:spPr>
        <p:txBody>
          <a:bodyPr anchor="t">
            <a:normAutofit/>
          </a:bodyPr>
          <a:lstStyle/>
          <a:p>
            <a:r>
              <a:rPr lang="en-US" sz="3800" dirty="0"/>
              <a:t>BERT</a:t>
            </a:r>
          </a:p>
        </p:txBody>
      </p:sp>
      <p:grpSp>
        <p:nvGrpSpPr>
          <p:cNvPr id="11" name="Group 10">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AC7F768E-0DED-77FC-E256-3B9288D2AABB}"/>
              </a:ext>
            </a:extLst>
          </p:cNvPr>
          <p:cNvGraphicFramePr>
            <a:graphicFrameLocks noGrp="1"/>
          </p:cNvGraphicFramePr>
          <p:nvPr>
            <p:ph idx="1"/>
            <p:extLst>
              <p:ext uri="{D42A27DB-BD31-4B8C-83A1-F6EECF244321}">
                <p14:modId xmlns:p14="http://schemas.microsoft.com/office/powerpoint/2010/main" val="1526836108"/>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F15A5F36-692F-B2CE-AFB6-001B139FB2DF}"/>
              </a:ext>
            </a:extLst>
          </p:cNvPr>
          <p:cNvPicPr>
            <a:picLocks noChangeAspect="1"/>
          </p:cNvPicPr>
          <p:nvPr/>
        </p:nvPicPr>
        <p:blipFill>
          <a:blip r:embed="rId7"/>
          <a:stretch>
            <a:fillRect/>
          </a:stretch>
        </p:blipFill>
        <p:spPr>
          <a:xfrm>
            <a:off x="7033017" y="287468"/>
            <a:ext cx="3337560" cy="1440354"/>
          </a:xfrm>
          <a:prstGeom prst="rect">
            <a:avLst/>
          </a:prstGeom>
        </p:spPr>
      </p:pic>
    </p:spTree>
    <p:extLst>
      <p:ext uri="{BB962C8B-B14F-4D97-AF65-F5344CB8AC3E}">
        <p14:creationId xmlns:p14="http://schemas.microsoft.com/office/powerpoint/2010/main" val="145967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A56CD-B674-AFC4-8907-5EA876ECE565}"/>
              </a:ext>
            </a:extLst>
          </p:cNvPr>
          <p:cNvSpPr>
            <a:spLocks noGrp="1"/>
          </p:cNvSpPr>
          <p:nvPr>
            <p:ph type="title"/>
          </p:nvPr>
        </p:nvSpPr>
        <p:spPr/>
        <p:txBody>
          <a:bodyPr/>
          <a:lstStyle/>
          <a:p>
            <a:r>
              <a:rPr lang="en-US" dirty="0"/>
              <a:t>Summary of Evaluation</a:t>
            </a:r>
          </a:p>
        </p:txBody>
      </p:sp>
      <p:graphicFrame>
        <p:nvGraphicFramePr>
          <p:cNvPr id="5" name="Content Placeholder 2">
            <a:extLst>
              <a:ext uri="{FF2B5EF4-FFF2-40B4-BE49-F238E27FC236}">
                <a16:creationId xmlns:a16="http://schemas.microsoft.com/office/drawing/2014/main" id="{3444DDD9-B2A5-A2A5-1A0A-5B5688051E6F}"/>
              </a:ext>
            </a:extLst>
          </p:cNvPr>
          <p:cNvGraphicFramePr>
            <a:graphicFrameLocks noGrp="1"/>
          </p:cNvGraphicFramePr>
          <p:nvPr>
            <p:ph idx="1"/>
            <p:extLst>
              <p:ext uri="{D42A27DB-BD31-4B8C-83A1-F6EECF244321}">
                <p14:modId xmlns:p14="http://schemas.microsoft.com/office/powerpoint/2010/main" val="2872571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5189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2B72-E620-5B35-0314-58EADD0DCFFB}"/>
              </a:ext>
            </a:extLst>
          </p:cNvPr>
          <p:cNvSpPr>
            <a:spLocks noGrp="1"/>
          </p:cNvSpPr>
          <p:nvPr>
            <p:ph type="title"/>
          </p:nvPr>
        </p:nvSpPr>
        <p:spPr/>
        <p:txBody>
          <a:bodyPr/>
          <a:lstStyle/>
          <a:p>
            <a:r>
              <a:rPr lang="en-US" dirty="0"/>
              <a:t>Final Thoughts</a:t>
            </a:r>
          </a:p>
        </p:txBody>
      </p:sp>
      <p:graphicFrame>
        <p:nvGraphicFramePr>
          <p:cNvPr id="5" name="Content Placeholder 2">
            <a:extLst>
              <a:ext uri="{FF2B5EF4-FFF2-40B4-BE49-F238E27FC236}">
                <a16:creationId xmlns:a16="http://schemas.microsoft.com/office/drawing/2014/main" id="{9A1ACF44-AD68-87CD-25FF-B1E8497733D1}"/>
              </a:ext>
            </a:extLst>
          </p:cNvPr>
          <p:cNvGraphicFramePr>
            <a:graphicFrameLocks noGrp="1"/>
          </p:cNvGraphicFramePr>
          <p:nvPr>
            <p:ph idx="1"/>
            <p:extLst>
              <p:ext uri="{D42A27DB-BD31-4B8C-83A1-F6EECF244321}">
                <p14:modId xmlns:p14="http://schemas.microsoft.com/office/powerpoint/2010/main" val="35226849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853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C9BB2-D6B2-3D28-5AA0-1B14269A950D}"/>
              </a:ext>
            </a:extLst>
          </p:cNvPr>
          <p:cNvSpPr>
            <a:spLocks noGrp="1"/>
          </p:cNvSpPr>
          <p:nvPr>
            <p:ph type="title"/>
          </p:nvPr>
        </p:nvSpPr>
        <p:spPr>
          <a:xfrm>
            <a:off x="1003860" y="3092921"/>
            <a:ext cx="5555624" cy="2232199"/>
          </a:xfrm>
        </p:spPr>
        <p:txBody>
          <a:bodyPr vert="horz" lIns="91440" tIns="45720" rIns="91440" bIns="45720" rtlCol="0" anchor="t">
            <a:normAutofit/>
          </a:bodyPr>
          <a:lstStyle/>
          <a:p>
            <a:r>
              <a:rPr lang="en-US" sz="5400" b="1" dirty="0"/>
              <a:t>Thank You!</a:t>
            </a:r>
          </a:p>
        </p:txBody>
      </p:sp>
      <p:pic>
        <p:nvPicPr>
          <p:cNvPr id="154" name="Graphic 153" descr="Handshake">
            <a:extLst>
              <a:ext uri="{FF2B5EF4-FFF2-40B4-BE49-F238E27FC236}">
                <a16:creationId xmlns:a16="http://schemas.microsoft.com/office/drawing/2014/main" id="{203B992C-F5BA-01AC-50EA-A21CDAD3C2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1032842"/>
            <a:ext cx="4986227" cy="4986227"/>
          </a:xfrm>
          <a:prstGeom prst="rect">
            <a:avLst/>
          </a:prstGeom>
        </p:spPr>
      </p:pic>
    </p:spTree>
    <p:extLst>
      <p:ext uri="{BB962C8B-B14F-4D97-AF65-F5344CB8AC3E}">
        <p14:creationId xmlns:p14="http://schemas.microsoft.com/office/powerpoint/2010/main" val="216451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8" name="Group 1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0" name="Rectangle 1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D2FB1DEF-5325-FFA3-592C-DD1B76F45AAA}"/>
              </a:ext>
            </a:extLst>
          </p:cNvPr>
          <p:cNvSpPr>
            <a:spLocks noGrp="1"/>
          </p:cNvSpPr>
          <p:nvPr>
            <p:ph type="title"/>
          </p:nvPr>
        </p:nvSpPr>
        <p:spPr>
          <a:xfrm>
            <a:off x="1043631" y="809898"/>
            <a:ext cx="9942716" cy="1554480"/>
          </a:xfrm>
        </p:spPr>
        <p:txBody>
          <a:bodyPr anchor="ctr">
            <a:normAutofit/>
          </a:bodyPr>
          <a:lstStyle/>
          <a:p>
            <a:r>
              <a:rPr kumimoji="0" lang="en-US" sz="3600" b="0" i="0" u="none" strike="noStrike" kern="1200" cap="none" spc="0" normalizeH="0" baseline="0" noProof="0" dirty="0">
                <a:ln>
                  <a:noFill/>
                </a:ln>
                <a:solidFill>
                  <a:prstClr val="black"/>
                </a:solidFill>
                <a:effectLst/>
                <a:uLnTx/>
                <a:uFillTx/>
                <a:latin typeface="Aptos Display" panose="02110004020202020204"/>
                <a:ea typeface="+mj-ea"/>
                <a:cs typeface="+mj-cs"/>
              </a:rPr>
              <a:t>Pre-Processing Steps – Data Encoding and Splitting</a:t>
            </a:r>
            <a:endParaRPr lang="en-US"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Rectangle 2" descr="Database">
            <a:extLst>
              <a:ext uri="{FF2B5EF4-FFF2-40B4-BE49-F238E27FC236}">
                <a16:creationId xmlns:a16="http://schemas.microsoft.com/office/drawing/2014/main" id="{20CB1BB6-E078-9DC5-5C10-92C303E9199D}"/>
              </a:ext>
            </a:extLst>
          </p:cNvPr>
          <p:cNvSpPr/>
          <p:nvPr/>
        </p:nvSpPr>
        <p:spPr>
          <a:xfrm>
            <a:off x="1594236" y="2784961"/>
            <a:ext cx="1237146" cy="123714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4" name="Freeform: Shape 3">
            <a:extLst>
              <a:ext uri="{FF2B5EF4-FFF2-40B4-BE49-F238E27FC236}">
                <a16:creationId xmlns:a16="http://schemas.microsoft.com/office/drawing/2014/main" id="{8FBEA2E7-D580-FAE7-84AA-FCEC83CFD93B}"/>
              </a:ext>
            </a:extLst>
          </p:cNvPr>
          <p:cNvSpPr/>
          <p:nvPr/>
        </p:nvSpPr>
        <p:spPr>
          <a:xfrm>
            <a:off x="838200" y="4224396"/>
            <a:ext cx="2749215" cy="685056"/>
          </a:xfrm>
          <a:custGeom>
            <a:avLst/>
            <a:gdLst>
              <a:gd name="connsiteX0" fmla="*/ 0 w 2889450"/>
              <a:gd name="connsiteY0" fmla="*/ 0 h 720000"/>
              <a:gd name="connsiteX1" fmla="*/ 2889450 w 2889450"/>
              <a:gd name="connsiteY1" fmla="*/ 0 h 720000"/>
              <a:gd name="connsiteX2" fmla="*/ 2889450 w 2889450"/>
              <a:gd name="connsiteY2" fmla="*/ 720000 h 720000"/>
              <a:gd name="connsiteX3" fmla="*/ 0 w 2889450"/>
              <a:gd name="connsiteY3" fmla="*/ 720000 h 720000"/>
              <a:gd name="connsiteX4" fmla="*/ 0 w 28894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450" h="720000">
                <a:moveTo>
                  <a:pt x="0" y="0"/>
                </a:moveTo>
                <a:lnTo>
                  <a:pt x="2889450" y="0"/>
                </a:lnTo>
                <a:lnTo>
                  <a:pt x="28894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464503">
              <a:spcBef>
                <a:spcPct val="0"/>
              </a:spcBef>
              <a:spcAft>
                <a:spcPct val="35000"/>
              </a:spcAft>
            </a:pPr>
            <a:r>
              <a:rPr lang="en-US" sz="1045" kern="1200" dirty="0">
                <a:solidFill>
                  <a:schemeClr val="tx1">
                    <a:hueOff val="0"/>
                    <a:satOff val="0"/>
                    <a:lumOff val="0"/>
                    <a:alphaOff val="0"/>
                  </a:schemeClr>
                </a:solidFill>
                <a:latin typeface="+mn-lt"/>
                <a:ea typeface="+mn-ea"/>
                <a:cs typeface="+mn-cs"/>
              </a:rPr>
              <a:t>After performing these pre-processing steps, the data sets were divided into independent variables and dependent variables.</a:t>
            </a:r>
          </a:p>
        </p:txBody>
      </p:sp>
      <p:sp>
        <p:nvSpPr>
          <p:cNvPr id="5" name="Rectangle 4" descr="Processor">
            <a:extLst>
              <a:ext uri="{FF2B5EF4-FFF2-40B4-BE49-F238E27FC236}">
                <a16:creationId xmlns:a16="http://schemas.microsoft.com/office/drawing/2014/main" id="{B7B7AD2C-CBC0-82F2-2B48-396F2EB5C952}"/>
              </a:ext>
            </a:extLst>
          </p:cNvPr>
          <p:cNvSpPr/>
          <p:nvPr/>
        </p:nvSpPr>
        <p:spPr>
          <a:xfrm>
            <a:off x="5307323" y="3471119"/>
            <a:ext cx="1237146" cy="1237146"/>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7" name="Freeform: Shape 6">
            <a:extLst>
              <a:ext uri="{FF2B5EF4-FFF2-40B4-BE49-F238E27FC236}">
                <a16:creationId xmlns:a16="http://schemas.microsoft.com/office/drawing/2014/main" id="{9D42BE7E-B558-26BE-3A80-C8E9D37E3EAD}"/>
              </a:ext>
            </a:extLst>
          </p:cNvPr>
          <p:cNvSpPr/>
          <p:nvPr/>
        </p:nvSpPr>
        <p:spPr>
          <a:xfrm>
            <a:off x="4551290" y="5047645"/>
            <a:ext cx="2749215" cy="685056"/>
          </a:xfrm>
          <a:custGeom>
            <a:avLst/>
            <a:gdLst>
              <a:gd name="connsiteX0" fmla="*/ 0 w 2889450"/>
              <a:gd name="connsiteY0" fmla="*/ 0 h 720000"/>
              <a:gd name="connsiteX1" fmla="*/ 2889450 w 2889450"/>
              <a:gd name="connsiteY1" fmla="*/ 0 h 720000"/>
              <a:gd name="connsiteX2" fmla="*/ 2889450 w 2889450"/>
              <a:gd name="connsiteY2" fmla="*/ 720000 h 720000"/>
              <a:gd name="connsiteX3" fmla="*/ 0 w 2889450"/>
              <a:gd name="connsiteY3" fmla="*/ 720000 h 720000"/>
              <a:gd name="connsiteX4" fmla="*/ 0 w 28894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450" h="720000">
                <a:moveTo>
                  <a:pt x="0" y="0"/>
                </a:moveTo>
                <a:lnTo>
                  <a:pt x="2889450" y="0"/>
                </a:lnTo>
                <a:lnTo>
                  <a:pt x="28894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464503">
              <a:spcBef>
                <a:spcPct val="0"/>
              </a:spcBef>
              <a:spcAft>
                <a:spcPct val="35000"/>
              </a:spcAft>
            </a:pPr>
            <a:r>
              <a:rPr lang="en-US" sz="1045" kern="1200" dirty="0">
                <a:solidFill>
                  <a:schemeClr val="tx1">
                    <a:hueOff val="0"/>
                    <a:satOff val="0"/>
                    <a:lumOff val="0"/>
                    <a:alphaOff val="0"/>
                  </a:schemeClr>
                </a:solidFill>
                <a:latin typeface="+mn-lt"/>
                <a:ea typeface="+mn-ea"/>
                <a:cs typeface="+mn-cs"/>
              </a:rPr>
              <a:t>An 80-20 ratio was used to split the training feature and target variables  (temp) into training and validation sets, maintaining a constant random state for reproducibility.</a:t>
            </a:r>
          </a:p>
        </p:txBody>
      </p:sp>
      <p:sp>
        <p:nvSpPr>
          <p:cNvPr id="8" name="Rectangle 7" descr="Presentation with Checklist">
            <a:extLst>
              <a:ext uri="{FF2B5EF4-FFF2-40B4-BE49-F238E27FC236}">
                <a16:creationId xmlns:a16="http://schemas.microsoft.com/office/drawing/2014/main" id="{A4E49A53-7982-9487-A043-F67D42E58C59}"/>
              </a:ext>
            </a:extLst>
          </p:cNvPr>
          <p:cNvSpPr/>
          <p:nvPr/>
        </p:nvSpPr>
        <p:spPr>
          <a:xfrm>
            <a:off x="9020412" y="2691408"/>
            <a:ext cx="1237146" cy="1237146"/>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9" name="Freeform: Shape 8">
            <a:extLst>
              <a:ext uri="{FF2B5EF4-FFF2-40B4-BE49-F238E27FC236}">
                <a16:creationId xmlns:a16="http://schemas.microsoft.com/office/drawing/2014/main" id="{B435FB08-9859-73A8-25B1-C8133EEC2E7E}"/>
              </a:ext>
            </a:extLst>
          </p:cNvPr>
          <p:cNvSpPr/>
          <p:nvPr/>
        </p:nvSpPr>
        <p:spPr>
          <a:xfrm>
            <a:off x="8264378" y="3982801"/>
            <a:ext cx="2749215" cy="685056"/>
          </a:xfrm>
          <a:custGeom>
            <a:avLst/>
            <a:gdLst>
              <a:gd name="connsiteX0" fmla="*/ 0 w 2889450"/>
              <a:gd name="connsiteY0" fmla="*/ 0 h 720000"/>
              <a:gd name="connsiteX1" fmla="*/ 2889450 w 2889450"/>
              <a:gd name="connsiteY1" fmla="*/ 0 h 720000"/>
              <a:gd name="connsiteX2" fmla="*/ 2889450 w 2889450"/>
              <a:gd name="connsiteY2" fmla="*/ 720000 h 720000"/>
              <a:gd name="connsiteX3" fmla="*/ 0 w 2889450"/>
              <a:gd name="connsiteY3" fmla="*/ 720000 h 720000"/>
              <a:gd name="connsiteX4" fmla="*/ 0 w 28894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450" h="720000">
                <a:moveTo>
                  <a:pt x="0" y="0"/>
                </a:moveTo>
                <a:lnTo>
                  <a:pt x="2889450" y="0"/>
                </a:lnTo>
                <a:lnTo>
                  <a:pt x="28894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464503">
              <a:spcBef>
                <a:spcPct val="0"/>
              </a:spcBef>
              <a:spcAft>
                <a:spcPct val="35000"/>
              </a:spcAft>
            </a:pPr>
            <a:r>
              <a:rPr lang="en-US" sz="1045" kern="1200" dirty="0">
                <a:solidFill>
                  <a:schemeClr val="tx1">
                    <a:hueOff val="0"/>
                    <a:satOff val="0"/>
                    <a:lumOff val="0"/>
                    <a:alphaOff val="0"/>
                  </a:schemeClr>
                </a:solidFill>
                <a:latin typeface="+mn-lt"/>
                <a:ea typeface="+mn-ea"/>
                <a:cs typeface="+mn-cs"/>
              </a:rPr>
              <a:t>The target variables are later encoded using </a:t>
            </a:r>
            <a:r>
              <a:rPr lang="en-US" sz="1045" kern="1200" dirty="0" err="1">
                <a:solidFill>
                  <a:schemeClr val="tx1">
                    <a:hueOff val="0"/>
                    <a:satOff val="0"/>
                    <a:lumOff val="0"/>
                    <a:alphaOff val="0"/>
                  </a:schemeClr>
                </a:solidFill>
                <a:latin typeface="+mn-lt"/>
                <a:ea typeface="+mn-ea"/>
                <a:cs typeface="+mn-cs"/>
              </a:rPr>
              <a:t>LabelEncoder</a:t>
            </a:r>
            <a:r>
              <a:rPr lang="en-US" sz="1045" kern="1200" dirty="0">
                <a:solidFill>
                  <a:schemeClr val="tx1">
                    <a:hueOff val="0"/>
                    <a:satOff val="0"/>
                    <a:lumOff val="0"/>
                    <a:alphaOff val="0"/>
                  </a:schemeClr>
                </a:solidFill>
                <a:latin typeface="+mn-lt"/>
                <a:ea typeface="+mn-ea"/>
                <a:cs typeface="+mn-cs"/>
              </a:rPr>
              <a:t> which plays a pivotal role in transforming categorical labels into a numerical format. This transformation is critical during the model training phase as certain models do not accept the raw labels but rather require them to be numerical (e.g. </a:t>
            </a:r>
            <a:r>
              <a:rPr lang="en-US" sz="1045" kern="1200" dirty="0" err="1">
                <a:solidFill>
                  <a:schemeClr val="tx1">
                    <a:hueOff val="0"/>
                    <a:satOff val="0"/>
                    <a:lumOff val="0"/>
                    <a:alphaOff val="0"/>
                  </a:schemeClr>
                </a:solidFill>
                <a:latin typeface="+mn-lt"/>
                <a:ea typeface="+mn-ea"/>
                <a:cs typeface="+mn-cs"/>
              </a:rPr>
              <a:t>BiLSTM</a:t>
            </a:r>
            <a:r>
              <a:rPr lang="en-US" sz="1045" kern="1200" dirty="0">
                <a:solidFill>
                  <a:schemeClr val="tx1">
                    <a:hueOff val="0"/>
                    <a:satOff val="0"/>
                    <a:lumOff val="0"/>
                    <a:alphaOff val="0"/>
                  </a:schemeClr>
                </a:solidFill>
                <a:latin typeface="+mn-lt"/>
                <a:ea typeface="+mn-ea"/>
                <a:cs typeface="+mn-cs"/>
              </a:rPr>
              <a:t>, BERT, GPT).</a:t>
            </a:r>
          </a:p>
        </p:txBody>
      </p:sp>
      <p:pic>
        <p:nvPicPr>
          <p:cNvPr id="10" name="Picture 9" descr="A black text with blue and red lines&#10;&#10;Description automatically generated">
            <a:extLst>
              <a:ext uri="{FF2B5EF4-FFF2-40B4-BE49-F238E27FC236}">
                <a16:creationId xmlns:a16="http://schemas.microsoft.com/office/drawing/2014/main" id="{83A8ED3F-0F25-2472-9924-0646D8D1D985}"/>
              </a:ext>
            </a:extLst>
          </p:cNvPr>
          <p:cNvPicPr>
            <a:picLocks noChangeAspect="1"/>
          </p:cNvPicPr>
          <p:nvPr/>
        </p:nvPicPr>
        <p:blipFill>
          <a:blip r:embed="rId8"/>
          <a:stretch>
            <a:fillRect/>
          </a:stretch>
        </p:blipFill>
        <p:spPr>
          <a:xfrm>
            <a:off x="1320958" y="4998630"/>
            <a:ext cx="1783697" cy="783086"/>
          </a:xfrm>
          <a:prstGeom prst="rect">
            <a:avLst/>
          </a:prstGeom>
        </p:spPr>
      </p:pic>
      <p:pic>
        <p:nvPicPr>
          <p:cNvPr id="12" name="Picture 11">
            <a:extLst>
              <a:ext uri="{FF2B5EF4-FFF2-40B4-BE49-F238E27FC236}">
                <a16:creationId xmlns:a16="http://schemas.microsoft.com/office/drawing/2014/main" id="{AA2257E6-E4CA-D847-B894-E5F4AF858BFE}"/>
              </a:ext>
            </a:extLst>
          </p:cNvPr>
          <p:cNvPicPr>
            <a:picLocks noChangeAspect="1"/>
          </p:cNvPicPr>
          <p:nvPr/>
        </p:nvPicPr>
        <p:blipFill>
          <a:blip r:embed="rId9"/>
          <a:stretch>
            <a:fillRect/>
          </a:stretch>
        </p:blipFill>
        <p:spPr>
          <a:xfrm>
            <a:off x="2489016" y="6070428"/>
            <a:ext cx="6873762" cy="261029"/>
          </a:xfrm>
          <a:prstGeom prst="rect">
            <a:avLst/>
          </a:prstGeom>
        </p:spPr>
      </p:pic>
      <p:pic>
        <p:nvPicPr>
          <p:cNvPr id="13" name="Picture 12" descr="A close-up of a computer code&#10;&#10;Description automatically generated">
            <a:extLst>
              <a:ext uri="{FF2B5EF4-FFF2-40B4-BE49-F238E27FC236}">
                <a16:creationId xmlns:a16="http://schemas.microsoft.com/office/drawing/2014/main" id="{598B6A3F-8DE3-F970-CC4B-591E9F347AF8}"/>
              </a:ext>
            </a:extLst>
          </p:cNvPr>
          <p:cNvPicPr>
            <a:picLocks noChangeAspect="1"/>
          </p:cNvPicPr>
          <p:nvPr/>
        </p:nvPicPr>
        <p:blipFill>
          <a:blip r:embed="rId10"/>
          <a:stretch>
            <a:fillRect/>
          </a:stretch>
        </p:blipFill>
        <p:spPr>
          <a:xfrm>
            <a:off x="7924170" y="5166354"/>
            <a:ext cx="3429630" cy="688827"/>
          </a:xfrm>
          <a:prstGeom prst="rect">
            <a:avLst/>
          </a:prstGeom>
        </p:spPr>
      </p:pic>
    </p:spTree>
    <p:extLst>
      <p:ext uri="{BB962C8B-B14F-4D97-AF65-F5344CB8AC3E}">
        <p14:creationId xmlns:p14="http://schemas.microsoft.com/office/powerpoint/2010/main" val="2362331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50BEB8-A249-6D11-B372-9F4CC058E582}"/>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dirty="0">
                <a:solidFill>
                  <a:schemeClr val="tx1"/>
                </a:solidFill>
                <a:latin typeface="+mj-lt"/>
                <a:ea typeface="+mj-ea"/>
                <a:cs typeface="+mj-cs"/>
              </a:rPr>
              <a:t>Pre-Processing Steps – Pipeline</a:t>
            </a:r>
          </a:p>
        </p:txBody>
      </p:sp>
      <p:sp>
        <p:nvSpPr>
          <p:cNvPr id="29" name="Rectangle 2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318F3BD1-1523-9D97-2708-22FCDE1FE26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5238" y="1011412"/>
            <a:ext cx="7608304" cy="4906131"/>
          </a:xfrm>
          <a:prstGeom prst="rect">
            <a:avLst/>
          </a:prstGeom>
        </p:spPr>
      </p:pic>
      <p:sp>
        <p:nvSpPr>
          <p:cNvPr id="33" name="Rectangle 32">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81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31BB1-86DA-422F-BA5E-C02B70BF54AB}"/>
              </a:ext>
            </a:extLst>
          </p:cNvPr>
          <p:cNvSpPr>
            <a:spLocks noGrp="1"/>
          </p:cNvSpPr>
          <p:nvPr>
            <p:ph type="title"/>
          </p:nvPr>
        </p:nvSpPr>
        <p:spPr>
          <a:xfrm>
            <a:off x="793662" y="386930"/>
            <a:ext cx="10066122" cy="1298448"/>
          </a:xfrm>
        </p:spPr>
        <p:txBody>
          <a:bodyPr anchor="b">
            <a:normAutofit/>
          </a:bodyPr>
          <a:lstStyle/>
          <a:p>
            <a:r>
              <a:rPr lang="en-US" sz="4800" dirty="0"/>
              <a:t>Pre-Processing Steps</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DDC5F8-664E-1822-16AC-15CEC4702372}"/>
              </a:ext>
            </a:extLst>
          </p:cNvPr>
          <p:cNvSpPr>
            <a:spLocks noGrp="1"/>
          </p:cNvSpPr>
          <p:nvPr>
            <p:ph idx="1"/>
          </p:nvPr>
        </p:nvSpPr>
        <p:spPr>
          <a:xfrm>
            <a:off x="793661" y="2599509"/>
            <a:ext cx="4530898" cy="3639450"/>
          </a:xfrm>
        </p:spPr>
        <p:txBody>
          <a:bodyPr anchor="ctr">
            <a:normAutofit/>
          </a:bodyPr>
          <a:lstStyle/>
          <a:p>
            <a:r>
              <a:rPr lang="en-US" sz="2000" dirty="0"/>
              <a:t>As we can see, the results from the pre-processing steps are highly understandable, clean, and can be used to represent our words in various ways later on.</a:t>
            </a:r>
          </a:p>
        </p:txBody>
      </p:sp>
      <p:pic>
        <p:nvPicPr>
          <p:cNvPr id="5" name="Picture 4">
            <a:extLst>
              <a:ext uri="{FF2B5EF4-FFF2-40B4-BE49-F238E27FC236}">
                <a16:creationId xmlns:a16="http://schemas.microsoft.com/office/drawing/2014/main" id="{A85948EB-51C1-6AC4-C3F7-BDE24C5EFD28}"/>
              </a:ext>
            </a:extLst>
          </p:cNvPr>
          <p:cNvPicPr>
            <a:picLocks noChangeAspect="1"/>
          </p:cNvPicPr>
          <p:nvPr/>
        </p:nvPicPr>
        <p:blipFill>
          <a:blip r:embed="rId2"/>
          <a:stretch>
            <a:fillRect/>
          </a:stretch>
        </p:blipFill>
        <p:spPr>
          <a:xfrm>
            <a:off x="5911532" y="2697078"/>
            <a:ext cx="5150277" cy="3288597"/>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199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DB7833-3BA5-3E21-600F-0254CFF2DB1A}"/>
              </a:ext>
            </a:extLst>
          </p:cNvPr>
          <p:cNvSpPr>
            <a:spLocks noGrp="1"/>
          </p:cNvSpPr>
          <p:nvPr>
            <p:ph type="title"/>
          </p:nvPr>
        </p:nvSpPr>
        <p:spPr>
          <a:xfrm>
            <a:off x="1057025" y="922644"/>
            <a:ext cx="5040285" cy="1169585"/>
          </a:xfrm>
        </p:spPr>
        <p:txBody>
          <a:bodyPr anchor="b">
            <a:normAutofit/>
          </a:bodyPr>
          <a:lstStyle/>
          <a:p>
            <a:r>
              <a:rPr lang="en-US" sz="3700"/>
              <a:t>Pre-Processing Steps – Other Tested Steps</a:t>
            </a:r>
          </a:p>
        </p:txBody>
      </p:sp>
      <p:sp>
        <p:nvSpPr>
          <p:cNvPr id="20" name="Rectangle 19">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6F469B-1868-F3A2-07B8-1300D3E33BA5}"/>
              </a:ext>
            </a:extLst>
          </p:cNvPr>
          <p:cNvSpPr>
            <a:spLocks noGrp="1"/>
          </p:cNvSpPr>
          <p:nvPr>
            <p:ph idx="1"/>
          </p:nvPr>
        </p:nvSpPr>
        <p:spPr>
          <a:xfrm>
            <a:off x="1055715" y="2508105"/>
            <a:ext cx="5040285" cy="3632493"/>
          </a:xfrm>
        </p:spPr>
        <p:txBody>
          <a:bodyPr anchor="ctr">
            <a:normAutofit/>
          </a:bodyPr>
          <a:lstStyle/>
          <a:p>
            <a:r>
              <a:rPr lang="en-US" sz="2000" dirty="0"/>
              <a:t>We also tried to use stemming using NLTK's </a:t>
            </a:r>
            <a:r>
              <a:rPr lang="en-US" sz="2000" dirty="0" err="1"/>
              <a:t>ISRIStemmer</a:t>
            </a:r>
            <a:r>
              <a:rPr lang="en-US" sz="2000" dirty="0"/>
              <a:t>, which proved to perform poorly as even as an Arabic speaker I couldn't understand what was meant by the sentence. Additionally, the stemmer resulted in OOV for the majority of the tokens when using pre-trained word embeddings, therefore, we dropped the stemming step from our preprocessing.</a:t>
            </a:r>
          </a:p>
        </p:txBody>
      </p:sp>
      <p:pic>
        <p:nvPicPr>
          <p:cNvPr id="5" name="Picture 4" descr="A computer code with text&#10;&#10;Description automatically generated with medium confidence">
            <a:extLst>
              <a:ext uri="{FF2B5EF4-FFF2-40B4-BE49-F238E27FC236}">
                <a16:creationId xmlns:a16="http://schemas.microsoft.com/office/drawing/2014/main" id="{11C8F602-4202-9A2F-FB9E-97AE29B5AE62}"/>
              </a:ext>
            </a:extLst>
          </p:cNvPr>
          <p:cNvPicPr>
            <a:picLocks noChangeAspect="1"/>
          </p:cNvPicPr>
          <p:nvPr/>
        </p:nvPicPr>
        <p:blipFill>
          <a:blip r:embed="rId2"/>
          <a:stretch>
            <a:fillRect/>
          </a:stretch>
        </p:blipFill>
        <p:spPr>
          <a:xfrm>
            <a:off x="6946667" y="4306048"/>
            <a:ext cx="4389120" cy="1119225"/>
          </a:xfrm>
          <a:prstGeom prst="rect">
            <a:avLst/>
          </a:prstGeom>
        </p:spPr>
      </p:pic>
      <p:grpSp>
        <p:nvGrpSpPr>
          <p:cNvPr id="9" name="Group 8">
            <a:extLst>
              <a:ext uri="{FF2B5EF4-FFF2-40B4-BE49-F238E27FC236}">
                <a16:creationId xmlns:a16="http://schemas.microsoft.com/office/drawing/2014/main" id="{98319CBC-B0F5-B9C9-FBB5-E3F7FF31E989}"/>
              </a:ext>
            </a:extLst>
          </p:cNvPr>
          <p:cNvGrpSpPr/>
          <p:nvPr/>
        </p:nvGrpSpPr>
        <p:grpSpPr>
          <a:xfrm>
            <a:off x="6946667" y="714942"/>
            <a:ext cx="4389120" cy="2550017"/>
            <a:chOff x="6946667" y="557625"/>
            <a:chExt cx="4389120" cy="2550017"/>
          </a:xfrm>
        </p:grpSpPr>
        <p:pic>
          <p:nvPicPr>
            <p:cNvPr id="7" name="Picture 6" descr="A screenshot of a computer&#10;&#10;Description automatically generated">
              <a:extLst>
                <a:ext uri="{FF2B5EF4-FFF2-40B4-BE49-F238E27FC236}">
                  <a16:creationId xmlns:a16="http://schemas.microsoft.com/office/drawing/2014/main" id="{8C702222-159E-77EF-6C9B-556E875D5C4D}"/>
                </a:ext>
              </a:extLst>
            </p:cNvPr>
            <p:cNvPicPr>
              <a:picLocks noChangeAspect="1"/>
            </p:cNvPicPr>
            <p:nvPr/>
          </p:nvPicPr>
          <p:blipFill>
            <a:blip r:embed="rId3"/>
            <a:stretch>
              <a:fillRect/>
            </a:stretch>
          </p:blipFill>
          <p:spPr>
            <a:xfrm>
              <a:off x="6946667" y="1022100"/>
              <a:ext cx="4389120" cy="2085542"/>
            </a:xfrm>
            <a:prstGeom prst="rect">
              <a:avLst/>
            </a:prstGeom>
          </p:spPr>
        </p:pic>
        <p:pic>
          <p:nvPicPr>
            <p:cNvPr id="8" name="Picture 7">
              <a:extLst>
                <a:ext uri="{FF2B5EF4-FFF2-40B4-BE49-F238E27FC236}">
                  <a16:creationId xmlns:a16="http://schemas.microsoft.com/office/drawing/2014/main" id="{96595AC5-FA4E-7FA2-914C-24E0816B93EA}"/>
                </a:ext>
              </a:extLst>
            </p:cNvPr>
            <p:cNvPicPr>
              <a:picLocks noChangeAspect="1"/>
            </p:cNvPicPr>
            <p:nvPr/>
          </p:nvPicPr>
          <p:blipFill rotWithShape="1">
            <a:blip r:embed="rId4"/>
            <a:srcRect b="84844"/>
            <a:stretch/>
          </p:blipFill>
          <p:spPr>
            <a:xfrm>
              <a:off x="6946667" y="557625"/>
              <a:ext cx="4389120" cy="424747"/>
            </a:xfrm>
            <a:prstGeom prst="rect">
              <a:avLst/>
            </a:prstGeom>
          </p:spPr>
        </p:pic>
      </p:grpSp>
    </p:spTree>
    <p:extLst>
      <p:ext uri="{BB962C8B-B14F-4D97-AF65-F5344CB8AC3E}">
        <p14:creationId xmlns:p14="http://schemas.microsoft.com/office/powerpoint/2010/main" val="272223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2010</TotalTime>
  <Words>5887</Words>
  <Application>Microsoft Office PowerPoint</Application>
  <PresentationFormat>Widescreen</PresentationFormat>
  <Paragraphs>469</Paragraphs>
  <Slides>53</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53</vt:i4>
      </vt:variant>
    </vt:vector>
  </HeadingPairs>
  <TitlesOfParts>
    <vt:vector size="60" baseType="lpstr">
      <vt:lpstr>Aptos</vt:lpstr>
      <vt:lpstr>Aptos Display</vt:lpstr>
      <vt:lpstr>Arial</vt:lpstr>
      <vt:lpstr>Calibri</vt:lpstr>
      <vt:lpstr>Calibri Light</vt:lpstr>
      <vt:lpstr>Office Theme</vt:lpstr>
      <vt:lpstr>1_Office Theme</vt:lpstr>
      <vt:lpstr>Implement a Natural Language Processing Application</vt:lpstr>
      <vt:lpstr>Data Pre-Processing</vt:lpstr>
      <vt:lpstr>Pre-Processing Steps – Loading the Dataset</vt:lpstr>
      <vt:lpstr>Pre-Processing Steps – Cleaning the Text</vt:lpstr>
      <vt:lpstr>Pre-Processing Steps – Cleaning the Text</vt:lpstr>
      <vt:lpstr>Pre-Processing Steps – Data Encoding and Splitting</vt:lpstr>
      <vt:lpstr>Pre-Processing Steps – Pipeline</vt:lpstr>
      <vt:lpstr>Pre-Processing Steps</vt:lpstr>
      <vt:lpstr>Pre-Processing Steps – Other Tested Steps</vt:lpstr>
      <vt:lpstr>Pre-Processing Steps – Other Tested Steps</vt:lpstr>
      <vt:lpstr>Pre-Processing Steps – Packages Used</vt:lpstr>
      <vt:lpstr>Evaluation of Pre-Processing Steps</vt:lpstr>
      <vt:lpstr>Evaluation of Pre-Processing Steps</vt:lpstr>
      <vt:lpstr>Evaluation of Pre-Processing Steps Used</vt:lpstr>
      <vt:lpstr>Evaluation of Packages Used - pandas</vt:lpstr>
      <vt:lpstr>Evaluation of Packages Used - re</vt:lpstr>
      <vt:lpstr>Evaluation of Packages Used - nltk</vt:lpstr>
      <vt:lpstr>Evaluation of Packages Used - sklearn</vt:lpstr>
      <vt:lpstr>Evaluation of Packages Used</vt:lpstr>
      <vt:lpstr>Word Representation Techniques</vt:lpstr>
      <vt:lpstr>Word Representation Techniques</vt:lpstr>
      <vt:lpstr>Rationale for Choosing Word Representations</vt:lpstr>
      <vt:lpstr>Comparison of Word Representation Techniques</vt:lpstr>
      <vt:lpstr>Comparison of Word Representation Techniques</vt:lpstr>
      <vt:lpstr>Baseline Model</vt:lpstr>
      <vt:lpstr>Results of Different Word Representations with the Baseline Model</vt:lpstr>
      <vt:lpstr>Results of Different Word Representations with the Baseline Model</vt:lpstr>
      <vt:lpstr>Continuing with BERT</vt:lpstr>
      <vt:lpstr>Analysis of the NLP Models</vt:lpstr>
      <vt:lpstr>NLP Models</vt:lpstr>
      <vt:lpstr>Rationale for Choosing Models</vt:lpstr>
      <vt:lpstr>Comparison Between Models</vt:lpstr>
      <vt:lpstr>Results – Accuracy and Macro Averages</vt:lpstr>
      <vt:lpstr>Results – Accuracy and Macro Averages</vt:lpstr>
      <vt:lpstr>Results – Accuracy and Macro Averages</vt:lpstr>
      <vt:lpstr>Results – F1-Score</vt:lpstr>
      <vt:lpstr>Results – Precision</vt:lpstr>
      <vt:lpstr>Results – Recall</vt:lpstr>
      <vt:lpstr>Main Findings</vt:lpstr>
      <vt:lpstr>Strengths and Weaknesses – Naïve Bayes </vt:lpstr>
      <vt:lpstr>Strengths and Weaknesses – SVM</vt:lpstr>
      <vt:lpstr>Strengths and Weaknesses – Bidirectional LSTM</vt:lpstr>
      <vt:lpstr>Strengths and Weaknesses – BERT</vt:lpstr>
      <vt:lpstr>Strengths and Weaknesses – GPT</vt:lpstr>
      <vt:lpstr>Evaluation of Word Representation Techniques</vt:lpstr>
      <vt:lpstr>TF-IDF</vt:lpstr>
      <vt:lpstr>BoW</vt:lpstr>
      <vt:lpstr>Word2Vec (Twitter)</vt:lpstr>
      <vt:lpstr>Word2Vec (Wikipedia)</vt:lpstr>
      <vt:lpstr>BERT</vt:lpstr>
      <vt:lpstr>Summary of Evaluation</vt:lpstr>
      <vt:lpstr>Final Thoughts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a Natural Language Processing Application</dc:title>
  <dc:creator>Marwan Al-Farah</dc:creator>
  <cp:lastModifiedBy>Marwan Al-Farah</cp:lastModifiedBy>
  <cp:revision>43</cp:revision>
  <dcterms:created xsi:type="dcterms:W3CDTF">2024-05-30T09:12:10Z</dcterms:created>
  <dcterms:modified xsi:type="dcterms:W3CDTF">2024-06-11T06:41:09Z</dcterms:modified>
</cp:coreProperties>
</file>