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8.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9.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10.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0"/>
  </p:notesMasterIdLst>
  <p:sldIdLst>
    <p:sldId id="256" r:id="rId3"/>
    <p:sldId id="257" r:id="rId4"/>
    <p:sldId id="258" r:id="rId5"/>
    <p:sldId id="287" r:id="rId6"/>
    <p:sldId id="288" r:id="rId7"/>
    <p:sldId id="259" r:id="rId8"/>
    <p:sldId id="289" r:id="rId9"/>
    <p:sldId id="293" r:id="rId10"/>
    <p:sldId id="260" r:id="rId11"/>
    <p:sldId id="294" r:id="rId12"/>
    <p:sldId id="290" r:id="rId13"/>
    <p:sldId id="295" r:id="rId14"/>
    <p:sldId id="291" r:id="rId15"/>
    <p:sldId id="296" r:id="rId16"/>
    <p:sldId id="297" r:id="rId17"/>
    <p:sldId id="298" r:id="rId18"/>
    <p:sldId id="299" r:id="rId19"/>
    <p:sldId id="300" r:id="rId20"/>
    <p:sldId id="304" r:id="rId21"/>
    <p:sldId id="301" r:id="rId22"/>
    <p:sldId id="303" r:id="rId23"/>
    <p:sldId id="306" r:id="rId24"/>
    <p:sldId id="307" r:id="rId25"/>
    <p:sldId id="285" r:id="rId26"/>
    <p:sldId id="308" r:id="rId27"/>
    <p:sldId id="269" r:id="rId28"/>
    <p:sldId id="270" r:id="rId29"/>
    <p:sldId id="286" r:id="rId30"/>
    <p:sldId id="263" r:id="rId31"/>
    <p:sldId id="271" r:id="rId32"/>
    <p:sldId id="273" r:id="rId33"/>
    <p:sldId id="284" r:id="rId34"/>
    <p:sldId id="264" r:id="rId35"/>
    <p:sldId id="274" r:id="rId36"/>
    <p:sldId id="275" r:id="rId37"/>
    <p:sldId id="276" r:id="rId38"/>
    <p:sldId id="278" r:id="rId39"/>
    <p:sldId id="279" r:id="rId40"/>
    <p:sldId id="265" r:id="rId41"/>
    <p:sldId id="280" r:id="rId42"/>
    <p:sldId id="281" r:id="rId43"/>
    <p:sldId id="282" r:id="rId44"/>
    <p:sldId id="283" r:id="rId45"/>
    <p:sldId id="309" r:id="rId46"/>
    <p:sldId id="310" r:id="rId47"/>
    <p:sldId id="311" r:id="rId48"/>
    <p:sldId id="305"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D2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000" autoAdjust="0"/>
  </p:normalViewPr>
  <p:slideViewPr>
    <p:cSldViewPr snapToGrid="0">
      <p:cViewPr>
        <p:scale>
          <a:sx n="67" d="100"/>
          <a:sy n="67" d="100"/>
        </p:scale>
        <p:origin x="1267"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ata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13.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7.png"/><Relationship Id="rId7" Type="http://schemas.openxmlformats.org/officeDocument/2006/relationships/image" Target="../media/image59.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8.svg"/></Relationships>
</file>

<file path=ppt/diagrams/_rels/data14.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61.png"/><Relationship Id="rId7" Type="http://schemas.openxmlformats.org/officeDocument/2006/relationships/image" Target="../media/image5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62.svg"/></Relationships>
</file>

<file path=ppt/diagrams/_rels/data15.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16.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69.png"/><Relationship Id="rId7" Type="http://schemas.openxmlformats.org/officeDocument/2006/relationships/image" Target="../media/image63.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70.svg"/></Relationships>
</file>

<file path=ppt/diagrams/_rels/data17.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ata1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16.png"/><Relationship Id="rId7" Type="http://schemas.openxmlformats.org/officeDocument/2006/relationships/image" Target="../media/image76.png"/><Relationship Id="rId2" Type="http://schemas.openxmlformats.org/officeDocument/2006/relationships/image" Target="../media/image73.svg"/><Relationship Id="rId1" Type="http://schemas.openxmlformats.org/officeDocument/2006/relationships/image" Target="../media/image9.png"/><Relationship Id="rId6" Type="http://schemas.openxmlformats.org/officeDocument/2006/relationships/image" Target="../media/image75.svg"/><Relationship Id="rId5" Type="http://schemas.openxmlformats.org/officeDocument/2006/relationships/image" Target="../media/image37.png"/><Relationship Id="rId10" Type="http://schemas.openxmlformats.org/officeDocument/2006/relationships/image" Target="../media/image78.svg"/><Relationship Id="rId4" Type="http://schemas.openxmlformats.org/officeDocument/2006/relationships/image" Target="../media/image74.svg"/><Relationship Id="rId9" Type="http://schemas.openxmlformats.org/officeDocument/2006/relationships/image" Target="../media/image55.png"/></Relationships>
</file>

<file path=ppt/diagrams/_rels/data19.xml.rels><?xml version="1.0" encoding="UTF-8" standalone="yes"?>
<Relationships xmlns="http://schemas.openxmlformats.org/package/2006/relationships"><Relationship Id="rId8" Type="http://schemas.openxmlformats.org/officeDocument/2006/relationships/image" Target="../media/image85.sv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svg"/><Relationship Id="rId1" Type="http://schemas.openxmlformats.org/officeDocument/2006/relationships/image" Target="../media/image4.png"/><Relationship Id="rId6" Type="http://schemas.openxmlformats.org/officeDocument/2006/relationships/image" Target="../media/image83.svg"/><Relationship Id="rId5" Type="http://schemas.openxmlformats.org/officeDocument/2006/relationships/image" Target="../media/image82.png"/><Relationship Id="rId10" Type="http://schemas.openxmlformats.org/officeDocument/2006/relationships/image" Target="../media/image78.svg"/><Relationship Id="rId4" Type="http://schemas.openxmlformats.org/officeDocument/2006/relationships/image" Target="../media/image81.svg"/><Relationship Id="rId9" Type="http://schemas.openxmlformats.org/officeDocument/2006/relationships/image" Target="../media/image55.png"/></Relationships>
</file>

<file path=ppt/diagrams/_rels/data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8.svg"/></Relationships>
</file>

<file path=ppt/diagrams/_rels/data20.xml.rels><?xml version="1.0" encoding="UTF-8" standalone="yes"?>
<Relationships xmlns="http://schemas.openxmlformats.org/package/2006/relationships"><Relationship Id="rId8" Type="http://schemas.openxmlformats.org/officeDocument/2006/relationships/image" Target="../media/image90.svg"/><Relationship Id="rId3" Type="http://schemas.openxmlformats.org/officeDocument/2006/relationships/image" Target="../media/image37.png"/><Relationship Id="rId7" Type="http://schemas.openxmlformats.org/officeDocument/2006/relationships/image" Target="../media/image89.png"/><Relationship Id="rId2" Type="http://schemas.openxmlformats.org/officeDocument/2006/relationships/image" Target="../media/image86.svg"/><Relationship Id="rId1" Type="http://schemas.openxmlformats.org/officeDocument/2006/relationships/image" Target="../media/image14.png"/><Relationship Id="rId6" Type="http://schemas.openxmlformats.org/officeDocument/2006/relationships/image" Target="../media/image88.svg"/><Relationship Id="rId5" Type="http://schemas.openxmlformats.org/officeDocument/2006/relationships/image" Target="../media/image87.png"/><Relationship Id="rId10" Type="http://schemas.openxmlformats.org/officeDocument/2006/relationships/image" Target="../media/image78.svg"/><Relationship Id="rId4" Type="http://schemas.openxmlformats.org/officeDocument/2006/relationships/image" Target="../media/image75.svg"/><Relationship Id="rId9" Type="http://schemas.openxmlformats.org/officeDocument/2006/relationships/image" Target="../media/image55.png"/></Relationships>
</file>

<file path=ppt/diagrams/_rels/data21.xml.rels><?xml version="1.0" encoding="UTF-8" standalone="yes"?>
<Relationships xmlns="http://schemas.openxmlformats.org/package/2006/relationships"><Relationship Id="rId8" Type="http://schemas.openxmlformats.org/officeDocument/2006/relationships/image" Target="../media/image96.svg"/><Relationship Id="rId3" Type="http://schemas.openxmlformats.org/officeDocument/2006/relationships/image" Target="../media/image35.png"/><Relationship Id="rId7" Type="http://schemas.openxmlformats.org/officeDocument/2006/relationships/image" Target="../media/image61.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5.svg"/><Relationship Id="rId5" Type="http://schemas.openxmlformats.org/officeDocument/2006/relationships/image" Target="../media/image94.png"/><Relationship Id="rId10" Type="http://schemas.openxmlformats.org/officeDocument/2006/relationships/image" Target="../media/image78.svg"/><Relationship Id="rId4" Type="http://schemas.openxmlformats.org/officeDocument/2006/relationships/image" Target="../media/image93.svg"/><Relationship Id="rId9" Type="http://schemas.openxmlformats.org/officeDocument/2006/relationships/image" Target="../media/image55.png"/></Relationships>
</file>

<file path=ppt/diagrams/_rels/data22.xml.rels><?xml version="1.0" encoding="UTF-8" standalone="yes"?>
<Relationships xmlns="http://schemas.openxmlformats.org/package/2006/relationships"><Relationship Id="rId8" Type="http://schemas.openxmlformats.org/officeDocument/2006/relationships/image" Target="../media/image90.svg"/><Relationship Id="rId3" Type="http://schemas.openxmlformats.org/officeDocument/2006/relationships/image" Target="../media/image97.png"/><Relationship Id="rId7" Type="http://schemas.openxmlformats.org/officeDocument/2006/relationships/image" Target="../media/image89.png"/><Relationship Id="rId2" Type="http://schemas.openxmlformats.org/officeDocument/2006/relationships/image" Target="../media/image78.svg"/><Relationship Id="rId1" Type="http://schemas.openxmlformats.org/officeDocument/2006/relationships/image" Target="../media/image55.png"/><Relationship Id="rId6" Type="http://schemas.openxmlformats.org/officeDocument/2006/relationships/image" Target="../media/image100.svg"/><Relationship Id="rId5" Type="http://schemas.openxmlformats.org/officeDocument/2006/relationships/image" Target="../media/image99.png"/><Relationship Id="rId10" Type="http://schemas.openxmlformats.org/officeDocument/2006/relationships/image" Target="../media/image102.svg"/><Relationship Id="rId4" Type="http://schemas.openxmlformats.org/officeDocument/2006/relationships/image" Target="../media/image98.svg"/><Relationship Id="rId9" Type="http://schemas.openxmlformats.org/officeDocument/2006/relationships/image" Target="../media/image101.png"/></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10.svg"/></Relationships>
</file>

<file path=ppt/diagrams/_rels/data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svg"/><Relationship Id="rId1" Type="http://schemas.openxmlformats.org/officeDocument/2006/relationships/image" Target="../media/image2.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svg"/></Relationships>
</file>

<file path=ppt/diagrams/_rels/data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7.png"/><Relationship Id="rId7" Type="http://schemas.openxmlformats.org/officeDocument/2006/relationships/image" Target="../media/image59.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8.svg"/></Relationships>
</file>

<file path=ppt/diagrams/_rels/drawing14.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61.png"/><Relationship Id="rId7" Type="http://schemas.openxmlformats.org/officeDocument/2006/relationships/image" Target="../media/image55.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62.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69.png"/><Relationship Id="rId7" Type="http://schemas.openxmlformats.org/officeDocument/2006/relationships/image" Target="../media/image63.png"/><Relationship Id="rId2" Type="http://schemas.openxmlformats.org/officeDocument/2006/relationships/image" Target="../media/image56.svg"/><Relationship Id="rId1" Type="http://schemas.openxmlformats.org/officeDocument/2006/relationships/image" Target="../media/image55.png"/><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70.svg"/></Relationships>
</file>

<file path=ppt/diagrams/_rels/drawing17.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0.svg"/><Relationship Id="rId1" Type="http://schemas.openxmlformats.org/officeDocument/2006/relationships/image" Target="../media/image59.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8.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16.png"/><Relationship Id="rId7" Type="http://schemas.openxmlformats.org/officeDocument/2006/relationships/image" Target="../media/image76.png"/><Relationship Id="rId2" Type="http://schemas.openxmlformats.org/officeDocument/2006/relationships/image" Target="../media/image73.svg"/><Relationship Id="rId1" Type="http://schemas.openxmlformats.org/officeDocument/2006/relationships/image" Target="../media/image9.png"/><Relationship Id="rId6" Type="http://schemas.openxmlformats.org/officeDocument/2006/relationships/image" Target="../media/image75.svg"/><Relationship Id="rId5" Type="http://schemas.openxmlformats.org/officeDocument/2006/relationships/image" Target="../media/image37.png"/><Relationship Id="rId10" Type="http://schemas.openxmlformats.org/officeDocument/2006/relationships/image" Target="../media/image78.svg"/><Relationship Id="rId4" Type="http://schemas.openxmlformats.org/officeDocument/2006/relationships/image" Target="../media/image74.svg"/><Relationship Id="rId9" Type="http://schemas.openxmlformats.org/officeDocument/2006/relationships/image" Target="../media/image55.png"/></Relationships>
</file>

<file path=ppt/diagrams/_rels/drawing19.xml.rels><?xml version="1.0" encoding="UTF-8" standalone="yes"?>
<Relationships xmlns="http://schemas.openxmlformats.org/package/2006/relationships"><Relationship Id="rId8" Type="http://schemas.openxmlformats.org/officeDocument/2006/relationships/image" Target="../media/image85.sv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svg"/><Relationship Id="rId1" Type="http://schemas.openxmlformats.org/officeDocument/2006/relationships/image" Target="../media/image4.png"/><Relationship Id="rId6" Type="http://schemas.openxmlformats.org/officeDocument/2006/relationships/image" Target="../media/image83.svg"/><Relationship Id="rId5" Type="http://schemas.openxmlformats.org/officeDocument/2006/relationships/image" Target="../media/image82.png"/><Relationship Id="rId10" Type="http://schemas.openxmlformats.org/officeDocument/2006/relationships/image" Target="../media/image78.svg"/><Relationship Id="rId4" Type="http://schemas.openxmlformats.org/officeDocument/2006/relationships/image" Target="../media/image81.svg"/><Relationship Id="rId9" Type="http://schemas.openxmlformats.org/officeDocument/2006/relationships/image" Target="../media/image5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8.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90.svg"/><Relationship Id="rId3" Type="http://schemas.openxmlformats.org/officeDocument/2006/relationships/image" Target="../media/image37.png"/><Relationship Id="rId7" Type="http://schemas.openxmlformats.org/officeDocument/2006/relationships/image" Target="../media/image89.png"/><Relationship Id="rId2" Type="http://schemas.openxmlformats.org/officeDocument/2006/relationships/image" Target="../media/image86.svg"/><Relationship Id="rId1" Type="http://schemas.openxmlformats.org/officeDocument/2006/relationships/image" Target="../media/image14.png"/><Relationship Id="rId6" Type="http://schemas.openxmlformats.org/officeDocument/2006/relationships/image" Target="../media/image88.svg"/><Relationship Id="rId5" Type="http://schemas.openxmlformats.org/officeDocument/2006/relationships/image" Target="../media/image87.png"/><Relationship Id="rId10" Type="http://schemas.openxmlformats.org/officeDocument/2006/relationships/image" Target="../media/image78.svg"/><Relationship Id="rId4" Type="http://schemas.openxmlformats.org/officeDocument/2006/relationships/image" Target="../media/image75.svg"/><Relationship Id="rId9" Type="http://schemas.openxmlformats.org/officeDocument/2006/relationships/image" Target="../media/image55.png"/></Relationships>
</file>

<file path=ppt/diagrams/_rels/drawing21.xml.rels><?xml version="1.0" encoding="UTF-8" standalone="yes"?>
<Relationships xmlns="http://schemas.openxmlformats.org/package/2006/relationships"><Relationship Id="rId8" Type="http://schemas.openxmlformats.org/officeDocument/2006/relationships/image" Target="../media/image96.svg"/><Relationship Id="rId3" Type="http://schemas.openxmlformats.org/officeDocument/2006/relationships/image" Target="../media/image35.png"/><Relationship Id="rId7" Type="http://schemas.openxmlformats.org/officeDocument/2006/relationships/image" Target="../media/image61.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5.svg"/><Relationship Id="rId5" Type="http://schemas.openxmlformats.org/officeDocument/2006/relationships/image" Target="../media/image94.png"/><Relationship Id="rId10" Type="http://schemas.openxmlformats.org/officeDocument/2006/relationships/image" Target="../media/image78.svg"/><Relationship Id="rId4" Type="http://schemas.openxmlformats.org/officeDocument/2006/relationships/image" Target="../media/image93.svg"/><Relationship Id="rId9" Type="http://schemas.openxmlformats.org/officeDocument/2006/relationships/image" Target="../media/image55.png"/></Relationships>
</file>

<file path=ppt/diagrams/_rels/drawing22.xml.rels><?xml version="1.0" encoding="UTF-8" standalone="yes"?>
<Relationships xmlns="http://schemas.openxmlformats.org/package/2006/relationships"><Relationship Id="rId8" Type="http://schemas.openxmlformats.org/officeDocument/2006/relationships/image" Target="../media/image90.svg"/><Relationship Id="rId3" Type="http://schemas.openxmlformats.org/officeDocument/2006/relationships/image" Target="../media/image97.png"/><Relationship Id="rId7" Type="http://schemas.openxmlformats.org/officeDocument/2006/relationships/image" Target="../media/image89.png"/><Relationship Id="rId2" Type="http://schemas.openxmlformats.org/officeDocument/2006/relationships/image" Target="../media/image78.svg"/><Relationship Id="rId1" Type="http://schemas.openxmlformats.org/officeDocument/2006/relationships/image" Target="../media/image55.png"/><Relationship Id="rId6" Type="http://schemas.openxmlformats.org/officeDocument/2006/relationships/image" Target="../media/image100.svg"/><Relationship Id="rId5" Type="http://schemas.openxmlformats.org/officeDocument/2006/relationships/image" Target="../media/image99.png"/><Relationship Id="rId10" Type="http://schemas.openxmlformats.org/officeDocument/2006/relationships/image" Target="../media/image102.svg"/><Relationship Id="rId4" Type="http://schemas.openxmlformats.org/officeDocument/2006/relationships/image" Target="../media/image98.svg"/><Relationship Id="rId9" Type="http://schemas.openxmlformats.org/officeDocument/2006/relationships/image" Target="../media/image101.pn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10.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svg"/><Relationship Id="rId1" Type="http://schemas.openxmlformats.org/officeDocument/2006/relationships/image" Target="../media/image2.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C2311C-EC58-4D6B-A9C1-BD0156D8CCB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F6BDAFC-A26B-4CE3-B1DF-5C03A221D5DB}">
      <dgm:prSet/>
      <dgm:spPr/>
      <dgm:t>
        <a:bodyPr/>
        <a:lstStyle/>
        <a:p>
          <a:pPr>
            <a:lnSpc>
              <a:spcPct val="100000"/>
            </a:lnSpc>
          </a:pPr>
          <a:r>
            <a:rPr lang="en-US" b="1" dirty="0"/>
            <a:t>Data Visualization: </a:t>
          </a:r>
          <a:r>
            <a:rPr lang="en-US" dirty="0"/>
            <a:t>It utilizes tools such as Power BI, Qlik, Tableau, and many other to create visually appealing charts, graphs, and plots, that help stakeholders and users see the data in a visually appealing way and understand it, therefore, helping them understand difficult concepts and identify new patters in order to aid them in decision-making.</a:t>
          </a:r>
        </a:p>
      </dgm:t>
    </dgm:pt>
    <dgm:pt modelId="{1C7F975D-664B-47DB-89C8-C816B895B6F8}" type="parTrans" cxnId="{6F787356-4836-4D79-B627-0EE08524CBFA}">
      <dgm:prSet/>
      <dgm:spPr/>
      <dgm:t>
        <a:bodyPr/>
        <a:lstStyle/>
        <a:p>
          <a:endParaRPr lang="en-US"/>
        </a:p>
      </dgm:t>
    </dgm:pt>
    <dgm:pt modelId="{8927B2D4-C7B0-43EA-8CE4-C0BF5CF90648}" type="sibTrans" cxnId="{6F787356-4836-4D79-B627-0EE08524CBFA}">
      <dgm:prSet/>
      <dgm:spPr/>
      <dgm:t>
        <a:bodyPr/>
        <a:lstStyle/>
        <a:p>
          <a:endParaRPr lang="en-US"/>
        </a:p>
      </dgm:t>
    </dgm:pt>
    <dgm:pt modelId="{2399E85B-9E8D-4108-B2D8-514BCA3CA8E3}">
      <dgm:prSet/>
      <dgm:spPr/>
      <dgm:t>
        <a:bodyPr/>
        <a:lstStyle/>
        <a:p>
          <a:pPr>
            <a:lnSpc>
              <a:spcPct val="100000"/>
            </a:lnSpc>
          </a:pPr>
          <a:r>
            <a:rPr lang="en-US" b="1" dirty="0"/>
            <a:t>Data Warehousing: </a:t>
          </a:r>
          <a:r>
            <a:rPr lang="en-US" dirty="0"/>
            <a:t>It is the concept of storing all of an organization’s data (historical and current) in one place that is easily accessible to help with easier comparison and analysis of the data overtime, which enables trend analysis and forecasting. </a:t>
          </a:r>
          <a:r>
            <a:rPr lang="en-US" b="0" i="0" dirty="0"/>
            <a:t>Amazon Redshift, Oracle Database, and Microsoft SQL Server are some examples.</a:t>
          </a:r>
          <a:endParaRPr lang="en-US" dirty="0"/>
        </a:p>
      </dgm:t>
    </dgm:pt>
    <dgm:pt modelId="{FB2F767E-AB75-4B5D-B073-FEA8282F7864}" type="parTrans" cxnId="{FF1BFB1B-A6BF-488E-81A7-5DF2D0DB3252}">
      <dgm:prSet/>
      <dgm:spPr/>
      <dgm:t>
        <a:bodyPr/>
        <a:lstStyle/>
        <a:p>
          <a:endParaRPr lang="en-US"/>
        </a:p>
      </dgm:t>
    </dgm:pt>
    <dgm:pt modelId="{0D069FDE-9D21-468C-9DF1-58068D9F21A3}" type="sibTrans" cxnId="{FF1BFB1B-A6BF-488E-81A7-5DF2D0DB3252}">
      <dgm:prSet/>
      <dgm:spPr/>
      <dgm:t>
        <a:bodyPr/>
        <a:lstStyle/>
        <a:p>
          <a:endParaRPr lang="en-US"/>
        </a:p>
      </dgm:t>
    </dgm:pt>
    <dgm:pt modelId="{E5497CA4-A206-4317-A8BC-8218428498FF}" type="pres">
      <dgm:prSet presAssocID="{69C2311C-EC58-4D6B-A9C1-BD0156D8CCB7}" presName="root" presStyleCnt="0">
        <dgm:presLayoutVars>
          <dgm:dir/>
          <dgm:resizeHandles val="exact"/>
        </dgm:presLayoutVars>
      </dgm:prSet>
      <dgm:spPr/>
    </dgm:pt>
    <dgm:pt modelId="{50B7F886-B32F-4980-8B22-AE270F9D873E}" type="pres">
      <dgm:prSet presAssocID="{8F6BDAFC-A26B-4CE3-B1DF-5C03A221D5DB}" presName="compNode" presStyleCnt="0"/>
      <dgm:spPr/>
    </dgm:pt>
    <dgm:pt modelId="{8C365C6D-3EE9-4A33-9D0C-3C6F5D938DBF}" type="pres">
      <dgm:prSet presAssocID="{8F6BDAFC-A26B-4CE3-B1DF-5C03A221D5DB}" presName="bgRect" presStyleLbl="bgShp" presStyleIdx="0" presStyleCnt="2"/>
      <dgm:spPr/>
    </dgm:pt>
    <dgm:pt modelId="{DE543EF3-B1B1-4D9E-9A17-AE43B70761FD}" type="pres">
      <dgm:prSet presAssocID="{8F6BDAFC-A26B-4CE3-B1DF-5C03A221D5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A74C336-5761-4CE9-B516-06C15F95D1C1}" type="pres">
      <dgm:prSet presAssocID="{8F6BDAFC-A26B-4CE3-B1DF-5C03A221D5DB}" presName="spaceRect" presStyleCnt="0"/>
      <dgm:spPr/>
    </dgm:pt>
    <dgm:pt modelId="{211F1638-3E0C-4269-BF72-A41AC2A6277A}" type="pres">
      <dgm:prSet presAssocID="{8F6BDAFC-A26B-4CE3-B1DF-5C03A221D5DB}" presName="parTx" presStyleLbl="revTx" presStyleIdx="0" presStyleCnt="2">
        <dgm:presLayoutVars>
          <dgm:chMax val="0"/>
          <dgm:chPref val="0"/>
        </dgm:presLayoutVars>
      </dgm:prSet>
      <dgm:spPr/>
    </dgm:pt>
    <dgm:pt modelId="{1A2E2126-691B-4E0B-A9E1-7084D75917EE}" type="pres">
      <dgm:prSet presAssocID="{8927B2D4-C7B0-43EA-8CE4-C0BF5CF90648}" presName="sibTrans" presStyleCnt="0"/>
      <dgm:spPr/>
    </dgm:pt>
    <dgm:pt modelId="{83758912-6C33-4A9A-A9F3-E588FF62BB9D}" type="pres">
      <dgm:prSet presAssocID="{2399E85B-9E8D-4108-B2D8-514BCA3CA8E3}" presName="compNode" presStyleCnt="0"/>
      <dgm:spPr/>
    </dgm:pt>
    <dgm:pt modelId="{14F07881-CDA4-4CAD-8BEB-1CB565FCCDF8}" type="pres">
      <dgm:prSet presAssocID="{2399E85B-9E8D-4108-B2D8-514BCA3CA8E3}" presName="bgRect" presStyleLbl="bgShp" presStyleIdx="1" presStyleCnt="2"/>
      <dgm:spPr/>
    </dgm:pt>
    <dgm:pt modelId="{D4BEFE7E-BE7F-477C-A339-B8C7E0E95A6E}" type="pres">
      <dgm:prSet presAssocID="{2399E85B-9E8D-4108-B2D8-514BCA3CA8E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83EF3ADC-BC96-4C29-9C03-2D65A6013570}" type="pres">
      <dgm:prSet presAssocID="{2399E85B-9E8D-4108-B2D8-514BCA3CA8E3}" presName="spaceRect" presStyleCnt="0"/>
      <dgm:spPr/>
    </dgm:pt>
    <dgm:pt modelId="{B7158E39-5931-452A-90E4-8A25581C8EAF}" type="pres">
      <dgm:prSet presAssocID="{2399E85B-9E8D-4108-B2D8-514BCA3CA8E3}" presName="parTx" presStyleLbl="revTx" presStyleIdx="1" presStyleCnt="2">
        <dgm:presLayoutVars>
          <dgm:chMax val="0"/>
          <dgm:chPref val="0"/>
        </dgm:presLayoutVars>
      </dgm:prSet>
      <dgm:spPr/>
    </dgm:pt>
  </dgm:ptLst>
  <dgm:cxnLst>
    <dgm:cxn modelId="{FF1BFB1B-A6BF-488E-81A7-5DF2D0DB3252}" srcId="{69C2311C-EC58-4D6B-A9C1-BD0156D8CCB7}" destId="{2399E85B-9E8D-4108-B2D8-514BCA3CA8E3}" srcOrd="1" destOrd="0" parTransId="{FB2F767E-AB75-4B5D-B073-FEA8282F7864}" sibTransId="{0D069FDE-9D21-468C-9DF1-58068D9F21A3}"/>
    <dgm:cxn modelId="{8BA36622-791F-4BF1-97E8-94ADC6866186}" type="presOf" srcId="{8F6BDAFC-A26B-4CE3-B1DF-5C03A221D5DB}" destId="{211F1638-3E0C-4269-BF72-A41AC2A6277A}" srcOrd="0" destOrd="0" presId="urn:microsoft.com/office/officeart/2018/2/layout/IconVerticalSolidList"/>
    <dgm:cxn modelId="{6F787356-4836-4D79-B627-0EE08524CBFA}" srcId="{69C2311C-EC58-4D6B-A9C1-BD0156D8CCB7}" destId="{8F6BDAFC-A26B-4CE3-B1DF-5C03A221D5DB}" srcOrd="0" destOrd="0" parTransId="{1C7F975D-664B-47DB-89C8-C816B895B6F8}" sibTransId="{8927B2D4-C7B0-43EA-8CE4-C0BF5CF90648}"/>
    <dgm:cxn modelId="{3766B59F-0AB1-4E49-ADD1-65A7B7851BC7}" type="presOf" srcId="{2399E85B-9E8D-4108-B2D8-514BCA3CA8E3}" destId="{B7158E39-5931-452A-90E4-8A25581C8EAF}" srcOrd="0" destOrd="0" presId="urn:microsoft.com/office/officeart/2018/2/layout/IconVerticalSolidList"/>
    <dgm:cxn modelId="{67CC12A4-B86A-4D65-85E1-22985CCC2139}" type="presOf" srcId="{69C2311C-EC58-4D6B-A9C1-BD0156D8CCB7}" destId="{E5497CA4-A206-4317-A8BC-8218428498FF}" srcOrd="0" destOrd="0" presId="urn:microsoft.com/office/officeart/2018/2/layout/IconVerticalSolidList"/>
    <dgm:cxn modelId="{D8A4CE51-F5E4-4EE8-A8AC-B3365ED1F936}" type="presParOf" srcId="{E5497CA4-A206-4317-A8BC-8218428498FF}" destId="{50B7F886-B32F-4980-8B22-AE270F9D873E}" srcOrd="0" destOrd="0" presId="urn:microsoft.com/office/officeart/2018/2/layout/IconVerticalSolidList"/>
    <dgm:cxn modelId="{F4294129-628D-43C8-AFD4-F56370020A69}" type="presParOf" srcId="{50B7F886-B32F-4980-8B22-AE270F9D873E}" destId="{8C365C6D-3EE9-4A33-9D0C-3C6F5D938DBF}" srcOrd="0" destOrd="0" presId="urn:microsoft.com/office/officeart/2018/2/layout/IconVerticalSolidList"/>
    <dgm:cxn modelId="{808868EA-4295-4A98-B48B-B3888E6C3409}" type="presParOf" srcId="{50B7F886-B32F-4980-8B22-AE270F9D873E}" destId="{DE543EF3-B1B1-4D9E-9A17-AE43B70761FD}" srcOrd="1" destOrd="0" presId="urn:microsoft.com/office/officeart/2018/2/layout/IconVerticalSolidList"/>
    <dgm:cxn modelId="{D2D2AE91-C03C-47FB-AF38-71A1741A15DA}" type="presParOf" srcId="{50B7F886-B32F-4980-8B22-AE270F9D873E}" destId="{0A74C336-5761-4CE9-B516-06C15F95D1C1}" srcOrd="2" destOrd="0" presId="urn:microsoft.com/office/officeart/2018/2/layout/IconVerticalSolidList"/>
    <dgm:cxn modelId="{8A6F3FA1-D1A5-4E1C-8664-B06B75AA1AAF}" type="presParOf" srcId="{50B7F886-B32F-4980-8B22-AE270F9D873E}" destId="{211F1638-3E0C-4269-BF72-A41AC2A6277A}" srcOrd="3" destOrd="0" presId="urn:microsoft.com/office/officeart/2018/2/layout/IconVerticalSolidList"/>
    <dgm:cxn modelId="{FDB91E42-49DE-45E6-A75A-B12140F1E03C}" type="presParOf" srcId="{E5497CA4-A206-4317-A8BC-8218428498FF}" destId="{1A2E2126-691B-4E0B-A9E1-7084D75917EE}" srcOrd="1" destOrd="0" presId="urn:microsoft.com/office/officeart/2018/2/layout/IconVerticalSolidList"/>
    <dgm:cxn modelId="{20281491-D1D4-42C0-A953-3DFE299C5839}" type="presParOf" srcId="{E5497CA4-A206-4317-A8BC-8218428498FF}" destId="{83758912-6C33-4A9A-A9F3-E588FF62BB9D}" srcOrd="2" destOrd="0" presId="urn:microsoft.com/office/officeart/2018/2/layout/IconVerticalSolidList"/>
    <dgm:cxn modelId="{505D791B-DDF8-48A8-AD82-44E7915F1D3C}" type="presParOf" srcId="{83758912-6C33-4A9A-A9F3-E588FF62BB9D}" destId="{14F07881-CDA4-4CAD-8BEB-1CB565FCCDF8}" srcOrd="0" destOrd="0" presId="urn:microsoft.com/office/officeart/2018/2/layout/IconVerticalSolidList"/>
    <dgm:cxn modelId="{7270E369-33F5-4880-B226-62C2CF13818F}" type="presParOf" srcId="{83758912-6C33-4A9A-A9F3-E588FF62BB9D}" destId="{D4BEFE7E-BE7F-477C-A339-B8C7E0E95A6E}" srcOrd="1" destOrd="0" presId="urn:microsoft.com/office/officeart/2018/2/layout/IconVerticalSolidList"/>
    <dgm:cxn modelId="{A6EBBA01-7C38-44B9-8077-2D6B7F0F9176}" type="presParOf" srcId="{83758912-6C33-4A9A-A9F3-E588FF62BB9D}" destId="{83EF3ADC-BC96-4C29-9C03-2D65A6013570}" srcOrd="2" destOrd="0" presId="urn:microsoft.com/office/officeart/2018/2/layout/IconVerticalSolidList"/>
    <dgm:cxn modelId="{A7C5E675-A856-49BE-9FB0-AEC5A8C0EBC5}" type="presParOf" srcId="{83758912-6C33-4A9A-A9F3-E588FF62BB9D}" destId="{B7158E39-5931-452A-90E4-8A25581C8EA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BB697A8-A947-4F2F-987C-E82C5E8C284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C12B132-FF31-4245-A25A-6CD739FA5EBC}">
      <dgm:prSet/>
      <dgm:spPr/>
      <dgm:t>
        <a:bodyPr/>
        <a:lstStyle/>
        <a:p>
          <a:pPr>
            <a:lnSpc>
              <a:spcPct val="100000"/>
            </a:lnSpc>
          </a:pPr>
          <a:r>
            <a:rPr lang="en-US"/>
            <a:t>The majority of job postings (71.08%) do not have sponsors, indicating that organic reach is still effective. To maintain visibility without depending heavily on paid promotions, it is advisable to concentrate on improving company profiles, employee advocacy, and creating engaging content.</a:t>
          </a:r>
        </a:p>
      </dgm:t>
    </dgm:pt>
    <dgm:pt modelId="{58F69B31-9C9C-41C0-95DB-EEDABA551B17}" type="parTrans" cxnId="{7671DEF2-73E4-45B7-9550-AD0652FBB9B6}">
      <dgm:prSet/>
      <dgm:spPr/>
      <dgm:t>
        <a:bodyPr/>
        <a:lstStyle/>
        <a:p>
          <a:endParaRPr lang="en-US"/>
        </a:p>
      </dgm:t>
    </dgm:pt>
    <dgm:pt modelId="{ADEE5234-D20C-44ED-97F3-1524AC7B0756}" type="sibTrans" cxnId="{7671DEF2-73E4-45B7-9550-AD0652FBB9B6}">
      <dgm:prSet/>
      <dgm:spPr/>
      <dgm:t>
        <a:bodyPr/>
        <a:lstStyle/>
        <a:p>
          <a:endParaRPr lang="en-US"/>
        </a:p>
      </dgm:t>
    </dgm:pt>
    <dgm:pt modelId="{89E123B6-D26F-4DF4-A86D-C8CC3F3C6AFE}">
      <dgm:prSet/>
      <dgm:spPr/>
      <dgm:t>
        <a:bodyPr/>
        <a:lstStyle/>
        <a:p>
          <a:pPr>
            <a:lnSpc>
              <a:spcPct val="100000"/>
            </a:lnSpc>
          </a:pPr>
          <a:r>
            <a:rPr lang="en-US"/>
            <a:t>The high density of job advertisements in the United States especially in California reveals areas with significant hiring rates. This data can help organizations to strategically focus on these regions for their recruitment drives, collaborations and even local market entry strategies.</a:t>
          </a:r>
        </a:p>
      </dgm:t>
    </dgm:pt>
    <dgm:pt modelId="{E0E44B77-62D4-4EE0-884D-3196F5EF573D}" type="parTrans" cxnId="{2B6F5D4A-F398-4A0B-BA8C-A2DCEBC7D369}">
      <dgm:prSet/>
      <dgm:spPr/>
      <dgm:t>
        <a:bodyPr/>
        <a:lstStyle/>
        <a:p>
          <a:endParaRPr lang="en-US"/>
        </a:p>
      </dgm:t>
    </dgm:pt>
    <dgm:pt modelId="{F07837EF-49A2-4F81-9BDA-4C3AA42451B5}" type="sibTrans" cxnId="{2B6F5D4A-F398-4A0B-BA8C-A2DCEBC7D369}">
      <dgm:prSet/>
      <dgm:spPr/>
      <dgm:t>
        <a:bodyPr/>
        <a:lstStyle/>
        <a:p>
          <a:endParaRPr lang="en-US"/>
        </a:p>
      </dgm:t>
    </dgm:pt>
    <dgm:pt modelId="{FDCCD3C5-491B-4AC4-8D5D-5B8951E94C64}">
      <dgm:prSet/>
      <dgm:spPr/>
      <dgm:t>
        <a:bodyPr/>
        <a:lstStyle/>
        <a:p>
          <a:pPr>
            <a:lnSpc>
              <a:spcPct val="100000"/>
            </a:lnSpc>
          </a:pPr>
          <a:r>
            <a:rPr lang="en-US"/>
            <a:t>The top skills in demand are IT, Sales, and Management. In order to satisfy market needs and foster growth of the business, companies must establish a talent acquisition strategy as well as training programs for these high-demand skills.</a:t>
          </a:r>
        </a:p>
      </dgm:t>
    </dgm:pt>
    <dgm:pt modelId="{CF4C4C25-35D5-455A-8E06-22D0736CD601}" type="parTrans" cxnId="{30BDCCD3-DBD0-40F6-AC82-240F485AE5E0}">
      <dgm:prSet/>
      <dgm:spPr/>
      <dgm:t>
        <a:bodyPr/>
        <a:lstStyle/>
        <a:p>
          <a:endParaRPr lang="en-US"/>
        </a:p>
      </dgm:t>
    </dgm:pt>
    <dgm:pt modelId="{40E45FF8-42C0-41AE-8148-7FE140571741}" type="sibTrans" cxnId="{30BDCCD3-DBD0-40F6-AC82-240F485AE5E0}">
      <dgm:prSet/>
      <dgm:spPr/>
      <dgm:t>
        <a:bodyPr/>
        <a:lstStyle/>
        <a:p>
          <a:endParaRPr lang="en-US"/>
        </a:p>
      </dgm:t>
    </dgm:pt>
    <dgm:pt modelId="{0D6C5D32-9FCB-4C99-8701-D8958E032DAB}" type="pres">
      <dgm:prSet presAssocID="{3BB697A8-A947-4F2F-987C-E82C5E8C284D}" presName="root" presStyleCnt="0">
        <dgm:presLayoutVars>
          <dgm:dir/>
          <dgm:resizeHandles val="exact"/>
        </dgm:presLayoutVars>
      </dgm:prSet>
      <dgm:spPr/>
    </dgm:pt>
    <dgm:pt modelId="{786194E2-3E41-4744-B792-1FB36FBB9C9D}" type="pres">
      <dgm:prSet presAssocID="{DC12B132-FF31-4245-A25A-6CD739FA5EBC}" presName="compNode" presStyleCnt="0"/>
      <dgm:spPr/>
    </dgm:pt>
    <dgm:pt modelId="{B79726E1-7D4A-489B-B8A4-892DDFB1A32C}" type="pres">
      <dgm:prSet presAssocID="{DC12B132-FF31-4245-A25A-6CD739FA5EBC}" presName="bgRect" presStyleLbl="bgShp" presStyleIdx="0" presStyleCnt="3"/>
      <dgm:spPr/>
    </dgm:pt>
    <dgm:pt modelId="{9C67AC95-CF6E-4F39-AE44-05F5A8AE9CFE}" type="pres">
      <dgm:prSet presAssocID="{DC12B132-FF31-4245-A25A-6CD739FA5E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are With Person"/>
        </a:ext>
      </dgm:extLst>
    </dgm:pt>
    <dgm:pt modelId="{DAE2FE75-0BE8-461C-A8FA-03099DA5E2C6}" type="pres">
      <dgm:prSet presAssocID="{DC12B132-FF31-4245-A25A-6CD739FA5EBC}" presName="spaceRect" presStyleCnt="0"/>
      <dgm:spPr/>
    </dgm:pt>
    <dgm:pt modelId="{0E9C196D-BEA9-4FCE-BD6A-B15247212EC7}" type="pres">
      <dgm:prSet presAssocID="{DC12B132-FF31-4245-A25A-6CD739FA5EBC}" presName="parTx" presStyleLbl="revTx" presStyleIdx="0" presStyleCnt="3">
        <dgm:presLayoutVars>
          <dgm:chMax val="0"/>
          <dgm:chPref val="0"/>
        </dgm:presLayoutVars>
      </dgm:prSet>
      <dgm:spPr/>
    </dgm:pt>
    <dgm:pt modelId="{431E0594-9DC9-4F4D-98B4-DEC9D84BA025}" type="pres">
      <dgm:prSet presAssocID="{ADEE5234-D20C-44ED-97F3-1524AC7B0756}" presName="sibTrans" presStyleCnt="0"/>
      <dgm:spPr/>
    </dgm:pt>
    <dgm:pt modelId="{97DF713F-837C-4CCC-A6F5-D57083688785}" type="pres">
      <dgm:prSet presAssocID="{89E123B6-D26F-4DF4-A86D-C8CC3F3C6AFE}" presName="compNode" presStyleCnt="0"/>
      <dgm:spPr/>
    </dgm:pt>
    <dgm:pt modelId="{10F1CAE0-4260-476F-8C18-9DF7B788BFF5}" type="pres">
      <dgm:prSet presAssocID="{89E123B6-D26F-4DF4-A86D-C8CC3F3C6AFE}" presName="bgRect" presStyleLbl="bgShp" presStyleIdx="1" presStyleCnt="3"/>
      <dgm:spPr/>
    </dgm:pt>
    <dgm:pt modelId="{AD420D04-0A6B-469F-AB4D-8B5E379C29A2}" type="pres">
      <dgm:prSet presAssocID="{89E123B6-D26F-4DF4-A86D-C8CC3F3C6AF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557E8A32-90C4-4189-AFC6-1CB1F037C1A3}" type="pres">
      <dgm:prSet presAssocID="{89E123B6-D26F-4DF4-A86D-C8CC3F3C6AFE}" presName="spaceRect" presStyleCnt="0"/>
      <dgm:spPr/>
    </dgm:pt>
    <dgm:pt modelId="{044697B2-121B-4B0D-9E79-474C1FF3CB2B}" type="pres">
      <dgm:prSet presAssocID="{89E123B6-D26F-4DF4-A86D-C8CC3F3C6AFE}" presName="parTx" presStyleLbl="revTx" presStyleIdx="1" presStyleCnt="3">
        <dgm:presLayoutVars>
          <dgm:chMax val="0"/>
          <dgm:chPref val="0"/>
        </dgm:presLayoutVars>
      </dgm:prSet>
      <dgm:spPr/>
    </dgm:pt>
    <dgm:pt modelId="{8736B13E-2F50-477D-9CD0-B0CF3D73A4CD}" type="pres">
      <dgm:prSet presAssocID="{F07837EF-49A2-4F81-9BDA-4C3AA42451B5}" presName="sibTrans" presStyleCnt="0"/>
      <dgm:spPr/>
    </dgm:pt>
    <dgm:pt modelId="{E6850DFA-3214-4941-B4EC-62977A734948}" type="pres">
      <dgm:prSet presAssocID="{FDCCD3C5-491B-4AC4-8D5D-5B8951E94C64}" presName="compNode" presStyleCnt="0"/>
      <dgm:spPr/>
    </dgm:pt>
    <dgm:pt modelId="{D19A63A9-43AF-4125-A57A-B8C10C652D6E}" type="pres">
      <dgm:prSet presAssocID="{FDCCD3C5-491B-4AC4-8D5D-5B8951E94C64}" presName="bgRect" presStyleLbl="bgShp" presStyleIdx="2" presStyleCnt="3"/>
      <dgm:spPr/>
    </dgm:pt>
    <dgm:pt modelId="{16D00DB8-99C9-4828-8930-B0C37E8F842C}" type="pres">
      <dgm:prSet presAssocID="{FDCCD3C5-491B-4AC4-8D5D-5B8951E94C6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ffice Worker"/>
        </a:ext>
      </dgm:extLst>
    </dgm:pt>
    <dgm:pt modelId="{FBEB5F6C-E39C-4D14-95FD-C237CF26BC07}" type="pres">
      <dgm:prSet presAssocID="{FDCCD3C5-491B-4AC4-8D5D-5B8951E94C64}" presName="spaceRect" presStyleCnt="0"/>
      <dgm:spPr/>
    </dgm:pt>
    <dgm:pt modelId="{B32EFC1D-B9DF-4752-9EF4-727F2EF3BBD7}" type="pres">
      <dgm:prSet presAssocID="{FDCCD3C5-491B-4AC4-8D5D-5B8951E94C64}" presName="parTx" presStyleLbl="revTx" presStyleIdx="2" presStyleCnt="3">
        <dgm:presLayoutVars>
          <dgm:chMax val="0"/>
          <dgm:chPref val="0"/>
        </dgm:presLayoutVars>
      </dgm:prSet>
      <dgm:spPr/>
    </dgm:pt>
  </dgm:ptLst>
  <dgm:cxnLst>
    <dgm:cxn modelId="{2B6F5D4A-F398-4A0B-BA8C-A2DCEBC7D369}" srcId="{3BB697A8-A947-4F2F-987C-E82C5E8C284D}" destId="{89E123B6-D26F-4DF4-A86D-C8CC3F3C6AFE}" srcOrd="1" destOrd="0" parTransId="{E0E44B77-62D4-4EE0-884D-3196F5EF573D}" sibTransId="{F07837EF-49A2-4F81-9BDA-4C3AA42451B5}"/>
    <dgm:cxn modelId="{A8998B7D-BFDC-4972-822D-0A49CA560C2A}" type="presOf" srcId="{89E123B6-D26F-4DF4-A86D-C8CC3F3C6AFE}" destId="{044697B2-121B-4B0D-9E79-474C1FF3CB2B}" srcOrd="0" destOrd="0" presId="urn:microsoft.com/office/officeart/2018/2/layout/IconVerticalSolidList"/>
    <dgm:cxn modelId="{3BDD6682-8FF7-4624-9688-C8F0C1C217D9}" type="presOf" srcId="{FDCCD3C5-491B-4AC4-8D5D-5B8951E94C64}" destId="{B32EFC1D-B9DF-4752-9EF4-727F2EF3BBD7}" srcOrd="0" destOrd="0" presId="urn:microsoft.com/office/officeart/2018/2/layout/IconVerticalSolidList"/>
    <dgm:cxn modelId="{71AB5AA6-634C-41A5-AFE3-DBC7A8A0D5FA}" type="presOf" srcId="{DC12B132-FF31-4245-A25A-6CD739FA5EBC}" destId="{0E9C196D-BEA9-4FCE-BD6A-B15247212EC7}" srcOrd="0" destOrd="0" presId="urn:microsoft.com/office/officeart/2018/2/layout/IconVerticalSolidList"/>
    <dgm:cxn modelId="{30BDCCD3-DBD0-40F6-AC82-240F485AE5E0}" srcId="{3BB697A8-A947-4F2F-987C-E82C5E8C284D}" destId="{FDCCD3C5-491B-4AC4-8D5D-5B8951E94C64}" srcOrd="2" destOrd="0" parTransId="{CF4C4C25-35D5-455A-8E06-22D0736CD601}" sibTransId="{40E45FF8-42C0-41AE-8148-7FE140571741}"/>
    <dgm:cxn modelId="{2DCE72E9-8EF2-4474-A657-F3FCA5AEDEF2}" type="presOf" srcId="{3BB697A8-A947-4F2F-987C-E82C5E8C284D}" destId="{0D6C5D32-9FCB-4C99-8701-D8958E032DAB}" srcOrd="0" destOrd="0" presId="urn:microsoft.com/office/officeart/2018/2/layout/IconVerticalSolidList"/>
    <dgm:cxn modelId="{7671DEF2-73E4-45B7-9550-AD0652FBB9B6}" srcId="{3BB697A8-A947-4F2F-987C-E82C5E8C284D}" destId="{DC12B132-FF31-4245-A25A-6CD739FA5EBC}" srcOrd="0" destOrd="0" parTransId="{58F69B31-9C9C-41C0-95DB-EEDABA551B17}" sibTransId="{ADEE5234-D20C-44ED-97F3-1524AC7B0756}"/>
    <dgm:cxn modelId="{4DC1AB9A-9785-4511-8044-896D5C5438A6}" type="presParOf" srcId="{0D6C5D32-9FCB-4C99-8701-D8958E032DAB}" destId="{786194E2-3E41-4744-B792-1FB36FBB9C9D}" srcOrd="0" destOrd="0" presId="urn:microsoft.com/office/officeart/2018/2/layout/IconVerticalSolidList"/>
    <dgm:cxn modelId="{9BD0C580-6066-42DF-AD6B-A86D88FF02D4}" type="presParOf" srcId="{786194E2-3E41-4744-B792-1FB36FBB9C9D}" destId="{B79726E1-7D4A-489B-B8A4-892DDFB1A32C}" srcOrd="0" destOrd="0" presId="urn:microsoft.com/office/officeart/2018/2/layout/IconVerticalSolidList"/>
    <dgm:cxn modelId="{CCC50EEE-5AE4-4C51-9AC1-9EC5891DAA9E}" type="presParOf" srcId="{786194E2-3E41-4744-B792-1FB36FBB9C9D}" destId="{9C67AC95-CF6E-4F39-AE44-05F5A8AE9CFE}" srcOrd="1" destOrd="0" presId="urn:microsoft.com/office/officeart/2018/2/layout/IconVerticalSolidList"/>
    <dgm:cxn modelId="{4810DDA5-9FE0-4F6D-83E6-7C29149C8E4C}" type="presParOf" srcId="{786194E2-3E41-4744-B792-1FB36FBB9C9D}" destId="{DAE2FE75-0BE8-461C-A8FA-03099DA5E2C6}" srcOrd="2" destOrd="0" presId="urn:microsoft.com/office/officeart/2018/2/layout/IconVerticalSolidList"/>
    <dgm:cxn modelId="{A664670E-0B3C-468E-9279-72F99DA7246C}" type="presParOf" srcId="{786194E2-3E41-4744-B792-1FB36FBB9C9D}" destId="{0E9C196D-BEA9-4FCE-BD6A-B15247212EC7}" srcOrd="3" destOrd="0" presId="urn:microsoft.com/office/officeart/2018/2/layout/IconVerticalSolidList"/>
    <dgm:cxn modelId="{45600DA1-F960-4745-B747-80598A681A8B}" type="presParOf" srcId="{0D6C5D32-9FCB-4C99-8701-D8958E032DAB}" destId="{431E0594-9DC9-4F4D-98B4-DEC9D84BA025}" srcOrd="1" destOrd="0" presId="urn:microsoft.com/office/officeart/2018/2/layout/IconVerticalSolidList"/>
    <dgm:cxn modelId="{6447FAD7-8E24-4F0B-B755-345A988CE043}" type="presParOf" srcId="{0D6C5D32-9FCB-4C99-8701-D8958E032DAB}" destId="{97DF713F-837C-4CCC-A6F5-D57083688785}" srcOrd="2" destOrd="0" presId="urn:microsoft.com/office/officeart/2018/2/layout/IconVerticalSolidList"/>
    <dgm:cxn modelId="{A7BE5C1A-F4BD-439F-9A01-1A7F98537402}" type="presParOf" srcId="{97DF713F-837C-4CCC-A6F5-D57083688785}" destId="{10F1CAE0-4260-476F-8C18-9DF7B788BFF5}" srcOrd="0" destOrd="0" presId="urn:microsoft.com/office/officeart/2018/2/layout/IconVerticalSolidList"/>
    <dgm:cxn modelId="{E0E36282-F739-4D3F-B5E3-89EBC7B54E12}" type="presParOf" srcId="{97DF713F-837C-4CCC-A6F5-D57083688785}" destId="{AD420D04-0A6B-469F-AB4D-8B5E379C29A2}" srcOrd="1" destOrd="0" presId="urn:microsoft.com/office/officeart/2018/2/layout/IconVerticalSolidList"/>
    <dgm:cxn modelId="{81DB4E3D-DA34-4AAC-9561-7D08E0ADE015}" type="presParOf" srcId="{97DF713F-837C-4CCC-A6F5-D57083688785}" destId="{557E8A32-90C4-4189-AFC6-1CB1F037C1A3}" srcOrd="2" destOrd="0" presId="urn:microsoft.com/office/officeart/2018/2/layout/IconVerticalSolidList"/>
    <dgm:cxn modelId="{FB687F27-30F0-4961-B98D-BB7162248924}" type="presParOf" srcId="{97DF713F-837C-4CCC-A6F5-D57083688785}" destId="{044697B2-121B-4B0D-9E79-474C1FF3CB2B}" srcOrd="3" destOrd="0" presId="urn:microsoft.com/office/officeart/2018/2/layout/IconVerticalSolidList"/>
    <dgm:cxn modelId="{D82DD21B-C0C6-44A0-AFB7-E0DAD080C3B3}" type="presParOf" srcId="{0D6C5D32-9FCB-4C99-8701-D8958E032DAB}" destId="{8736B13E-2F50-477D-9CD0-B0CF3D73A4CD}" srcOrd="3" destOrd="0" presId="urn:microsoft.com/office/officeart/2018/2/layout/IconVerticalSolidList"/>
    <dgm:cxn modelId="{793D117C-3471-47C8-814E-5E0A56A8E9B9}" type="presParOf" srcId="{0D6C5D32-9FCB-4C99-8701-D8958E032DAB}" destId="{E6850DFA-3214-4941-B4EC-62977A734948}" srcOrd="4" destOrd="0" presId="urn:microsoft.com/office/officeart/2018/2/layout/IconVerticalSolidList"/>
    <dgm:cxn modelId="{21C588DE-8E2F-48A4-9C4C-5A1D9F9FB547}" type="presParOf" srcId="{E6850DFA-3214-4941-B4EC-62977A734948}" destId="{D19A63A9-43AF-4125-A57A-B8C10C652D6E}" srcOrd="0" destOrd="0" presId="urn:microsoft.com/office/officeart/2018/2/layout/IconVerticalSolidList"/>
    <dgm:cxn modelId="{789520B5-C72C-4AFB-B305-B3F08654D29A}" type="presParOf" srcId="{E6850DFA-3214-4941-B4EC-62977A734948}" destId="{16D00DB8-99C9-4828-8930-B0C37E8F842C}" srcOrd="1" destOrd="0" presId="urn:microsoft.com/office/officeart/2018/2/layout/IconVerticalSolidList"/>
    <dgm:cxn modelId="{BE242621-FB40-4C7B-83FB-E2460C19EC6A}" type="presParOf" srcId="{E6850DFA-3214-4941-B4EC-62977A734948}" destId="{FBEB5F6C-E39C-4D14-95FD-C237CF26BC07}" srcOrd="2" destOrd="0" presId="urn:microsoft.com/office/officeart/2018/2/layout/IconVerticalSolidList"/>
    <dgm:cxn modelId="{6E4BDDB2-2FA7-4FB6-942F-F59F6D2DA524}" type="presParOf" srcId="{E6850DFA-3214-4941-B4EC-62977A734948}" destId="{B32EFC1D-B9DF-4752-9EF4-727F2EF3BB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ED51CCF-A21A-4ABB-BFE4-613845BF62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275373-F78B-40EC-8D11-31797B2320AB}">
      <dgm:prSet/>
      <dgm:spPr/>
      <dgm:t>
        <a:bodyPr/>
        <a:lstStyle/>
        <a:p>
          <a:r>
            <a:rPr lang="en-US" b="1" dirty="0"/>
            <a:t>Data Aggregation and Integration: </a:t>
          </a:r>
          <a:r>
            <a:rPr lang="en-US" b="0" dirty="0"/>
            <a:t>BI tools facilitate the consolidation of data from various origins such as internal databases and social media feeds and external datasets. This integration provides decision-makers with a comprehensive perspective of their business environment, ensuring that decisions are made based on a holistic understanding of organizational data.</a:t>
          </a:r>
        </a:p>
      </dgm:t>
    </dgm:pt>
    <dgm:pt modelId="{D6741507-5391-410D-96CA-394DC030932B}" type="parTrans" cxnId="{D0188652-F2EF-493F-BF87-2064060CF6C7}">
      <dgm:prSet/>
      <dgm:spPr/>
      <dgm:t>
        <a:bodyPr/>
        <a:lstStyle/>
        <a:p>
          <a:endParaRPr lang="en-US"/>
        </a:p>
      </dgm:t>
    </dgm:pt>
    <dgm:pt modelId="{5FD4E159-F62F-4CF0-A72A-B764660C8CAF}" type="sibTrans" cxnId="{D0188652-F2EF-493F-BF87-2064060CF6C7}">
      <dgm:prSet/>
      <dgm:spPr/>
      <dgm:t>
        <a:bodyPr/>
        <a:lstStyle/>
        <a:p>
          <a:endParaRPr lang="en-US"/>
        </a:p>
      </dgm:t>
    </dgm:pt>
    <dgm:pt modelId="{2BF3522A-0421-4562-AD9E-081783F696CF}">
      <dgm:prSet/>
      <dgm:spPr/>
      <dgm:t>
        <a:bodyPr/>
        <a:lstStyle/>
        <a:p>
          <a:r>
            <a:rPr lang="en-US" b="1" dirty="0"/>
            <a:t>Advanced Analytics: </a:t>
          </a:r>
          <a:r>
            <a:rPr lang="en-US" dirty="0"/>
            <a:t>BI tools facilitate the discovery of patterns and trends in data using advanced analytical methods. This includes predictive analytics, machine learning, and statistical analysis. These findings make it possible for organizations to come up with future forecasts about future outcome and trend, such as market movements or customer behavior, allowing them to act proactively.</a:t>
          </a:r>
        </a:p>
      </dgm:t>
    </dgm:pt>
    <dgm:pt modelId="{6EEFB873-352E-48F6-B2C2-4CD1E3EA3CCB}" type="sibTrans" cxnId="{D2B10E17-C0AE-4D2A-8483-E094EE91EF9C}">
      <dgm:prSet/>
      <dgm:spPr/>
      <dgm:t>
        <a:bodyPr/>
        <a:lstStyle/>
        <a:p>
          <a:endParaRPr lang="en-US"/>
        </a:p>
      </dgm:t>
    </dgm:pt>
    <dgm:pt modelId="{4C43537C-DC33-4B0C-81BC-E89FA8E75C3E}" type="parTrans" cxnId="{D2B10E17-C0AE-4D2A-8483-E094EE91EF9C}">
      <dgm:prSet/>
      <dgm:spPr/>
      <dgm:t>
        <a:bodyPr/>
        <a:lstStyle/>
        <a:p>
          <a:endParaRPr lang="en-US"/>
        </a:p>
      </dgm:t>
    </dgm:pt>
    <dgm:pt modelId="{69A51C68-D0B6-44DE-BF64-72720FFF1A3B}">
      <dgm:prSet/>
      <dgm:spPr/>
      <dgm:t>
        <a:bodyPr/>
        <a:lstStyle/>
        <a:p>
          <a:r>
            <a:rPr lang="en-US" b="1" dirty="0"/>
            <a:t>Real-time Access and Reporting: </a:t>
          </a:r>
          <a:r>
            <a:rPr lang="en-US" dirty="0"/>
            <a:t>BI tools offer the ability to view data and make decisions based on real-time data, an important factor in any rapidly changing business environment. Real-time reporting allows for immediate action to be taken on any issues or opportunities that arise, helping decision makers adopt a more proactive stance rather than reacting after the fact.</a:t>
          </a:r>
        </a:p>
      </dgm:t>
    </dgm:pt>
    <dgm:pt modelId="{41C0B1B9-A619-40F3-8743-250CA52259BD}" type="sibTrans" cxnId="{DC3027A7-84F0-4514-97A8-E184E63B8EB0}">
      <dgm:prSet/>
      <dgm:spPr/>
      <dgm:t>
        <a:bodyPr/>
        <a:lstStyle/>
        <a:p>
          <a:endParaRPr lang="en-US"/>
        </a:p>
      </dgm:t>
    </dgm:pt>
    <dgm:pt modelId="{527ABB69-0961-4CB0-8616-EC70E787A3C7}" type="parTrans" cxnId="{DC3027A7-84F0-4514-97A8-E184E63B8EB0}">
      <dgm:prSet/>
      <dgm:spPr/>
      <dgm:t>
        <a:bodyPr/>
        <a:lstStyle/>
        <a:p>
          <a:endParaRPr lang="en-US"/>
        </a:p>
      </dgm:t>
    </dgm:pt>
    <dgm:pt modelId="{91D65736-993E-4D6E-9FB5-53D4DB3C0543}" type="pres">
      <dgm:prSet presAssocID="{5ED51CCF-A21A-4ABB-BFE4-613845BF629A}" presName="root" presStyleCnt="0">
        <dgm:presLayoutVars>
          <dgm:dir/>
          <dgm:resizeHandles val="exact"/>
        </dgm:presLayoutVars>
      </dgm:prSet>
      <dgm:spPr/>
    </dgm:pt>
    <dgm:pt modelId="{43F2A0C9-654E-4EC4-8068-FC8A7E0CCEC8}" type="pres">
      <dgm:prSet presAssocID="{D4275373-F78B-40EC-8D11-31797B2320AB}" presName="compNode" presStyleCnt="0"/>
      <dgm:spPr/>
    </dgm:pt>
    <dgm:pt modelId="{0548A464-96E2-41E6-A6D7-B15B914802B1}" type="pres">
      <dgm:prSet presAssocID="{D4275373-F78B-40EC-8D11-31797B2320AB}" presName="bgRect" presStyleLbl="bgShp" presStyleIdx="0" presStyleCnt="3"/>
      <dgm:spPr/>
    </dgm:pt>
    <dgm:pt modelId="{A9827560-B82A-48AA-AE67-3050EC9F2618}" type="pres">
      <dgm:prSet presAssocID="{D4275373-F78B-40EC-8D11-31797B2320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04D1BFD-95C6-44C5-85F4-D26E52D3E221}" type="pres">
      <dgm:prSet presAssocID="{D4275373-F78B-40EC-8D11-31797B2320AB}" presName="spaceRect" presStyleCnt="0"/>
      <dgm:spPr/>
    </dgm:pt>
    <dgm:pt modelId="{757E5754-CCD4-481B-B974-D7328B6BE196}" type="pres">
      <dgm:prSet presAssocID="{D4275373-F78B-40EC-8D11-31797B2320AB}" presName="parTx" presStyleLbl="revTx" presStyleIdx="0" presStyleCnt="3">
        <dgm:presLayoutVars>
          <dgm:chMax val="0"/>
          <dgm:chPref val="0"/>
        </dgm:presLayoutVars>
      </dgm:prSet>
      <dgm:spPr/>
    </dgm:pt>
    <dgm:pt modelId="{AA58C76E-F07A-4D93-A071-563EB5E010F0}" type="pres">
      <dgm:prSet presAssocID="{5FD4E159-F62F-4CF0-A72A-B764660C8CAF}" presName="sibTrans" presStyleCnt="0"/>
      <dgm:spPr/>
    </dgm:pt>
    <dgm:pt modelId="{A7A2D48C-A6A1-4399-B7DC-81BB52BD991D}" type="pres">
      <dgm:prSet presAssocID="{2BF3522A-0421-4562-AD9E-081783F696CF}" presName="compNode" presStyleCnt="0"/>
      <dgm:spPr/>
    </dgm:pt>
    <dgm:pt modelId="{0981FE9C-FF7B-4D59-85D6-DCC436261D9E}" type="pres">
      <dgm:prSet presAssocID="{2BF3522A-0421-4562-AD9E-081783F696CF}" presName="bgRect" presStyleLbl="bgShp" presStyleIdx="1" presStyleCnt="3"/>
      <dgm:spPr/>
    </dgm:pt>
    <dgm:pt modelId="{99CA655F-2576-4D22-9ACA-088AE392BAB6}" type="pres">
      <dgm:prSet presAssocID="{2BF3522A-0421-4562-AD9E-081783F696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B94DD950-2D97-4EE4-B26C-6180BBFB901B}" type="pres">
      <dgm:prSet presAssocID="{2BF3522A-0421-4562-AD9E-081783F696CF}" presName="spaceRect" presStyleCnt="0"/>
      <dgm:spPr/>
    </dgm:pt>
    <dgm:pt modelId="{8FF78B95-C91C-4481-A947-3E2749D1CCCD}" type="pres">
      <dgm:prSet presAssocID="{2BF3522A-0421-4562-AD9E-081783F696CF}" presName="parTx" presStyleLbl="revTx" presStyleIdx="1" presStyleCnt="3">
        <dgm:presLayoutVars>
          <dgm:chMax val="0"/>
          <dgm:chPref val="0"/>
        </dgm:presLayoutVars>
      </dgm:prSet>
      <dgm:spPr/>
    </dgm:pt>
    <dgm:pt modelId="{F92C6742-B755-452C-8921-20923416C6AA}" type="pres">
      <dgm:prSet presAssocID="{6EEFB873-352E-48F6-B2C2-4CD1E3EA3CCB}" presName="sibTrans" presStyleCnt="0"/>
      <dgm:spPr/>
    </dgm:pt>
    <dgm:pt modelId="{98BCBD64-DA63-4F82-9BC2-6AA973AAFE27}" type="pres">
      <dgm:prSet presAssocID="{69A51C68-D0B6-44DE-BF64-72720FFF1A3B}" presName="compNode" presStyleCnt="0"/>
      <dgm:spPr/>
    </dgm:pt>
    <dgm:pt modelId="{54058673-5F88-43BB-804D-9277C24B49A7}" type="pres">
      <dgm:prSet presAssocID="{69A51C68-D0B6-44DE-BF64-72720FFF1A3B}" presName="bgRect" presStyleLbl="bgShp" presStyleIdx="2" presStyleCnt="3"/>
      <dgm:spPr/>
    </dgm:pt>
    <dgm:pt modelId="{2F2D6E56-3495-4A1C-A5DB-3B336E5213EB}" type="pres">
      <dgm:prSet presAssocID="{69A51C68-D0B6-44DE-BF64-72720FFF1A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092FF5B7-1A9D-406B-A442-26A1752FED09}" type="pres">
      <dgm:prSet presAssocID="{69A51C68-D0B6-44DE-BF64-72720FFF1A3B}" presName="spaceRect" presStyleCnt="0"/>
      <dgm:spPr/>
    </dgm:pt>
    <dgm:pt modelId="{7BBF7F91-689E-42BF-9FD2-E1066EDF918C}" type="pres">
      <dgm:prSet presAssocID="{69A51C68-D0B6-44DE-BF64-72720FFF1A3B}" presName="parTx" presStyleLbl="revTx" presStyleIdx="2" presStyleCnt="3">
        <dgm:presLayoutVars>
          <dgm:chMax val="0"/>
          <dgm:chPref val="0"/>
        </dgm:presLayoutVars>
      </dgm:prSet>
      <dgm:spPr/>
    </dgm:pt>
  </dgm:ptLst>
  <dgm:cxnLst>
    <dgm:cxn modelId="{19673601-DF7A-447D-91CD-A4F92B859DAC}" type="presOf" srcId="{D4275373-F78B-40EC-8D11-31797B2320AB}" destId="{757E5754-CCD4-481B-B974-D7328B6BE196}" srcOrd="0" destOrd="0" presId="urn:microsoft.com/office/officeart/2018/2/layout/IconVerticalSolidList"/>
    <dgm:cxn modelId="{EBEF4F16-F112-4BEB-92DE-60ED201BEC42}" type="presOf" srcId="{69A51C68-D0B6-44DE-BF64-72720FFF1A3B}" destId="{7BBF7F91-689E-42BF-9FD2-E1066EDF918C}" srcOrd="0" destOrd="0" presId="urn:microsoft.com/office/officeart/2018/2/layout/IconVerticalSolidList"/>
    <dgm:cxn modelId="{D2B10E17-C0AE-4D2A-8483-E094EE91EF9C}" srcId="{5ED51CCF-A21A-4ABB-BFE4-613845BF629A}" destId="{2BF3522A-0421-4562-AD9E-081783F696CF}" srcOrd="1" destOrd="0" parTransId="{4C43537C-DC33-4B0C-81BC-E89FA8E75C3E}" sibTransId="{6EEFB873-352E-48F6-B2C2-4CD1E3EA3CCB}"/>
    <dgm:cxn modelId="{D0188652-F2EF-493F-BF87-2064060CF6C7}" srcId="{5ED51CCF-A21A-4ABB-BFE4-613845BF629A}" destId="{D4275373-F78B-40EC-8D11-31797B2320AB}" srcOrd="0" destOrd="0" parTransId="{D6741507-5391-410D-96CA-394DC030932B}" sibTransId="{5FD4E159-F62F-4CF0-A72A-B764660C8CAF}"/>
    <dgm:cxn modelId="{111B6276-5AEA-4641-B32D-3B3669DA8C40}" type="presOf" srcId="{5ED51CCF-A21A-4ABB-BFE4-613845BF629A}" destId="{91D65736-993E-4D6E-9FB5-53D4DB3C0543}" srcOrd="0" destOrd="0" presId="urn:microsoft.com/office/officeart/2018/2/layout/IconVerticalSolidList"/>
    <dgm:cxn modelId="{B6B0747A-7077-475D-B24D-FC566DEF0293}" type="presOf" srcId="{2BF3522A-0421-4562-AD9E-081783F696CF}" destId="{8FF78B95-C91C-4481-A947-3E2749D1CCCD}" srcOrd="0" destOrd="0" presId="urn:microsoft.com/office/officeart/2018/2/layout/IconVerticalSolidList"/>
    <dgm:cxn modelId="{DC3027A7-84F0-4514-97A8-E184E63B8EB0}" srcId="{5ED51CCF-A21A-4ABB-BFE4-613845BF629A}" destId="{69A51C68-D0B6-44DE-BF64-72720FFF1A3B}" srcOrd="2" destOrd="0" parTransId="{527ABB69-0961-4CB0-8616-EC70E787A3C7}" sibTransId="{41C0B1B9-A619-40F3-8743-250CA52259BD}"/>
    <dgm:cxn modelId="{776E326C-9D3C-4A54-A61B-411052023A5F}" type="presParOf" srcId="{91D65736-993E-4D6E-9FB5-53D4DB3C0543}" destId="{43F2A0C9-654E-4EC4-8068-FC8A7E0CCEC8}" srcOrd="0" destOrd="0" presId="urn:microsoft.com/office/officeart/2018/2/layout/IconVerticalSolidList"/>
    <dgm:cxn modelId="{A725FA91-22B3-41BD-8110-F5EF0C98F28E}" type="presParOf" srcId="{43F2A0C9-654E-4EC4-8068-FC8A7E0CCEC8}" destId="{0548A464-96E2-41E6-A6D7-B15B914802B1}" srcOrd="0" destOrd="0" presId="urn:microsoft.com/office/officeart/2018/2/layout/IconVerticalSolidList"/>
    <dgm:cxn modelId="{858AAD8E-4D0D-43A3-A439-57ECDEEFB770}" type="presParOf" srcId="{43F2A0C9-654E-4EC4-8068-FC8A7E0CCEC8}" destId="{A9827560-B82A-48AA-AE67-3050EC9F2618}" srcOrd="1" destOrd="0" presId="urn:microsoft.com/office/officeart/2018/2/layout/IconVerticalSolidList"/>
    <dgm:cxn modelId="{D33CB2B4-60FA-48DD-BC9A-ACF99B087D6C}" type="presParOf" srcId="{43F2A0C9-654E-4EC4-8068-FC8A7E0CCEC8}" destId="{C04D1BFD-95C6-44C5-85F4-D26E52D3E221}" srcOrd="2" destOrd="0" presId="urn:microsoft.com/office/officeart/2018/2/layout/IconVerticalSolidList"/>
    <dgm:cxn modelId="{B79D7287-6B3A-4834-9B58-36C8AB6827E9}" type="presParOf" srcId="{43F2A0C9-654E-4EC4-8068-FC8A7E0CCEC8}" destId="{757E5754-CCD4-481B-B974-D7328B6BE196}" srcOrd="3" destOrd="0" presId="urn:microsoft.com/office/officeart/2018/2/layout/IconVerticalSolidList"/>
    <dgm:cxn modelId="{5A772BF8-9ECC-440C-AA62-0A36F54EFCAE}" type="presParOf" srcId="{91D65736-993E-4D6E-9FB5-53D4DB3C0543}" destId="{AA58C76E-F07A-4D93-A071-563EB5E010F0}" srcOrd="1" destOrd="0" presId="urn:microsoft.com/office/officeart/2018/2/layout/IconVerticalSolidList"/>
    <dgm:cxn modelId="{4BC5A3CB-1958-4FC6-AC49-B70BAA66B716}" type="presParOf" srcId="{91D65736-993E-4D6E-9FB5-53D4DB3C0543}" destId="{A7A2D48C-A6A1-4399-B7DC-81BB52BD991D}" srcOrd="2" destOrd="0" presId="urn:microsoft.com/office/officeart/2018/2/layout/IconVerticalSolidList"/>
    <dgm:cxn modelId="{EBE65749-53C8-4DDA-9A8B-365DFD1813D7}" type="presParOf" srcId="{A7A2D48C-A6A1-4399-B7DC-81BB52BD991D}" destId="{0981FE9C-FF7B-4D59-85D6-DCC436261D9E}" srcOrd="0" destOrd="0" presId="urn:microsoft.com/office/officeart/2018/2/layout/IconVerticalSolidList"/>
    <dgm:cxn modelId="{500F7BF5-C319-47B1-803E-B01F1066E11F}" type="presParOf" srcId="{A7A2D48C-A6A1-4399-B7DC-81BB52BD991D}" destId="{99CA655F-2576-4D22-9ACA-088AE392BAB6}" srcOrd="1" destOrd="0" presId="urn:microsoft.com/office/officeart/2018/2/layout/IconVerticalSolidList"/>
    <dgm:cxn modelId="{53B5A42F-A9A3-4EF3-A1A3-16FB85C08638}" type="presParOf" srcId="{A7A2D48C-A6A1-4399-B7DC-81BB52BD991D}" destId="{B94DD950-2D97-4EE4-B26C-6180BBFB901B}" srcOrd="2" destOrd="0" presId="urn:microsoft.com/office/officeart/2018/2/layout/IconVerticalSolidList"/>
    <dgm:cxn modelId="{837E2238-F0F1-4EC4-8806-08D9B0281E39}" type="presParOf" srcId="{A7A2D48C-A6A1-4399-B7DC-81BB52BD991D}" destId="{8FF78B95-C91C-4481-A947-3E2749D1CCCD}" srcOrd="3" destOrd="0" presId="urn:microsoft.com/office/officeart/2018/2/layout/IconVerticalSolidList"/>
    <dgm:cxn modelId="{BD630C2C-1936-40FE-9564-2CB09DA4FD87}" type="presParOf" srcId="{91D65736-993E-4D6E-9FB5-53D4DB3C0543}" destId="{F92C6742-B755-452C-8921-20923416C6AA}" srcOrd="3" destOrd="0" presId="urn:microsoft.com/office/officeart/2018/2/layout/IconVerticalSolidList"/>
    <dgm:cxn modelId="{8A0B9558-7EE8-4BC7-9AC1-F8687B5CAF81}" type="presParOf" srcId="{91D65736-993E-4D6E-9FB5-53D4DB3C0543}" destId="{98BCBD64-DA63-4F82-9BC2-6AA973AAFE27}" srcOrd="4" destOrd="0" presId="urn:microsoft.com/office/officeart/2018/2/layout/IconVerticalSolidList"/>
    <dgm:cxn modelId="{59FFF90B-5FC1-472F-A139-94A4AC25B905}" type="presParOf" srcId="{98BCBD64-DA63-4F82-9BC2-6AA973AAFE27}" destId="{54058673-5F88-43BB-804D-9277C24B49A7}" srcOrd="0" destOrd="0" presId="urn:microsoft.com/office/officeart/2018/2/layout/IconVerticalSolidList"/>
    <dgm:cxn modelId="{691A4468-8762-497A-BBBC-A9D09B501658}" type="presParOf" srcId="{98BCBD64-DA63-4F82-9BC2-6AA973AAFE27}" destId="{2F2D6E56-3495-4A1C-A5DB-3B336E5213EB}" srcOrd="1" destOrd="0" presId="urn:microsoft.com/office/officeart/2018/2/layout/IconVerticalSolidList"/>
    <dgm:cxn modelId="{6D379479-34BD-4919-8290-2D1E02F21281}" type="presParOf" srcId="{98BCBD64-DA63-4F82-9BC2-6AA973AAFE27}" destId="{092FF5B7-1A9D-406B-A442-26A1752FED09}" srcOrd="2" destOrd="0" presId="urn:microsoft.com/office/officeart/2018/2/layout/IconVerticalSolidList"/>
    <dgm:cxn modelId="{A140DCE3-958D-4137-9F10-7CFD5A27CF2F}" type="presParOf" srcId="{98BCBD64-DA63-4F82-9BC2-6AA973AAFE27}" destId="{7BBF7F91-689E-42BF-9FD2-E1066EDF91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ED51CCF-A21A-4ABB-BFE4-613845BF629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275373-F78B-40EC-8D11-31797B2320AB}">
      <dgm:prSet/>
      <dgm:spPr/>
      <dgm:t>
        <a:bodyPr/>
        <a:lstStyle/>
        <a:p>
          <a:r>
            <a:rPr lang="en-US" b="1" dirty="0"/>
            <a:t>Enhanced Data Visualization: </a:t>
          </a:r>
          <a:r>
            <a:rPr lang="en-US" b="0" dirty="0"/>
            <a:t>Visualization features of BI tools, make complex data more accessible and understandable. By presenting data in a visually engaging format, these tools help communicate insights across different levels of the organization, ensuring that all stakeholders can participate in the decision-making process informedly.</a:t>
          </a:r>
        </a:p>
      </dgm:t>
    </dgm:pt>
    <dgm:pt modelId="{D6741507-5391-410D-96CA-394DC030932B}" type="parTrans" cxnId="{D0188652-F2EF-493F-BF87-2064060CF6C7}">
      <dgm:prSet/>
      <dgm:spPr/>
      <dgm:t>
        <a:bodyPr/>
        <a:lstStyle/>
        <a:p>
          <a:endParaRPr lang="en-US"/>
        </a:p>
      </dgm:t>
    </dgm:pt>
    <dgm:pt modelId="{5FD4E159-F62F-4CF0-A72A-B764660C8CAF}" type="sibTrans" cxnId="{D0188652-F2EF-493F-BF87-2064060CF6C7}">
      <dgm:prSet/>
      <dgm:spPr/>
      <dgm:t>
        <a:bodyPr/>
        <a:lstStyle/>
        <a:p>
          <a:endParaRPr lang="en-US"/>
        </a:p>
      </dgm:t>
    </dgm:pt>
    <dgm:pt modelId="{2BF3522A-0421-4562-AD9E-081783F696CF}">
      <dgm:prSet/>
      <dgm:spPr/>
      <dgm:t>
        <a:bodyPr/>
        <a:lstStyle/>
        <a:p>
          <a:r>
            <a:rPr lang="en-US" b="1" dirty="0"/>
            <a:t>Improved Accuracy and Efficiency: </a:t>
          </a:r>
          <a:r>
            <a:rPr lang="en-US" b="0" dirty="0"/>
            <a:t>Automation capabilities embedded in BI solutions lower the likelihood of human error, which, in turn, enhances operational efficiency for data management processes. When automation takes over routine tasks, it liberates manpower from less important things to concentrate on high-level strategic endeavors that demand cognitive acumen, therefore, not only expedites decision-making but also ensures its richness with quality.</a:t>
          </a:r>
        </a:p>
      </dgm:t>
    </dgm:pt>
    <dgm:pt modelId="{6EEFB873-352E-48F6-B2C2-4CD1E3EA3CCB}" type="sibTrans" cxnId="{D2B10E17-C0AE-4D2A-8483-E094EE91EF9C}">
      <dgm:prSet/>
      <dgm:spPr/>
      <dgm:t>
        <a:bodyPr/>
        <a:lstStyle/>
        <a:p>
          <a:endParaRPr lang="en-US"/>
        </a:p>
      </dgm:t>
    </dgm:pt>
    <dgm:pt modelId="{4C43537C-DC33-4B0C-81BC-E89FA8E75C3E}" type="parTrans" cxnId="{D2B10E17-C0AE-4D2A-8483-E094EE91EF9C}">
      <dgm:prSet/>
      <dgm:spPr/>
      <dgm:t>
        <a:bodyPr/>
        <a:lstStyle/>
        <a:p>
          <a:endParaRPr lang="en-US"/>
        </a:p>
      </dgm:t>
    </dgm:pt>
    <dgm:pt modelId="{69A51C68-D0B6-44DE-BF64-72720FFF1A3B}">
      <dgm:prSet/>
      <dgm:spPr/>
      <dgm:t>
        <a:bodyPr/>
        <a:lstStyle/>
        <a:p>
          <a:r>
            <a:rPr lang="en-US" b="1" dirty="0"/>
            <a:t>Strategic Alignment and Performance Monitoring: </a:t>
          </a:r>
          <a:r>
            <a:rPr lang="en-US" b="0" dirty="0"/>
            <a:t>BI tools help in tracking the KPIs and metrics, which in turn assist companies in strategic alignment of their vision with day-to-day activities ensuring all decisions made are supportive to the overall organization's objectives while the performance is regularly monitored and optimized.</a:t>
          </a:r>
        </a:p>
      </dgm:t>
    </dgm:pt>
    <dgm:pt modelId="{41C0B1B9-A619-40F3-8743-250CA52259BD}" type="sibTrans" cxnId="{DC3027A7-84F0-4514-97A8-E184E63B8EB0}">
      <dgm:prSet/>
      <dgm:spPr/>
      <dgm:t>
        <a:bodyPr/>
        <a:lstStyle/>
        <a:p>
          <a:endParaRPr lang="en-US"/>
        </a:p>
      </dgm:t>
    </dgm:pt>
    <dgm:pt modelId="{527ABB69-0961-4CB0-8616-EC70E787A3C7}" type="parTrans" cxnId="{DC3027A7-84F0-4514-97A8-E184E63B8EB0}">
      <dgm:prSet/>
      <dgm:spPr/>
      <dgm:t>
        <a:bodyPr/>
        <a:lstStyle/>
        <a:p>
          <a:endParaRPr lang="en-US"/>
        </a:p>
      </dgm:t>
    </dgm:pt>
    <dgm:pt modelId="{91D65736-993E-4D6E-9FB5-53D4DB3C0543}" type="pres">
      <dgm:prSet presAssocID="{5ED51CCF-A21A-4ABB-BFE4-613845BF629A}" presName="root" presStyleCnt="0">
        <dgm:presLayoutVars>
          <dgm:dir/>
          <dgm:resizeHandles val="exact"/>
        </dgm:presLayoutVars>
      </dgm:prSet>
      <dgm:spPr/>
    </dgm:pt>
    <dgm:pt modelId="{43F2A0C9-654E-4EC4-8068-FC8A7E0CCEC8}" type="pres">
      <dgm:prSet presAssocID="{D4275373-F78B-40EC-8D11-31797B2320AB}" presName="compNode" presStyleCnt="0"/>
      <dgm:spPr/>
    </dgm:pt>
    <dgm:pt modelId="{0548A464-96E2-41E6-A6D7-B15B914802B1}" type="pres">
      <dgm:prSet presAssocID="{D4275373-F78B-40EC-8D11-31797B2320AB}" presName="bgRect" presStyleLbl="bgShp" presStyleIdx="0" presStyleCnt="3"/>
      <dgm:spPr/>
    </dgm:pt>
    <dgm:pt modelId="{A9827560-B82A-48AA-AE67-3050EC9F2618}" type="pres">
      <dgm:prSet presAssocID="{D4275373-F78B-40EC-8D11-31797B2320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C04D1BFD-95C6-44C5-85F4-D26E52D3E221}" type="pres">
      <dgm:prSet presAssocID="{D4275373-F78B-40EC-8D11-31797B2320AB}" presName="spaceRect" presStyleCnt="0"/>
      <dgm:spPr/>
    </dgm:pt>
    <dgm:pt modelId="{757E5754-CCD4-481B-B974-D7328B6BE196}" type="pres">
      <dgm:prSet presAssocID="{D4275373-F78B-40EC-8D11-31797B2320AB}" presName="parTx" presStyleLbl="revTx" presStyleIdx="0" presStyleCnt="3">
        <dgm:presLayoutVars>
          <dgm:chMax val="0"/>
          <dgm:chPref val="0"/>
        </dgm:presLayoutVars>
      </dgm:prSet>
      <dgm:spPr/>
    </dgm:pt>
    <dgm:pt modelId="{AA58C76E-F07A-4D93-A071-563EB5E010F0}" type="pres">
      <dgm:prSet presAssocID="{5FD4E159-F62F-4CF0-A72A-B764660C8CAF}" presName="sibTrans" presStyleCnt="0"/>
      <dgm:spPr/>
    </dgm:pt>
    <dgm:pt modelId="{A7A2D48C-A6A1-4399-B7DC-81BB52BD991D}" type="pres">
      <dgm:prSet presAssocID="{2BF3522A-0421-4562-AD9E-081783F696CF}" presName="compNode" presStyleCnt="0"/>
      <dgm:spPr/>
    </dgm:pt>
    <dgm:pt modelId="{0981FE9C-FF7B-4D59-85D6-DCC436261D9E}" type="pres">
      <dgm:prSet presAssocID="{2BF3522A-0421-4562-AD9E-081783F696CF}" presName="bgRect" presStyleLbl="bgShp" presStyleIdx="1" presStyleCnt="3"/>
      <dgm:spPr/>
    </dgm:pt>
    <dgm:pt modelId="{99CA655F-2576-4D22-9ACA-088AE392BAB6}" type="pres">
      <dgm:prSet presAssocID="{2BF3522A-0421-4562-AD9E-081783F696C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B94DD950-2D97-4EE4-B26C-6180BBFB901B}" type="pres">
      <dgm:prSet presAssocID="{2BF3522A-0421-4562-AD9E-081783F696CF}" presName="spaceRect" presStyleCnt="0"/>
      <dgm:spPr/>
    </dgm:pt>
    <dgm:pt modelId="{8FF78B95-C91C-4481-A947-3E2749D1CCCD}" type="pres">
      <dgm:prSet presAssocID="{2BF3522A-0421-4562-AD9E-081783F696CF}" presName="parTx" presStyleLbl="revTx" presStyleIdx="1" presStyleCnt="3">
        <dgm:presLayoutVars>
          <dgm:chMax val="0"/>
          <dgm:chPref val="0"/>
        </dgm:presLayoutVars>
      </dgm:prSet>
      <dgm:spPr/>
    </dgm:pt>
    <dgm:pt modelId="{F92C6742-B755-452C-8921-20923416C6AA}" type="pres">
      <dgm:prSet presAssocID="{6EEFB873-352E-48F6-B2C2-4CD1E3EA3CCB}" presName="sibTrans" presStyleCnt="0"/>
      <dgm:spPr/>
    </dgm:pt>
    <dgm:pt modelId="{98BCBD64-DA63-4F82-9BC2-6AA973AAFE27}" type="pres">
      <dgm:prSet presAssocID="{69A51C68-D0B6-44DE-BF64-72720FFF1A3B}" presName="compNode" presStyleCnt="0"/>
      <dgm:spPr/>
    </dgm:pt>
    <dgm:pt modelId="{54058673-5F88-43BB-804D-9277C24B49A7}" type="pres">
      <dgm:prSet presAssocID="{69A51C68-D0B6-44DE-BF64-72720FFF1A3B}" presName="bgRect" presStyleLbl="bgShp" presStyleIdx="2" presStyleCnt="3"/>
      <dgm:spPr/>
    </dgm:pt>
    <dgm:pt modelId="{2F2D6E56-3495-4A1C-A5DB-3B336E5213EB}" type="pres">
      <dgm:prSet presAssocID="{69A51C68-D0B6-44DE-BF64-72720FFF1A3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092FF5B7-1A9D-406B-A442-26A1752FED09}" type="pres">
      <dgm:prSet presAssocID="{69A51C68-D0B6-44DE-BF64-72720FFF1A3B}" presName="spaceRect" presStyleCnt="0"/>
      <dgm:spPr/>
    </dgm:pt>
    <dgm:pt modelId="{7BBF7F91-689E-42BF-9FD2-E1066EDF918C}" type="pres">
      <dgm:prSet presAssocID="{69A51C68-D0B6-44DE-BF64-72720FFF1A3B}" presName="parTx" presStyleLbl="revTx" presStyleIdx="2" presStyleCnt="3">
        <dgm:presLayoutVars>
          <dgm:chMax val="0"/>
          <dgm:chPref val="0"/>
        </dgm:presLayoutVars>
      </dgm:prSet>
      <dgm:spPr/>
    </dgm:pt>
  </dgm:ptLst>
  <dgm:cxnLst>
    <dgm:cxn modelId="{19673601-DF7A-447D-91CD-A4F92B859DAC}" type="presOf" srcId="{D4275373-F78B-40EC-8D11-31797B2320AB}" destId="{757E5754-CCD4-481B-B974-D7328B6BE196}" srcOrd="0" destOrd="0" presId="urn:microsoft.com/office/officeart/2018/2/layout/IconVerticalSolidList"/>
    <dgm:cxn modelId="{EBEF4F16-F112-4BEB-92DE-60ED201BEC42}" type="presOf" srcId="{69A51C68-D0B6-44DE-BF64-72720FFF1A3B}" destId="{7BBF7F91-689E-42BF-9FD2-E1066EDF918C}" srcOrd="0" destOrd="0" presId="urn:microsoft.com/office/officeart/2018/2/layout/IconVerticalSolidList"/>
    <dgm:cxn modelId="{D2B10E17-C0AE-4D2A-8483-E094EE91EF9C}" srcId="{5ED51CCF-A21A-4ABB-BFE4-613845BF629A}" destId="{2BF3522A-0421-4562-AD9E-081783F696CF}" srcOrd="1" destOrd="0" parTransId="{4C43537C-DC33-4B0C-81BC-E89FA8E75C3E}" sibTransId="{6EEFB873-352E-48F6-B2C2-4CD1E3EA3CCB}"/>
    <dgm:cxn modelId="{D0188652-F2EF-493F-BF87-2064060CF6C7}" srcId="{5ED51CCF-A21A-4ABB-BFE4-613845BF629A}" destId="{D4275373-F78B-40EC-8D11-31797B2320AB}" srcOrd="0" destOrd="0" parTransId="{D6741507-5391-410D-96CA-394DC030932B}" sibTransId="{5FD4E159-F62F-4CF0-A72A-B764660C8CAF}"/>
    <dgm:cxn modelId="{111B6276-5AEA-4641-B32D-3B3669DA8C40}" type="presOf" srcId="{5ED51CCF-A21A-4ABB-BFE4-613845BF629A}" destId="{91D65736-993E-4D6E-9FB5-53D4DB3C0543}" srcOrd="0" destOrd="0" presId="urn:microsoft.com/office/officeart/2018/2/layout/IconVerticalSolidList"/>
    <dgm:cxn modelId="{B6B0747A-7077-475D-B24D-FC566DEF0293}" type="presOf" srcId="{2BF3522A-0421-4562-AD9E-081783F696CF}" destId="{8FF78B95-C91C-4481-A947-3E2749D1CCCD}" srcOrd="0" destOrd="0" presId="urn:microsoft.com/office/officeart/2018/2/layout/IconVerticalSolidList"/>
    <dgm:cxn modelId="{DC3027A7-84F0-4514-97A8-E184E63B8EB0}" srcId="{5ED51CCF-A21A-4ABB-BFE4-613845BF629A}" destId="{69A51C68-D0B6-44DE-BF64-72720FFF1A3B}" srcOrd="2" destOrd="0" parTransId="{527ABB69-0961-4CB0-8616-EC70E787A3C7}" sibTransId="{41C0B1B9-A619-40F3-8743-250CA52259BD}"/>
    <dgm:cxn modelId="{776E326C-9D3C-4A54-A61B-411052023A5F}" type="presParOf" srcId="{91D65736-993E-4D6E-9FB5-53D4DB3C0543}" destId="{43F2A0C9-654E-4EC4-8068-FC8A7E0CCEC8}" srcOrd="0" destOrd="0" presId="urn:microsoft.com/office/officeart/2018/2/layout/IconVerticalSolidList"/>
    <dgm:cxn modelId="{A725FA91-22B3-41BD-8110-F5EF0C98F28E}" type="presParOf" srcId="{43F2A0C9-654E-4EC4-8068-FC8A7E0CCEC8}" destId="{0548A464-96E2-41E6-A6D7-B15B914802B1}" srcOrd="0" destOrd="0" presId="urn:microsoft.com/office/officeart/2018/2/layout/IconVerticalSolidList"/>
    <dgm:cxn modelId="{858AAD8E-4D0D-43A3-A439-57ECDEEFB770}" type="presParOf" srcId="{43F2A0C9-654E-4EC4-8068-FC8A7E0CCEC8}" destId="{A9827560-B82A-48AA-AE67-3050EC9F2618}" srcOrd="1" destOrd="0" presId="urn:microsoft.com/office/officeart/2018/2/layout/IconVerticalSolidList"/>
    <dgm:cxn modelId="{D33CB2B4-60FA-48DD-BC9A-ACF99B087D6C}" type="presParOf" srcId="{43F2A0C9-654E-4EC4-8068-FC8A7E0CCEC8}" destId="{C04D1BFD-95C6-44C5-85F4-D26E52D3E221}" srcOrd="2" destOrd="0" presId="urn:microsoft.com/office/officeart/2018/2/layout/IconVerticalSolidList"/>
    <dgm:cxn modelId="{B79D7287-6B3A-4834-9B58-36C8AB6827E9}" type="presParOf" srcId="{43F2A0C9-654E-4EC4-8068-FC8A7E0CCEC8}" destId="{757E5754-CCD4-481B-B974-D7328B6BE196}" srcOrd="3" destOrd="0" presId="urn:microsoft.com/office/officeart/2018/2/layout/IconVerticalSolidList"/>
    <dgm:cxn modelId="{5A772BF8-9ECC-440C-AA62-0A36F54EFCAE}" type="presParOf" srcId="{91D65736-993E-4D6E-9FB5-53D4DB3C0543}" destId="{AA58C76E-F07A-4D93-A071-563EB5E010F0}" srcOrd="1" destOrd="0" presId="urn:microsoft.com/office/officeart/2018/2/layout/IconVerticalSolidList"/>
    <dgm:cxn modelId="{4BC5A3CB-1958-4FC6-AC49-B70BAA66B716}" type="presParOf" srcId="{91D65736-993E-4D6E-9FB5-53D4DB3C0543}" destId="{A7A2D48C-A6A1-4399-B7DC-81BB52BD991D}" srcOrd="2" destOrd="0" presId="urn:microsoft.com/office/officeart/2018/2/layout/IconVerticalSolidList"/>
    <dgm:cxn modelId="{EBE65749-53C8-4DDA-9A8B-365DFD1813D7}" type="presParOf" srcId="{A7A2D48C-A6A1-4399-B7DC-81BB52BD991D}" destId="{0981FE9C-FF7B-4D59-85D6-DCC436261D9E}" srcOrd="0" destOrd="0" presId="urn:microsoft.com/office/officeart/2018/2/layout/IconVerticalSolidList"/>
    <dgm:cxn modelId="{500F7BF5-C319-47B1-803E-B01F1066E11F}" type="presParOf" srcId="{A7A2D48C-A6A1-4399-B7DC-81BB52BD991D}" destId="{99CA655F-2576-4D22-9ACA-088AE392BAB6}" srcOrd="1" destOrd="0" presId="urn:microsoft.com/office/officeart/2018/2/layout/IconVerticalSolidList"/>
    <dgm:cxn modelId="{53B5A42F-A9A3-4EF3-A1A3-16FB85C08638}" type="presParOf" srcId="{A7A2D48C-A6A1-4399-B7DC-81BB52BD991D}" destId="{B94DD950-2D97-4EE4-B26C-6180BBFB901B}" srcOrd="2" destOrd="0" presId="urn:microsoft.com/office/officeart/2018/2/layout/IconVerticalSolidList"/>
    <dgm:cxn modelId="{837E2238-F0F1-4EC4-8806-08D9B0281E39}" type="presParOf" srcId="{A7A2D48C-A6A1-4399-B7DC-81BB52BD991D}" destId="{8FF78B95-C91C-4481-A947-3E2749D1CCCD}" srcOrd="3" destOrd="0" presId="urn:microsoft.com/office/officeart/2018/2/layout/IconVerticalSolidList"/>
    <dgm:cxn modelId="{BD630C2C-1936-40FE-9564-2CB09DA4FD87}" type="presParOf" srcId="{91D65736-993E-4D6E-9FB5-53D4DB3C0543}" destId="{F92C6742-B755-452C-8921-20923416C6AA}" srcOrd="3" destOrd="0" presId="urn:microsoft.com/office/officeart/2018/2/layout/IconVerticalSolidList"/>
    <dgm:cxn modelId="{8A0B9558-7EE8-4BC7-9AC1-F8687B5CAF81}" type="presParOf" srcId="{91D65736-993E-4D6E-9FB5-53D4DB3C0543}" destId="{98BCBD64-DA63-4F82-9BC2-6AA973AAFE27}" srcOrd="4" destOrd="0" presId="urn:microsoft.com/office/officeart/2018/2/layout/IconVerticalSolidList"/>
    <dgm:cxn modelId="{59FFF90B-5FC1-472F-A139-94A4AC25B905}" type="presParOf" srcId="{98BCBD64-DA63-4F82-9BC2-6AA973AAFE27}" destId="{54058673-5F88-43BB-804D-9277C24B49A7}" srcOrd="0" destOrd="0" presId="urn:microsoft.com/office/officeart/2018/2/layout/IconVerticalSolidList"/>
    <dgm:cxn modelId="{691A4468-8762-497A-BBBC-A9D09B501658}" type="presParOf" srcId="{98BCBD64-DA63-4F82-9BC2-6AA973AAFE27}" destId="{2F2D6E56-3495-4A1C-A5DB-3B336E5213EB}" srcOrd="1" destOrd="0" presId="urn:microsoft.com/office/officeart/2018/2/layout/IconVerticalSolidList"/>
    <dgm:cxn modelId="{6D379479-34BD-4919-8290-2D1E02F21281}" type="presParOf" srcId="{98BCBD64-DA63-4F82-9BC2-6AA973AAFE27}" destId="{092FF5B7-1A9D-406B-A442-26A1752FED09}" srcOrd="2" destOrd="0" presId="urn:microsoft.com/office/officeart/2018/2/layout/IconVerticalSolidList"/>
    <dgm:cxn modelId="{A140DCE3-958D-4137-9F10-7CFD5A27CF2F}" type="presParOf" srcId="{98BCBD64-DA63-4F82-9BC2-6AA973AAFE27}" destId="{7BBF7F91-689E-42BF-9FD2-E1066EDF91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733A82E-3AC1-4FCF-9B5A-72C3348A4A0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CDF93EC-9C9C-4B86-BBD1-B46A9A21E98B}">
      <dgm:prSet/>
      <dgm:spPr/>
      <dgm:t>
        <a:bodyPr/>
        <a:lstStyle/>
        <a:p>
          <a:pPr>
            <a:lnSpc>
              <a:spcPct val="100000"/>
            </a:lnSpc>
          </a:pPr>
          <a:r>
            <a:rPr lang="en-US" dirty="0"/>
            <a:t>Among the top legal worries surrounding BI tool utilization is the observance of data privacy legislations.</a:t>
          </a:r>
        </a:p>
      </dgm:t>
    </dgm:pt>
    <dgm:pt modelId="{248A87E4-B73C-480F-9ABD-6671588EFB09}" type="parTrans" cxnId="{88AB539E-F7FB-4192-9F1C-BF918090CB71}">
      <dgm:prSet/>
      <dgm:spPr/>
      <dgm:t>
        <a:bodyPr/>
        <a:lstStyle/>
        <a:p>
          <a:endParaRPr lang="en-US"/>
        </a:p>
      </dgm:t>
    </dgm:pt>
    <dgm:pt modelId="{8C1F3EFD-A9EE-447E-960D-89D57AADB709}" type="sibTrans" cxnId="{88AB539E-F7FB-4192-9F1C-BF918090CB71}">
      <dgm:prSet/>
      <dgm:spPr/>
      <dgm:t>
        <a:bodyPr/>
        <a:lstStyle/>
        <a:p>
          <a:endParaRPr lang="en-US"/>
        </a:p>
      </dgm:t>
    </dgm:pt>
    <dgm:pt modelId="{D9BBA830-BDF4-4AC7-9C48-9869597C13EF}">
      <dgm:prSet/>
      <dgm:spPr/>
      <dgm:t>
        <a:bodyPr/>
        <a:lstStyle/>
        <a:p>
          <a:r>
            <a:rPr lang="en-US" dirty="0"/>
            <a:t>The General Data Protection Regulation (GDPR) in the European Union and California Consumer Privacy Act (CCPA) in United States are regulations that have placed strict instructions about how personal data should be handled including its collection, storage, and processing.</a:t>
          </a:r>
        </a:p>
      </dgm:t>
    </dgm:pt>
    <dgm:pt modelId="{35D7412C-2B52-4FF7-A880-3632C18C5F74}" type="parTrans" cxnId="{B50A2163-1BDA-46BB-ABBB-C849AD8B08B7}">
      <dgm:prSet/>
      <dgm:spPr/>
      <dgm:t>
        <a:bodyPr/>
        <a:lstStyle/>
        <a:p>
          <a:endParaRPr lang="en-US"/>
        </a:p>
      </dgm:t>
    </dgm:pt>
    <dgm:pt modelId="{A9CD9C6F-4784-43A7-817A-08329A62BB22}" type="sibTrans" cxnId="{B50A2163-1BDA-46BB-ABBB-C849AD8B08B7}">
      <dgm:prSet/>
      <dgm:spPr/>
      <dgm:t>
        <a:bodyPr/>
        <a:lstStyle/>
        <a:p>
          <a:endParaRPr lang="en-US"/>
        </a:p>
      </dgm:t>
    </dgm:pt>
    <dgm:pt modelId="{A3EAFF22-6F69-4F9C-ABFE-5253E1FB87D3}">
      <dgm:prSet/>
      <dgm:spPr/>
      <dgm:t>
        <a:bodyPr/>
        <a:lstStyle/>
        <a:p>
          <a:r>
            <a:rPr lang="en-US" b="0" i="0" dirty="0"/>
            <a:t>There is a need for organizations to make sure that their BI practices follow to these regulations by putting in place strong data governance frameworks, by including consent management, data minimization, and rights to data access and erasure.</a:t>
          </a:r>
          <a:endParaRPr lang="en-US" dirty="0"/>
        </a:p>
      </dgm:t>
    </dgm:pt>
    <dgm:pt modelId="{1954E628-C63B-4B72-8224-DB99532F4B5C}" type="parTrans" cxnId="{9D15EFAA-CA56-4C76-98CA-9C16E24D07F9}">
      <dgm:prSet/>
      <dgm:spPr/>
      <dgm:t>
        <a:bodyPr/>
        <a:lstStyle/>
        <a:p>
          <a:endParaRPr lang="en-US"/>
        </a:p>
      </dgm:t>
    </dgm:pt>
    <dgm:pt modelId="{D5DD8AA1-AEF3-4495-90FD-50F49E9EE1C1}" type="sibTrans" cxnId="{9D15EFAA-CA56-4C76-98CA-9C16E24D07F9}">
      <dgm:prSet/>
      <dgm:spPr/>
      <dgm:t>
        <a:bodyPr/>
        <a:lstStyle/>
        <a:p>
          <a:endParaRPr lang="en-US"/>
        </a:p>
      </dgm:t>
    </dgm:pt>
    <dgm:pt modelId="{1FF11307-5786-4E4B-91C7-C84C1A6877AB}">
      <dgm:prSet/>
      <dgm:spPr/>
      <dgm:t>
        <a:bodyPr/>
        <a:lstStyle/>
        <a:p>
          <a:r>
            <a:rPr lang="en-US" dirty="0"/>
            <a:t>Take Amazon as an example, in its BI for inventory control, it has to meet the requirements of GDPR and CCPA. It is therefore necessary for Amazon to have robust data governance and consent management for inventory control which would prevent fines and guarantee customer trust as a result of compliance with these regulations.</a:t>
          </a:r>
        </a:p>
      </dgm:t>
    </dgm:pt>
    <dgm:pt modelId="{FF032309-9D53-4283-AAC7-AFF4BFFEB0E7}" type="parTrans" cxnId="{9092F90E-FAC7-46E0-9543-21D99B2D22C8}">
      <dgm:prSet/>
      <dgm:spPr/>
      <dgm:t>
        <a:bodyPr/>
        <a:lstStyle/>
        <a:p>
          <a:endParaRPr lang="en-US"/>
        </a:p>
      </dgm:t>
    </dgm:pt>
    <dgm:pt modelId="{8C3153BD-550F-43FD-9AD8-28C1DC916EE1}" type="sibTrans" cxnId="{9092F90E-FAC7-46E0-9543-21D99B2D22C8}">
      <dgm:prSet/>
      <dgm:spPr/>
      <dgm:t>
        <a:bodyPr/>
        <a:lstStyle/>
        <a:p>
          <a:endParaRPr lang="en-US"/>
        </a:p>
      </dgm:t>
    </dgm:pt>
    <dgm:pt modelId="{FD41F3CD-6CE4-40CE-BC40-07121EA8D621}" type="pres">
      <dgm:prSet presAssocID="{B733A82E-3AC1-4FCF-9B5A-72C3348A4A00}" presName="root" presStyleCnt="0">
        <dgm:presLayoutVars>
          <dgm:dir/>
          <dgm:resizeHandles val="exact"/>
        </dgm:presLayoutVars>
      </dgm:prSet>
      <dgm:spPr/>
    </dgm:pt>
    <dgm:pt modelId="{63D5520F-6D4C-484A-AF7E-BF326E4320D2}" type="pres">
      <dgm:prSet presAssocID="{1CDF93EC-9C9C-4B86-BBD1-B46A9A21E98B}" presName="compNode" presStyleCnt="0"/>
      <dgm:spPr/>
    </dgm:pt>
    <dgm:pt modelId="{DB72ADFE-CFE5-4E7C-BDA7-A7184797E2D2}" type="pres">
      <dgm:prSet presAssocID="{1CDF93EC-9C9C-4B86-BBD1-B46A9A21E98B}" presName="bgRect" presStyleLbl="bgShp" presStyleIdx="0" presStyleCnt="4"/>
      <dgm:spPr/>
    </dgm:pt>
    <dgm:pt modelId="{DAFBE4E6-A2FD-4001-90B6-688D1D545FAE}" type="pres">
      <dgm:prSet presAssocID="{1CDF93EC-9C9C-4B86-BBD1-B46A9A21E98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51356741-EF82-473B-BCDB-3FEC1DE8C50B}" type="pres">
      <dgm:prSet presAssocID="{1CDF93EC-9C9C-4B86-BBD1-B46A9A21E98B}" presName="spaceRect" presStyleCnt="0"/>
      <dgm:spPr/>
    </dgm:pt>
    <dgm:pt modelId="{245F70C1-1F69-4BA1-A249-8AB85A193B4A}" type="pres">
      <dgm:prSet presAssocID="{1CDF93EC-9C9C-4B86-BBD1-B46A9A21E98B}" presName="parTx" presStyleLbl="revTx" presStyleIdx="0" presStyleCnt="4">
        <dgm:presLayoutVars>
          <dgm:chMax val="0"/>
          <dgm:chPref val="0"/>
        </dgm:presLayoutVars>
      </dgm:prSet>
      <dgm:spPr/>
    </dgm:pt>
    <dgm:pt modelId="{9A09C161-1E90-4DF2-968C-EC024328641B}" type="pres">
      <dgm:prSet presAssocID="{8C1F3EFD-A9EE-447E-960D-89D57AADB709}" presName="sibTrans" presStyleCnt="0"/>
      <dgm:spPr/>
    </dgm:pt>
    <dgm:pt modelId="{EE6B56FB-B588-4237-9691-068ED309B010}" type="pres">
      <dgm:prSet presAssocID="{D9BBA830-BDF4-4AC7-9C48-9869597C13EF}" presName="compNode" presStyleCnt="0"/>
      <dgm:spPr/>
    </dgm:pt>
    <dgm:pt modelId="{5EEDD0E2-9F28-4B81-904E-F28385E5EBD8}" type="pres">
      <dgm:prSet presAssocID="{D9BBA830-BDF4-4AC7-9C48-9869597C13EF}" presName="bgRect" presStyleLbl="bgShp" presStyleIdx="1" presStyleCnt="4"/>
      <dgm:spPr/>
    </dgm:pt>
    <dgm:pt modelId="{218E4C4E-1F92-4E3F-BA38-BC102755A033}" type="pres">
      <dgm:prSet presAssocID="{D9BBA830-BDF4-4AC7-9C48-9869597C13E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9B99549B-4B39-4790-8392-6653962DD4BF}" type="pres">
      <dgm:prSet presAssocID="{D9BBA830-BDF4-4AC7-9C48-9869597C13EF}" presName="spaceRect" presStyleCnt="0"/>
      <dgm:spPr/>
    </dgm:pt>
    <dgm:pt modelId="{4BE8CAEE-6BA4-4777-89B8-5556B1860C73}" type="pres">
      <dgm:prSet presAssocID="{D9BBA830-BDF4-4AC7-9C48-9869597C13EF}" presName="parTx" presStyleLbl="revTx" presStyleIdx="1" presStyleCnt="4">
        <dgm:presLayoutVars>
          <dgm:chMax val="0"/>
          <dgm:chPref val="0"/>
        </dgm:presLayoutVars>
      </dgm:prSet>
      <dgm:spPr/>
    </dgm:pt>
    <dgm:pt modelId="{C59CB625-314E-4CDF-B98D-082D43284A2E}" type="pres">
      <dgm:prSet presAssocID="{A9CD9C6F-4784-43A7-817A-08329A62BB22}" presName="sibTrans" presStyleCnt="0"/>
      <dgm:spPr/>
    </dgm:pt>
    <dgm:pt modelId="{8DED5E0F-6277-4295-8470-908E6C9D206C}" type="pres">
      <dgm:prSet presAssocID="{A3EAFF22-6F69-4F9C-ABFE-5253E1FB87D3}" presName="compNode" presStyleCnt="0"/>
      <dgm:spPr/>
    </dgm:pt>
    <dgm:pt modelId="{5BF06719-3AF1-4A9D-AFDA-DBC5D685E773}" type="pres">
      <dgm:prSet presAssocID="{A3EAFF22-6F69-4F9C-ABFE-5253E1FB87D3}" presName="bgRect" presStyleLbl="bgShp" presStyleIdx="2" presStyleCnt="4"/>
      <dgm:spPr/>
    </dgm:pt>
    <dgm:pt modelId="{437FB05F-2626-4F27-AD9A-3483D2F14CF4}" type="pres">
      <dgm:prSet presAssocID="{A3EAFF22-6F69-4F9C-ABFE-5253E1FB87D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tabase"/>
        </a:ext>
      </dgm:extLst>
    </dgm:pt>
    <dgm:pt modelId="{11A481C0-C39F-4DEB-9797-59E05D75E7D5}" type="pres">
      <dgm:prSet presAssocID="{A3EAFF22-6F69-4F9C-ABFE-5253E1FB87D3}" presName="spaceRect" presStyleCnt="0"/>
      <dgm:spPr/>
    </dgm:pt>
    <dgm:pt modelId="{788B5B56-E19C-4507-879D-1070E53B78FF}" type="pres">
      <dgm:prSet presAssocID="{A3EAFF22-6F69-4F9C-ABFE-5253E1FB87D3}" presName="parTx" presStyleLbl="revTx" presStyleIdx="2" presStyleCnt="4">
        <dgm:presLayoutVars>
          <dgm:chMax val="0"/>
          <dgm:chPref val="0"/>
        </dgm:presLayoutVars>
      </dgm:prSet>
      <dgm:spPr/>
    </dgm:pt>
    <dgm:pt modelId="{89D2EB70-BE3E-4A27-81A5-8424F58EE2A1}" type="pres">
      <dgm:prSet presAssocID="{D5DD8AA1-AEF3-4495-90FD-50F49E9EE1C1}" presName="sibTrans" presStyleCnt="0"/>
      <dgm:spPr/>
    </dgm:pt>
    <dgm:pt modelId="{DFFFD5D9-01FF-4687-906A-16040F5E107B}" type="pres">
      <dgm:prSet presAssocID="{1FF11307-5786-4E4B-91C7-C84C1A6877AB}" presName="compNode" presStyleCnt="0"/>
      <dgm:spPr/>
    </dgm:pt>
    <dgm:pt modelId="{65F24BB6-96D5-49DA-A95D-E6887B75641E}" type="pres">
      <dgm:prSet presAssocID="{1FF11307-5786-4E4B-91C7-C84C1A6877AB}" presName="bgRect" presStyleLbl="bgShp" presStyleIdx="3" presStyleCnt="4"/>
      <dgm:spPr/>
    </dgm:pt>
    <dgm:pt modelId="{E2919423-2B34-4130-BAE6-1DAB13559D0E}" type="pres">
      <dgm:prSet presAssocID="{1FF11307-5786-4E4B-91C7-C84C1A6877AB}"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4FDF9E5C-4E61-4550-AED6-FADBBB68C1EE}" type="pres">
      <dgm:prSet presAssocID="{1FF11307-5786-4E4B-91C7-C84C1A6877AB}" presName="spaceRect" presStyleCnt="0"/>
      <dgm:spPr/>
    </dgm:pt>
    <dgm:pt modelId="{B01CA029-8918-48C0-B3DF-56AD98E512EE}" type="pres">
      <dgm:prSet presAssocID="{1FF11307-5786-4E4B-91C7-C84C1A6877AB}" presName="parTx" presStyleLbl="revTx" presStyleIdx="3" presStyleCnt="4">
        <dgm:presLayoutVars>
          <dgm:chMax val="0"/>
          <dgm:chPref val="0"/>
        </dgm:presLayoutVars>
      </dgm:prSet>
      <dgm:spPr/>
    </dgm:pt>
  </dgm:ptLst>
  <dgm:cxnLst>
    <dgm:cxn modelId="{A9938808-4770-4DE9-8AA1-335FCA84A4DA}" type="presOf" srcId="{1CDF93EC-9C9C-4B86-BBD1-B46A9A21E98B}" destId="{245F70C1-1F69-4BA1-A249-8AB85A193B4A}" srcOrd="0" destOrd="0" presId="urn:microsoft.com/office/officeart/2018/2/layout/IconVerticalSolidList"/>
    <dgm:cxn modelId="{9092F90E-FAC7-46E0-9543-21D99B2D22C8}" srcId="{B733A82E-3AC1-4FCF-9B5A-72C3348A4A00}" destId="{1FF11307-5786-4E4B-91C7-C84C1A6877AB}" srcOrd="3" destOrd="0" parTransId="{FF032309-9D53-4283-AAC7-AFF4BFFEB0E7}" sibTransId="{8C3153BD-550F-43FD-9AD8-28C1DC916EE1}"/>
    <dgm:cxn modelId="{51C79122-B8CE-4AD7-ACD1-6CCC4EC7C7C4}" type="presOf" srcId="{A3EAFF22-6F69-4F9C-ABFE-5253E1FB87D3}" destId="{788B5B56-E19C-4507-879D-1070E53B78FF}" srcOrd="0" destOrd="0" presId="urn:microsoft.com/office/officeart/2018/2/layout/IconVerticalSolidList"/>
    <dgm:cxn modelId="{B50A2163-1BDA-46BB-ABBB-C849AD8B08B7}" srcId="{B733A82E-3AC1-4FCF-9B5A-72C3348A4A00}" destId="{D9BBA830-BDF4-4AC7-9C48-9869597C13EF}" srcOrd="1" destOrd="0" parTransId="{35D7412C-2B52-4FF7-A880-3632C18C5F74}" sibTransId="{A9CD9C6F-4784-43A7-817A-08329A62BB22}"/>
    <dgm:cxn modelId="{9FC62A82-74BF-4098-8108-B26B10ABC1BE}" type="presOf" srcId="{B733A82E-3AC1-4FCF-9B5A-72C3348A4A00}" destId="{FD41F3CD-6CE4-40CE-BC40-07121EA8D621}" srcOrd="0" destOrd="0" presId="urn:microsoft.com/office/officeart/2018/2/layout/IconVerticalSolidList"/>
    <dgm:cxn modelId="{820E2683-A3C9-4A54-95D6-32E8A341D982}" type="presOf" srcId="{D9BBA830-BDF4-4AC7-9C48-9869597C13EF}" destId="{4BE8CAEE-6BA4-4777-89B8-5556B1860C73}" srcOrd="0" destOrd="0" presId="urn:microsoft.com/office/officeart/2018/2/layout/IconVerticalSolidList"/>
    <dgm:cxn modelId="{88AB539E-F7FB-4192-9F1C-BF918090CB71}" srcId="{B733A82E-3AC1-4FCF-9B5A-72C3348A4A00}" destId="{1CDF93EC-9C9C-4B86-BBD1-B46A9A21E98B}" srcOrd="0" destOrd="0" parTransId="{248A87E4-B73C-480F-9ABD-6671588EFB09}" sibTransId="{8C1F3EFD-A9EE-447E-960D-89D57AADB709}"/>
    <dgm:cxn modelId="{9D15EFAA-CA56-4C76-98CA-9C16E24D07F9}" srcId="{B733A82E-3AC1-4FCF-9B5A-72C3348A4A00}" destId="{A3EAFF22-6F69-4F9C-ABFE-5253E1FB87D3}" srcOrd="2" destOrd="0" parTransId="{1954E628-C63B-4B72-8224-DB99532F4B5C}" sibTransId="{D5DD8AA1-AEF3-4495-90FD-50F49E9EE1C1}"/>
    <dgm:cxn modelId="{1FD1E4CA-EE4B-44CB-AF11-6E2F62C3F4D3}" type="presOf" srcId="{1FF11307-5786-4E4B-91C7-C84C1A6877AB}" destId="{B01CA029-8918-48C0-B3DF-56AD98E512EE}" srcOrd="0" destOrd="0" presId="urn:microsoft.com/office/officeart/2018/2/layout/IconVerticalSolidList"/>
    <dgm:cxn modelId="{C28BBAB6-2874-43C2-834D-2D84C8700DBD}" type="presParOf" srcId="{FD41F3CD-6CE4-40CE-BC40-07121EA8D621}" destId="{63D5520F-6D4C-484A-AF7E-BF326E4320D2}" srcOrd="0" destOrd="0" presId="urn:microsoft.com/office/officeart/2018/2/layout/IconVerticalSolidList"/>
    <dgm:cxn modelId="{50908100-593E-4DE1-B2E0-6249AE2C4D85}" type="presParOf" srcId="{63D5520F-6D4C-484A-AF7E-BF326E4320D2}" destId="{DB72ADFE-CFE5-4E7C-BDA7-A7184797E2D2}" srcOrd="0" destOrd="0" presId="urn:microsoft.com/office/officeart/2018/2/layout/IconVerticalSolidList"/>
    <dgm:cxn modelId="{F2784DC4-289F-47A7-9288-D7FBC7C8FFE3}" type="presParOf" srcId="{63D5520F-6D4C-484A-AF7E-BF326E4320D2}" destId="{DAFBE4E6-A2FD-4001-90B6-688D1D545FAE}" srcOrd="1" destOrd="0" presId="urn:microsoft.com/office/officeart/2018/2/layout/IconVerticalSolidList"/>
    <dgm:cxn modelId="{E520E7B2-C297-4925-AC75-D38D84ED5831}" type="presParOf" srcId="{63D5520F-6D4C-484A-AF7E-BF326E4320D2}" destId="{51356741-EF82-473B-BCDB-3FEC1DE8C50B}" srcOrd="2" destOrd="0" presId="urn:microsoft.com/office/officeart/2018/2/layout/IconVerticalSolidList"/>
    <dgm:cxn modelId="{E38EA5B3-D02F-4BF2-8E55-7CA21D62C7C9}" type="presParOf" srcId="{63D5520F-6D4C-484A-AF7E-BF326E4320D2}" destId="{245F70C1-1F69-4BA1-A249-8AB85A193B4A}" srcOrd="3" destOrd="0" presId="urn:microsoft.com/office/officeart/2018/2/layout/IconVerticalSolidList"/>
    <dgm:cxn modelId="{4B0DDDB0-2BED-4B69-BC0F-7AAD8B7602F4}" type="presParOf" srcId="{FD41F3CD-6CE4-40CE-BC40-07121EA8D621}" destId="{9A09C161-1E90-4DF2-968C-EC024328641B}" srcOrd="1" destOrd="0" presId="urn:microsoft.com/office/officeart/2018/2/layout/IconVerticalSolidList"/>
    <dgm:cxn modelId="{77229ADA-FF6B-4A9D-96A0-D5D97EF0DA03}" type="presParOf" srcId="{FD41F3CD-6CE4-40CE-BC40-07121EA8D621}" destId="{EE6B56FB-B588-4237-9691-068ED309B010}" srcOrd="2" destOrd="0" presId="urn:microsoft.com/office/officeart/2018/2/layout/IconVerticalSolidList"/>
    <dgm:cxn modelId="{02D7832F-CDC8-44E4-BAAC-E8B300B6A9B8}" type="presParOf" srcId="{EE6B56FB-B588-4237-9691-068ED309B010}" destId="{5EEDD0E2-9F28-4B81-904E-F28385E5EBD8}" srcOrd="0" destOrd="0" presId="urn:microsoft.com/office/officeart/2018/2/layout/IconVerticalSolidList"/>
    <dgm:cxn modelId="{4EDFA747-D6AF-4E41-A79B-F48DF05BAA2B}" type="presParOf" srcId="{EE6B56FB-B588-4237-9691-068ED309B010}" destId="{218E4C4E-1F92-4E3F-BA38-BC102755A033}" srcOrd="1" destOrd="0" presId="urn:microsoft.com/office/officeart/2018/2/layout/IconVerticalSolidList"/>
    <dgm:cxn modelId="{445CAD6D-ACFF-4CDF-84C2-BC51FA759C9F}" type="presParOf" srcId="{EE6B56FB-B588-4237-9691-068ED309B010}" destId="{9B99549B-4B39-4790-8392-6653962DD4BF}" srcOrd="2" destOrd="0" presId="urn:microsoft.com/office/officeart/2018/2/layout/IconVerticalSolidList"/>
    <dgm:cxn modelId="{BC3AE9DA-DF25-4DE8-A6A0-EDB267B295D4}" type="presParOf" srcId="{EE6B56FB-B588-4237-9691-068ED309B010}" destId="{4BE8CAEE-6BA4-4777-89B8-5556B1860C73}" srcOrd="3" destOrd="0" presId="urn:microsoft.com/office/officeart/2018/2/layout/IconVerticalSolidList"/>
    <dgm:cxn modelId="{A8659463-5FAB-4246-9094-DF6AEC290EFB}" type="presParOf" srcId="{FD41F3CD-6CE4-40CE-BC40-07121EA8D621}" destId="{C59CB625-314E-4CDF-B98D-082D43284A2E}" srcOrd="3" destOrd="0" presId="urn:microsoft.com/office/officeart/2018/2/layout/IconVerticalSolidList"/>
    <dgm:cxn modelId="{A8B9E6EF-674E-4DA2-9514-21C20040D45B}" type="presParOf" srcId="{FD41F3CD-6CE4-40CE-BC40-07121EA8D621}" destId="{8DED5E0F-6277-4295-8470-908E6C9D206C}" srcOrd="4" destOrd="0" presId="urn:microsoft.com/office/officeart/2018/2/layout/IconVerticalSolidList"/>
    <dgm:cxn modelId="{BD116D5D-D552-4430-892F-3E1837EDAACA}" type="presParOf" srcId="{8DED5E0F-6277-4295-8470-908E6C9D206C}" destId="{5BF06719-3AF1-4A9D-AFDA-DBC5D685E773}" srcOrd="0" destOrd="0" presId="urn:microsoft.com/office/officeart/2018/2/layout/IconVerticalSolidList"/>
    <dgm:cxn modelId="{F39E718C-3FD1-41FF-AF76-8427F6770FC7}" type="presParOf" srcId="{8DED5E0F-6277-4295-8470-908E6C9D206C}" destId="{437FB05F-2626-4F27-AD9A-3483D2F14CF4}" srcOrd="1" destOrd="0" presId="urn:microsoft.com/office/officeart/2018/2/layout/IconVerticalSolidList"/>
    <dgm:cxn modelId="{88FCC5C0-FD08-446E-AC2E-982CD08EAEA4}" type="presParOf" srcId="{8DED5E0F-6277-4295-8470-908E6C9D206C}" destId="{11A481C0-C39F-4DEB-9797-59E05D75E7D5}" srcOrd="2" destOrd="0" presId="urn:microsoft.com/office/officeart/2018/2/layout/IconVerticalSolidList"/>
    <dgm:cxn modelId="{0BD867BB-2052-4A04-90BF-8A5BA5390753}" type="presParOf" srcId="{8DED5E0F-6277-4295-8470-908E6C9D206C}" destId="{788B5B56-E19C-4507-879D-1070E53B78FF}" srcOrd="3" destOrd="0" presId="urn:microsoft.com/office/officeart/2018/2/layout/IconVerticalSolidList"/>
    <dgm:cxn modelId="{C95E612B-E97A-4AFC-8511-3B1F0A490181}" type="presParOf" srcId="{FD41F3CD-6CE4-40CE-BC40-07121EA8D621}" destId="{89D2EB70-BE3E-4A27-81A5-8424F58EE2A1}" srcOrd="5" destOrd="0" presId="urn:microsoft.com/office/officeart/2018/2/layout/IconVerticalSolidList"/>
    <dgm:cxn modelId="{D512328E-9732-4A4C-AF87-D026B173BAE9}" type="presParOf" srcId="{FD41F3CD-6CE4-40CE-BC40-07121EA8D621}" destId="{DFFFD5D9-01FF-4687-906A-16040F5E107B}" srcOrd="6" destOrd="0" presId="urn:microsoft.com/office/officeart/2018/2/layout/IconVerticalSolidList"/>
    <dgm:cxn modelId="{5CBFE99B-8539-402E-9C7D-6764DF03D44D}" type="presParOf" srcId="{DFFFD5D9-01FF-4687-906A-16040F5E107B}" destId="{65F24BB6-96D5-49DA-A95D-E6887B75641E}" srcOrd="0" destOrd="0" presId="urn:microsoft.com/office/officeart/2018/2/layout/IconVerticalSolidList"/>
    <dgm:cxn modelId="{F32C3047-38B0-490A-9BCE-C77E39068580}" type="presParOf" srcId="{DFFFD5D9-01FF-4687-906A-16040F5E107B}" destId="{E2919423-2B34-4130-BAE6-1DAB13559D0E}" srcOrd="1" destOrd="0" presId="urn:microsoft.com/office/officeart/2018/2/layout/IconVerticalSolidList"/>
    <dgm:cxn modelId="{CE087FD5-B1ED-4F8F-A68A-C52FDEABFDB9}" type="presParOf" srcId="{DFFFD5D9-01FF-4687-906A-16040F5E107B}" destId="{4FDF9E5C-4E61-4550-AED6-FADBBB68C1EE}" srcOrd="2" destOrd="0" presId="urn:microsoft.com/office/officeart/2018/2/layout/IconVerticalSolidList"/>
    <dgm:cxn modelId="{09284F8D-0FCB-4F18-A948-44B438FD15EF}" type="presParOf" srcId="{DFFFD5D9-01FF-4687-906A-16040F5E107B}" destId="{B01CA029-8918-48C0-B3DF-56AD98E512E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56A9EE0-C821-4407-9531-C4996CF13B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F0E6801-B18D-4BA9-A8B6-F7B9BB5DCE0A}">
      <dgm:prSet/>
      <dgm:spPr/>
      <dgm:t>
        <a:bodyPr/>
        <a:lstStyle/>
        <a:p>
          <a:pPr>
            <a:lnSpc>
              <a:spcPct val="100000"/>
            </a:lnSpc>
          </a:pPr>
          <a:r>
            <a:rPr lang="en-US" dirty="0"/>
            <a:t>BI tools often involve the use of proprietary algorithms and software, as well as the generation of new intellectual property through data analysis and visualization.</a:t>
          </a:r>
        </a:p>
      </dgm:t>
    </dgm:pt>
    <dgm:pt modelId="{8267AB97-F888-4649-AC35-C1669EC702ED}" type="parTrans" cxnId="{DB1E26C2-D93D-4933-95EA-97106529CEE8}">
      <dgm:prSet/>
      <dgm:spPr/>
      <dgm:t>
        <a:bodyPr/>
        <a:lstStyle/>
        <a:p>
          <a:endParaRPr lang="en-US"/>
        </a:p>
      </dgm:t>
    </dgm:pt>
    <dgm:pt modelId="{21EDA59D-8CFC-4FFB-98CE-F9C3DEACEA5D}" type="sibTrans" cxnId="{DB1E26C2-D93D-4933-95EA-97106529CEE8}">
      <dgm:prSet/>
      <dgm:spPr/>
      <dgm:t>
        <a:bodyPr/>
        <a:lstStyle/>
        <a:p>
          <a:endParaRPr lang="en-US"/>
        </a:p>
      </dgm:t>
    </dgm:pt>
    <dgm:pt modelId="{41D6685C-F119-4A55-A163-9649A0AAFBD1}">
      <dgm:prSet/>
      <dgm:spPr/>
      <dgm:t>
        <a:bodyPr/>
        <a:lstStyle/>
        <a:p>
          <a:pPr>
            <a:lnSpc>
              <a:spcPct val="100000"/>
            </a:lnSpc>
          </a:pPr>
          <a:r>
            <a:rPr lang="en-US" dirty="0"/>
            <a:t>Organizations need to ensure proper licensing for both software and data used, in addition to securing their innovations via patents or copyright.</a:t>
          </a:r>
        </a:p>
      </dgm:t>
    </dgm:pt>
    <dgm:pt modelId="{B599713F-1643-4D3E-933B-89AD1B8FF049}" type="parTrans" cxnId="{3FDCB714-1768-4389-A2FC-4C236AF881FD}">
      <dgm:prSet/>
      <dgm:spPr/>
      <dgm:t>
        <a:bodyPr/>
        <a:lstStyle/>
        <a:p>
          <a:endParaRPr lang="en-US"/>
        </a:p>
      </dgm:t>
    </dgm:pt>
    <dgm:pt modelId="{435023D9-254D-43A9-BC09-ED6857D826F0}" type="sibTrans" cxnId="{3FDCB714-1768-4389-A2FC-4C236AF881FD}">
      <dgm:prSet/>
      <dgm:spPr/>
      <dgm:t>
        <a:bodyPr/>
        <a:lstStyle/>
        <a:p>
          <a:endParaRPr lang="en-US"/>
        </a:p>
      </dgm:t>
    </dgm:pt>
    <dgm:pt modelId="{25F239E2-6AD7-41F4-9518-1F6D24DB688D}">
      <dgm:prSet/>
      <dgm:spPr/>
      <dgm:t>
        <a:bodyPr/>
        <a:lstStyle/>
        <a:p>
          <a:pPr>
            <a:lnSpc>
              <a:spcPct val="100000"/>
            </a:lnSpc>
          </a:pPr>
          <a:r>
            <a:rPr lang="en-US" b="0" i="0" dirty="0"/>
            <a:t>Ignorance of IP rights can lead to expensive lawsuits, in addition to public image issues with the company.</a:t>
          </a:r>
          <a:endParaRPr lang="en-US" dirty="0"/>
        </a:p>
      </dgm:t>
    </dgm:pt>
    <dgm:pt modelId="{A573C3FF-BE4A-4C50-9809-DB4FDE6C2CBE}" type="parTrans" cxnId="{4888A879-E3CC-46FC-A4D2-42C41768442A}">
      <dgm:prSet/>
      <dgm:spPr/>
      <dgm:t>
        <a:bodyPr/>
        <a:lstStyle/>
        <a:p>
          <a:endParaRPr lang="en-US"/>
        </a:p>
      </dgm:t>
    </dgm:pt>
    <dgm:pt modelId="{675BE119-089E-497B-B92A-F41C01FE0984}" type="sibTrans" cxnId="{4888A879-E3CC-46FC-A4D2-42C41768442A}">
      <dgm:prSet/>
      <dgm:spPr/>
      <dgm:t>
        <a:bodyPr/>
        <a:lstStyle/>
        <a:p>
          <a:endParaRPr lang="en-US"/>
        </a:p>
      </dgm:t>
    </dgm:pt>
    <dgm:pt modelId="{0F51CA57-5D17-48AD-BF99-4379B3B7DB5C}">
      <dgm:prSet/>
      <dgm:spPr/>
      <dgm:t>
        <a:bodyPr/>
        <a:lstStyle/>
        <a:p>
          <a:pPr>
            <a:lnSpc>
              <a:spcPct val="100000"/>
            </a:lnSpc>
          </a:pPr>
          <a:r>
            <a:rPr lang="en-US" dirty="0"/>
            <a:t>Take FedEx as an example, they use their own algorithms for delivery route optimization; Coca-Cola also relies on proprietary algorithms for social media analysis. These practices demand appropriate licensing and intellectual property protection to avoid litigation costs that would be damaging not only financially but also in terms of reputation.</a:t>
          </a:r>
        </a:p>
      </dgm:t>
    </dgm:pt>
    <dgm:pt modelId="{DAA85013-794F-4739-AE5C-57D41FCCF013}" type="parTrans" cxnId="{5B287FFB-76BF-4037-B007-F5E5C8CF7415}">
      <dgm:prSet/>
      <dgm:spPr/>
      <dgm:t>
        <a:bodyPr/>
        <a:lstStyle/>
        <a:p>
          <a:endParaRPr lang="en-US"/>
        </a:p>
      </dgm:t>
    </dgm:pt>
    <dgm:pt modelId="{2FE73CF9-FB71-4571-AC63-65C8160C4B0A}" type="sibTrans" cxnId="{5B287FFB-76BF-4037-B007-F5E5C8CF7415}">
      <dgm:prSet/>
      <dgm:spPr/>
      <dgm:t>
        <a:bodyPr/>
        <a:lstStyle/>
        <a:p>
          <a:endParaRPr lang="en-US"/>
        </a:p>
      </dgm:t>
    </dgm:pt>
    <dgm:pt modelId="{80162859-13D2-4515-BCA9-7C3DADB48660}" type="pres">
      <dgm:prSet presAssocID="{A56A9EE0-C821-4407-9531-C4996CF13B3B}" presName="root" presStyleCnt="0">
        <dgm:presLayoutVars>
          <dgm:dir/>
          <dgm:resizeHandles val="exact"/>
        </dgm:presLayoutVars>
      </dgm:prSet>
      <dgm:spPr/>
    </dgm:pt>
    <dgm:pt modelId="{2A0C0916-CC5D-4651-AAB0-40BD33CEABB4}" type="pres">
      <dgm:prSet presAssocID="{8F0E6801-B18D-4BA9-A8B6-F7B9BB5DCE0A}" presName="compNode" presStyleCnt="0"/>
      <dgm:spPr/>
    </dgm:pt>
    <dgm:pt modelId="{B41319A9-4498-4EE7-9C79-B3D3A988B580}" type="pres">
      <dgm:prSet presAssocID="{8F0E6801-B18D-4BA9-A8B6-F7B9BB5DCE0A}" presName="bgRect" presStyleLbl="bgShp" presStyleIdx="0" presStyleCnt="4"/>
      <dgm:spPr/>
    </dgm:pt>
    <dgm:pt modelId="{FA7BC766-40EE-473D-8479-89A64D0E2FE1}" type="pres">
      <dgm:prSet presAssocID="{8F0E6801-B18D-4BA9-A8B6-F7B9BB5DCE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2C68D10B-1B09-412A-A5D4-B42CB04B13E0}" type="pres">
      <dgm:prSet presAssocID="{8F0E6801-B18D-4BA9-A8B6-F7B9BB5DCE0A}" presName="spaceRect" presStyleCnt="0"/>
      <dgm:spPr/>
    </dgm:pt>
    <dgm:pt modelId="{97527700-EE3B-41F6-A085-087F086FD1B3}" type="pres">
      <dgm:prSet presAssocID="{8F0E6801-B18D-4BA9-A8B6-F7B9BB5DCE0A}" presName="parTx" presStyleLbl="revTx" presStyleIdx="0" presStyleCnt="4">
        <dgm:presLayoutVars>
          <dgm:chMax val="0"/>
          <dgm:chPref val="0"/>
        </dgm:presLayoutVars>
      </dgm:prSet>
      <dgm:spPr/>
    </dgm:pt>
    <dgm:pt modelId="{6EA02F93-36D8-4E7A-B39F-F6D05DD30EAA}" type="pres">
      <dgm:prSet presAssocID="{21EDA59D-8CFC-4FFB-98CE-F9C3DEACEA5D}" presName="sibTrans" presStyleCnt="0"/>
      <dgm:spPr/>
    </dgm:pt>
    <dgm:pt modelId="{73BF7A0F-5EDE-47DD-BEE8-3228C9344C16}" type="pres">
      <dgm:prSet presAssocID="{41D6685C-F119-4A55-A163-9649A0AAFBD1}" presName="compNode" presStyleCnt="0"/>
      <dgm:spPr/>
    </dgm:pt>
    <dgm:pt modelId="{4D5F030F-9347-4E99-9C4F-F55559DFE19B}" type="pres">
      <dgm:prSet presAssocID="{41D6685C-F119-4A55-A163-9649A0AAFBD1}" presName="bgRect" presStyleLbl="bgShp" presStyleIdx="1" presStyleCnt="4"/>
      <dgm:spPr/>
    </dgm:pt>
    <dgm:pt modelId="{15DD6893-B50C-4AD0-A62E-038672CD1EA1}" type="pres">
      <dgm:prSet presAssocID="{41D6685C-F119-4A55-A163-9649A0AAFB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D255DFD5-1055-43B0-A7A8-AECD098374CA}" type="pres">
      <dgm:prSet presAssocID="{41D6685C-F119-4A55-A163-9649A0AAFBD1}" presName="spaceRect" presStyleCnt="0"/>
      <dgm:spPr/>
    </dgm:pt>
    <dgm:pt modelId="{5A6EEDED-19D2-4975-A539-E7A742F9DA94}" type="pres">
      <dgm:prSet presAssocID="{41D6685C-F119-4A55-A163-9649A0AAFBD1}" presName="parTx" presStyleLbl="revTx" presStyleIdx="1" presStyleCnt="4">
        <dgm:presLayoutVars>
          <dgm:chMax val="0"/>
          <dgm:chPref val="0"/>
        </dgm:presLayoutVars>
      </dgm:prSet>
      <dgm:spPr/>
    </dgm:pt>
    <dgm:pt modelId="{584A114A-BB7F-484E-8395-68E8E01A4AAB}" type="pres">
      <dgm:prSet presAssocID="{435023D9-254D-43A9-BC09-ED6857D826F0}" presName="sibTrans" presStyleCnt="0"/>
      <dgm:spPr/>
    </dgm:pt>
    <dgm:pt modelId="{526C9CBC-7E23-44AD-8E7C-7B0BA1EF5DB1}" type="pres">
      <dgm:prSet presAssocID="{25F239E2-6AD7-41F4-9518-1F6D24DB688D}" presName="compNode" presStyleCnt="0"/>
      <dgm:spPr/>
    </dgm:pt>
    <dgm:pt modelId="{183FF529-17D8-4754-83F5-34148FB3FB2A}" type="pres">
      <dgm:prSet presAssocID="{25F239E2-6AD7-41F4-9518-1F6D24DB688D}" presName="bgRect" presStyleLbl="bgShp" presStyleIdx="2" presStyleCnt="4"/>
      <dgm:spPr/>
    </dgm:pt>
    <dgm:pt modelId="{9BEFB843-3D46-463C-8349-93F63099F864}" type="pres">
      <dgm:prSet presAssocID="{25F239E2-6AD7-41F4-9518-1F6D24DB688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7D0BB6B1-0480-4525-9B1E-2F14556302EC}" type="pres">
      <dgm:prSet presAssocID="{25F239E2-6AD7-41F4-9518-1F6D24DB688D}" presName="spaceRect" presStyleCnt="0"/>
      <dgm:spPr/>
    </dgm:pt>
    <dgm:pt modelId="{FF265F26-6886-4E1A-9388-174FABDA21F4}" type="pres">
      <dgm:prSet presAssocID="{25F239E2-6AD7-41F4-9518-1F6D24DB688D}" presName="parTx" presStyleLbl="revTx" presStyleIdx="2" presStyleCnt="4">
        <dgm:presLayoutVars>
          <dgm:chMax val="0"/>
          <dgm:chPref val="0"/>
        </dgm:presLayoutVars>
      </dgm:prSet>
      <dgm:spPr/>
    </dgm:pt>
    <dgm:pt modelId="{38BBCB3B-2CF4-4CB2-B358-6712D1537E9D}" type="pres">
      <dgm:prSet presAssocID="{675BE119-089E-497B-B92A-F41C01FE0984}" presName="sibTrans" presStyleCnt="0"/>
      <dgm:spPr/>
    </dgm:pt>
    <dgm:pt modelId="{307574BB-40C1-4ABB-A6BA-6EE4A70D041F}" type="pres">
      <dgm:prSet presAssocID="{0F51CA57-5D17-48AD-BF99-4379B3B7DB5C}" presName="compNode" presStyleCnt="0"/>
      <dgm:spPr/>
    </dgm:pt>
    <dgm:pt modelId="{62C17CAD-DEDD-40B7-8C57-66186FEB4963}" type="pres">
      <dgm:prSet presAssocID="{0F51CA57-5D17-48AD-BF99-4379B3B7DB5C}" presName="bgRect" presStyleLbl="bgShp" presStyleIdx="3" presStyleCnt="4"/>
      <dgm:spPr/>
    </dgm:pt>
    <dgm:pt modelId="{4BBF2D68-C43A-4426-9E18-485B19AFF53A}" type="pres">
      <dgm:prSet presAssocID="{0F51CA57-5D17-48AD-BF99-4379B3B7DB5C}"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2D5688F3-6353-41CF-8329-8408AEC855EC}" type="pres">
      <dgm:prSet presAssocID="{0F51CA57-5D17-48AD-BF99-4379B3B7DB5C}" presName="spaceRect" presStyleCnt="0"/>
      <dgm:spPr/>
    </dgm:pt>
    <dgm:pt modelId="{675FC9DF-1820-436D-8E77-A9E2F40487BF}" type="pres">
      <dgm:prSet presAssocID="{0F51CA57-5D17-48AD-BF99-4379B3B7DB5C}" presName="parTx" presStyleLbl="revTx" presStyleIdx="3" presStyleCnt="4">
        <dgm:presLayoutVars>
          <dgm:chMax val="0"/>
          <dgm:chPref val="0"/>
        </dgm:presLayoutVars>
      </dgm:prSet>
      <dgm:spPr/>
    </dgm:pt>
  </dgm:ptLst>
  <dgm:cxnLst>
    <dgm:cxn modelId="{3FDCB714-1768-4389-A2FC-4C236AF881FD}" srcId="{A56A9EE0-C821-4407-9531-C4996CF13B3B}" destId="{41D6685C-F119-4A55-A163-9649A0AAFBD1}" srcOrd="1" destOrd="0" parTransId="{B599713F-1643-4D3E-933B-89AD1B8FF049}" sibTransId="{435023D9-254D-43A9-BC09-ED6857D826F0}"/>
    <dgm:cxn modelId="{57DE7A20-BB09-4C22-B255-7430AB05D23E}" type="presOf" srcId="{8F0E6801-B18D-4BA9-A8B6-F7B9BB5DCE0A}" destId="{97527700-EE3B-41F6-A085-087F086FD1B3}" srcOrd="0" destOrd="0" presId="urn:microsoft.com/office/officeart/2018/2/layout/IconVerticalSolidList"/>
    <dgm:cxn modelId="{357AA021-4A9B-456D-8B5A-874D5BFC9FFB}" type="presOf" srcId="{0F51CA57-5D17-48AD-BF99-4379B3B7DB5C}" destId="{675FC9DF-1820-436D-8E77-A9E2F40487BF}" srcOrd="0" destOrd="0" presId="urn:microsoft.com/office/officeart/2018/2/layout/IconVerticalSolidList"/>
    <dgm:cxn modelId="{EF20656B-BBC8-4F5F-8D3A-362D2D88500B}" type="presOf" srcId="{25F239E2-6AD7-41F4-9518-1F6D24DB688D}" destId="{FF265F26-6886-4E1A-9388-174FABDA21F4}" srcOrd="0" destOrd="0" presId="urn:microsoft.com/office/officeart/2018/2/layout/IconVerticalSolidList"/>
    <dgm:cxn modelId="{CD0B1853-7858-475E-A4B9-4A5E1D2D91E4}" type="presOf" srcId="{A56A9EE0-C821-4407-9531-C4996CF13B3B}" destId="{80162859-13D2-4515-BCA9-7C3DADB48660}" srcOrd="0" destOrd="0" presId="urn:microsoft.com/office/officeart/2018/2/layout/IconVerticalSolidList"/>
    <dgm:cxn modelId="{4888A879-E3CC-46FC-A4D2-42C41768442A}" srcId="{A56A9EE0-C821-4407-9531-C4996CF13B3B}" destId="{25F239E2-6AD7-41F4-9518-1F6D24DB688D}" srcOrd="2" destOrd="0" parTransId="{A573C3FF-BE4A-4C50-9809-DB4FDE6C2CBE}" sibTransId="{675BE119-089E-497B-B92A-F41C01FE0984}"/>
    <dgm:cxn modelId="{28669DB7-E9A0-4EA6-B01F-80E49F1E7A34}" type="presOf" srcId="{41D6685C-F119-4A55-A163-9649A0AAFBD1}" destId="{5A6EEDED-19D2-4975-A539-E7A742F9DA94}" srcOrd="0" destOrd="0" presId="urn:microsoft.com/office/officeart/2018/2/layout/IconVerticalSolidList"/>
    <dgm:cxn modelId="{DB1E26C2-D93D-4933-95EA-97106529CEE8}" srcId="{A56A9EE0-C821-4407-9531-C4996CF13B3B}" destId="{8F0E6801-B18D-4BA9-A8B6-F7B9BB5DCE0A}" srcOrd="0" destOrd="0" parTransId="{8267AB97-F888-4649-AC35-C1669EC702ED}" sibTransId="{21EDA59D-8CFC-4FFB-98CE-F9C3DEACEA5D}"/>
    <dgm:cxn modelId="{5B287FFB-76BF-4037-B007-F5E5C8CF7415}" srcId="{A56A9EE0-C821-4407-9531-C4996CF13B3B}" destId="{0F51CA57-5D17-48AD-BF99-4379B3B7DB5C}" srcOrd="3" destOrd="0" parTransId="{DAA85013-794F-4739-AE5C-57D41FCCF013}" sibTransId="{2FE73CF9-FB71-4571-AC63-65C8160C4B0A}"/>
    <dgm:cxn modelId="{F09E2FDA-EC22-418E-84F0-24BDB031BAE9}" type="presParOf" srcId="{80162859-13D2-4515-BCA9-7C3DADB48660}" destId="{2A0C0916-CC5D-4651-AAB0-40BD33CEABB4}" srcOrd="0" destOrd="0" presId="urn:microsoft.com/office/officeart/2018/2/layout/IconVerticalSolidList"/>
    <dgm:cxn modelId="{23BA4881-BAC2-4744-9398-C02FE1CA588F}" type="presParOf" srcId="{2A0C0916-CC5D-4651-AAB0-40BD33CEABB4}" destId="{B41319A9-4498-4EE7-9C79-B3D3A988B580}" srcOrd="0" destOrd="0" presId="urn:microsoft.com/office/officeart/2018/2/layout/IconVerticalSolidList"/>
    <dgm:cxn modelId="{8BDDC345-0ED6-499F-B9A0-A44E9D9EB5A6}" type="presParOf" srcId="{2A0C0916-CC5D-4651-AAB0-40BD33CEABB4}" destId="{FA7BC766-40EE-473D-8479-89A64D0E2FE1}" srcOrd="1" destOrd="0" presId="urn:microsoft.com/office/officeart/2018/2/layout/IconVerticalSolidList"/>
    <dgm:cxn modelId="{B8837B55-C002-4ABE-B209-33999EFF28C7}" type="presParOf" srcId="{2A0C0916-CC5D-4651-AAB0-40BD33CEABB4}" destId="{2C68D10B-1B09-412A-A5D4-B42CB04B13E0}" srcOrd="2" destOrd="0" presId="urn:microsoft.com/office/officeart/2018/2/layout/IconVerticalSolidList"/>
    <dgm:cxn modelId="{5A4CCC0F-AB46-4C1A-AAA1-E8C9194EF58B}" type="presParOf" srcId="{2A0C0916-CC5D-4651-AAB0-40BD33CEABB4}" destId="{97527700-EE3B-41F6-A085-087F086FD1B3}" srcOrd="3" destOrd="0" presId="urn:microsoft.com/office/officeart/2018/2/layout/IconVerticalSolidList"/>
    <dgm:cxn modelId="{A89639BE-83EC-4120-AE1B-D0715AE933A0}" type="presParOf" srcId="{80162859-13D2-4515-BCA9-7C3DADB48660}" destId="{6EA02F93-36D8-4E7A-B39F-F6D05DD30EAA}" srcOrd="1" destOrd="0" presId="urn:microsoft.com/office/officeart/2018/2/layout/IconVerticalSolidList"/>
    <dgm:cxn modelId="{C7C830C1-E49C-4C0C-8D42-0B5C855FC660}" type="presParOf" srcId="{80162859-13D2-4515-BCA9-7C3DADB48660}" destId="{73BF7A0F-5EDE-47DD-BEE8-3228C9344C16}" srcOrd="2" destOrd="0" presId="urn:microsoft.com/office/officeart/2018/2/layout/IconVerticalSolidList"/>
    <dgm:cxn modelId="{4003D85F-F834-435D-9333-09965DD837DA}" type="presParOf" srcId="{73BF7A0F-5EDE-47DD-BEE8-3228C9344C16}" destId="{4D5F030F-9347-4E99-9C4F-F55559DFE19B}" srcOrd="0" destOrd="0" presId="urn:microsoft.com/office/officeart/2018/2/layout/IconVerticalSolidList"/>
    <dgm:cxn modelId="{F99BF4F2-9A69-4A60-BCD9-17D103BF9D42}" type="presParOf" srcId="{73BF7A0F-5EDE-47DD-BEE8-3228C9344C16}" destId="{15DD6893-B50C-4AD0-A62E-038672CD1EA1}" srcOrd="1" destOrd="0" presId="urn:microsoft.com/office/officeart/2018/2/layout/IconVerticalSolidList"/>
    <dgm:cxn modelId="{DEA474B7-3A84-4A65-A7DD-9786455B5386}" type="presParOf" srcId="{73BF7A0F-5EDE-47DD-BEE8-3228C9344C16}" destId="{D255DFD5-1055-43B0-A7A8-AECD098374CA}" srcOrd="2" destOrd="0" presId="urn:microsoft.com/office/officeart/2018/2/layout/IconVerticalSolidList"/>
    <dgm:cxn modelId="{CCDC8FC8-1350-4CDE-87BE-E7450511DEC7}" type="presParOf" srcId="{73BF7A0F-5EDE-47DD-BEE8-3228C9344C16}" destId="{5A6EEDED-19D2-4975-A539-E7A742F9DA94}" srcOrd="3" destOrd="0" presId="urn:microsoft.com/office/officeart/2018/2/layout/IconVerticalSolidList"/>
    <dgm:cxn modelId="{5A009248-CC63-4C35-BD37-3FD7BCF06C78}" type="presParOf" srcId="{80162859-13D2-4515-BCA9-7C3DADB48660}" destId="{584A114A-BB7F-484E-8395-68E8E01A4AAB}" srcOrd="3" destOrd="0" presId="urn:microsoft.com/office/officeart/2018/2/layout/IconVerticalSolidList"/>
    <dgm:cxn modelId="{3DB2481C-0756-4333-9704-875CDEC9BA28}" type="presParOf" srcId="{80162859-13D2-4515-BCA9-7C3DADB48660}" destId="{526C9CBC-7E23-44AD-8E7C-7B0BA1EF5DB1}" srcOrd="4" destOrd="0" presId="urn:microsoft.com/office/officeart/2018/2/layout/IconVerticalSolidList"/>
    <dgm:cxn modelId="{920C2AD3-CDAF-407B-9EF2-731A5CB8B2DA}" type="presParOf" srcId="{526C9CBC-7E23-44AD-8E7C-7B0BA1EF5DB1}" destId="{183FF529-17D8-4754-83F5-34148FB3FB2A}" srcOrd="0" destOrd="0" presId="urn:microsoft.com/office/officeart/2018/2/layout/IconVerticalSolidList"/>
    <dgm:cxn modelId="{7A848993-7832-43E7-9D3F-F692B382A554}" type="presParOf" srcId="{526C9CBC-7E23-44AD-8E7C-7B0BA1EF5DB1}" destId="{9BEFB843-3D46-463C-8349-93F63099F864}" srcOrd="1" destOrd="0" presId="urn:microsoft.com/office/officeart/2018/2/layout/IconVerticalSolidList"/>
    <dgm:cxn modelId="{4AD38055-D35B-483D-9012-AFD0CE3EA547}" type="presParOf" srcId="{526C9CBC-7E23-44AD-8E7C-7B0BA1EF5DB1}" destId="{7D0BB6B1-0480-4525-9B1E-2F14556302EC}" srcOrd="2" destOrd="0" presId="urn:microsoft.com/office/officeart/2018/2/layout/IconVerticalSolidList"/>
    <dgm:cxn modelId="{0EC5CC2D-CC31-4EBC-B534-0E92A5C3410F}" type="presParOf" srcId="{526C9CBC-7E23-44AD-8E7C-7B0BA1EF5DB1}" destId="{FF265F26-6886-4E1A-9388-174FABDA21F4}" srcOrd="3" destOrd="0" presId="urn:microsoft.com/office/officeart/2018/2/layout/IconVerticalSolidList"/>
    <dgm:cxn modelId="{8ADFD150-94DD-4629-A5E9-E7F94D0D73B9}" type="presParOf" srcId="{80162859-13D2-4515-BCA9-7C3DADB48660}" destId="{38BBCB3B-2CF4-4CB2-B358-6712D1537E9D}" srcOrd="5" destOrd="0" presId="urn:microsoft.com/office/officeart/2018/2/layout/IconVerticalSolidList"/>
    <dgm:cxn modelId="{42F7F35F-AEBF-4D7D-B2CA-A42BEA78A09E}" type="presParOf" srcId="{80162859-13D2-4515-BCA9-7C3DADB48660}" destId="{307574BB-40C1-4ABB-A6BA-6EE4A70D041F}" srcOrd="6" destOrd="0" presId="urn:microsoft.com/office/officeart/2018/2/layout/IconVerticalSolidList"/>
    <dgm:cxn modelId="{EB19222B-AC65-43BF-9F8D-01A546E5FFE0}" type="presParOf" srcId="{307574BB-40C1-4ABB-A6BA-6EE4A70D041F}" destId="{62C17CAD-DEDD-40B7-8C57-66186FEB4963}" srcOrd="0" destOrd="0" presId="urn:microsoft.com/office/officeart/2018/2/layout/IconVerticalSolidList"/>
    <dgm:cxn modelId="{F98E9FC9-11F2-4039-85CD-05496D1D0B85}" type="presParOf" srcId="{307574BB-40C1-4ABB-A6BA-6EE4A70D041F}" destId="{4BBF2D68-C43A-4426-9E18-485B19AFF53A}" srcOrd="1" destOrd="0" presId="urn:microsoft.com/office/officeart/2018/2/layout/IconVerticalSolidList"/>
    <dgm:cxn modelId="{B24A0756-1687-4CA6-83A4-EAB4211E7F6D}" type="presParOf" srcId="{307574BB-40C1-4ABB-A6BA-6EE4A70D041F}" destId="{2D5688F3-6353-41CF-8329-8408AEC855EC}" srcOrd="2" destOrd="0" presId="urn:microsoft.com/office/officeart/2018/2/layout/IconVerticalSolidList"/>
    <dgm:cxn modelId="{BBB57452-A3C0-479A-9FAF-0C5076C3B7E4}" type="presParOf" srcId="{307574BB-40C1-4ABB-A6BA-6EE4A70D041F}" destId="{675FC9DF-1820-436D-8E77-A9E2F40487B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AC1ADDF-DB67-4D10-B3D3-1C9E310B080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0DC509-94C8-4262-B62B-7F939329B505}">
      <dgm:prSet/>
      <dgm:spPr/>
      <dgm:t>
        <a:bodyPr/>
        <a:lstStyle/>
        <a:p>
          <a:pPr>
            <a:lnSpc>
              <a:spcPct val="100000"/>
            </a:lnSpc>
          </a:pPr>
          <a:r>
            <a:rPr lang="en-US" dirty="0"/>
            <a:t>Different sectors are governed by different regulatory standards which require the proper handling of data.</a:t>
          </a:r>
        </a:p>
      </dgm:t>
    </dgm:pt>
    <dgm:pt modelId="{A736946A-75CB-43C3-9C13-598A431BAE35}" type="parTrans" cxnId="{DB9A1584-A95C-4B34-8749-03CED72E0432}">
      <dgm:prSet/>
      <dgm:spPr/>
      <dgm:t>
        <a:bodyPr/>
        <a:lstStyle/>
        <a:p>
          <a:endParaRPr lang="en-US"/>
        </a:p>
      </dgm:t>
    </dgm:pt>
    <dgm:pt modelId="{0AC675F4-358C-4C01-8EBC-5935713B6895}" type="sibTrans" cxnId="{DB9A1584-A95C-4B34-8749-03CED72E0432}">
      <dgm:prSet/>
      <dgm:spPr/>
      <dgm:t>
        <a:bodyPr/>
        <a:lstStyle/>
        <a:p>
          <a:endParaRPr lang="en-US"/>
        </a:p>
      </dgm:t>
    </dgm:pt>
    <dgm:pt modelId="{84FAE8CC-7A0F-4A06-AD4E-BCA82710E3CD}">
      <dgm:prSet/>
      <dgm:spPr/>
      <dgm:t>
        <a:bodyPr/>
        <a:lstStyle/>
        <a:p>
          <a:pPr>
            <a:lnSpc>
              <a:spcPct val="100000"/>
            </a:lnSpc>
          </a:pPr>
          <a:r>
            <a:rPr lang="en-US" b="0" i="0" dirty="0"/>
            <a:t>For example, the United States' Health Insurance Portability and Accountability Act (HIPAA) mandates that the healthcare industry adhere to laws requiring the safe transfer and storage of Protected Health Information (PHI).</a:t>
          </a:r>
          <a:endParaRPr lang="en-US" dirty="0"/>
        </a:p>
      </dgm:t>
    </dgm:pt>
    <dgm:pt modelId="{975D4806-0722-45E7-8270-5929396F2D1E}" type="parTrans" cxnId="{1DD68BF4-5FF2-4953-A0CD-47BD8DDA6522}">
      <dgm:prSet/>
      <dgm:spPr/>
      <dgm:t>
        <a:bodyPr/>
        <a:lstStyle/>
        <a:p>
          <a:endParaRPr lang="en-US"/>
        </a:p>
      </dgm:t>
    </dgm:pt>
    <dgm:pt modelId="{D9BEFF4D-81D4-48F1-A684-7D678E963CE2}" type="sibTrans" cxnId="{1DD68BF4-5FF2-4953-A0CD-47BD8DDA6522}">
      <dgm:prSet/>
      <dgm:spPr/>
      <dgm:t>
        <a:bodyPr/>
        <a:lstStyle/>
        <a:p>
          <a:endParaRPr lang="en-US"/>
        </a:p>
      </dgm:t>
    </dgm:pt>
    <dgm:pt modelId="{06C95300-E228-42EE-B517-6D88D8BCA290}">
      <dgm:prSet/>
      <dgm:spPr/>
      <dgm:t>
        <a:bodyPr/>
        <a:lstStyle/>
        <a:p>
          <a:pPr>
            <a:lnSpc>
              <a:spcPct val="100000"/>
            </a:lnSpc>
          </a:pPr>
          <a:r>
            <a:rPr lang="en-US" b="0" i="0" dirty="0"/>
            <a:t>The financial sector is bound by standards like the Payment Card Industry Data Security Standard (PCI DSS), as companies must ensure that their BI tools and techniques meet these regulations to avoid fines and data breaches.</a:t>
          </a:r>
          <a:endParaRPr lang="en-US" dirty="0"/>
        </a:p>
      </dgm:t>
    </dgm:pt>
    <dgm:pt modelId="{2B13EBC5-4F8E-4DBA-9690-18A329790073}" type="parTrans" cxnId="{ACB2214D-33F8-4359-A37E-866BB1F1B6F2}">
      <dgm:prSet/>
      <dgm:spPr/>
      <dgm:t>
        <a:bodyPr/>
        <a:lstStyle/>
        <a:p>
          <a:endParaRPr lang="en-US"/>
        </a:p>
      </dgm:t>
    </dgm:pt>
    <dgm:pt modelId="{483AD22A-6119-4F6D-B720-CE6A825B4666}" type="sibTrans" cxnId="{ACB2214D-33F8-4359-A37E-866BB1F1B6F2}">
      <dgm:prSet/>
      <dgm:spPr/>
      <dgm:t>
        <a:bodyPr/>
        <a:lstStyle/>
        <a:p>
          <a:endParaRPr lang="en-US"/>
        </a:p>
      </dgm:t>
    </dgm:pt>
    <dgm:pt modelId="{1F0CA000-412B-4961-8E36-07595F1AB9C6}">
      <dgm:prSet/>
      <dgm:spPr/>
      <dgm:t>
        <a:bodyPr/>
        <a:lstStyle/>
        <a:p>
          <a:pPr>
            <a:lnSpc>
              <a:spcPct val="100000"/>
            </a:lnSpc>
          </a:pPr>
          <a:r>
            <a:rPr lang="en-US" dirty="0"/>
            <a:t>Consider how Amazon needs its BI tools to fall in line with PCI DSS; think of FedEx ensuring compliance with logistics regulations, or Coca-Cola aligning their BI tools with marketing standards. It's done not only to prevent penalties but also to uphold data integrity.</a:t>
          </a:r>
        </a:p>
      </dgm:t>
    </dgm:pt>
    <dgm:pt modelId="{DCC5D76E-59C7-477D-931A-21CA52FAD792}" type="parTrans" cxnId="{15DA4124-7CE1-4E2B-8265-BF618E761A00}">
      <dgm:prSet/>
      <dgm:spPr/>
      <dgm:t>
        <a:bodyPr/>
        <a:lstStyle/>
        <a:p>
          <a:endParaRPr lang="en-US"/>
        </a:p>
      </dgm:t>
    </dgm:pt>
    <dgm:pt modelId="{58528AF1-A759-49C6-A206-B81C4AE567C0}" type="sibTrans" cxnId="{15DA4124-7CE1-4E2B-8265-BF618E761A00}">
      <dgm:prSet/>
      <dgm:spPr/>
      <dgm:t>
        <a:bodyPr/>
        <a:lstStyle/>
        <a:p>
          <a:endParaRPr lang="en-US"/>
        </a:p>
      </dgm:t>
    </dgm:pt>
    <dgm:pt modelId="{072F8F9F-6F8D-476D-9F92-AAC5B5C61C53}" type="pres">
      <dgm:prSet presAssocID="{DAC1ADDF-DB67-4D10-B3D3-1C9E310B080D}" presName="root" presStyleCnt="0">
        <dgm:presLayoutVars>
          <dgm:dir/>
          <dgm:resizeHandles val="exact"/>
        </dgm:presLayoutVars>
      </dgm:prSet>
      <dgm:spPr/>
    </dgm:pt>
    <dgm:pt modelId="{D44394DD-FCD1-4E27-A1FC-B4FA2DB60A8C}" type="pres">
      <dgm:prSet presAssocID="{F10DC509-94C8-4262-B62B-7F939329B505}" presName="compNode" presStyleCnt="0"/>
      <dgm:spPr/>
    </dgm:pt>
    <dgm:pt modelId="{1F5A9150-63F3-4830-95C5-C977D613BBCD}" type="pres">
      <dgm:prSet presAssocID="{F10DC509-94C8-4262-B62B-7F939329B505}" presName="bgRect" presStyleLbl="bgShp" presStyleIdx="0" presStyleCnt="4"/>
      <dgm:spPr/>
    </dgm:pt>
    <dgm:pt modelId="{780FE9C3-DB8C-4618-8C2E-37682B4C1D51}" type="pres">
      <dgm:prSet presAssocID="{F10DC509-94C8-4262-B62B-7F939329B5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91AE2DE1-172A-4B1F-B55F-2D6115D1B02D}" type="pres">
      <dgm:prSet presAssocID="{F10DC509-94C8-4262-B62B-7F939329B505}" presName="spaceRect" presStyleCnt="0"/>
      <dgm:spPr/>
    </dgm:pt>
    <dgm:pt modelId="{B50D4207-4DF9-4D78-A853-D4A551DAF864}" type="pres">
      <dgm:prSet presAssocID="{F10DC509-94C8-4262-B62B-7F939329B505}" presName="parTx" presStyleLbl="revTx" presStyleIdx="0" presStyleCnt="4">
        <dgm:presLayoutVars>
          <dgm:chMax val="0"/>
          <dgm:chPref val="0"/>
        </dgm:presLayoutVars>
      </dgm:prSet>
      <dgm:spPr/>
    </dgm:pt>
    <dgm:pt modelId="{2EF00472-BD44-4DE6-BBFA-7E8B78BD2920}" type="pres">
      <dgm:prSet presAssocID="{0AC675F4-358C-4C01-8EBC-5935713B6895}" presName="sibTrans" presStyleCnt="0"/>
      <dgm:spPr/>
    </dgm:pt>
    <dgm:pt modelId="{F3611675-FDEE-43D3-8012-BE14BF7416E1}" type="pres">
      <dgm:prSet presAssocID="{84FAE8CC-7A0F-4A06-AD4E-BCA82710E3CD}" presName="compNode" presStyleCnt="0"/>
      <dgm:spPr/>
    </dgm:pt>
    <dgm:pt modelId="{FA41DC58-B2F7-46F2-9AE8-E1919BE8C3BD}" type="pres">
      <dgm:prSet presAssocID="{84FAE8CC-7A0F-4A06-AD4E-BCA82710E3CD}" presName="bgRect" presStyleLbl="bgShp" presStyleIdx="1" presStyleCnt="4"/>
      <dgm:spPr/>
    </dgm:pt>
    <dgm:pt modelId="{9637D9AC-CDCE-41CF-83CE-DD727E523E57}" type="pres">
      <dgm:prSet presAssocID="{84FAE8CC-7A0F-4A06-AD4E-BCA82710E3C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F219EDED-6644-4A86-96D3-978C088E5F1B}" type="pres">
      <dgm:prSet presAssocID="{84FAE8CC-7A0F-4A06-AD4E-BCA82710E3CD}" presName="spaceRect" presStyleCnt="0"/>
      <dgm:spPr/>
    </dgm:pt>
    <dgm:pt modelId="{B5D34EBA-7E27-4BA0-BD0B-F0E95FA0B4E0}" type="pres">
      <dgm:prSet presAssocID="{84FAE8CC-7A0F-4A06-AD4E-BCA82710E3CD}" presName="parTx" presStyleLbl="revTx" presStyleIdx="1" presStyleCnt="4">
        <dgm:presLayoutVars>
          <dgm:chMax val="0"/>
          <dgm:chPref val="0"/>
        </dgm:presLayoutVars>
      </dgm:prSet>
      <dgm:spPr/>
    </dgm:pt>
    <dgm:pt modelId="{45B0F93A-321F-475E-ADF2-C4B6AC03B517}" type="pres">
      <dgm:prSet presAssocID="{D9BEFF4D-81D4-48F1-A684-7D678E963CE2}" presName="sibTrans" presStyleCnt="0"/>
      <dgm:spPr/>
    </dgm:pt>
    <dgm:pt modelId="{D8926124-C9B9-457C-8B21-0B536CDD01A1}" type="pres">
      <dgm:prSet presAssocID="{06C95300-E228-42EE-B517-6D88D8BCA290}" presName="compNode" presStyleCnt="0"/>
      <dgm:spPr/>
    </dgm:pt>
    <dgm:pt modelId="{8001BCD2-7CDF-411F-B522-13776406AE37}" type="pres">
      <dgm:prSet presAssocID="{06C95300-E228-42EE-B517-6D88D8BCA290}" presName="bgRect" presStyleLbl="bgShp" presStyleIdx="2" presStyleCnt="4"/>
      <dgm:spPr/>
    </dgm:pt>
    <dgm:pt modelId="{6FC314EE-151A-4652-9DFC-65F8175C835E}" type="pres">
      <dgm:prSet presAssocID="{06C95300-E228-42EE-B517-6D88D8BCA2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edit card"/>
        </a:ext>
      </dgm:extLst>
    </dgm:pt>
    <dgm:pt modelId="{5D26F3C3-A6A4-4B36-BB89-8F725978D6D7}" type="pres">
      <dgm:prSet presAssocID="{06C95300-E228-42EE-B517-6D88D8BCA290}" presName="spaceRect" presStyleCnt="0"/>
      <dgm:spPr/>
    </dgm:pt>
    <dgm:pt modelId="{AA84F00D-CF3B-4647-A8BD-964BDF3334EA}" type="pres">
      <dgm:prSet presAssocID="{06C95300-E228-42EE-B517-6D88D8BCA290}" presName="parTx" presStyleLbl="revTx" presStyleIdx="2" presStyleCnt="4">
        <dgm:presLayoutVars>
          <dgm:chMax val="0"/>
          <dgm:chPref val="0"/>
        </dgm:presLayoutVars>
      </dgm:prSet>
      <dgm:spPr/>
    </dgm:pt>
    <dgm:pt modelId="{31E8046B-5A2E-4953-8452-940D03081C67}" type="pres">
      <dgm:prSet presAssocID="{483AD22A-6119-4F6D-B720-CE6A825B4666}" presName="sibTrans" presStyleCnt="0"/>
      <dgm:spPr/>
    </dgm:pt>
    <dgm:pt modelId="{37A153BD-D24B-4256-8AAC-A6FA2138EF42}" type="pres">
      <dgm:prSet presAssocID="{1F0CA000-412B-4961-8E36-07595F1AB9C6}" presName="compNode" presStyleCnt="0"/>
      <dgm:spPr/>
    </dgm:pt>
    <dgm:pt modelId="{8C304CB8-7CCF-463F-9A7E-AAA79156D97B}" type="pres">
      <dgm:prSet presAssocID="{1F0CA000-412B-4961-8E36-07595F1AB9C6}" presName="bgRect" presStyleLbl="bgShp" presStyleIdx="3" presStyleCnt="4"/>
      <dgm:spPr/>
    </dgm:pt>
    <dgm:pt modelId="{7EEE58C0-203E-48AB-A94F-F716D5B7E2ED}" type="pres">
      <dgm:prSet presAssocID="{1F0CA000-412B-4961-8E36-07595F1AB9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Judge"/>
        </a:ext>
      </dgm:extLst>
    </dgm:pt>
    <dgm:pt modelId="{98A685F6-EE67-4F37-AA75-5429F2DD2783}" type="pres">
      <dgm:prSet presAssocID="{1F0CA000-412B-4961-8E36-07595F1AB9C6}" presName="spaceRect" presStyleCnt="0"/>
      <dgm:spPr/>
    </dgm:pt>
    <dgm:pt modelId="{4EA312A7-2971-4DF2-A825-C9F0FE1D18A1}" type="pres">
      <dgm:prSet presAssocID="{1F0CA000-412B-4961-8E36-07595F1AB9C6}" presName="parTx" presStyleLbl="revTx" presStyleIdx="3" presStyleCnt="4">
        <dgm:presLayoutVars>
          <dgm:chMax val="0"/>
          <dgm:chPref val="0"/>
        </dgm:presLayoutVars>
      </dgm:prSet>
      <dgm:spPr/>
    </dgm:pt>
  </dgm:ptLst>
  <dgm:cxnLst>
    <dgm:cxn modelId="{29958000-F812-4AC2-8310-AD4F9FFB5ECD}" type="presOf" srcId="{84FAE8CC-7A0F-4A06-AD4E-BCA82710E3CD}" destId="{B5D34EBA-7E27-4BA0-BD0B-F0E95FA0B4E0}" srcOrd="0" destOrd="0" presId="urn:microsoft.com/office/officeart/2018/2/layout/IconVerticalSolidList"/>
    <dgm:cxn modelId="{89632D19-61F4-4EDB-97FC-95108534B4D6}" type="presOf" srcId="{DAC1ADDF-DB67-4D10-B3D3-1C9E310B080D}" destId="{072F8F9F-6F8D-476D-9F92-AAC5B5C61C53}" srcOrd="0" destOrd="0" presId="urn:microsoft.com/office/officeart/2018/2/layout/IconVerticalSolidList"/>
    <dgm:cxn modelId="{C1090A21-D26B-4CA3-BAAE-B356D6A5E41B}" type="presOf" srcId="{F10DC509-94C8-4262-B62B-7F939329B505}" destId="{B50D4207-4DF9-4D78-A853-D4A551DAF864}" srcOrd="0" destOrd="0" presId="urn:microsoft.com/office/officeart/2018/2/layout/IconVerticalSolidList"/>
    <dgm:cxn modelId="{15DA4124-7CE1-4E2B-8265-BF618E761A00}" srcId="{DAC1ADDF-DB67-4D10-B3D3-1C9E310B080D}" destId="{1F0CA000-412B-4961-8E36-07595F1AB9C6}" srcOrd="3" destOrd="0" parTransId="{DCC5D76E-59C7-477D-931A-21CA52FAD792}" sibTransId="{58528AF1-A759-49C6-A206-B81C4AE567C0}"/>
    <dgm:cxn modelId="{FB9EB42A-F2F6-49AF-8D98-B2B41EAC22BF}" type="presOf" srcId="{1F0CA000-412B-4961-8E36-07595F1AB9C6}" destId="{4EA312A7-2971-4DF2-A825-C9F0FE1D18A1}" srcOrd="0" destOrd="0" presId="urn:microsoft.com/office/officeart/2018/2/layout/IconVerticalSolidList"/>
    <dgm:cxn modelId="{ACB2214D-33F8-4359-A37E-866BB1F1B6F2}" srcId="{DAC1ADDF-DB67-4D10-B3D3-1C9E310B080D}" destId="{06C95300-E228-42EE-B517-6D88D8BCA290}" srcOrd="2" destOrd="0" parTransId="{2B13EBC5-4F8E-4DBA-9690-18A329790073}" sibTransId="{483AD22A-6119-4F6D-B720-CE6A825B4666}"/>
    <dgm:cxn modelId="{DB9A1584-A95C-4B34-8749-03CED72E0432}" srcId="{DAC1ADDF-DB67-4D10-B3D3-1C9E310B080D}" destId="{F10DC509-94C8-4262-B62B-7F939329B505}" srcOrd="0" destOrd="0" parTransId="{A736946A-75CB-43C3-9C13-598A431BAE35}" sibTransId="{0AC675F4-358C-4C01-8EBC-5935713B6895}"/>
    <dgm:cxn modelId="{3B822696-5ABD-4447-9A29-EC1F6D3F0582}" type="presOf" srcId="{06C95300-E228-42EE-B517-6D88D8BCA290}" destId="{AA84F00D-CF3B-4647-A8BD-964BDF3334EA}" srcOrd="0" destOrd="0" presId="urn:microsoft.com/office/officeart/2018/2/layout/IconVerticalSolidList"/>
    <dgm:cxn modelId="{1DD68BF4-5FF2-4953-A0CD-47BD8DDA6522}" srcId="{DAC1ADDF-DB67-4D10-B3D3-1C9E310B080D}" destId="{84FAE8CC-7A0F-4A06-AD4E-BCA82710E3CD}" srcOrd="1" destOrd="0" parTransId="{975D4806-0722-45E7-8270-5929396F2D1E}" sibTransId="{D9BEFF4D-81D4-48F1-A684-7D678E963CE2}"/>
    <dgm:cxn modelId="{82892246-025F-4B44-AE7C-6F5D4D5BD939}" type="presParOf" srcId="{072F8F9F-6F8D-476D-9F92-AAC5B5C61C53}" destId="{D44394DD-FCD1-4E27-A1FC-B4FA2DB60A8C}" srcOrd="0" destOrd="0" presId="urn:microsoft.com/office/officeart/2018/2/layout/IconVerticalSolidList"/>
    <dgm:cxn modelId="{0E90D5AC-EA8C-487E-B2D7-3988440B012C}" type="presParOf" srcId="{D44394DD-FCD1-4E27-A1FC-B4FA2DB60A8C}" destId="{1F5A9150-63F3-4830-95C5-C977D613BBCD}" srcOrd="0" destOrd="0" presId="urn:microsoft.com/office/officeart/2018/2/layout/IconVerticalSolidList"/>
    <dgm:cxn modelId="{A9E903E2-E2C9-45F5-BB09-C7086F59CC1B}" type="presParOf" srcId="{D44394DD-FCD1-4E27-A1FC-B4FA2DB60A8C}" destId="{780FE9C3-DB8C-4618-8C2E-37682B4C1D51}" srcOrd="1" destOrd="0" presId="urn:microsoft.com/office/officeart/2018/2/layout/IconVerticalSolidList"/>
    <dgm:cxn modelId="{E13E0799-643E-495B-8E54-42182537885B}" type="presParOf" srcId="{D44394DD-FCD1-4E27-A1FC-B4FA2DB60A8C}" destId="{91AE2DE1-172A-4B1F-B55F-2D6115D1B02D}" srcOrd="2" destOrd="0" presId="urn:microsoft.com/office/officeart/2018/2/layout/IconVerticalSolidList"/>
    <dgm:cxn modelId="{0C3C1153-B106-4FFC-B5FC-D0D1D499152D}" type="presParOf" srcId="{D44394DD-FCD1-4E27-A1FC-B4FA2DB60A8C}" destId="{B50D4207-4DF9-4D78-A853-D4A551DAF864}" srcOrd="3" destOrd="0" presId="urn:microsoft.com/office/officeart/2018/2/layout/IconVerticalSolidList"/>
    <dgm:cxn modelId="{C66E3CB1-FA06-4217-9A03-982E2277B4F4}" type="presParOf" srcId="{072F8F9F-6F8D-476D-9F92-AAC5B5C61C53}" destId="{2EF00472-BD44-4DE6-BBFA-7E8B78BD2920}" srcOrd="1" destOrd="0" presId="urn:microsoft.com/office/officeart/2018/2/layout/IconVerticalSolidList"/>
    <dgm:cxn modelId="{8BC2A0DF-8C19-4F0E-9457-F233A98F7762}" type="presParOf" srcId="{072F8F9F-6F8D-476D-9F92-AAC5B5C61C53}" destId="{F3611675-FDEE-43D3-8012-BE14BF7416E1}" srcOrd="2" destOrd="0" presId="urn:microsoft.com/office/officeart/2018/2/layout/IconVerticalSolidList"/>
    <dgm:cxn modelId="{5E6F7724-1D34-4420-B718-8DFEFC57E525}" type="presParOf" srcId="{F3611675-FDEE-43D3-8012-BE14BF7416E1}" destId="{FA41DC58-B2F7-46F2-9AE8-E1919BE8C3BD}" srcOrd="0" destOrd="0" presId="urn:microsoft.com/office/officeart/2018/2/layout/IconVerticalSolidList"/>
    <dgm:cxn modelId="{50A4C7D1-1460-4139-906A-D83B6FDA8E36}" type="presParOf" srcId="{F3611675-FDEE-43D3-8012-BE14BF7416E1}" destId="{9637D9AC-CDCE-41CF-83CE-DD727E523E57}" srcOrd="1" destOrd="0" presId="urn:microsoft.com/office/officeart/2018/2/layout/IconVerticalSolidList"/>
    <dgm:cxn modelId="{97BC64AF-10FD-48D6-86C9-C6801DA03559}" type="presParOf" srcId="{F3611675-FDEE-43D3-8012-BE14BF7416E1}" destId="{F219EDED-6644-4A86-96D3-978C088E5F1B}" srcOrd="2" destOrd="0" presId="urn:microsoft.com/office/officeart/2018/2/layout/IconVerticalSolidList"/>
    <dgm:cxn modelId="{94A8AEEB-7E26-47E7-BE60-676B8D19AEBD}" type="presParOf" srcId="{F3611675-FDEE-43D3-8012-BE14BF7416E1}" destId="{B5D34EBA-7E27-4BA0-BD0B-F0E95FA0B4E0}" srcOrd="3" destOrd="0" presId="urn:microsoft.com/office/officeart/2018/2/layout/IconVerticalSolidList"/>
    <dgm:cxn modelId="{428C318E-90E1-4B6C-908B-8DCCF0B5A6E7}" type="presParOf" srcId="{072F8F9F-6F8D-476D-9F92-AAC5B5C61C53}" destId="{45B0F93A-321F-475E-ADF2-C4B6AC03B517}" srcOrd="3" destOrd="0" presId="urn:microsoft.com/office/officeart/2018/2/layout/IconVerticalSolidList"/>
    <dgm:cxn modelId="{739A14F1-5165-460C-AC31-F3E2B3FC80FA}" type="presParOf" srcId="{072F8F9F-6F8D-476D-9F92-AAC5B5C61C53}" destId="{D8926124-C9B9-457C-8B21-0B536CDD01A1}" srcOrd="4" destOrd="0" presId="urn:microsoft.com/office/officeart/2018/2/layout/IconVerticalSolidList"/>
    <dgm:cxn modelId="{EE2CA541-B3A7-4DCB-B74A-EF2E7CB4E5DA}" type="presParOf" srcId="{D8926124-C9B9-457C-8B21-0B536CDD01A1}" destId="{8001BCD2-7CDF-411F-B522-13776406AE37}" srcOrd="0" destOrd="0" presId="urn:microsoft.com/office/officeart/2018/2/layout/IconVerticalSolidList"/>
    <dgm:cxn modelId="{49C9B349-142D-4803-A1E3-1C0E96BD9EB7}" type="presParOf" srcId="{D8926124-C9B9-457C-8B21-0B536CDD01A1}" destId="{6FC314EE-151A-4652-9DFC-65F8175C835E}" srcOrd="1" destOrd="0" presId="urn:microsoft.com/office/officeart/2018/2/layout/IconVerticalSolidList"/>
    <dgm:cxn modelId="{31057906-B0EF-4FB3-96D2-F4600CC93853}" type="presParOf" srcId="{D8926124-C9B9-457C-8B21-0B536CDD01A1}" destId="{5D26F3C3-A6A4-4B36-BB89-8F725978D6D7}" srcOrd="2" destOrd="0" presId="urn:microsoft.com/office/officeart/2018/2/layout/IconVerticalSolidList"/>
    <dgm:cxn modelId="{CA25D672-0A4A-4452-B7DC-887CEBA81959}" type="presParOf" srcId="{D8926124-C9B9-457C-8B21-0B536CDD01A1}" destId="{AA84F00D-CF3B-4647-A8BD-964BDF3334EA}" srcOrd="3" destOrd="0" presId="urn:microsoft.com/office/officeart/2018/2/layout/IconVerticalSolidList"/>
    <dgm:cxn modelId="{A9A4FD50-4E80-42F2-93D8-1FEFD611F3B9}" type="presParOf" srcId="{072F8F9F-6F8D-476D-9F92-AAC5B5C61C53}" destId="{31E8046B-5A2E-4953-8452-940D03081C67}" srcOrd="5" destOrd="0" presId="urn:microsoft.com/office/officeart/2018/2/layout/IconVerticalSolidList"/>
    <dgm:cxn modelId="{0642C508-2386-4AD4-A0C0-93C4B7041EB5}" type="presParOf" srcId="{072F8F9F-6F8D-476D-9F92-AAC5B5C61C53}" destId="{37A153BD-D24B-4256-8AAC-A6FA2138EF42}" srcOrd="6" destOrd="0" presId="urn:microsoft.com/office/officeart/2018/2/layout/IconVerticalSolidList"/>
    <dgm:cxn modelId="{D8C449F8-5756-4969-BE9D-302B0A6C589C}" type="presParOf" srcId="{37A153BD-D24B-4256-8AAC-A6FA2138EF42}" destId="{8C304CB8-7CCF-463F-9A7E-AAA79156D97B}" srcOrd="0" destOrd="0" presId="urn:microsoft.com/office/officeart/2018/2/layout/IconVerticalSolidList"/>
    <dgm:cxn modelId="{0B911673-B805-4B1F-9BAA-45CD2D5CCD23}" type="presParOf" srcId="{37A153BD-D24B-4256-8AAC-A6FA2138EF42}" destId="{7EEE58C0-203E-48AB-A94F-F716D5B7E2ED}" srcOrd="1" destOrd="0" presId="urn:microsoft.com/office/officeart/2018/2/layout/IconVerticalSolidList"/>
    <dgm:cxn modelId="{D975C054-334F-4DA5-98CD-CAE603C5C12D}" type="presParOf" srcId="{37A153BD-D24B-4256-8AAC-A6FA2138EF42}" destId="{98A685F6-EE67-4F37-AA75-5429F2DD2783}" srcOrd="2" destOrd="0" presId="urn:microsoft.com/office/officeart/2018/2/layout/IconVerticalSolidList"/>
    <dgm:cxn modelId="{0469E6DF-5D91-43BA-A3C4-BA89AD626EBD}" type="presParOf" srcId="{37A153BD-D24B-4256-8AAC-A6FA2138EF42}" destId="{4EA312A7-2971-4DF2-A825-C9F0FE1D18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693495B-6387-473F-AFCA-598D97136C4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540AEF2-9533-4D74-8FA1-643361392228}">
      <dgm:prSet/>
      <dgm:spPr/>
      <dgm:t>
        <a:bodyPr/>
        <a:lstStyle/>
        <a:p>
          <a:pPr>
            <a:lnSpc>
              <a:spcPct val="100000"/>
            </a:lnSpc>
          </a:pPr>
          <a:r>
            <a:rPr lang="en-US" dirty="0"/>
            <a:t>BI tools usually require data to be moved across borders, so organizations need to be very careful to ensure they comply with international laws governing the transfer of data. </a:t>
          </a:r>
        </a:p>
      </dgm:t>
    </dgm:pt>
    <dgm:pt modelId="{A77D8E22-A9FA-4B1D-935E-363BF83F32F6}" type="parTrans" cxnId="{D14C6E94-DE6F-4235-BEF2-4EFE2A9F94BD}">
      <dgm:prSet/>
      <dgm:spPr/>
      <dgm:t>
        <a:bodyPr/>
        <a:lstStyle/>
        <a:p>
          <a:endParaRPr lang="en-US"/>
        </a:p>
      </dgm:t>
    </dgm:pt>
    <dgm:pt modelId="{1F50C7DA-69BC-4C4F-A2B9-A51281147690}" type="sibTrans" cxnId="{D14C6E94-DE6F-4235-BEF2-4EFE2A9F94BD}">
      <dgm:prSet/>
      <dgm:spPr/>
      <dgm:t>
        <a:bodyPr/>
        <a:lstStyle/>
        <a:p>
          <a:endParaRPr lang="en-US"/>
        </a:p>
      </dgm:t>
    </dgm:pt>
    <dgm:pt modelId="{2CD7386A-8010-4F27-A810-92C298F4CAB6}">
      <dgm:prSet/>
      <dgm:spPr/>
      <dgm:t>
        <a:bodyPr/>
        <a:lstStyle/>
        <a:p>
          <a:pPr>
            <a:lnSpc>
              <a:spcPct val="100000"/>
            </a:lnSpc>
          </a:pPr>
          <a:r>
            <a:rPr lang="en-US" dirty="0"/>
            <a:t>This is especially important for companies that work in more than one country or those who use cloud services based in different places around the world.</a:t>
          </a:r>
        </a:p>
      </dgm:t>
    </dgm:pt>
    <dgm:pt modelId="{4AAACC27-19F6-453D-BB88-D13E3315BC18}" type="parTrans" cxnId="{44A39A6B-4CDB-425E-A8D5-954EBD801ACC}">
      <dgm:prSet/>
      <dgm:spPr/>
      <dgm:t>
        <a:bodyPr/>
        <a:lstStyle/>
        <a:p>
          <a:endParaRPr lang="en-US"/>
        </a:p>
      </dgm:t>
    </dgm:pt>
    <dgm:pt modelId="{CAB88D81-7C59-4304-83C6-8776200BCA89}" type="sibTrans" cxnId="{44A39A6B-4CDB-425E-A8D5-954EBD801ACC}">
      <dgm:prSet/>
      <dgm:spPr/>
      <dgm:t>
        <a:bodyPr/>
        <a:lstStyle/>
        <a:p>
          <a:endParaRPr lang="en-US"/>
        </a:p>
      </dgm:t>
    </dgm:pt>
    <dgm:pt modelId="{8583A750-3490-4C90-8B2A-CD54C5CC8B69}">
      <dgm:prSet/>
      <dgm:spPr/>
      <dgm:t>
        <a:bodyPr/>
        <a:lstStyle/>
        <a:p>
          <a:pPr>
            <a:lnSpc>
              <a:spcPct val="100000"/>
            </a:lnSpc>
          </a:pPr>
          <a:r>
            <a:rPr lang="en-US" dirty="0"/>
            <a:t>Regulations like the GDPR put down tight conditions about moving data out of a country; this includes having certain mechanisms (such as standard contractual clauses or corporate binding rules) that need to be present if such transfers are taking place.</a:t>
          </a:r>
        </a:p>
      </dgm:t>
    </dgm:pt>
    <dgm:pt modelId="{4CE0BC0C-D305-4D51-951C-E731906EC2B9}" type="parTrans" cxnId="{394F3535-2BAD-436A-869B-D55BE5A96FEA}">
      <dgm:prSet/>
      <dgm:spPr/>
      <dgm:t>
        <a:bodyPr/>
        <a:lstStyle/>
        <a:p>
          <a:endParaRPr lang="en-US"/>
        </a:p>
      </dgm:t>
    </dgm:pt>
    <dgm:pt modelId="{373DBBFB-351E-4EDB-9A12-F489D1940200}" type="sibTrans" cxnId="{394F3535-2BAD-436A-869B-D55BE5A96FEA}">
      <dgm:prSet/>
      <dgm:spPr/>
      <dgm:t>
        <a:bodyPr/>
        <a:lstStyle/>
        <a:p>
          <a:endParaRPr lang="en-US"/>
        </a:p>
      </dgm:t>
    </dgm:pt>
    <dgm:pt modelId="{8BF2FAC1-367C-46FC-940F-419BD8AF6923}">
      <dgm:prSet/>
      <dgm:spPr/>
      <dgm:t>
        <a:bodyPr/>
        <a:lstStyle/>
        <a:p>
          <a:pPr>
            <a:lnSpc>
              <a:spcPct val="100000"/>
            </a:lnSpc>
          </a:pPr>
          <a:r>
            <a:rPr lang="en-US" dirty="0"/>
            <a:t>Amazon, FedEx, and Coca-Cola are some of the companies that have to deal with General Data Protection Regulation (GDPR) when transferring data across borders. They have to find ways of meeting international data laws which might involve implementing standard contractual clauses as a way of compliance with the laws.</a:t>
          </a:r>
        </a:p>
      </dgm:t>
    </dgm:pt>
    <dgm:pt modelId="{3F83F66B-B540-4E1C-A992-184AF60A89D9}" type="parTrans" cxnId="{53E351A8-280B-40F5-8C1F-7B802547D5A4}">
      <dgm:prSet/>
      <dgm:spPr/>
    </dgm:pt>
    <dgm:pt modelId="{33EAB23E-7130-4C77-BAED-A2C73BF7DDA4}" type="sibTrans" cxnId="{53E351A8-280B-40F5-8C1F-7B802547D5A4}">
      <dgm:prSet/>
      <dgm:spPr/>
    </dgm:pt>
    <dgm:pt modelId="{196139D2-9EBC-4533-B80E-DE92DDD7F6D1}" type="pres">
      <dgm:prSet presAssocID="{9693495B-6387-473F-AFCA-598D97136C49}" presName="root" presStyleCnt="0">
        <dgm:presLayoutVars>
          <dgm:dir/>
          <dgm:resizeHandles val="exact"/>
        </dgm:presLayoutVars>
      </dgm:prSet>
      <dgm:spPr/>
    </dgm:pt>
    <dgm:pt modelId="{8D018BCF-8D61-4AA8-A69D-0F8B273775C4}" type="pres">
      <dgm:prSet presAssocID="{6540AEF2-9533-4D74-8FA1-643361392228}" presName="compNode" presStyleCnt="0"/>
      <dgm:spPr/>
    </dgm:pt>
    <dgm:pt modelId="{BAE4E1A4-2440-470F-844D-EE971C19CF90}" type="pres">
      <dgm:prSet presAssocID="{6540AEF2-9533-4D74-8FA1-643361392228}" presName="bgRect" presStyleLbl="bgShp" presStyleIdx="0" presStyleCnt="4"/>
      <dgm:spPr/>
    </dgm:pt>
    <dgm:pt modelId="{32C98E81-7E01-433F-B804-F919A40CB8EC}" type="pres">
      <dgm:prSet presAssocID="{6540AEF2-9533-4D74-8FA1-64336139222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53142420-0492-47C5-81C0-411B8C07223C}" type="pres">
      <dgm:prSet presAssocID="{6540AEF2-9533-4D74-8FA1-643361392228}" presName="spaceRect" presStyleCnt="0"/>
      <dgm:spPr/>
    </dgm:pt>
    <dgm:pt modelId="{0BBEC5AC-6EFF-42EA-B079-54584BD5D813}" type="pres">
      <dgm:prSet presAssocID="{6540AEF2-9533-4D74-8FA1-643361392228}" presName="parTx" presStyleLbl="revTx" presStyleIdx="0" presStyleCnt="4">
        <dgm:presLayoutVars>
          <dgm:chMax val="0"/>
          <dgm:chPref val="0"/>
        </dgm:presLayoutVars>
      </dgm:prSet>
      <dgm:spPr/>
    </dgm:pt>
    <dgm:pt modelId="{C04E10A7-BA94-4785-9CE3-68708100AEC9}" type="pres">
      <dgm:prSet presAssocID="{1F50C7DA-69BC-4C4F-A2B9-A51281147690}" presName="sibTrans" presStyleCnt="0"/>
      <dgm:spPr/>
    </dgm:pt>
    <dgm:pt modelId="{447CC60B-498C-4CDB-A776-4D57A5FD8896}" type="pres">
      <dgm:prSet presAssocID="{2CD7386A-8010-4F27-A810-92C298F4CAB6}" presName="compNode" presStyleCnt="0"/>
      <dgm:spPr/>
    </dgm:pt>
    <dgm:pt modelId="{8FF4CA63-DDDB-4015-A49B-663D72089891}" type="pres">
      <dgm:prSet presAssocID="{2CD7386A-8010-4F27-A810-92C298F4CAB6}" presName="bgRect" presStyleLbl="bgShp" presStyleIdx="1" presStyleCnt="4"/>
      <dgm:spPr/>
    </dgm:pt>
    <dgm:pt modelId="{7319D183-5AC2-4477-978D-AF669699E47A}" type="pres">
      <dgm:prSet presAssocID="{2CD7386A-8010-4F27-A810-92C298F4CA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oud"/>
        </a:ext>
      </dgm:extLst>
    </dgm:pt>
    <dgm:pt modelId="{239406C2-4B63-41ED-8CB6-2684BEF064D9}" type="pres">
      <dgm:prSet presAssocID="{2CD7386A-8010-4F27-A810-92C298F4CAB6}" presName="spaceRect" presStyleCnt="0"/>
      <dgm:spPr/>
    </dgm:pt>
    <dgm:pt modelId="{4A45DB09-A657-4F2E-A07B-B15678A78E81}" type="pres">
      <dgm:prSet presAssocID="{2CD7386A-8010-4F27-A810-92C298F4CAB6}" presName="parTx" presStyleLbl="revTx" presStyleIdx="1" presStyleCnt="4">
        <dgm:presLayoutVars>
          <dgm:chMax val="0"/>
          <dgm:chPref val="0"/>
        </dgm:presLayoutVars>
      </dgm:prSet>
      <dgm:spPr/>
    </dgm:pt>
    <dgm:pt modelId="{B6496FE1-B279-4CA0-A543-EABF2E34816F}" type="pres">
      <dgm:prSet presAssocID="{CAB88D81-7C59-4304-83C6-8776200BCA89}" presName="sibTrans" presStyleCnt="0"/>
      <dgm:spPr/>
    </dgm:pt>
    <dgm:pt modelId="{19ED2A36-1539-40A2-A8E1-835B7150AB8A}" type="pres">
      <dgm:prSet presAssocID="{8583A750-3490-4C90-8B2A-CD54C5CC8B69}" presName="compNode" presStyleCnt="0"/>
      <dgm:spPr/>
    </dgm:pt>
    <dgm:pt modelId="{1586318E-C4F8-4C0F-922C-FC7ADA3DDCF7}" type="pres">
      <dgm:prSet presAssocID="{8583A750-3490-4C90-8B2A-CD54C5CC8B69}" presName="bgRect" presStyleLbl="bgShp" presStyleIdx="2" presStyleCnt="4"/>
      <dgm:spPr/>
    </dgm:pt>
    <dgm:pt modelId="{DC16E449-ED1B-4C97-A529-D1056AEF7EBE}" type="pres">
      <dgm:prSet presAssocID="{8583A750-3490-4C90-8B2A-CD54C5CC8B6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vel"/>
        </a:ext>
      </dgm:extLst>
    </dgm:pt>
    <dgm:pt modelId="{928CE4FC-29B7-44C1-87CF-8FBA9238BA4A}" type="pres">
      <dgm:prSet presAssocID="{8583A750-3490-4C90-8B2A-CD54C5CC8B69}" presName="spaceRect" presStyleCnt="0"/>
      <dgm:spPr/>
    </dgm:pt>
    <dgm:pt modelId="{C0CC0724-C782-45C9-939E-42D629379FB4}" type="pres">
      <dgm:prSet presAssocID="{8583A750-3490-4C90-8B2A-CD54C5CC8B69}" presName="parTx" presStyleLbl="revTx" presStyleIdx="2" presStyleCnt="4">
        <dgm:presLayoutVars>
          <dgm:chMax val="0"/>
          <dgm:chPref val="0"/>
        </dgm:presLayoutVars>
      </dgm:prSet>
      <dgm:spPr/>
    </dgm:pt>
    <dgm:pt modelId="{9EF6968F-8E18-4880-AB5E-5DA4FD60C08B}" type="pres">
      <dgm:prSet presAssocID="{373DBBFB-351E-4EDB-9A12-F489D1940200}" presName="sibTrans" presStyleCnt="0"/>
      <dgm:spPr/>
    </dgm:pt>
    <dgm:pt modelId="{EB746E1A-0FA4-40AA-ACA8-DCD31D416ACA}" type="pres">
      <dgm:prSet presAssocID="{8BF2FAC1-367C-46FC-940F-419BD8AF6923}" presName="compNode" presStyleCnt="0"/>
      <dgm:spPr/>
    </dgm:pt>
    <dgm:pt modelId="{1B4D7C65-F975-465C-8B45-9AD052035F83}" type="pres">
      <dgm:prSet presAssocID="{8BF2FAC1-367C-46FC-940F-419BD8AF6923}" presName="bgRect" presStyleLbl="bgShp" presStyleIdx="3" presStyleCnt="4"/>
      <dgm:spPr/>
    </dgm:pt>
    <dgm:pt modelId="{5DB1A657-D550-402C-ABD8-9D29A722CC2D}" type="pres">
      <dgm:prSet presAssocID="{8BF2FAC1-367C-46FC-940F-419BD8AF6923}" presName="iconRect" presStyleLbl="node1" presStyleIdx="3" presStyleCnt="4"/>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C6C14DB2-E910-41E5-BC98-2D59302E4EEB}" type="pres">
      <dgm:prSet presAssocID="{8BF2FAC1-367C-46FC-940F-419BD8AF6923}" presName="spaceRect" presStyleCnt="0"/>
      <dgm:spPr/>
    </dgm:pt>
    <dgm:pt modelId="{BDF0CB17-6EA2-44E5-B98E-43D212BDF4FD}" type="pres">
      <dgm:prSet presAssocID="{8BF2FAC1-367C-46FC-940F-419BD8AF6923}" presName="parTx" presStyleLbl="revTx" presStyleIdx="3" presStyleCnt="4">
        <dgm:presLayoutVars>
          <dgm:chMax val="0"/>
          <dgm:chPref val="0"/>
        </dgm:presLayoutVars>
      </dgm:prSet>
      <dgm:spPr/>
    </dgm:pt>
  </dgm:ptLst>
  <dgm:cxnLst>
    <dgm:cxn modelId="{6009D908-5CBD-4679-BD3E-BB6D1D1EF6C9}" type="presOf" srcId="{2CD7386A-8010-4F27-A810-92C298F4CAB6}" destId="{4A45DB09-A657-4F2E-A07B-B15678A78E81}" srcOrd="0" destOrd="0" presId="urn:microsoft.com/office/officeart/2018/2/layout/IconVerticalSolidList"/>
    <dgm:cxn modelId="{394F3535-2BAD-436A-869B-D55BE5A96FEA}" srcId="{9693495B-6387-473F-AFCA-598D97136C49}" destId="{8583A750-3490-4C90-8B2A-CD54C5CC8B69}" srcOrd="2" destOrd="0" parTransId="{4CE0BC0C-D305-4D51-951C-E731906EC2B9}" sibTransId="{373DBBFB-351E-4EDB-9A12-F489D1940200}"/>
    <dgm:cxn modelId="{44A39A6B-4CDB-425E-A8D5-954EBD801ACC}" srcId="{9693495B-6387-473F-AFCA-598D97136C49}" destId="{2CD7386A-8010-4F27-A810-92C298F4CAB6}" srcOrd="1" destOrd="0" parTransId="{4AAACC27-19F6-453D-BB88-D13E3315BC18}" sibTransId="{CAB88D81-7C59-4304-83C6-8776200BCA89}"/>
    <dgm:cxn modelId="{D14C6E94-DE6F-4235-BEF2-4EFE2A9F94BD}" srcId="{9693495B-6387-473F-AFCA-598D97136C49}" destId="{6540AEF2-9533-4D74-8FA1-643361392228}" srcOrd="0" destOrd="0" parTransId="{A77D8E22-A9FA-4B1D-935E-363BF83F32F6}" sibTransId="{1F50C7DA-69BC-4C4F-A2B9-A51281147690}"/>
    <dgm:cxn modelId="{53E351A8-280B-40F5-8C1F-7B802547D5A4}" srcId="{9693495B-6387-473F-AFCA-598D97136C49}" destId="{8BF2FAC1-367C-46FC-940F-419BD8AF6923}" srcOrd="3" destOrd="0" parTransId="{3F83F66B-B540-4E1C-A992-184AF60A89D9}" sibTransId="{33EAB23E-7130-4C77-BAED-A2C73BF7DDA4}"/>
    <dgm:cxn modelId="{D4572AAC-9BBE-411E-9358-B288C20859AA}" type="presOf" srcId="{8BF2FAC1-367C-46FC-940F-419BD8AF6923}" destId="{BDF0CB17-6EA2-44E5-B98E-43D212BDF4FD}" srcOrd="0" destOrd="0" presId="urn:microsoft.com/office/officeart/2018/2/layout/IconVerticalSolidList"/>
    <dgm:cxn modelId="{AF027DBC-6E3C-45C9-ACD8-90CE9CC59305}" type="presOf" srcId="{6540AEF2-9533-4D74-8FA1-643361392228}" destId="{0BBEC5AC-6EFF-42EA-B079-54584BD5D813}" srcOrd="0" destOrd="0" presId="urn:microsoft.com/office/officeart/2018/2/layout/IconVerticalSolidList"/>
    <dgm:cxn modelId="{A4B715C6-B548-4CA0-BFE2-D16FECD2BCB6}" type="presOf" srcId="{9693495B-6387-473F-AFCA-598D97136C49}" destId="{196139D2-9EBC-4533-B80E-DE92DDD7F6D1}" srcOrd="0" destOrd="0" presId="urn:microsoft.com/office/officeart/2018/2/layout/IconVerticalSolidList"/>
    <dgm:cxn modelId="{339B88E9-C7B5-4C02-9851-14BFEDABD353}" type="presOf" srcId="{8583A750-3490-4C90-8B2A-CD54C5CC8B69}" destId="{C0CC0724-C782-45C9-939E-42D629379FB4}" srcOrd="0" destOrd="0" presId="urn:microsoft.com/office/officeart/2018/2/layout/IconVerticalSolidList"/>
    <dgm:cxn modelId="{92CAF479-8F93-4EC1-B849-A7B1534A4318}" type="presParOf" srcId="{196139D2-9EBC-4533-B80E-DE92DDD7F6D1}" destId="{8D018BCF-8D61-4AA8-A69D-0F8B273775C4}" srcOrd="0" destOrd="0" presId="urn:microsoft.com/office/officeart/2018/2/layout/IconVerticalSolidList"/>
    <dgm:cxn modelId="{BE624E38-3887-4718-A1EE-2C6868DBB6B2}" type="presParOf" srcId="{8D018BCF-8D61-4AA8-A69D-0F8B273775C4}" destId="{BAE4E1A4-2440-470F-844D-EE971C19CF90}" srcOrd="0" destOrd="0" presId="urn:microsoft.com/office/officeart/2018/2/layout/IconVerticalSolidList"/>
    <dgm:cxn modelId="{61C8EE8A-3B23-40AC-9782-96A922BBE625}" type="presParOf" srcId="{8D018BCF-8D61-4AA8-A69D-0F8B273775C4}" destId="{32C98E81-7E01-433F-B804-F919A40CB8EC}" srcOrd="1" destOrd="0" presId="urn:microsoft.com/office/officeart/2018/2/layout/IconVerticalSolidList"/>
    <dgm:cxn modelId="{1B1BD238-689B-419D-A627-6451E775BCE9}" type="presParOf" srcId="{8D018BCF-8D61-4AA8-A69D-0F8B273775C4}" destId="{53142420-0492-47C5-81C0-411B8C07223C}" srcOrd="2" destOrd="0" presId="urn:microsoft.com/office/officeart/2018/2/layout/IconVerticalSolidList"/>
    <dgm:cxn modelId="{334CC1E6-0780-447B-AE38-EE33A1AB3E2B}" type="presParOf" srcId="{8D018BCF-8D61-4AA8-A69D-0F8B273775C4}" destId="{0BBEC5AC-6EFF-42EA-B079-54584BD5D813}" srcOrd="3" destOrd="0" presId="urn:microsoft.com/office/officeart/2018/2/layout/IconVerticalSolidList"/>
    <dgm:cxn modelId="{298FD30F-6838-4F87-992A-EBCEF6D7510C}" type="presParOf" srcId="{196139D2-9EBC-4533-B80E-DE92DDD7F6D1}" destId="{C04E10A7-BA94-4785-9CE3-68708100AEC9}" srcOrd="1" destOrd="0" presId="urn:microsoft.com/office/officeart/2018/2/layout/IconVerticalSolidList"/>
    <dgm:cxn modelId="{E58F2EAE-DDAF-4965-A141-F9F7EF5BB744}" type="presParOf" srcId="{196139D2-9EBC-4533-B80E-DE92DDD7F6D1}" destId="{447CC60B-498C-4CDB-A776-4D57A5FD8896}" srcOrd="2" destOrd="0" presId="urn:microsoft.com/office/officeart/2018/2/layout/IconVerticalSolidList"/>
    <dgm:cxn modelId="{071634FB-B751-4CAA-81B5-F7F091A8198E}" type="presParOf" srcId="{447CC60B-498C-4CDB-A776-4D57A5FD8896}" destId="{8FF4CA63-DDDB-4015-A49B-663D72089891}" srcOrd="0" destOrd="0" presId="urn:microsoft.com/office/officeart/2018/2/layout/IconVerticalSolidList"/>
    <dgm:cxn modelId="{41270FA8-1DD8-400F-849B-90405E1ADCAD}" type="presParOf" srcId="{447CC60B-498C-4CDB-A776-4D57A5FD8896}" destId="{7319D183-5AC2-4477-978D-AF669699E47A}" srcOrd="1" destOrd="0" presId="urn:microsoft.com/office/officeart/2018/2/layout/IconVerticalSolidList"/>
    <dgm:cxn modelId="{1FE4851B-5C9E-409C-8FCF-F89A828CF189}" type="presParOf" srcId="{447CC60B-498C-4CDB-A776-4D57A5FD8896}" destId="{239406C2-4B63-41ED-8CB6-2684BEF064D9}" srcOrd="2" destOrd="0" presId="urn:microsoft.com/office/officeart/2018/2/layout/IconVerticalSolidList"/>
    <dgm:cxn modelId="{7BD0D103-87F9-4F0B-86F4-04EFE2718594}" type="presParOf" srcId="{447CC60B-498C-4CDB-A776-4D57A5FD8896}" destId="{4A45DB09-A657-4F2E-A07B-B15678A78E81}" srcOrd="3" destOrd="0" presId="urn:microsoft.com/office/officeart/2018/2/layout/IconVerticalSolidList"/>
    <dgm:cxn modelId="{DA628FF8-0BBF-4642-ACAF-480C7526110D}" type="presParOf" srcId="{196139D2-9EBC-4533-B80E-DE92DDD7F6D1}" destId="{B6496FE1-B279-4CA0-A543-EABF2E34816F}" srcOrd="3" destOrd="0" presId="urn:microsoft.com/office/officeart/2018/2/layout/IconVerticalSolidList"/>
    <dgm:cxn modelId="{85D337E5-341A-4BD8-965A-6F4129C5AD28}" type="presParOf" srcId="{196139D2-9EBC-4533-B80E-DE92DDD7F6D1}" destId="{19ED2A36-1539-40A2-A8E1-835B7150AB8A}" srcOrd="4" destOrd="0" presId="urn:microsoft.com/office/officeart/2018/2/layout/IconVerticalSolidList"/>
    <dgm:cxn modelId="{8AEF3377-7B75-4F21-8391-6C77A7EB52AB}" type="presParOf" srcId="{19ED2A36-1539-40A2-A8E1-835B7150AB8A}" destId="{1586318E-C4F8-4C0F-922C-FC7ADA3DDCF7}" srcOrd="0" destOrd="0" presId="urn:microsoft.com/office/officeart/2018/2/layout/IconVerticalSolidList"/>
    <dgm:cxn modelId="{2B580A5D-C5F1-433A-A52B-7332714F9BD0}" type="presParOf" srcId="{19ED2A36-1539-40A2-A8E1-835B7150AB8A}" destId="{DC16E449-ED1B-4C97-A529-D1056AEF7EBE}" srcOrd="1" destOrd="0" presId="urn:microsoft.com/office/officeart/2018/2/layout/IconVerticalSolidList"/>
    <dgm:cxn modelId="{B7319616-6809-4E63-8C26-AFD81C89CEF2}" type="presParOf" srcId="{19ED2A36-1539-40A2-A8E1-835B7150AB8A}" destId="{928CE4FC-29B7-44C1-87CF-8FBA9238BA4A}" srcOrd="2" destOrd="0" presId="urn:microsoft.com/office/officeart/2018/2/layout/IconVerticalSolidList"/>
    <dgm:cxn modelId="{40E62071-F288-4787-B515-5DA421EA1F06}" type="presParOf" srcId="{19ED2A36-1539-40A2-A8E1-835B7150AB8A}" destId="{C0CC0724-C782-45C9-939E-42D629379FB4}" srcOrd="3" destOrd="0" presId="urn:microsoft.com/office/officeart/2018/2/layout/IconVerticalSolidList"/>
    <dgm:cxn modelId="{B30223D8-7B0D-4C6D-B453-A5F9FF41DCD2}" type="presParOf" srcId="{196139D2-9EBC-4533-B80E-DE92DDD7F6D1}" destId="{9EF6968F-8E18-4880-AB5E-5DA4FD60C08B}" srcOrd="5" destOrd="0" presId="urn:microsoft.com/office/officeart/2018/2/layout/IconVerticalSolidList"/>
    <dgm:cxn modelId="{562757F3-7FE9-433A-830B-C2B277800C25}" type="presParOf" srcId="{196139D2-9EBC-4533-B80E-DE92DDD7F6D1}" destId="{EB746E1A-0FA4-40AA-ACA8-DCD31D416ACA}" srcOrd="6" destOrd="0" presId="urn:microsoft.com/office/officeart/2018/2/layout/IconVerticalSolidList"/>
    <dgm:cxn modelId="{FAC51D29-0B12-43F8-B4F4-B67AA48206DD}" type="presParOf" srcId="{EB746E1A-0FA4-40AA-ACA8-DCD31D416ACA}" destId="{1B4D7C65-F975-465C-8B45-9AD052035F83}" srcOrd="0" destOrd="0" presId="urn:microsoft.com/office/officeart/2018/2/layout/IconVerticalSolidList"/>
    <dgm:cxn modelId="{890CB479-5214-485B-AFD0-63D7E5B9FB8F}" type="presParOf" srcId="{EB746E1A-0FA4-40AA-ACA8-DCD31D416ACA}" destId="{5DB1A657-D550-402C-ABD8-9D29A722CC2D}" srcOrd="1" destOrd="0" presId="urn:microsoft.com/office/officeart/2018/2/layout/IconVerticalSolidList"/>
    <dgm:cxn modelId="{EEF220FC-88D7-4B3E-BB32-929403339271}" type="presParOf" srcId="{EB746E1A-0FA4-40AA-ACA8-DCD31D416ACA}" destId="{C6C14DB2-E910-41E5-BC98-2D59302E4EEB}" srcOrd="2" destOrd="0" presId="urn:microsoft.com/office/officeart/2018/2/layout/IconVerticalSolidList"/>
    <dgm:cxn modelId="{B77F2CFD-AFA8-4DD1-80D8-7A5CADF9CC13}" type="presParOf" srcId="{EB746E1A-0FA4-40AA-ACA8-DCD31D416ACA}" destId="{BDF0CB17-6EA2-44E5-B98E-43D212BDF4F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AC1ADDF-DB67-4D10-B3D3-1C9E310B080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10DC509-94C8-4262-B62B-7F939329B505}">
      <dgm:prSet/>
      <dgm:spPr/>
      <dgm:t>
        <a:bodyPr/>
        <a:lstStyle/>
        <a:p>
          <a:pPr>
            <a:lnSpc>
              <a:spcPct val="100000"/>
            </a:lnSpc>
          </a:pPr>
          <a:r>
            <a:rPr lang="en-US" dirty="0"/>
            <a:t>BI tools usage leads to high exposure to cyber risks such as unauthorized access or data leakage through cyber-attacks. </a:t>
          </a:r>
        </a:p>
      </dgm:t>
    </dgm:pt>
    <dgm:pt modelId="{A736946A-75CB-43C3-9C13-598A431BAE35}" type="parTrans" cxnId="{DB9A1584-A95C-4B34-8749-03CED72E0432}">
      <dgm:prSet/>
      <dgm:spPr/>
      <dgm:t>
        <a:bodyPr/>
        <a:lstStyle/>
        <a:p>
          <a:endParaRPr lang="en-US"/>
        </a:p>
      </dgm:t>
    </dgm:pt>
    <dgm:pt modelId="{0AC675F4-358C-4C01-8EBC-5935713B6895}" type="sibTrans" cxnId="{DB9A1584-A95C-4B34-8749-03CED72E0432}">
      <dgm:prSet/>
      <dgm:spPr/>
      <dgm:t>
        <a:bodyPr/>
        <a:lstStyle/>
        <a:p>
          <a:endParaRPr lang="en-US"/>
        </a:p>
      </dgm:t>
    </dgm:pt>
    <dgm:pt modelId="{84FAE8CC-7A0F-4A06-AD4E-BCA82710E3CD}">
      <dgm:prSet/>
      <dgm:spPr/>
      <dgm:t>
        <a:bodyPr/>
        <a:lstStyle/>
        <a:p>
          <a:pPr>
            <a:lnSpc>
              <a:spcPct val="100000"/>
            </a:lnSpc>
          </a:pPr>
          <a:r>
            <a:rPr lang="en-US" b="0" i="0" dirty="0"/>
            <a:t>It is necessary that organizations make sure they have strong cybersecurity measures in place to protect their data assets, which should include encryption methods and access controls, with regular security audits.</a:t>
          </a:r>
          <a:endParaRPr lang="en-US" dirty="0"/>
        </a:p>
      </dgm:t>
    </dgm:pt>
    <dgm:pt modelId="{975D4806-0722-45E7-8270-5929396F2D1E}" type="parTrans" cxnId="{1DD68BF4-5FF2-4953-A0CD-47BD8DDA6522}">
      <dgm:prSet/>
      <dgm:spPr/>
      <dgm:t>
        <a:bodyPr/>
        <a:lstStyle/>
        <a:p>
          <a:endParaRPr lang="en-US"/>
        </a:p>
      </dgm:t>
    </dgm:pt>
    <dgm:pt modelId="{D9BEFF4D-81D4-48F1-A684-7D678E963CE2}" type="sibTrans" cxnId="{1DD68BF4-5FF2-4953-A0CD-47BD8DDA6522}">
      <dgm:prSet/>
      <dgm:spPr/>
      <dgm:t>
        <a:bodyPr/>
        <a:lstStyle/>
        <a:p>
          <a:endParaRPr lang="en-US"/>
        </a:p>
      </dgm:t>
    </dgm:pt>
    <dgm:pt modelId="{06C95300-E228-42EE-B517-6D88D8BCA290}">
      <dgm:prSet/>
      <dgm:spPr/>
      <dgm:t>
        <a:bodyPr/>
        <a:lstStyle/>
        <a:p>
          <a:pPr>
            <a:lnSpc>
              <a:spcPct val="100000"/>
            </a:lnSpc>
          </a:pPr>
          <a:r>
            <a:rPr lang="en-US" dirty="0"/>
            <a:t>A failure to protect data sufficiently might have repercussions, and these could be fines plus legal actions. </a:t>
          </a:r>
        </a:p>
      </dgm:t>
    </dgm:pt>
    <dgm:pt modelId="{2B13EBC5-4F8E-4DBA-9690-18A329790073}" type="parTrans" cxnId="{ACB2214D-33F8-4359-A37E-866BB1F1B6F2}">
      <dgm:prSet/>
      <dgm:spPr/>
      <dgm:t>
        <a:bodyPr/>
        <a:lstStyle/>
        <a:p>
          <a:endParaRPr lang="en-US"/>
        </a:p>
      </dgm:t>
    </dgm:pt>
    <dgm:pt modelId="{483AD22A-6119-4F6D-B720-CE6A825B4666}" type="sibTrans" cxnId="{ACB2214D-33F8-4359-A37E-866BB1F1B6F2}">
      <dgm:prSet/>
      <dgm:spPr/>
      <dgm:t>
        <a:bodyPr/>
        <a:lstStyle/>
        <a:p>
          <a:endParaRPr lang="en-US"/>
        </a:p>
      </dgm:t>
    </dgm:pt>
    <dgm:pt modelId="{1F0CA000-412B-4961-8E36-07595F1AB9C6}">
      <dgm:prSet/>
      <dgm:spPr/>
      <dgm:t>
        <a:bodyPr/>
        <a:lstStyle/>
        <a:p>
          <a:pPr>
            <a:lnSpc>
              <a:spcPct val="100000"/>
            </a:lnSpc>
          </a:pPr>
          <a:r>
            <a:rPr lang="en-US" dirty="0"/>
            <a:t>Amazon uses encryption and access controls; FedEx does regular security audits; Coca-Cola deploys robust cybersecurity protocols: all for the sake of data protection and ensuring no fines or legal actions follow suit.</a:t>
          </a:r>
        </a:p>
      </dgm:t>
    </dgm:pt>
    <dgm:pt modelId="{DCC5D76E-59C7-477D-931A-21CA52FAD792}" type="parTrans" cxnId="{15DA4124-7CE1-4E2B-8265-BF618E761A00}">
      <dgm:prSet/>
      <dgm:spPr/>
      <dgm:t>
        <a:bodyPr/>
        <a:lstStyle/>
        <a:p>
          <a:endParaRPr lang="en-US"/>
        </a:p>
      </dgm:t>
    </dgm:pt>
    <dgm:pt modelId="{58528AF1-A759-49C6-A206-B81C4AE567C0}" type="sibTrans" cxnId="{15DA4124-7CE1-4E2B-8265-BF618E761A00}">
      <dgm:prSet/>
      <dgm:spPr/>
      <dgm:t>
        <a:bodyPr/>
        <a:lstStyle/>
        <a:p>
          <a:endParaRPr lang="en-US"/>
        </a:p>
      </dgm:t>
    </dgm:pt>
    <dgm:pt modelId="{072F8F9F-6F8D-476D-9F92-AAC5B5C61C53}" type="pres">
      <dgm:prSet presAssocID="{DAC1ADDF-DB67-4D10-B3D3-1C9E310B080D}" presName="root" presStyleCnt="0">
        <dgm:presLayoutVars>
          <dgm:dir/>
          <dgm:resizeHandles val="exact"/>
        </dgm:presLayoutVars>
      </dgm:prSet>
      <dgm:spPr/>
    </dgm:pt>
    <dgm:pt modelId="{D44394DD-FCD1-4E27-A1FC-B4FA2DB60A8C}" type="pres">
      <dgm:prSet presAssocID="{F10DC509-94C8-4262-B62B-7F939329B505}" presName="compNode" presStyleCnt="0"/>
      <dgm:spPr/>
    </dgm:pt>
    <dgm:pt modelId="{1F5A9150-63F3-4830-95C5-C977D613BBCD}" type="pres">
      <dgm:prSet presAssocID="{F10DC509-94C8-4262-B62B-7F939329B505}" presName="bgRect" presStyleLbl="bgShp" presStyleIdx="0" presStyleCnt="4"/>
      <dgm:spPr/>
    </dgm:pt>
    <dgm:pt modelId="{780FE9C3-DB8C-4618-8C2E-37682B4C1D51}" type="pres">
      <dgm:prSet presAssocID="{F10DC509-94C8-4262-B62B-7F939329B5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avel"/>
        </a:ext>
      </dgm:extLst>
    </dgm:pt>
    <dgm:pt modelId="{91AE2DE1-172A-4B1F-B55F-2D6115D1B02D}" type="pres">
      <dgm:prSet presAssocID="{F10DC509-94C8-4262-B62B-7F939329B505}" presName="spaceRect" presStyleCnt="0"/>
      <dgm:spPr/>
    </dgm:pt>
    <dgm:pt modelId="{B50D4207-4DF9-4D78-A853-D4A551DAF864}" type="pres">
      <dgm:prSet presAssocID="{F10DC509-94C8-4262-B62B-7F939329B505}" presName="parTx" presStyleLbl="revTx" presStyleIdx="0" presStyleCnt="4">
        <dgm:presLayoutVars>
          <dgm:chMax val="0"/>
          <dgm:chPref val="0"/>
        </dgm:presLayoutVars>
      </dgm:prSet>
      <dgm:spPr/>
    </dgm:pt>
    <dgm:pt modelId="{2EF00472-BD44-4DE6-BBFA-7E8B78BD2920}" type="pres">
      <dgm:prSet presAssocID="{0AC675F4-358C-4C01-8EBC-5935713B6895}" presName="sibTrans" presStyleCnt="0"/>
      <dgm:spPr/>
    </dgm:pt>
    <dgm:pt modelId="{F3611675-FDEE-43D3-8012-BE14BF7416E1}" type="pres">
      <dgm:prSet presAssocID="{84FAE8CC-7A0F-4A06-AD4E-BCA82710E3CD}" presName="compNode" presStyleCnt="0"/>
      <dgm:spPr/>
    </dgm:pt>
    <dgm:pt modelId="{FA41DC58-B2F7-46F2-9AE8-E1919BE8C3BD}" type="pres">
      <dgm:prSet presAssocID="{84FAE8CC-7A0F-4A06-AD4E-BCA82710E3CD}" presName="bgRect" presStyleLbl="bgShp" presStyleIdx="1" presStyleCnt="4"/>
      <dgm:spPr/>
    </dgm:pt>
    <dgm:pt modelId="{9637D9AC-CDCE-41CF-83CE-DD727E523E57}" type="pres">
      <dgm:prSet presAssocID="{84FAE8CC-7A0F-4A06-AD4E-BCA82710E3C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F219EDED-6644-4A86-96D3-978C088E5F1B}" type="pres">
      <dgm:prSet presAssocID="{84FAE8CC-7A0F-4A06-AD4E-BCA82710E3CD}" presName="spaceRect" presStyleCnt="0"/>
      <dgm:spPr/>
    </dgm:pt>
    <dgm:pt modelId="{B5D34EBA-7E27-4BA0-BD0B-F0E95FA0B4E0}" type="pres">
      <dgm:prSet presAssocID="{84FAE8CC-7A0F-4A06-AD4E-BCA82710E3CD}" presName="parTx" presStyleLbl="revTx" presStyleIdx="1" presStyleCnt="4">
        <dgm:presLayoutVars>
          <dgm:chMax val="0"/>
          <dgm:chPref val="0"/>
        </dgm:presLayoutVars>
      </dgm:prSet>
      <dgm:spPr/>
    </dgm:pt>
    <dgm:pt modelId="{45B0F93A-321F-475E-ADF2-C4B6AC03B517}" type="pres">
      <dgm:prSet presAssocID="{D9BEFF4D-81D4-48F1-A684-7D678E963CE2}" presName="sibTrans" presStyleCnt="0"/>
      <dgm:spPr/>
    </dgm:pt>
    <dgm:pt modelId="{D8926124-C9B9-457C-8B21-0B536CDD01A1}" type="pres">
      <dgm:prSet presAssocID="{06C95300-E228-42EE-B517-6D88D8BCA290}" presName="compNode" presStyleCnt="0"/>
      <dgm:spPr/>
    </dgm:pt>
    <dgm:pt modelId="{8001BCD2-7CDF-411F-B522-13776406AE37}" type="pres">
      <dgm:prSet presAssocID="{06C95300-E228-42EE-B517-6D88D8BCA290}" presName="bgRect" presStyleLbl="bgShp" presStyleIdx="2" presStyleCnt="4"/>
      <dgm:spPr/>
    </dgm:pt>
    <dgm:pt modelId="{6FC314EE-151A-4652-9DFC-65F8175C835E}" type="pres">
      <dgm:prSet presAssocID="{06C95300-E228-42EE-B517-6D88D8BCA29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edit card"/>
        </a:ext>
      </dgm:extLst>
    </dgm:pt>
    <dgm:pt modelId="{5D26F3C3-A6A4-4B36-BB89-8F725978D6D7}" type="pres">
      <dgm:prSet presAssocID="{06C95300-E228-42EE-B517-6D88D8BCA290}" presName="spaceRect" presStyleCnt="0"/>
      <dgm:spPr/>
    </dgm:pt>
    <dgm:pt modelId="{AA84F00D-CF3B-4647-A8BD-964BDF3334EA}" type="pres">
      <dgm:prSet presAssocID="{06C95300-E228-42EE-B517-6D88D8BCA290}" presName="parTx" presStyleLbl="revTx" presStyleIdx="2" presStyleCnt="4">
        <dgm:presLayoutVars>
          <dgm:chMax val="0"/>
          <dgm:chPref val="0"/>
        </dgm:presLayoutVars>
      </dgm:prSet>
      <dgm:spPr/>
    </dgm:pt>
    <dgm:pt modelId="{31E8046B-5A2E-4953-8452-940D03081C67}" type="pres">
      <dgm:prSet presAssocID="{483AD22A-6119-4F6D-B720-CE6A825B4666}" presName="sibTrans" presStyleCnt="0"/>
      <dgm:spPr/>
    </dgm:pt>
    <dgm:pt modelId="{37A153BD-D24B-4256-8AAC-A6FA2138EF42}" type="pres">
      <dgm:prSet presAssocID="{1F0CA000-412B-4961-8E36-07595F1AB9C6}" presName="compNode" presStyleCnt="0"/>
      <dgm:spPr/>
    </dgm:pt>
    <dgm:pt modelId="{8C304CB8-7CCF-463F-9A7E-AAA79156D97B}" type="pres">
      <dgm:prSet presAssocID="{1F0CA000-412B-4961-8E36-07595F1AB9C6}" presName="bgRect" presStyleLbl="bgShp" presStyleIdx="3" presStyleCnt="4"/>
      <dgm:spPr/>
    </dgm:pt>
    <dgm:pt modelId="{7EEE58C0-203E-48AB-A94F-F716D5B7E2ED}" type="pres">
      <dgm:prSet presAssocID="{1F0CA000-412B-4961-8E36-07595F1AB9C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Judge"/>
        </a:ext>
      </dgm:extLst>
    </dgm:pt>
    <dgm:pt modelId="{98A685F6-EE67-4F37-AA75-5429F2DD2783}" type="pres">
      <dgm:prSet presAssocID="{1F0CA000-412B-4961-8E36-07595F1AB9C6}" presName="spaceRect" presStyleCnt="0"/>
      <dgm:spPr/>
    </dgm:pt>
    <dgm:pt modelId="{4EA312A7-2971-4DF2-A825-C9F0FE1D18A1}" type="pres">
      <dgm:prSet presAssocID="{1F0CA000-412B-4961-8E36-07595F1AB9C6}" presName="parTx" presStyleLbl="revTx" presStyleIdx="3" presStyleCnt="4">
        <dgm:presLayoutVars>
          <dgm:chMax val="0"/>
          <dgm:chPref val="0"/>
        </dgm:presLayoutVars>
      </dgm:prSet>
      <dgm:spPr/>
    </dgm:pt>
  </dgm:ptLst>
  <dgm:cxnLst>
    <dgm:cxn modelId="{29958000-F812-4AC2-8310-AD4F9FFB5ECD}" type="presOf" srcId="{84FAE8CC-7A0F-4A06-AD4E-BCA82710E3CD}" destId="{B5D34EBA-7E27-4BA0-BD0B-F0E95FA0B4E0}" srcOrd="0" destOrd="0" presId="urn:microsoft.com/office/officeart/2018/2/layout/IconVerticalSolidList"/>
    <dgm:cxn modelId="{89632D19-61F4-4EDB-97FC-95108534B4D6}" type="presOf" srcId="{DAC1ADDF-DB67-4D10-B3D3-1C9E310B080D}" destId="{072F8F9F-6F8D-476D-9F92-AAC5B5C61C53}" srcOrd="0" destOrd="0" presId="urn:microsoft.com/office/officeart/2018/2/layout/IconVerticalSolidList"/>
    <dgm:cxn modelId="{C1090A21-D26B-4CA3-BAAE-B356D6A5E41B}" type="presOf" srcId="{F10DC509-94C8-4262-B62B-7F939329B505}" destId="{B50D4207-4DF9-4D78-A853-D4A551DAF864}" srcOrd="0" destOrd="0" presId="urn:microsoft.com/office/officeart/2018/2/layout/IconVerticalSolidList"/>
    <dgm:cxn modelId="{15DA4124-7CE1-4E2B-8265-BF618E761A00}" srcId="{DAC1ADDF-DB67-4D10-B3D3-1C9E310B080D}" destId="{1F0CA000-412B-4961-8E36-07595F1AB9C6}" srcOrd="3" destOrd="0" parTransId="{DCC5D76E-59C7-477D-931A-21CA52FAD792}" sibTransId="{58528AF1-A759-49C6-A206-B81C4AE567C0}"/>
    <dgm:cxn modelId="{FB9EB42A-F2F6-49AF-8D98-B2B41EAC22BF}" type="presOf" srcId="{1F0CA000-412B-4961-8E36-07595F1AB9C6}" destId="{4EA312A7-2971-4DF2-A825-C9F0FE1D18A1}" srcOrd="0" destOrd="0" presId="urn:microsoft.com/office/officeart/2018/2/layout/IconVerticalSolidList"/>
    <dgm:cxn modelId="{ACB2214D-33F8-4359-A37E-866BB1F1B6F2}" srcId="{DAC1ADDF-DB67-4D10-B3D3-1C9E310B080D}" destId="{06C95300-E228-42EE-B517-6D88D8BCA290}" srcOrd="2" destOrd="0" parTransId="{2B13EBC5-4F8E-4DBA-9690-18A329790073}" sibTransId="{483AD22A-6119-4F6D-B720-CE6A825B4666}"/>
    <dgm:cxn modelId="{DB9A1584-A95C-4B34-8749-03CED72E0432}" srcId="{DAC1ADDF-DB67-4D10-B3D3-1C9E310B080D}" destId="{F10DC509-94C8-4262-B62B-7F939329B505}" srcOrd="0" destOrd="0" parTransId="{A736946A-75CB-43C3-9C13-598A431BAE35}" sibTransId="{0AC675F4-358C-4C01-8EBC-5935713B6895}"/>
    <dgm:cxn modelId="{3B822696-5ABD-4447-9A29-EC1F6D3F0582}" type="presOf" srcId="{06C95300-E228-42EE-B517-6D88D8BCA290}" destId="{AA84F00D-CF3B-4647-A8BD-964BDF3334EA}" srcOrd="0" destOrd="0" presId="urn:microsoft.com/office/officeart/2018/2/layout/IconVerticalSolidList"/>
    <dgm:cxn modelId="{1DD68BF4-5FF2-4953-A0CD-47BD8DDA6522}" srcId="{DAC1ADDF-DB67-4D10-B3D3-1C9E310B080D}" destId="{84FAE8CC-7A0F-4A06-AD4E-BCA82710E3CD}" srcOrd="1" destOrd="0" parTransId="{975D4806-0722-45E7-8270-5929396F2D1E}" sibTransId="{D9BEFF4D-81D4-48F1-A684-7D678E963CE2}"/>
    <dgm:cxn modelId="{82892246-025F-4B44-AE7C-6F5D4D5BD939}" type="presParOf" srcId="{072F8F9F-6F8D-476D-9F92-AAC5B5C61C53}" destId="{D44394DD-FCD1-4E27-A1FC-B4FA2DB60A8C}" srcOrd="0" destOrd="0" presId="urn:microsoft.com/office/officeart/2018/2/layout/IconVerticalSolidList"/>
    <dgm:cxn modelId="{0E90D5AC-EA8C-487E-B2D7-3988440B012C}" type="presParOf" srcId="{D44394DD-FCD1-4E27-A1FC-B4FA2DB60A8C}" destId="{1F5A9150-63F3-4830-95C5-C977D613BBCD}" srcOrd="0" destOrd="0" presId="urn:microsoft.com/office/officeart/2018/2/layout/IconVerticalSolidList"/>
    <dgm:cxn modelId="{A9E903E2-E2C9-45F5-BB09-C7086F59CC1B}" type="presParOf" srcId="{D44394DD-FCD1-4E27-A1FC-B4FA2DB60A8C}" destId="{780FE9C3-DB8C-4618-8C2E-37682B4C1D51}" srcOrd="1" destOrd="0" presId="urn:microsoft.com/office/officeart/2018/2/layout/IconVerticalSolidList"/>
    <dgm:cxn modelId="{E13E0799-643E-495B-8E54-42182537885B}" type="presParOf" srcId="{D44394DD-FCD1-4E27-A1FC-B4FA2DB60A8C}" destId="{91AE2DE1-172A-4B1F-B55F-2D6115D1B02D}" srcOrd="2" destOrd="0" presId="urn:microsoft.com/office/officeart/2018/2/layout/IconVerticalSolidList"/>
    <dgm:cxn modelId="{0C3C1153-B106-4FFC-B5FC-D0D1D499152D}" type="presParOf" srcId="{D44394DD-FCD1-4E27-A1FC-B4FA2DB60A8C}" destId="{B50D4207-4DF9-4D78-A853-D4A551DAF864}" srcOrd="3" destOrd="0" presId="urn:microsoft.com/office/officeart/2018/2/layout/IconVerticalSolidList"/>
    <dgm:cxn modelId="{C66E3CB1-FA06-4217-9A03-982E2277B4F4}" type="presParOf" srcId="{072F8F9F-6F8D-476D-9F92-AAC5B5C61C53}" destId="{2EF00472-BD44-4DE6-BBFA-7E8B78BD2920}" srcOrd="1" destOrd="0" presId="urn:microsoft.com/office/officeart/2018/2/layout/IconVerticalSolidList"/>
    <dgm:cxn modelId="{8BC2A0DF-8C19-4F0E-9457-F233A98F7762}" type="presParOf" srcId="{072F8F9F-6F8D-476D-9F92-AAC5B5C61C53}" destId="{F3611675-FDEE-43D3-8012-BE14BF7416E1}" srcOrd="2" destOrd="0" presId="urn:microsoft.com/office/officeart/2018/2/layout/IconVerticalSolidList"/>
    <dgm:cxn modelId="{5E6F7724-1D34-4420-B718-8DFEFC57E525}" type="presParOf" srcId="{F3611675-FDEE-43D3-8012-BE14BF7416E1}" destId="{FA41DC58-B2F7-46F2-9AE8-E1919BE8C3BD}" srcOrd="0" destOrd="0" presId="urn:microsoft.com/office/officeart/2018/2/layout/IconVerticalSolidList"/>
    <dgm:cxn modelId="{50A4C7D1-1460-4139-906A-D83B6FDA8E36}" type="presParOf" srcId="{F3611675-FDEE-43D3-8012-BE14BF7416E1}" destId="{9637D9AC-CDCE-41CF-83CE-DD727E523E57}" srcOrd="1" destOrd="0" presId="urn:microsoft.com/office/officeart/2018/2/layout/IconVerticalSolidList"/>
    <dgm:cxn modelId="{97BC64AF-10FD-48D6-86C9-C6801DA03559}" type="presParOf" srcId="{F3611675-FDEE-43D3-8012-BE14BF7416E1}" destId="{F219EDED-6644-4A86-96D3-978C088E5F1B}" srcOrd="2" destOrd="0" presId="urn:microsoft.com/office/officeart/2018/2/layout/IconVerticalSolidList"/>
    <dgm:cxn modelId="{94A8AEEB-7E26-47E7-BE60-676B8D19AEBD}" type="presParOf" srcId="{F3611675-FDEE-43D3-8012-BE14BF7416E1}" destId="{B5D34EBA-7E27-4BA0-BD0B-F0E95FA0B4E0}" srcOrd="3" destOrd="0" presId="urn:microsoft.com/office/officeart/2018/2/layout/IconVerticalSolidList"/>
    <dgm:cxn modelId="{428C318E-90E1-4B6C-908B-8DCCF0B5A6E7}" type="presParOf" srcId="{072F8F9F-6F8D-476D-9F92-AAC5B5C61C53}" destId="{45B0F93A-321F-475E-ADF2-C4B6AC03B517}" srcOrd="3" destOrd="0" presId="urn:microsoft.com/office/officeart/2018/2/layout/IconVerticalSolidList"/>
    <dgm:cxn modelId="{739A14F1-5165-460C-AC31-F3E2B3FC80FA}" type="presParOf" srcId="{072F8F9F-6F8D-476D-9F92-AAC5B5C61C53}" destId="{D8926124-C9B9-457C-8B21-0B536CDD01A1}" srcOrd="4" destOrd="0" presId="urn:microsoft.com/office/officeart/2018/2/layout/IconVerticalSolidList"/>
    <dgm:cxn modelId="{EE2CA541-B3A7-4DCB-B74A-EF2E7CB4E5DA}" type="presParOf" srcId="{D8926124-C9B9-457C-8B21-0B536CDD01A1}" destId="{8001BCD2-7CDF-411F-B522-13776406AE37}" srcOrd="0" destOrd="0" presId="urn:microsoft.com/office/officeart/2018/2/layout/IconVerticalSolidList"/>
    <dgm:cxn modelId="{49C9B349-142D-4803-A1E3-1C0E96BD9EB7}" type="presParOf" srcId="{D8926124-C9B9-457C-8B21-0B536CDD01A1}" destId="{6FC314EE-151A-4652-9DFC-65F8175C835E}" srcOrd="1" destOrd="0" presId="urn:microsoft.com/office/officeart/2018/2/layout/IconVerticalSolidList"/>
    <dgm:cxn modelId="{31057906-B0EF-4FB3-96D2-F4600CC93853}" type="presParOf" srcId="{D8926124-C9B9-457C-8B21-0B536CDD01A1}" destId="{5D26F3C3-A6A4-4B36-BB89-8F725978D6D7}" srcOrd="2" destOrd="0" presId="urn:microsoft.com/office/officeart/2018/2/layout/IconVerticalSolidList"/>
    <dgm:cxn modelId="{CA25D672-0A4A-4452-B7DC-887CEBA81959}" type="presParOf" srcId="{D8926124-C9B9-457C-8B21-0B536CDD01A1}" destId="{AA84F00D-CF3B-4647-A8BD-964BDF3334EA}" srcOrd="3" destOrd="0" presId="urn:microsoft.com/office/officeart/2018/2/layout/IconVerticalSolidList"/>
    <dgm:cxn modelId="{A9A4FD50-4E80-42F2-93D8-1FEFD611F3B9}" type="presParOf" srcId="{072F8F9F-6F8D-476D-9F92-AAC5B5C61C53}" destId="{31E8046B-5A2E-4953-8452-940D03081C67}" srcOrd="5" destOrd="0" presId="urn:microsoft.com/office/officeart/2018/2/layout/IconVerticalSolidList"/>
    <dgm:cxn modelId="{0642C508-2386-4AD4-A0C0-93C4B7041EB5}" type="presParOf" srcId="{072F8F9F-6F8D-476D-9F92-AAC5B5C61C53}" destId="{37A153BD-D24B-4256-8AAC-A6FA2138EF42}" srcOrd="6" destOrd="0" presId="urn:microsoft.com/office/officeart/2018/2/layout/IconVerticalSolidList"/>
    <dgm:cxn modelId="{D8C449F8-5756-4969-BE9D-302B0A6C589C}" type="presParOf" srcId="{37A153BD-D24B-4256-8AAC-A6FA2138EF42}" destId="{8C304CB8-7CCF-463F-9A7E-AAA79156D97B}" srcOrd="0" destOrd="0" presId="urn:microsoft.com/office/officeart/2018/2/layout/IconVerticalSolidList"/>
    <dgm:cxn modelId="{0B911673-B805-4B1F-9BAA-45CD2D5CCD23}" type="presParOf" srcId="{37A153BD-D24B-4256-8AAC-A6FA2138EF42}" destId="{7EEE58C0-203E-48AB-A94F-F716D5B7E2ED}" srcOrd="1" destOrd="0" presId="urn:microsoft.com/office/officeart/2018/2/layout/IconVerticalSolidList"/>
    <dgm:cxn modelId="{D975C054-334F-4DA5-98CD-CAE603C5C12D}" type="presParOf" srcId="{37A153BD-D24B-4256-8AAC-A6FA2138EF42}" destId="{98A685F6-EE67-4F37-AA75-5429F2DD2783}" srcOrd="2" destOrd="0" presId="urn:microsoft.com/office/officeart/2018/2/layout/IconVerticalSolidList"/>
    <dgm:cxn modelId="{0469E6DF-5D91-43BA-A3C4-BA89AD626EBD}" type="presParOf" srcId="{37A153BD-D24B-4256-8AAC-A6FA2138EF42}" destId="{4EA312A7-2971-4DF2-A825-C9F0FE1D18A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5561EDA7-3D41-477D-9909-5BE97EDBED2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92C98BA-27CF-4CE4-AC82-720FEC948EF5}">
      <dgm:prSet/>
      <dgm:spPr/>
      <dgm:t>
        <a:bodyPr/>
        <a:lstStyle/>
        <a:p>
          <a:pPr>
            <a:lnSpc>
              <a:spcPct val="100000"/>
            </a:lnSpc>
          </a:pPr>
          <a:r>
            <a:rPr lang="en-US" dirty="0"/>
            <a:t>BI tools give organizations the ability to carry out intricate data analysis to help in uncovering different customer segments based on various demographics, as well as their purchasing behavior details.</a:t>
          </a:r>
        </a:p>
      </dgm:t>
    </dgm:pt>
    <dgm:pt modelId="{999F1169-CA5F-4161-A3F9-CE6AFFE4D6F6}" type="parTrans" cxnId="{D9203C22-CCED-4D29-963A-DBDE48DC7BEF}">
      <dgm:prSet/>
      <dgm:spPr/>
      <dgm:t>
        <a:bodyPr/>
        <a:lstStyle/>
        <a:p>
          <a:endParaRPr lang="en-US"/>
        </a:p>
      </dgm:t>
    </dgm:pt>
    <dgm:pt modelId="{FCFD8555-4B02-4EC4-9703-2456D3614B87}" type="sibTrans" cxnId="{D9203C22-CCED-4D29-963A-DBDE48DC7BEF}">
      <dgm:prSet/>
      <dgm:spPr/>
      <dgm:t>
        <a:bodyPr/>
        <a:lstStyle/>
        <a:p>
          <a:endParaRPr lang="en-US"/>
        </a:p>
      </dgm:t>
    </dgm:pt>
    <dgm:pt modelId="{29109911-67D8-4D53-8143-3280DDF80DF6}">
      <dgm:prSet/>
      <dgm:spPr/>
      <dgm:t>
        <a:bodyPr/>
        <a:lstStyle/>
        <a:p>
          <a:pPr>
            <a:lnSpc>
              <a:spcPct val="100000"/>
            </a:lnSpc>
          </a:pPr>
          <a:r>
            <a:rPr lang="en-US" dirty="0"/>
            <a:t>It leads to segmented promotions, thus making marketing more interesting and targeted as these two go hand in hand.</a:t>
          </a:r>
        </a:p>
      </dgm:t>
    </dgm:pt>
    <dgm:pt modelId="{D71A5C41-B59F-400F-B16F-17B1DA7BB08A}" type="parTrans" cxnId="{F3C8D787-EB98-4681-B075-FB1D9DDB9BD8}">
      <dgm:prSet/>
      <dgm:spPr/>
      <dgm:t>
        <a:bodyPr/>
        <a:lstStyle/>
        <a:p>
          <a:endParaRPr lang="en-US"/>
        </a:p>
      </dgm:t>
    </dgm:pt>
    <dgm:pt modelId="{D4C35408-390F-45F5-B9B1-75A0326C83D7}" type="sibTrans" cxnId="{F3C8D787-EB98-4681-B075-FB1D9DDB9BD8}">
      <dgm:prSet/>
      <dgm:spPr/>
      <dgm:t>
        <a:bodyPr/>
        <a:lstStyle/>
        <a:p>
          <a:endParaRPr lang="en-US"/>
        </a:p>
      </dgm:t>
    </dgm:pt>
    <dgm:pt modelId="{55F51CF5-C3FD-441E-8870-6FF90FEE2061}">
      <dgm:prSet/>
      <dgm:spPr/>
      <dgm:t>
        <a:bodyPr/>
        <a:lstStyle/>
        <a:p>
          <a:pPr>
            <a:lnSpc>
              <a:spcPct val="100000"/>
            </a:lnSpc>
          </a:pPr>
          <a:r>
            <a:rPr lang="en-US" b="0" i="0" dirty="0"/>
            <a:t>In order to reach a wider and more varied customer base, companies need to start customizing their products and advertising information by recognizing the particular demands of various segments. </a:t>
          </a:r>
          <a:br>
            <a:rPr lang="en-US" dirty="0"/>
          </a:br>
          <a:endParaRPr lang="en-US" dirty="0"/>
        </a:p>
      </dgm:t>
    </dgm:pt>
    <dgm:pt modelId="{14207CF9-6A5F-4ACF-810A-AC31BE8B41B3}" type="parTrans" cxnId="{86A0CF9F-FCEF-442E-A218-93F41DE3BB81}">
      <dgm:prSet/>
      <dgm:spPr/>
      <dgm:t>
        <a:bodyPr/>
        <a:lstStyle/>
        <a:p>
          <a:endParaRPr lang="en-US"/>
        </a:p>
      </dgm:t>
    </dgm:pt>
    <dgm:pt modelId="{60EDB0AC-648C-4811-874D-5770DDEC90A8}" type="sibTrans" cxnId="{86A0CF9F-FCEF-442E-A218-93F41DE3BB81}">
      <dgm:prSet/>
      <dgm:spPr/>
      <dgm:t>
        <a:bodyPr/>
        <a:lstStyle/>
        <a:p>
          <a:endParaRPr lang="en-US"/>
        </a:p>
      </dgm:t>
    </dgm:pt>
    <dgm:pt modelId="{B3C30BB6-0DAF-4F3E-A89A-08AF1D34F828}">
      <dgm:prSet/>
      <dgm:spPr/>
      <dgm:t>
        <a:bodyPr/>
        <a:lstStyle/>
        <a:p>
          <a:pPr>
            <a:lnSpc>
              <a:spcPct val="100000"/>
            </a:lnSpc>
          </a:pPr>
          <a:r>
            <a:rPr lang="en-US" dirty="0"/>
            <a:t>An illustration is how Amazon utilizes BI, they analyze huge customer data to be able to generate precise target segmentation that makes it possible for them to conduct highly individualized marketing campaigns. </a:t>
          </a:r>
        </a:p>
      </dgm:t>
    </dgm:pt>
    <dgm:pt modelId="{7EC51B67-618A-4FFA-B6AF-D111294F9A35}" type="parTrans" cxnId="{0B979702-5B35-4E23-ABB6-9A5D5F627EC9}">
      <dgm:prSet/>
      <dgm:spPr/>
      <dgm:t>
        <a:bodyPr/>
        <a:lstStyle/>
        <a:p>
          <a:endParaRPr lang="en-US"/>
        </a:p>
      </dgm:t>
    </dgm:pt>
    <dgm:pt modelId="{5E30F7B4-4D1C-44ED-96CF-598F83C49DCA}" type="sibTrans" cxnId="{0B979702-5B35-4E23-ABB6-9A5D5F627EC9}">
      <dgm:prSet/>
      <dgm:spPr/>
      <dgm:t>
        <a:bodyPr/>
        <a:lstStyle/>
        <a:p>
          <a:endParaRPr lang="en-US"/>
        </a:p>
      </dgm:t>
    </dgm:pt>
    <dgm:pt modelId="{3E00CCEC-6B85-4B75-B06B-B4851791C425}">
      <dgm:prSet/>
      <dgm:spPr/>
      <dgm:t>
        <a:bodyPr/>
        <a:lstStyle/>
        <a:p>
          <a:pPr>
            <a:lnSpc>
              <a:spcPct val="100000"/>
            </a:lnSpc>
          </a:pPr>
          <a:r>
            <a:rPr lang="en-US" b="0" i="0" dirty="0">
              <a:solidFill>
                <a:srgbClr val="0D0D0D"/>
              </a:solidFill>
              <a:effectLst/>
              <a:latin typeface="ui-sans-serif"/>
            </a:rPr>
            <a:t>While doing so, companies should </a:t>
          </a:r>
          <a:r>
            <a:rPr lang="en-US" dirty="0"/>
            <a:t>ensure compliance with security legislation such as GDPR and CCPA by customer data encryption and applying access controls which play a key role in maintaining customer trust and, at the same time, keeping data secure.</a:t>
          </a:r>
          <a:endParaRPr lang="en-US" b="0" i="0" dirty="0">
            <a:solidFill>
              <a:srgbClr val="0D0D0D"/>
            </a:solidFill>
            <a:effectLst/>
            <a:highlight>
              <a:srgbClr val="FFFFFF"/>
            </a:highlight>
            <a:latin typeface="ui-sans-serif"/>
          </a:endParaRPr>
        </a:p>
      </dgm:t>
    </dgm:pt>
    <dgm:pt modelId="{34768AFD-810C-4E57-B835-F2F75F6C1373}" type="parTrans" cxnId="{5391B110-D2EA-445A-A467-B5F594DC5DA1}">
      <dgm:prSet/>
      <dgm:spPr/>
      <dgm:t>
        <a:bodyPr/>
        <a:lstStyle/>
        <a:p>
          <a:endParaRPr lang="en-US"/>
        </a:p>
      </dgm:t>
    </dgm:pt>
    <dgm:pt modelId="{21B41DDA-B481-4AB9-B41B-F36E9A0BCF9E}" type="sibTrans" cxnId="{5391B110-D2EA-445A-A467-B5F594DC5DA1}">
      <dgm:prSet/>
      <dgm:spPr/>
      <dgm:t>
        <a:bodyPr/>
        <a:lstStyle/>
        <a:p>
          <a:endParaRPr lang="en-US"/>
        </a:p>
      </dgm:t>
    </dgm:pt>
    <dgm:pt modelId="{44752C77-3F96-4887-BBC0-C76D2851BFF2}" type="pres">
      <dgm:prSet presAssocID="{5561EDA7-3D41-477D-9909-5BE97EDBED28}" presName="root" presStyleCnt="0">
        <dgm:presLayoutVars>
          <dgm:dir/>
          <dgm:resizeHandles val="exact"/>
        </dgm:presLayoutVars>
      </dgm:prSet>
      <dgm:spPr/>
    </dgm:pt>
    <dgm:pt modelId="{663C2F72-F2B6-498D-A8DA-DCD0CE2959F4}" type="pres">
      <dgm:prSet presAssocID="{292C98BA-27CF-4CE4-AC82-720FEC948EF5}" presName="compNode" presStyleCnt="0"/>
      <dgm:spPr/>
    </dgm:pt>
    <dgm:pt modelId="{C7BB3512-C19A-4C59-8649-E986247ABC33}" type="pres">
      <dgm:prSet presAssocID="{292C98BA-27CF-4CE4-AC82-720FEC948EF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ie chart"/>
        </a:ext>
      </dgm:extLst>
    </dgm:pt>
    <dgm:pt modelId="{12021999-EFD5-40D1-B25F-84A1B888AD47}" type="pres">
      <dgm:prSet presAssocID="{292C98BA-27CF-4CE4-AC82-720FEC948EF5}" presName="spaceRect" presStyleCnt="0"/>
      <dgm:spPr/>
    </dgm:pt>
    <dgm:pt modelId="{DF9A9AF8-AD20-4FBB-B6BD-668015763381}" type="pres">
      <dgm:prSet presAssocID="{292C98BA-27CF-4CE4-AC82-720FEC948EF5}" presName="textRect" presStyleLbl="revTx" presStyleIdx="0" presStyleCnt="5">
        <dgm:presLayoutVars>
          <dgm:chMax val="1"/>
          <dgm:chPref val="1"/>
        </dgm:presLayoutVars>
      </dgm:prSet>
      <dgm:spPr/>
    </dgm:pt>
    <dgm:pt modelId="{56D85E71-479A-47CB-A370-E2D2FF23DCEA}" type="pres">
      <dgm:prSet presAssocID="{FCFD8555-4B02-4EC4-9703-2456D3614B87}" presName="sibTrans" presStyleCnt="0"/>
      <dgm:spPr/>
    </dgm:pt>
    <dgm:pt modelId="{50984392-72D9-40BF-8FC5-E93FC06515F8}" type="pres">
      <dgm:prSet presAssocID="{29109911-67D8-4D53-8143-3280DDF80DF6}" presName="compNode" presStyleCnt="0"/>
      <dgm:spPr/>
    </dgm:pt>
    <dgm:pt modelId="{B3BB73AD-C987-447F-AF88-AD9925E743B2}" type="pres">
      <dgm:prSet presAssocID="{29109911-67D8-4D53-8143-3280DDF80DF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B09B760A-0D29-49E6-848E-8E9CF67AEC36}" type="pres">
      <dgm:prSet presAssocID="{29109911-67D8-4D53-8143-3280DDF80DF6}" presName="spaceRect" presStyleCnt="0"/>
      <dgm:spPr/>
    </dgm:pt>
    <dgm:pt modelId="{7071BF44-1733-4201-B631-33CF6694FFF9}" type="pres">
      <dgm:prSet presAssocID="{29109911-67D8-4D53-8143-3280DDF80DF6}" presName="textRect" presStyleLbl="revTx" presStyleIdx="1" presStyleCnt="5">
        <dgm:presLayoutVars>
          <dgm:chMax val="1"/>
          <dgm:chPref val="1"/>
        </dgm:presLayoutVars>
      </dgm:prSet>
      <dgm:spPr/>
    </dgm:pt>
    <dgm:pt modelId="{EC3A8313-913F-4C03-9B99-5886E33FE910}" type="pres">
      <dgm:prSet presAssocID="{D4C35408-390F-45F5-B9B1-75A0326C83D7}" presName="sibTrans" presStyleCnt="0"/>
      <dgm:spPr/>
    </dgm:pt>
    <dgm:pt modelId="{878EAE97-EA59-45E9-BAAB-4445BFCCC872}" type="pres">
      <dgm:prSet presAssocID="{55F51CF5-C3FD-441E-8870-6FF90FEE2061}" presName="compNode" presStyleCnt="0"/>
      <dgm:spPr/>
    </dgm:pt>
    <dgm:pt modelId="{6B3209B8-5FF7-4CE0-87FB-044C331CBAAE}" type="pres">
      <dgm:prSet presAssocID="{55F51CF5-C3FD-441E-8870-6FF90FEE20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DA6EE26B-B8C0-41CF-8AFF-BEF81A8403A9}" type="pres">
      <dgm:prSet presAssocID="{55F51CF5-C3FD-441E-8870-6FF90FEE2061}" presName="spaceRect" presStyleCnt="0"/>
      <dgm:spPr/>
    </dgm:pt>
    <dgm:pt modelId="{5A04CBCC-E763-4D27-850D-2F2B90E01C94}" type="pres">
      <dgm:prSet presAssocID="{55F51CF5-C3FD-441E-8870-6FF90FEE2061}" presName="textRect" presStyleLbl="revTx" presStyleIdx="2" presStyleCnt="5">
        <dgm:presLayoutVars>
          <dgm:chMax val="1"/>
          <dgm:chPref val="1"/>
        </dgm:presLayoutVars>
      </dgm:prSet>
      <dgm:spPr/>
    </dgm:pt>
    <dgm:pt modelId="{AF152F39-42B0-4030-89DC-938F44991C45}" type="pres">
      <dgm:prSet presAssocID="{60EDB0AC-648C-4811-874D-5770DDEC90A8}" presName="sibTrans" presStyleCnt="0"/>
      <dgm:spPr/>
    </dgm:pt>
    <dgm:pt modelId="{8EF8AFAE-60CF-4DF6-BAD5-875400A7B399}" type="pres">
      <dgm:prSet presAssocID="{B3C30BB6-0DAF-4F3E-A89A-08AF1D34F828}" presName="compNode" presStyleCnt="0"/>
      <dgm:spPr/>
    </dgm:pt>
    <dgm:pt modelId="{56331957-23B8-467F-AA7F-7F6EDD4D0B5A}" type="pres">
      <dgm:prSet presAssocID="{B3C30BB6-0DAF-4F3E-A89A-08AF1D34F82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dvertising"/>
        </a:ext>
      </dgm:extLst>
    </dgm:pt>
    <dgm:pt modelId="{6961A69C-F0B5-4BC8-BE35-CFFE2EEEF2B1}" type="pres">
      <dgm:prSet presAssocID="{B3C30BB6-0DAF-4F3E-A89A-08AF1D34F828}" presName="spaceRect" presStyleCnt="0"/>
      <dgm:spPr/>
    </dgm:pt>
    <dgm:pt modelId="{9F6D0434-60C6-493D-88F9-5D78414212E9}" type="pres">
      <dgm:prSet presAssocID="{B3C30BB6-0DAF-4F3E-A89A-08AF1D34F828}" presName="textRect" presStyleLbl="revTx" presStyleIdx="3" presStyleCnt="5">
        <dgm:presLayoutVars>
          <dgm:chMax val="1"/>
          <dgm:chPref val="1"/>
        </dgm:presLayoutVars>
      </dgm:prSet>
      <dgm:spPr/>
    </dgm:pt>
    <dgm:pt modelId="{BF3BF6AC-0DEC-4DE9-BFEF-08AA4B6D0716}" type="pres">
      <dgm:prSet presAssocID="{5E30F7B4-4D1C-44ED-96CF-598F83C49DCA}" presName="sibTrans" presStyleCnt="0"/>
      <dgm:spPr/>
    </dgm:pt>
    <dgm:pt modelId="{30443EE1-9AF5-4365-AC7C-79DDF40D01C3}" type="pres">
      <dgm:prSet presAssocID="{3E00CCEC-6B85-4B75-B06B-B4851791C425}" presName="compNode" presStyleCnt="0"/>
      <dgm:spPr/>
    </dgm:pt>
    <dgm:pt modelId="{F0906C25-031F-482C-88F4-4AEF8CE28425}" type="pres">
      <dgm:prSet presAssocID="{3E00CCEC-6B85-4B75-B06B-B4851791C42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E7301D0F-38D4-4CA4-B4B0-BD99535DEBB5}" type="pres">
      <dgm:prSet presAssocID="{3E00CCEC-6B85-4B75-B06B-B4851791C425}" presName="spaceRect" presStyleCnt="0"/>
      <dgm:spPr/>
    </dgm:pt>
    <dgm:pt modelId="{898F8A62-C3C9-498E-9C95-5ECC59272FCC}" type="pres">
      <dgm:prSet presAssocID="{3E00CCEC-6B85-4B75-B06B-B4851791C425}" presName="textRect" presStyleLbl="revTx" presStyleIdx="4" presStyleCnt="5">
        <dgm:presLayoutVars>
          <dgm:chMax val="1"/>
          <dgm:chPref val="1"/>
        </dgm:presLayoutVars>
      </dgm:prSet>
      <dgm:spPr/>
    </dgm:pt>
  </dgm:ptLst>
  <dgm:cxnLst>
    <dgm:cxn modelId="{0B979702-5B35-4E23-ABB6-9A5D5F627EC9}" srcId="{5561EDA7-3D41-477D-9909-5BE97EDBED28}" destId="{B3C30BB6-0DAF-4F3E-A89A-08AF1D34F828}" srcOrd="3" destOrd="0" parTransId="{7EC51B67-618A-4FFA-B6AF-D111294F9A35}" sibTransId="{5E30F7B4-4D1C-44ED-96CF-598F83C49DCA}"/>
    <dgm:cxn modelId="{C194B407-6D37-43B7-BF37-1F789913C18A}" type="presOf" srcId="{55F51CF5-C3FD-441E-8870-6FF90FEE2061}" destId="{5A04CBCC-E763-4D27-850D-2F2B90E01C94}" srcOrd="0" destOrd="0" presId="urn:microsoft.com/office/officeart/2018/2/layout/IconLabelList"/>
    <dgm:cxn modelId="{5391B110-D2EA-445A-A467-B5F594DC5DA1}" srcId="{5561EDA7-3D41-477D-9909-5BE97EDBED28}" destId="{3E00CCEC-6B85-4B75-B06B-B4851791C425}" srcOrd="4" destOrd="0" parTransId="{34768AFD-810C-4E57-B835-F2F75F6C1373}" sibTransId="{21B41DDA-B481-4AB9-B41B-F36E9A0BCF9E}"/>
    <dgm:cxn modelId="{B9436114-8A53-4FC1-A166-0211A2E0E8A8}" type="presOf" srcId="{3E00CCEC-6B85-4B75-B06B-B4851791C425}" destId="{898F8A62-C3C9-498E-9C95-5ECC59272FCC}" srcOrd="0" destOrd="0" presId="urn:microsoft.com/office/officeart/2018/2/layout/IconLabelList"/>
    <dgm:cxn modelId="{D9203C22-CCED-4D29-963A-DBDE48DC7BEF}" srcId="{5561EDA7-3D41-477D-9909-5BE97EDBED28}" destId="{292C98BA-27CF-4CE4-AC82-720FEC948EF5}" srcOrd="0" destOrd="0" parTransId="{999F1169-CA5F-4161-A3F9-CE6AFFE4D6F6}" sibTransId="{FCFD8555-4B02-4EC4-9703-2456D3614B87}"/>
    <dgm:cxn modelId="{F986724D-A640-4AF6-84AE-3406200DCFB7}" type="presOf" srcId="{29109911-67D8-4D53-8143-3280DDF80DF6}" destId="{7071BF44-1733-4201-B631-33CF6694FFF9}" srcOrd="0" destOrd="0" presId="urn:microsoft.com/office/officeart/2018/2/layout/IconLabelList"/>
    <dgm:cxn modelId="{1B6C1E86-A7DA-45C2-B05E-212105941844}" type="presOf" srcId="{B3C30BB6-0DAF-4F3E-A89A-08AF1D34F828}" destId="{9F6D0434-60C6-493D-88F9-5D78414212E9}" srcOrd="0" destOrd="0" presId="urn:microsoft.com/office/officeart/2018/2/layout/IconLabelList"/>
    <dgm:cxn modelId="{F3C8D787-EB98-4681-B075-FB1D9DDB9BD8}" srcId="{5561EDA7-3D41-477D-9909-5BE97EDBED28}" destId="{29109911-67D8-4D53-8143-3280DDF80DF6}" srcOrd="1" destOrd="0" parTransId="{D71A5C41-B59F-400F-B16F-17B1DA7BB08A}" sibTransId="{D4C35408-390F-45F5-B9B1-75A0326C83D7}"/>
    <dgm:cxn modelId="{86A0CF9F-FCEF-442E-A218-93F41DE3BB81}" srcId="{5561EDA7-3D41-477D-9909-5BE97EDBED28}" destId="{55F51CF5-C3FD-441E-8870-6FF90FEE2061}" srcOrd="2" destOrd="0" parTransId="{14207CF9-6A5F-4ACF-810A-AC31BE8B41B3}" sibTransId="{60EDB0AC-648C-4811-874D-5770DDEC90A8}"/>
    <dgm:cxn modelId="{BE935BA6-0378-4B4C-858D-A441A6E4DDDE}" type="presOf" srcId="{5561EDA7-3D41-477D-9909-5BE97EDBED28}" destId="{44752C77-3F96-4887-BBC0-C76D2851BFF2}" srcOrd="0" destOrd="0" presId="urn:microsoft.com/office/officeart/2018/2/layout/IconLabelList"/>
    <dgm:cxn modelId="{5C7F76DC-BD41-42B5-81EA-DA8FD12DEA73}" type="presOf" srcId="{292C98BA-27CF-4CE4-AC82-720FEC948EF5}" destId="{DF9A9AF8-AD20-4FBB-B6BD-668015763381}" srcOrd="0" destOrd="0" presId="urn:microsoft.com/office/officeart/2018/2/layout/IconLabelList"/>
    <dgm:cxn modelId="{5A5B5267-499C-4807-A19D-85ED03E44372}" type="presParOf" srcId="{44752C77-3F96-4887-BBC0-C76D2851BFF2}" destId="{663C2F72-F2B6-498D-A8DA-DCD0CE2959F4}" srcOrd="0" destOrd="0" presId="urn:microsoft.com/office/officeart/2018/2/layout/IconLabelList"/>
    <dgm:cxn modelId="{C039F50D-5150-4601-BB12-F2CF48A84C72}" type="presParOf" srcId="{663C2F72-F2B6-498D-A8DA-DCD0CE2959F4}" destId="{C7BB3512-C19A-4C59-8649-E986247ABC33}" srcOrd="0" destOrd="0" presId="urn:microsoft.com/office/officeart/2018/2/layout/IconLabelList"/>
    <dgm:cxn modelId="{B53921F7-6B55-43AA-9B73-3646CE051E87}" type="presParOf" srcId="{663C2F72-F2B6-498D-A8DA-DCD0CE2959F4}" destId="{12021999-EFD5-40D1-B25F-84A1B888AD47}" srcOrd="1" destOrd="0" presId="urn:microsoft.com/office/officeart/2018/2/layout/IconLabelList"/>
    <dgm:cxn modelId="{2D8E0554-D3B4-4673-88C7-CDAF659445F1}" type="presParOf" srcId="{663C2F72-F2B6-498D-A8DA-DCD0CE2959F4}" destId="{DF9A9AF8-AD20-4FBB-B6BD-668015763381}" srcOrd="2" destOrd="0" presId="urn:microsoft.com/office/officeart/2018/2/layout/IconLabelList"/>
    <dgm:cxn modelId="{9E8E60C1-48FE-45E7-8729-4E0AB7D5D3B6}" type="presParOf" srcId="{44752C77-3F96-4887-BBC0-C76D2851BFF2}" destId="{56D85E71-479A-47CB-A370-E2D2FF23DCEA}" srcOrd="1" destOrd="0" presId="urn:microsoft.com/office/officeart/2018/2/layout/IconLabelList"/>
    <dgm:cxn modelId="{5AA56F20-4244-4A3B-9102-D9E7417A088D}" type="presParOf" srcId="{44752C77-3F96-4887-BBC0-C76D2851BFF2}" destId="{50984392-72D9-40BF-8FC5-E93FC06515F8}" srcOrd="2" destOrd="0" presId="urn:microsoft.com/office/officeart/2018/2/layout/IconLabelList"/>
    <dgm:cxn modelId="{FFD990A1-C2E8-40DE-96FF-8221E4EC5888}" type="presParOf" srcId="{50984392-72D9-40BF-8FC5-E93FC06515F8}" destId="{B3BB73AD-C987-447F-AF88-AD9925E743B2}" srcOrd="0" destOrd="0" presId="urn:microsoft.com/office/officeart/2018/2/layout/IconLabelList"/>
    <dgm:cxn modelId="{72C83BE9-1452-4FCF-B232-8024BCB8947B}" type="presParOf" srcId="{50984392-72D9-40BF-8FC5-E93FC06515F8}" destId="{B09B760A-0D29-49E6-848E-8E9CF67AEC36}" srcOrd="1" destOrd="0" presId="urn:microsoft.com/office/officeart/2018/2/layout/IconLabelList"/>
    <dgm:cxn modelId="{85D80011-ADD8-4EAC-8F0B-35C1614BFF70}" type="presParOf" srcId="{50984392-72D9-40BF-8FC5-E93FC06515F8}" destId="{7071BF44-1733-4201-B631-33CF6694FFF9}" srcOrd="2" destOrd="0" presId="urn:microsoft.com/office/officeart/2018/2/layout/IconLabelList"/>
    <dgm:cxn modelId="{133EB176-6C92-4FE0-BB10-A2C3B0F53453}" type="presParOf" srcId="{44752C77-3F96-4887-BBC0-C76D2851BFF2}" destId="{EC3A8313-913F-4C03-9B99-5886E33FE910}" srcOrd="3" destOrd="0" presId="urn:microsoft.com/office/officeart/2018/2/layout/IconLabelList"/>
    <dgm:cxn modelId="{70D46A1B-8DC0-4BFE-B098-D5556B7C4C6C}" type="presParOf" srcId="{44752C77-3F96-4887-BBC0-C76D2851BFF2}" destId="{878EAE97-EA59-45E9-BAAB-4445BFCCC872}" srcOrd="4" destOrd="0" presId="urn:microsoft.com/office/officeart/2018/2/layout/IconLabelList"/>
    <dgm:cxn modelId="{8059996E-F6C2-49E3-8CF2-C0843A9CD7AB}" type="presParOf" srcId="{878EAE97-EA59-45E9-BAAB-4445BFCCC872}" destId="{6B3209B8-5FF7-4CE0-87FB-044C331CBAAE}" srcOrd="0" destOrd="0" presId="urn:microsoft.com/office/officeart/2018/2/layout/IconLabelList"/>
    <dgm:cxn modelId="{EBB602A9-33CD-4242-B3E5-2D1431FFA862}" type="presParOf" srcId="{878EAE97-EA59-45E9-BAAB-4445BFCCC872}" destId="{DA6EE26B-B8C0-41CF-8AFF-BEF81A8403A9}" srcOrd="1" destOrd="0" presId="urn:microsoft.com/office/officeart/2018/2/layout/IconLabelList"/>
    <dgm:cxn modelId="{7EBA169B-DFF1-4DDD-B7DB-ECFD85325A3C}" type="presParOf" srcId="{878EAE97-EA59-45E9-BAAB-4445BFCCC872}" destId="{5A04CBCC-E763-4D27-850D-2F2B90E01C94}" srcOrd="2" destOrd="0" presId="urn:microsoft.com/office/officeart/2018/2/layout/IconLabelList"/>
    <dgm:cxn modelId="{48CE58D0-CFEB-4483-957B-EDBB2A71BC55}" type="presParOf" srcId="{44752C77-3F96-4887-BBC0-C76D2851BFF2}" destId="{AF152F39-42B0-4030-89DC-938F44991C45}" srcOrd="5" destOrd="0" presId="urn:microsoft.com/office/officeart/2018/2/layout/IconLabelList"/>
    <dgm:cxn modelId="{AD0EA318-3D5A-4154-AC1C-C14F440B4967}" type="presParOf" srcId="{44752C77-3F96-4887-BBC0-C76D2851BFF2}" destId="{8EF8AFAE-60CF-4DF6-BAD5-875400A7B399}" srcOrd="6" destOrd="0" presId="urn:microsoft.com/office/officeart/2018/2/layout/IconLabelList"/>
    <dgm:cxn modelId="{22526C8B-C2CF-435E-A6D7-C11FE86FCBB6}" type="presParOf" srcId="{8EF8AFAE-60CF-4DF6-BAD5-875400A7B399}" destId="{56331957-23B8-467F-AA7F-7F6EDD4D0B5A}" srcOrd="0" destOrd="0" presId="urn:microsoft.com/office/officeart/2018/2/layout/IconLabelList"/>
    <dgm:cxn modelId="{3131A2A9-63F7-41B3-8766-DE94DAFD72D2}" type="presParOf" srcId="{8EF8AFAE-60CF-4DF6-BAD5-875400A7B399}" destId="{6961A69C-F0B5-4BC8-BE35-CFFE2EEEF2B1}" srcOrd="1" destOrd="0" presId="urn:microsoft.com/office/officeart/2018/2/layout/IconLabelList"/>
    <dgm:cxn modelId="{92F1076D-F5E1-4551-94D9-363E757C7B76}" type="presParOf" srcId="{8EF8AFAE-60CF-4DF6-BAD5-875400A7B399}" destId="{9F6D0434-60C6-493D-88F9-5D78414212E9}" srcOrd="2" destOrd="0" presId="urn:microsoft.com/office/officeart/2018/2/layout/IconLabelList"/>
    <dgm:cxn modelId="{FB78F471-2133-4065-9C51-A74B8D1982D3}" type="presParOf" srcId="{44752C77-3F96-4887-BBC0-C76D2851BFF2}" destId="{BF3BF6AC-0DEC-4DE9-BFEF-08AA4B6D0716}" srcOrd="7" destOrd="0" presId="urn:microsoft.com/office/officeart/2018/2/layout/IconLabelList"/>
    <dgm:cxn modelId="{DBF1BFB2-7E63-454B-A5D0-9F23F658E45C}" type="presParOf" srcId="{44752C77-3F96-4887-BBC0-C76D2851BFF2}" destId="{30443EE1-9AF5-4365-AC7C-79DDF40D01C3}" srcOrd="8" destOrd="0" presId="urn:microsoft.com/office/officeart/2018/2/layout/IconLabelList"/>
    <dgm:cxn modelId="{B6B6606F-3ECD-4764-8A92-594E2E0B52B4}" type="presParOf" srcId="{30443EE1-9AF5-4365-AC7C-79DDF40D01C3}" destId="{F0906C25-031F-482C-88F4-4AEF8CE28425}" srcOrd="0" destOrd="0" presId="urn:microsoft.com/office/officeart/2018/2/layout/IconLabelList"/>
    <dgm:cxn modelId="{329C6E45-2A37-48FF-B080-7C4BFDDE7EC9}" type="presParOf" srcId="{30443EE1-9AF5-4365-AC7C-79DDF40D01C3}" destId="{E7301D0F-38D4-4CA4-B4B0-BD99535DEBB5}" srcOrd="1" destOrd="0" presId="urn:microsoft.com/office/officeart/2018/2/layout/IconLabelList"/>
    <dgm:cxn modelId="{60AD9419-2ABE-47FA-BEFF-AF78A0E4CB0E}" type="presParOf" srcId="{30443EE1-9AF5-4365-AC7C-79DDF40D01C3}" destId="{898F8A62-C3C9-498E-9C95-5ECC59272FC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E6F85A65-7634-4FDD-89A6-1AF25C847EA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828D872-7F97-4573-AE18-28FFDA593357}">
      <dgm:prSet custT="1"/>
      <dgm:spPr/>
      <dgm:t>
        <a:bodyPr/>
        <a:lstStyle/>
        <a:p>
          <a:pPr>
            <a:lnSpc>
              <a:spcPct val="100000"/>
            </a:lnSpc>
          </a:pPr>
          <a:r>
            <a:rPr lang="en-US" sz="1100" dirty="0"/>
            <a:t>Through predictive analytics, businesses are able to predict future consumer trends and behaviors. </a:t>
          </a:r>
        </a:p>
      </dgm:t>
    </dgm:pt>
    <dgm:pt modelId="{11070CB0-C40A-4318-92B8-7629BB716D46}" type="parTrans" cxnId="{A4A0B948-F75B-4D6E-AFB9-3018170BEE3C}">
      <dgm:prSet/>
      <dgm:spPr/>
      <dgm:t>
        <a:bodyPr/>
        <a:lstStyle/>
        <a:p>
          <a:endParaRPr lang="en-US" sz="1800"/>
        </a:p>
      </dgm:t>
    </dgm:pt>
    <dgm:pt modelId="{9C9C859F-93D2-4D79-AF56-9EDBBD57F922}" type="sibTrans" cxnId="{A4A0B948-F75B-4D6E-AFB9-3018170BEE3C}">
      <dgm:prSet/>
      <dgm:spPr/>
      <dgm:t>
        <a:bodyPr/>
        <a:lstStyle/>
        <a:p>
          <a:pPr>
            <a:lnSpc>
              <a:spcPct val="100000"/>
            </a:lnSpc>
          </a:pPr>
          <a:endParaRPr lang="en-US" sz="1800"/>
        </a:p>
      </dgm:t>
    </dgm:pt>
    <dgm:pt modelId="{0E99755F-CFB7-48ED-9A09-D9E943EDA3AE}">
      <dgm:prSet custT="1"/>
      <dgm:spPr/>
      <dgm:t>
        <a:bodyPr/>
        <a:lstStyle/>
        <a:p>
          <a:pPr>
            <a:lnSpc>
              <a:spcPct val="100000"/>
            </a:lnSpc>
          </a:pPr>
          <a:r>
            <a:rPr lang="en-US" sz="1100" dirty="0"/>
            <a:t>This proactive method enables organizations to be aware of market trends before they are even made, allowing them to make adjustments in their strategies without any reluctance.</a:t>
          </a:r>
        </a:p>
      </dgm:t>
    </dgm:pt>
    <dgm:pt modelId="{CFCA5E91-4995-44F6-9E0F-C17A1884B3E4}" type="parTrans" cxnId="{8C7BDDF3-FCE9-49ED-A88D-A38BE95BFE86}">
      <dgm:prSet/>
      <dgm:spPr/>
      <dgm:t>
        <a:bodyPr/>
        <a:lstStyle/>
        <a:p>
          <a:endParaRPr lang="en-US" sz="1800"/>
        </a:p>
      </dgm:t>
    </dgm:pt>
    <dgm:pt modelId="{3AA55744-5CC6-4ACD-894C-9A1ED7C829D5}" type="sibTrans" cxnId="{8C7BDDF3-FCE9-49ED-A88D-A38BE95BFE86}">
      <dgm:prSet/>
      <dgm:spPr/>
      <dgm:t>
        <a:bodyPr/>
        <a:lstStyle/>
        <a:p>
          <a:pPr>
            <a:lnSpc>
              <a:spcPct val="100000"/>
            </a:lnSpc>
          </a:pPr>
          <a:endParaRPr lang="en-US" sz="1800"/>
        </a:p>
      </dgm:t>
    </dgm:pt>
    <dgm:pt modelId="{F5BE8DA7-D755-4202-A1E4-1BDF7341326D}">
      <dgm:prSet custT="1"/>
      <dgm:spPr/>
      <dgm:t>
        <a:bodyPr/>
        <a:lstStyle/>
        <a:p>
          <a:pPr>
            <a:lnSpc>
              <a:spcPct val="100000"/>
            </a:lnSpc>
          </a:pPr>
          <a:r>
            <a:rPr lang="en-US" sz="1100" dirty="0"/>
            <a:t>As an illustration, Amazon's BI systems forecast seasonal fluctuations in what consumers favor. This helps the company fill its inventory with products that are likely to appeal to customers and therefore make it easier to meet customer expectations on a consistent basis. </a:t>
          </a:r>
        </a:p>
      </dgm:t>
    </dgm:pt>
    <dgm:pt modelId="{A702F428-6306-46C2-945A-4E73CC58424E}" type="parTrans" cxnId="{FD84B927-2D9D-4698-8249-56403FEFAEF8}">
      <dgm:prSet/>
      <dgm:spPr/>
      <dgm:t>
        <a:bodyPr/>
        <a:lstStyle/>
        <a:p>
          <a:endParaRPr lang="en-US" sz="1800"/>
        </a:p>
      </dgm:t>
    </dgm:pt>
    <dgm:pt modelId="{67D68D53-B1DF-4593-AEF9-A9B153CD9059}" type="sibTrans" cxnId="{FD84B927-2D9D-4698-8249-56403FEFAEF8}">
      <dgm:prSet/>
      <dgm:spPr/>
      <dgm:t>
        <a:bodyPr/>
        <a:lstStyle/>
        <a:p>
          <a:pPr>
            <a:lnSpc>
              <a:spcPct val="100000"/>
            </a:lnSpc>
          </a:pPr>
          <a:endParaRPr lang="en-US" sz="1800"/>
        </a:p>
      </dgm:t>
    </dgm:pt>
    <dgm:pt modelId="{697B7F5D-1F5B-4FCB-9B9D-D5BED04277B6}">
      <dgm:prSet custT="1"/>
      <dgm:spPr/>
      <dgm:t>
        <a:bodyPr/>
        <a:lstStyle/>
        <a:p>
          <a:pPr>
            <a:lnSpc>
              <a:spcPct val="100000"/>
            </a:lnSpc>
          </a:pPr>
          <a:r>
            <a:rPr lang="en-US" sz="1100" dirty="0">
              <a:highlight>
                <a:srgbClr val="FFFFFF"/>
              </a:highlight>
            </a:rPr>
            <a:t>In much the same way, FedEx uses predictive analytics to forecast delivery needs based on upcoming demand so as to streamline their route planning process.</a:t>
          </a:r>
          <a:endParaRPr lang="en-US" sz="1100" b="0" i="0" dirty="0">
            <a:solidFill>
              <a:srgbClr val="0D0D0D"/>
            </a:solidFill>
            <a:effectLst/>
            <a:highlight>
              <a:srgbClr val="FFFFFF"/>
            </a:highlight>
            <a:latin typeface="ui-sans-serif"/>
          </a:endParaRPr>
        </a:p>
      </dgm:t>
    </dgm:pt>
    <dgm:pt modelId="{87BD7D80-DF12-48BF-A767-533F17BA3EFC}" type="parTrans" cxnId="{70B54F23-749B-4DA6-AA9D-5C59B5BC0DA9}">
      <dgm:prSet/>
      <dgm:spPr/>
      <dgm:t>
        <a:bodyPr/>
        <a:lstStyle/>
        <a:p>
          <a:endParaRPr lang="en-US" sz="1800"/>
        </a:p>
      </dgm:t>
    </dgm:pt>
    <dgm:pt modelId="{F1C37204-129F-48AB-8790-CA21AE8CF4A0}" type="sibTrans" cxnId="{70B54F23-749B-4DA6-AA9D-5C59B5BC0DA9}">
      <dgm:prSet/>
      <dgm:spPr/>
      <dgm:t>
        <a:bodyPr/>
        <a:lstStyle/>
        <a:p>
          <a:pPr>
            <a:lnSpc>
              <a:spcPct val="100000"/>
            </a:lnSpc>
          </a:pPr>
          <a:endParaRPr lang="en-US" sz="1800"/>
        </a:p>
      </dgm:t>
    </dgm:pt>
    <dgm:pt modelId="{80448475-661F-4831-9B72-5E60C6C5B38E}">
      <dgm:prSet custT="1"/>
      <dgm:spPr/>
      <dgm:t>
        <a:bodyPr/>
        <a:lstStyle/>
        <a:p>
          <a:pPr>
            <a:lnSpc>
              <a:spcPct val="100000"/>
            </a:lnSpc>
          </a:pPr>
          <a:r>
            <a:rPr lang="en-US" sz="1100" dirty="0">
              <a:highlight>
                <a:srgbClr val="FFFFFF"/>
              </a:highlight>
            </a:rPr>
            <a:t>To maintain the confidentiality of customer data according to laws on data protection, both Amazon and FedEx adopt strict measures in data anonymization and secure data processing during the predictive analytics process, while ensuring compliance and at the same time enhancing their market reach.</a:t>
          </a:r>
          <a:endParaRPr lang="en-US" sz="1100" b="0" i="0" dirty="0">
            <a:solidFill>
              <a:srgbClr val="0D0D0D"/>
            </a:solidFill>
            <a:effectLst/>
            <a:highlight>
              <a:srgbClr val="FFFFFF"/>
            </a:highlight>
            <a:latin typeface="ui-sans-serif"/>
          </a:endParaRPr>
        </a:p>
      </dgm:t>
    </dgm:pt>
    <dgm:pt modelId="{7F222145-F5A0-47EC-B980-90B769C9C137}" type="parTrans" cxnId="{370E6DFE-AF87-41BB-BA6A-2A1D653A8E42}">
      <dgm:prSet/>
      <dgm:spPr/>
      <dgm:t>
        <a:bodyPr/>
        <a:lstStyle/>
        <a:p>
          <a:endParaRPr lang="en-US" sz="1800"/>
        </a:p>
      </dgm:t>
    </dgm:pt>
    <dgm:pt modelId="{6730373B-FDEE-45C3-93A9-4E641B7F4DA9}" type="sibTrans" cxnId="{370E6DFE-AF87-41BB-BA6A-2A1D653A8E42}">
      <dgm:prSet/>
      <dgm:spPr/>
      <dgm:t>
        <a:bodyPr/>
        <a:lstStyle/>
        <a:p>
          <a:endParaRPr lang="en-US" sz="1800"/>
        </a:p>
      </dgm:t>
    </dgm:pt>
    <dgm:pt modelId="{2DD1935D-6012-4843-B94C-941CB83763EE}" type="pres">
      <dgm:prSet presAssocID="{E6F85A65-7634-4FDD-89A6-1AF25C847EAF}" presName="root" presStyleCnt="0">
        <dgm:presLayoutVars>
          <dgm:dir/>
          <dgm:resizeHandles val="exact"/>
        </dgm:presLayoutVars>
      </dgm:prSet>
      <dgm:spPr/>
    </dgm:pt>
    <dgm:pt modelId="{39ADA27E-0ADB-4E9E-8B74-7840733670AE}" type="pres">
      <dgm:prSet presAssocID="{E6F85A65-7634-4FDD-89A6-1AF25C847EAF}" presName="container" presStyleCnt="0">
        <dgm:presLayoutVars>
          <dgm:dir/>
          <dgm:resizeHandles val="exact"/>
        </dgm:presLayoutVars>
      </dgm:prSet>
      <dgm:spPr/>
    </dgm:pt>
    <dgm:pt modelId="{314F2D17-6948-4C51-93F1-450FD015CBB4}" type="pres">
      <dgm:prSet presAssocID="{9828D872-7F97-4573-AE18-28FFDA593357}" presName="compNode" presStyleCnt="0"/>
      <dgm:spPr/>
    </dgm:pt>
    <dgm:pt modelId="{63E85012-B4A0-4FB0-9C43-5541296D558F}" type="pres">
      <dgm:prSet presAssocID="{9828D872-7F97-4573-AE18-28FFDA593357}" presName="iconBgRect" presStyleLbl="bgShp" presStyleIdx="0" presStyleCnt="5"/>
      <dgm:spPr/>
    </dgm:pt>
    <dgm:pt modelId="{2CEF3238-DB81-496B-8B99-C2806A0CD352}" type="pres">
      <dgm:prSet presAssocID="{9828D872-7F97-4573-AE18-28FFDA59335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4EF90BAE-8FEA-4CFF-9067-7C8EBF3280D9}" type="pres">
      <dgm:prSet presAssocID="{9828D872-7F97-4573-AE18-28FFDA593357}" presName="spaceRect" presStyleCnt="0"/>
      <dgm:spPr/>
    </dgm:pt>
    <dgm:pt modelId="{DEDC6C09-DCB6-4AB3-8961-418B92940058}" type="pres">
      <dgm:prSet presAssocID="{9828D872-7F97-4573-AE18-28FFDA593357}" presName="textRect" presStyleLbl="revTx" presStyleIdx="0" presStyleCnt="5">
        <dgm:presLayoutVars>
          <dgm:chMax val="1"/>
          <dgm:chPref val="1"/>
        </dgm:presLayoutVars>
      </dgm:prSet>
      <dgm:spPr/>
    </dgm:pt>
    <dgm:pt modelId="{A4D6A3AE-1CB1-4BFC-969F-C7E161F45A0E}" type="pres">
      <dgm:prSet presAssocID="{9C9C859F-93D2-4D79-AF56-9EDBBD57F922}" presName="sibTrans" presStyleLbl="sibTrans2D1" presStyleIdx="0" presStyleCnt="0"/>
      <dgm:spPr/>
    </dgm:pt>
    <dgm:pt modelId="{CD53A28F-0625-4663-B477-423232AFA5FA}" type="pres">
      <dgm:prSet presAssocID="{0E99755F-CFB7-48ED-9A09-D9E943EDA3AE}" presName="compNode" presStyleCnt="0"/>
      <dgm:spPr/>
    </dgm:pt>
    <dgm:pt modelId="{BB34E93B-F6A3-4855-9751-856562767C71}" type="pres">
      <dgm:prSet presAssocID="{0E99755F-CFB7-48ED-9A09-D9E943EDA3AE}" presName="iconBgRect" presStyleLbl="bgShp" presStyleIdx="1" presStyleCnt="5"/>
      <dgm:spPr/>
    </dgm:pt>
    <dgm:pt modelId="{BFFB3DB2-4405-4F76-B87A-D58CC9CC1397}" type="pres">
      <dgm:prSet presAssocID="{0E99755F-CFB7-48ED-9A09-D9E943EDA3A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ximize"/>
        </a:ext>
      </dgm:extLst>
    </dgm:pt>
    <dgm:pt modelId="{0BE7B16E-C325-4E3B-91AE-F88FD5ACCC75}" type="pres">
      <dgm:prSet presAssocID="{0E99755F-CFB7-48ED-9A09-D9E943EDA3AE}" presName="spaceRect" presStyleCnt="0"/>
      <dgm:spPr/>
    </dgm:pt>
    <dgm:pt modelId="{F8BBFDB8-0C36-4245-ADD2-DF72C0C5A0FC}" type="pres">
      <dgm:prSet presAssocID="{0E99755F-CFB7-48ED-9A09-D9E943EDA3AE}" presName="textRect" presStyleLbl="revTx" presStyleIdx="1" presStyleCnt="5">
        <dgm:presLayoutVars>
          <dgm:chMax val="1"/>
          <dgm:chPref val="1"/>
        </dgm:presLayoutVars>
      </dgm:prSet>
      <dgm:spPr/>
    </dgm:pt>
    <dgm:pt modelId="{EB57AC8E-F57F-4F46-9677-FC8EA5688BCF}" type="pres">
      <dgm:prSet presAssocID="{3AA55744-5CC6-4ACD-894C-9A1ED7C829D5}" presName="sibTrans" presStyleLbl="sibTrans2D1" presStyleIdx="0" presStyleCnt="0"/>
      <dgm:spPr/>
    </dgm:pt>
    <dgm:pt modelId="{885ADCA5-9C93-44F1-97AA-8C0904A55B90}" type="pres">
      <dgm:prSet presAssocID="{F5BE8DA7-D755-4202-A1E4-1BDF7341326D}" presName="compNode" presStyleCnt="0"/>
      <dgm:spPr/>
    </dgm:pt>
    <dgm:pt modelId="{4BD83130-86E3-4B01-A448-B0A4FF8FABF2}" type="pres">
      <dgm:prSet presAssocID="{F5BE8DA7-D755-4202-A1E4-1BDF7341326D}" presName="iconBgRect" presStyleLbl="bgShp" presStyleIdx="2" presStyleCnt="5"/>
      <dgm:spPr/>
    </dgm:pt>
    <dgm:pt modelId="{E3EE46D0-B614-478B-9CB5-0532994B3BC2}" type="pres">
      <dgm:prSet presAssocID="{F5BE8DA7-D755-4202-A1E4-1BDF7341326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Graph with Upward Trend"/>
        </a:ext>
      </dgm:extLst>
    </dgm:pt>
    <dgm:pt modelId="{A54B85E0-B780-48C4-B184-8612CF11ED67}" type="pres">
      <dgm:prSet presAssocID="{F5BE8DA7-D755-4202-A1E4-1BDF7341326D}" presName="spaceRect" presStyleCnt="0"/>
      <dgm:spPr/>
    </dgm:pt>
    <dgm:pt modelId="{53110216-C0AF-45B8-B3A6-967BE48ACBB9}" type="pres">
      <dgm:prSet presAssocID="{F5BE8DA7-D755-4202-A1E4-1BDF7341326D}" presName="textRect" presStyleLbl="revTx" presStyleIdx="2" presStyleCnt="5">
        <dgm:presLayoutVars>
          <dgm:chMax val="1"/>
          <dgm:chPref val="1"/>
        </dgm:presLayoutVars>
      </dgm:prSet>
      <dgm:spPr/>
    </dgm:pt>
    <dgm:pt modelId="{4969057C-5570-4E83-82A2-EDB80E5D19CC}" type="pres">
      <dgm:prSet presAssocID="{67D68D53-B1DF-4593-AEF9-A9B153CD9059}" presName="sibTrans" presStyleLbl="sibTrans2D1" presStyleIdx="0" presStyleCnt="0"/>
      <dgm:spPr/>
    </dgm:pt>
    <dgm:pt modelId="{EA348D99-51BE-4EAA-938D-967A69ACCAC8}" type="pres">
      <dgm:prSet presAssocID="{697B7F5D-1F5B-4FCB-9B9D-D5BED04277B6}" presName="compNode" presStyleCnt="0"/>
      <dgm:spPr/>
    </dgm:pt>
    <dgm:pt modelId="{7E59C575-E7D9-455B-A507-B330EF666B55}" type="pres">
      <dgm:prSet presAssocID="{697B7F5D-1F5B-4FCB-9B9D-D5BED04277B6}" presName="iconBgRect" presStyleLbl="bgShp" presStyleIdx="3" presStyleCnt="5"/>
      <dgm:spPr/>
    </dgm:pt>
    <dgm:pt modelId="{40C41BBD-CC03-41B0-9AB0-D1FBD28EFFB1}" type="pres">
      <dgm:prSet presAssocID="{697B7F5D-1F5B-4FCB-9B9D-D5BED04277B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ruck"/>
        </a:ext>
      </dgm:extLst>
    </dgm:pt>
    <dgm:pt modelId="{2BBDEE58-75BF-4646-A666-0AF98787E701}" type="pres">
      <dgm:prSet presAssocID="{697B7F5D-1F5B-4FCB-9B9D-D5BED04277B6}" presName="spaceRect" presStyleCnt="0"/>
      <dgm:spPr/>
    </dgm:pt>
    <dgm:pt modelId="{F68B10ED-0E47-4F27-9287-884A3BB86DDF}" type="pres">
      <dgm:prSet presAssocID="{697B7F5D-1F5B-4FCB-9B9D-D5BED04277B6}" presName="textRect" presStyleLbl="revTx" presStyleIdx="3" presStyleCnt="5">
        <dgm:presLayoutVars>
          <dgm:chMax val="1"/>
          <dgm:chPref val="1"/>
        </dgm:presLayoutVars>
      </dgm:prSet>
      <dgm:spPr/>
    </dgm:pt>
    <dgm:pt modelId="{8A8984E0-9894-443B-9CCA-5F9734EB3275}" type="pres">
      <dgm:prSet presAssocID="{F1C37204-129F-48AB-8790-CA21AE8CF4A0}" presName="sibTrans" presStyleLbl="sibTrans2D1" presStyleIdx="0" presStyleCnt="0"/>
      <dgm:spPr/>
    </dgm:pt>
    <dgm:pt modelId="{0A6C4996-7567-4A25-BE38-A01C63B1B2AD}" type="pres">
      <dgm:prSet presAssocID="{80448475-661F-4831-9B72-5E60C6C5B38E}" presName="compNode" presStyleCnt="0"/>
      <dgm:spPr/>
    </dgm:pt>
    <dgm:pt modelId="{2E409EC4-E5FE-42A6-A99B-0FB2E5BBEF83}" type="pres">
      <dgm:prSet presAssocID="{80448475-661F-4831-9B72-5E60C6C5B38E}" presName="iconBgRect" presStyleLbl="bgShp" presStyleIdx="4" presStyleCnt="5"/>
      <dgm:spPr/>
    </dgm:pt>
    <dgm:pt modelId="{5B4440B2-FE0D-43B8-8341-6534AE0C95B8}" type="pres">
      <dgm:prSet presAssocID="{80448475-661F-4831-9B72-5E60C6C5B38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F20FF039-D062-4348-9556-C6EB6557932B}" type="pres">
      <dgm:prSet presAssocID="{80448475-661F-4831-9B72-5E60C6C5B38E}" presName="spaceRect" presStyleCnt="0"/>
      <dgm:spPr/>
    </dgm:pt>
    <dgm:pt modelId="{A6F2C2BA-72CF-426B-8046-CF34DB19333A}" type="pres">
      <dgm:prSet presAssocID="{80448475-661F-4831-9B72-5E60C6C5B38E}" presName="textRect" presStyleLbl="revTx" presStyleIdx="4" presStyleCnt="5">
        <dgm:presLayoutVars>
          <dgm:chMax val="1"/>
          <dgm:chPref val="1"/>
        </dgm:presLayoutVars>
      </dgm:prSet>
      <dgm:spPr/>
    </dgm:pt>
  </dgm:ptLst>
  <dgm:cxnLst>
    <dgm:cxn modelId="{05670913-D3A3-4D7B-87EA-AE471CAD3EB4}" type="presOf" srcId="{697B7F5D-1F5B-4FCB-9B9D-D5BED04277B6}" destId="{F68B10ED-0E47-4F27-9287-884A3BB86DDF}" srcOrd="0" destOrd="0" presId="urn:microsoft.com/office/officeart/2018/2/layout/IconCircleList"/>
    <dgm:cxn modelId="{D42D3919-40AF-42B7-9A2A-F3B7D742BF5B}" type="presOf" srcId="{9C9C859F-93D2-4D79-AF56-9EDBBD57F922}" destId="{A4D6A3AE-1CB1-4BFC-969F-C7E161F45A0E}" srcOrd="0" destOrd="0" presId="urn:microsoft.com/office/officeart/2018/2/layout/IconCircleList"/>
    <dgm:cxn modelId="{70B54F23-749B-4DA6-AA9D-5C59B5BC0DA9}" srcId="{E6F85A65-7634-4FDD-89A6-1AF25C847EAF}" destId="{697B7F5D-1F5B-4FCB-9B9D-D5BED04277B6}" srcOrd="3" destOrd="0" parTransId="{87BD7D80-DF12-48BF-A767-533F17BA3EFC}" sibTransId="{F1C37204-129F-48AB-8790-CA21AE8CF4A0}"/>
    <dgm:cxn modelId="{FD84B927-2D9D-4698-8249-56403FEFAEF8}" srcId="{E6F85A65-7634-4FDD-89A6-1AF25C847EAF}" destId="{F5BE8DA7-D755-4202-A1E4-1BDF7341326D}" srcOrd="2" destOrd="0" parTransId="{A702F428-6306-46C2-945A-4E73CC58424E}" sibTransId="{67D68D53-B1DF-4593-AEF9-A9B153CD9059}"/>
    <dgm:cxn modelId="{D7A45740-CAE4-4B7F-90B9-E9193EB82BF4}" type="presOf" srcId="{67D68D53-B1DF-4593-AEF9-A9B153CD9059}" destId="{4969057C-5570-4E83-82A2-EDB80E5D19CC}" srcOrd="0" destOrd="0" presId="urn:microsoft.com/office/officeart/2018/2/layout/IconCircleList"/>
    <dgm:cxn modelId="{D693F642-1704-4BFC-865B-03D1035AE5D0}" type="presOf" srcId="{80448475-661F-4831-9B72-5E60C6C5B38E}" destId="{A6F2C2BA-72CF-426B-8046-CF34DB19333A}" srcOrd="0" destOrd="0" presId="urn:microsoft.com/office/officeart/2018/2/layout/IconCircleList"/>
    <dgm:cxn modelId="{EB6DEB44-4494-40AE-9F98-11751F20A7F2}" type="presOf" srcId="{3AA55744-5CC6-4ACD-894C-9A1ED7C829D5}" destId="{EB57AC8E-F57F-4F46-9677-FC8EA5688BCF}" srcOrd="0" destOrd="0" presId="urn:microsoft.com/office/officeart/2018/2/layout/IconCircleList"/>
    <dgm:cxn modelId="{A4A0B948-F75B-4D6E-AFB9-3018170BEE3C}" srcId="{E6F85A65-7634-4FDD-89A6-1AF25C847EAF}" destId="{9828D872-7F97-4573-AE18-28FFDA593357}" srcOrd="0" destOrd="0" parTransId="{11070CB0-C40A-4318-92B8-7629BB716D46}" sibTransId="{9C9C859F-93D2-4D79-AF56-9EDBBD57F922}"/>
    <dgm:cxn modelId="{F73C3C4A-B92F-4BD3-A48D-A51225A4AC21}" type="presOf" srcId="{0E99755F-CFB7-48ED-9A09-D9E943EDA3AE}" destId="{F8BBFDB8-0C36-4245-ADD2-DF72C0C5A0FC}" srcOrd="0" destOrd="0" presId="urn:microsoft.com/office/officeart/2018/2/layout/IconCircleList"/>
    <dgm:cxn modelId="{36AE1E5A-ED79-42E8-9994-0EB0D2849567}" type="presOf" srcId="{F5BE8DA7-D755-4202-A1E4-1BDF7341326D}" destId="{53110216-C0AF-45B8-B3A6-967BE48ACBB9}" srcOrd="0" destOrd="0" presId="urn:microsoft.com/office/officeart/2018/2/layout/IconCircleList"/>
    <dgm:cxn modelId="{B4E2DCCC-7C40-4AC8-B507-416C217B6D65}" type="presOf" srcId="{E6F85A65-7634-4FDD-89A6-1AF25C847EAF}" destId="{2DD1935D-6012-4843-B94C-941CB83763EE}" srcOrd="0" destOrd="0" presId="urn:microsoft.com/office/officeart/2018/2/layout/IconCircleList"/>
    <dgm:cxn modelId="{DA0527DA-8580-47B0-99E8-F5A249753193}" type="presOf" srcId="{9828D872-7F97-4573-AE18-28FFDA593357}" destId="{DEDC6C09-DCB6-4AB3-8961-418B92940058}" srcOrd="0" destOrd="0" presId="urn:microsoft.com/office/officeart/2018/2/layout/IconCircleList"/>
    <dgm:cxn modelId="{8C7BDDF3-FCE9-49ED-A88D-A38BE95BFE86}" srcId="{E6F85A65-7634-4FDD-89A6-1AF25C847EAF}" destId="{0E99755F-CFB7-48ED-9A09-D9E943EDA3AE}" srcOrd="1" destOrd="0" parTransId="{CFCA5E91-4995-44F6-9E0F-C17A1884B3E4}" sibTransId="{3AA55744-5CC6-4ACD-894C-9A1ED7C829D5}"/>
    <dgm:cxn modelId="{E8002DF4-3AFF-43C7-92F6-1C6CB89879A4}" type="presOf" srcId="{F1C37204-129F-48AB-8790-CA21AE8CF4A0}" destId="{8A8984E0-9894-443B-9CCA-5F9734EB3275}" srcOrd="0" destOrd="0" presId="urn:microsoft.com/office/officeart/2018/2/layout/IconCircleList"/>
    <dgm:cxn modelId="{370E6DFE-AF87-41BB-BA6A-2A1D653A8E42}" srcId="{E6F85A65-7634-4FDD-89A6-1AF25C847EAF}" destId="{80448475-661F-4831-9B72-5E60C6C5B38E}" srcOrd="4" destOrd="0" parTransId="{7F222145-F5A0-47EC-B980-90B769C9C137}" sibTransId="{6730373B-FDEE-45C3-93A9-4E641B7F4DA9}"/>
    <dgm:cxn modelId="{813160BE-0FD9-498F-89BB-AD46D93F2E84}" type="presParOf" srcId="{2DD1935D-6012-4843-B94C-941CB83763EE}" destId="{39ADA27E-0ADB-4E9E-8B74-7840733670AE}" srcOrd="0" destOrd="0" presId="urn:microsoft.com/office/officeart/2018/2/layout/IconCircleList"/>
    <dgm:cxn modelId="{406926E7-5D45-4108-A404-E495475DD540}" type="presParOf" srcId="{39ADA27E-0ADB-4E9E-8B74-7840733670AE}" destId="{314F2D17-6948-4C51-93F1-450FD015CBB4}" srcOrd="0" destOrd="0" presId="urn:microsoft.com/office/officeart/2018/2/layout/IconCircleList"/>
    <dgm:cxn modelId="{36380ED2-3144-46DB-9A8D-0C26B1524F2F}" type="presParOf" srcId="{314F2D17-6948-4C51-93F1-450FD015CBB4}" destId="{63E85012-B4A0-4FB0-9C43-5541296D558F}" srcOrd="0" destOrd="0" presId="urn:microsoft.com/office/officeart/2018/2/layout/IconCircleList"/>
    <dgm:cxn modelId="{995ADCCB-6242-41D5-B898-947DE1539AE1}" type="presParOf" srcId="{314F2D17-6948-4C51-93F1-450FD015CBB4}" destId="{2CEF3238-DB81-496B-8B99-C2806A0CD352}" srcOrd="1" destOrd="0" presId="urn:microsoft.com/office/officeart/2018/2/layout/IconCircleList"/>
    <dgm:cxn modelId="{A2FA3D17-C5AC-41AF-8B3E-FBF89A79D254}" type="presParOf" srcId="{314F2D17-6948-4C51-93F1-450FD015CBB4}" destId="{4EF90BAE-8FEA-4CFF-9067-7C8EBF3280D9}" srcOrd="2" destOrd="0" presId="urn:microsoft.com/office/officeart/2018/2/layout/IconCircleList"/>
    <dgm:cxn modelId="{BD019A20-62BC-4239-A5A6-28706BF53A1E}" type="presParOf" srcId="{314F2D17-6948-4C51-93F1-450FD015CBB4}" destId="{DEDC6C09-DCB6-4AB3-8961-418B92940058}" srcOrd="3" destOrd="0" presId="urn:microsoft.com/office/officeart/2018/2/layout/IconCircleList"/>
    <dgm:cxn modelId="{31BFBC0D-1366-4F5D-808D-209FD0CD0AB4}" type="presParOf" srcId="{39ADA27E-0ADB-4E9E-8B74-7840733670AE}" destId="{A4D6A3AE-1CB1-4BFC-969F-C7E161F45A0E}" srcOrd="1" destOrd="0" presId="urn:microsoft.com/office/officeart/2018/2/layout/IconCircleList"/>
    <dgm:cxn modelId="{0B83BD60-0C00-417A-9186-32A0557F90A7}" type="presParOf" srcId="{39ADA27E-0ADB-4E9E-8B74-7840733670AE}" destId="{CD53A28F-0625-4663-B477-423232AFA5FA}" srcOrd="2" destOrd="0" presId="urn:microsoft.com/office/officeart/2018/2/layout/IconCircleList"/>
    <dgm:cxn modelId="{484950CC-7AFE-4DAB-9C08-65285BA924A2}" type="presParOf" srcId="{CD53A28F-0625-4663-B477-423232AFA5FA}" destId="{BB34E93B-F6A3-4855-9751-856562767C71}" srcOrd="0" destOrd="0" presId="urn:microsoft.com/office/officeart/2018/2/layout/IconCircleList"/>
    <dgm:cxn modelId="{9D1CC0DF-D66E-4925-A6B8-EC58A7F5645F}" type="presParOf" srcId="{CD53A28F-0625-4663-B477-423232AFA5FA}" destId="{BFFB3DB2-4405-4F76-B87A-D58CC9CC1397}" srcOrd="1" destOrd="0" presId="urn:microsoft.com/office/officeart/2018/2/layout/IconCircleList"/>
    <dgm:cxn modelId="{632CC610-EB2B-4CC8-A5C8-A8B8090E877E}" type="presParOf" srcId="{CD53A28F-0625-4663-B477-423232AFA5FA}" destId="{0BE7B16E-C325-4E3B-91AE-F88FD5ACCC75}" srcOrd="2" destOrd="0" presId="urn:microsoft.com/office/officeart/2018/2/layout/IconCircleList"/>
    <dgm:cxn modelId="{29D478C9-7488-423F-BDD9-321E7186D3D9}" type="presParOf" srcId="{CD53A28F-0625-4663-B477-423232AFA5FA}" destId="{F8BBFDB8-0C36-4245-ADD2-DF72C0C5A0FC}" srcOrd="3" destOrd="0" presId="urn:microsoft.com/office/officeart/2018/2/layout/IconCircleList"/>
    <dgm:cxn modelId="{F5303DC5-4099-404B-9509-31F3608305B9}" type="presParOf" srcId="{39ADA27E-0ADB-4E9E-8B74-7840733670AE}" destId="{EB57AC8E-F57F-4F46-9677-FC8EA5688BCF}" srcOrd="3" destOrd="0" presId="urn:microsoft.com/office/officeart/2018/2/layout/IconCircleList"/>
    <dgm:cxn modelId="{5CF524D5-0203-4574-9571-AAA601265539}" type="presParOf" srcId="{39ADA27E-0ADB-4E9E-8B74-7840733670AE}" destId="{885ADCA5-9C93-44F1-97AA-8C0904A55B90}" srcOrd="4" destOrd="0" presId="urn:microsoft.com/office/officeart/2018/2/layout/IconCircleList"/>
    <dgm:cxn modelId="{994C5E9F-69FC-418D-A3A6-BA7542991C69}" type="presParOf" srcId="{885ADCA5-9C93-44F1-97AA-8C0904A55B90}" destId="{4BD83130-86E3-4B01-A448-B0A4FF8FABF2}" srcOrd="0" destOrd="0" presId="urn:microsoft.com/office/officeart/2018/2/layout/IconCircleList"/>
    <dgm:cxn modelId="{31F9E80C-AA32-427F-A2F3-2D4A025F3057}" type="presParOf" srcId="{885ADCA5-9C93-44F1-97AA-8C0904A55B90}" destId="{E3EE46D0-B614-478B-9CB5-0532994B3BC2}" srcOrd="1" destOrd="0" presId="urn:microsoft.com/office/officeart/2018/2/layout/IconCircleList"/>
    <dgm:cxn modelId="{F9AF4E29-B2EF-43BA-96EC-07661DC482C0}" type="presParOf" srcId="{885ADCA5-9C93-44F1-97AA-8C0904A55B90}" destId="{A54B85E0-B780-48C4-B184-8612CF11ED67}" srcOrd="2" destOrd="0" presId="urn:microsoft.com/office/officeart/2018/2/layout/IconCircleList"/>
    <dgm:cxn modelId="{5F4ACFCA-485B-4F4B-B221-C9F725F711B0}" type="presParOf" srcId="{885ADCA5-9C93-44F1-97AA-8C0904A55B90}" destId="{53110216-C0AF-45B8-B3A6-967BE48ACBB9}" srcOrd="3" destOrd="0" presId="urn:microsoft.com/office/officeart/2018/2/layout/IconCircleList"/>
    <dgm:cxn modelId="{9CB40B3B-80A5-4B93-B213-F2AC8934034D}" type="presParOf" srcId="{39ADA27E-0ADB-4E9E-8B74-7840733670AE}" destId="{4969057C-5570-4E83-82A2-EDB80E5D19CC}" srcOrd="5" destOrd="0" presId="urn:microsoft.com/office/officeart/2018/2/layout/IconCircleList"/>
    <dgm:cxn modelId="{9A7AEDDE-BDE0-4461-B6E7-9CEF7B368BA5}" type="presParOf" srcId="{39ADA27E-0ADB-4E9E-8B74-7840733670AE}" destId="{EA348D99-51BE-4EAA-938D-967A69ACCAC8}" srcOrd="6" destOrd="0" presId="urn:microsoft.com/office/officeart/2018/2/layout/IconCircleList"/>
    <dgm:cxn modelId="{46366553-4180-4897-8645-5E87446DA1D3}" type="presParOf" srcId="{EA348D99-51BE-4EAA-938D-967A69ACCAC8}" destId="{7E59C575-E7D9-455B-A507-B330EF666B55}" srcOrd="0" destOrd="0" presId="urn:microsoft.com/office/officeart/2018/2/layout/IconCircleList"/>
    <dgm:cxn modelId="{D4E8CDED-2B86-4124-89BD-97E31B8A7707}" type="presParOf" srcId="{EA348D99-51BE-4EAA-938D-967A69ACCAC8}" destId="{40C41BBD-CC03-41B0-9AB0-D1FBD28EFFB1}" srcOrd="1" destOrd="0" presId="urn:microsoft.com/office/officeart/2018/2/layout/IconCircleList"/>
    <dgm:cxn modelId="{85E6C8C7-3A2E-42B0-A4D2-3DC1975DDFCD}" type="presParOf" srcId="{EA348D99-51BE-4EAA-938D-967A69ACCAC8}" destId="{2BBDEE58-75BF-4646-A666-0AF98787E701}" srcOrd="2" destOrd="0" presId="urn:microsoft.com/office/officeart/2018/2/layout/IconCircleList"/>
    <dgm:cxn modelId="{AD4B6C6C-071A-4737-B46E-F2882D627C51}" type="presParOf" srcId="{EA348D99-51BE-4EAA-938D-967A69ACCAC8}" destId="{F68B10ED-0E47-4F27-9287-884A3BB86DDF}" srcOrd="3" destOrd="0" presId="urn:microsoft.com/office/officeart/2018/2/layout/IconCircleList"/>
    <dgm:cxn modelId="{5DEEA67E-7D36-4528-87DC-A07A531BBCC8}" type="presParOf" srcId="{39ADA27E-0ADB-4E9E-8B74-7840733670AE}" destId="{8A8984E0-9894-443B-9CCA-5F9734EB3275}" srcOrd="7" destOrd="0" presId="urn:microsoft.com/office/officeart/2018/2/layout/IconCircleList"/>
    <dgm:cxn modelId="{076C0DD2-ED46-4BA7-B052-4C2D1A86D985}" type="presParOf" srcId="{39ADA27E-0ADB-4E9E-8B74-7840733670AE}" destId="{0A6C4996-7567-4A25-BE38-A01C63B1B2AD}" srcOrd="8" destOrd="0" presId="urn:microsoft.com/office/officeart/2018/2/layout/IconCircleList"/>
    <dgm:cxn modelId="{372671F5-ECFC-4992-BA82-4FE407B2F28C}" type="presParOf" srcId="{0A6C4996-7567-4A25-BE38-A01C63B1B2AD}" destId="{2E409EC4-E5FE-42A6-A99B-0FB2E5BBEF83}" srcOrd="0" destOrd="0" presId="urn:microsoft.com/office/officeart/2018/2/layout/IconCircleList"/>
    <dgm:cxn modelId="{A1E1DB9B-A1C0-494C-882E-6C668C99C9DA}" type="presParOf" srcId="{0A6C4996-7567-4A25-BE38-A01C63B1B2AD}" destId="{5B4440B2-FE0D-43B8-8341-6534AE0C95B8}" srcOrd="1" destOrd="0" presId="urn:microsoft.com/office/officeart/2018/2/layout/IconCircleList"/>
    <dgm:cxn modelId="{5B31B67A-15DA-41E2-A71B-8CF72831ECA7}" type="presParOf" srcId="{0A6C4996-7567-4A25-BE38-A01C63B1B2AD}" destId="{F20FF039-D062-4348-9556-C6EB6557932B}" srcOrd="2" destOrd="0" presId="urn:microsoft.com/office/officeart/2018/2/layout/IconCircleList"/>
    <dgm:cxn modelId="{6A0810D5-8D4A-455D-9207-BE62397169C7}" type="presParOf" srcId="{0A6C4996-7567-4A25-BE38-A01C63B1B2AD}" destId="{A6F2C2BA-72CF-426B-8046-CF34DB19333A}"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8045F9-ADDE-4FA2-B651-BD92E52D805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AE36EB9-B440-42A8-BE19-8149F1FDA0A6}">
      <dgm:prSet/>
      <dgm:spPr/>
      <dgm:t>
        <a:bodyPr/>
        <a:lstStyle/>
        <a:p>
          <a:pPr>
            <a:lnSpc>
              <a:spcPct val="100000"/>
            </a:lnSpc>
          </a:pPr>
          <a:r>
            <a:rPr lang="en-US" b="1" i="0" dirty="0"/>
            <a:t>Data Mining:</a:t>
          </a:r>
          <a:r>
            <a:rPr lang="en-US" b="0" i="0" dirty="0"/>
            <a:t> It is the process of examining data to extract hidden patterns, trends or correlations between variables, which can  be used to inform data-driven decision-making and helps solve business challenges. Clustering, classification, regression, and association rules are some of the techniques employed.</a:t>
          </a:r>
        </a:p>
      </dgm:t>
    </dgm:pt>
    <dgm:pt modelId="{C700B3AE-6C02-4BB2-B6CB-3D38D70BCD80}" type="parTrans" cxnId="{BD5A14CB-ACA1-4464-A4FA-45CA0EA82205}">
      <dgm:prSet/>
      <dgm:spPr/>
      <dgm:t>
        <a:bodyPr/>
        <a:lstStyle/>
        <a:p>
          <a:endParaRPr lang="en-US"/>
        </a:p>
      </dgm:t>
    </dgm:pt>
    <dgm:pt modelId="{3E8FF48F-8259-45FF-8263-C8F8E0D5D80D}" type="sibTrans" cxnId="{BD5A14CB-ACA1-4464-A4FA-45CA0EA82205}">
      <dgm:prSet/>
      <dgm:spPr/>
      <dgm:t>
        <a:bodyPr/>
        <a:lstStyle/>
        <a:p>
          <a:endParaRPr lang="en-US"/>
        </a:p>
      </dgm:t>
    </dgm:pt>
    <dgm:pt modelId="{B83A6AFE-7296-414E-AD4C-92BC418CA840}">
      <dgm:prSet/>
      <dgm:spPr/>
      <dgm:t>
        <a:bodyPr/>
        <a:lstStyle/>
        <a:p>
          <a:pPr>
            <a:lnSpc>
              <a:spcPct val="100000"/>
            </a:lnSpc>
          </a:pPr>
          <a:r>
            <a:rPr lang="en-US" b="1" dirty="0"/>
            <a:t>Reporting: </a:t>
          </a:r>
          <a:r>
            <a:rPr lang="en-US" b="0" dirty="0"/>
            <a:t>They are essential for the operational and tactical or even sometimes at the strategic level decision making as they help in generating reports that highlight trends, patterns, and anomalies, and they are regularly or periodically reviewed by stakeholders. Tools Used include SAP Crystal Reports, IBM Cognos.</a:t>
          </a:r>
        </a:p>
      </dgm:t>
    </dgm:pt>
    <dgm:pt modelId="{4B8D1744-818F-4B46-A20A-C63F5E03D311}" type="parTrans" cxnId="{0236B98E-F4F1-4F45-BDEE-CC37C4038CDA}">
      <dgm:prSet/>
      <dgm:spPr/>
      <dgm:t>
        <a:bodyPr/>
        <a:lstStyle/>
        <a:p>
          <a:endParaRPr lang="en-US"/>
        </a:p>
      </dgm:t>
    </dgm:pt>
    <dgm:pt modelId="{450F7E84-D279-4DD5-9831-F696FBFEC677}" type="sibTrans" cxnId="{0236B98E-F4F1-4F45-BDEE-CC37C4038CDA}">
      <dgm:prSet/>
      <dgm:spPr/>
      <dgm:t>
        <a:bodyPr/>
        <a:lstStyle/>
        <a:p>
          <a:endParaRPr lang="en-US"/>
        </a:p>
      </dgm:t>
    </dgm:pt>
    <dgm:pt modelId="{83A3448D-9AD2-47EA-8D2A-055744AB5A0F}" type="pres">
      <dgm:prSet presAssocID="{CC8045F9-ADDE-4FA2-B651-BD92E52D8052}" presName="root" presStyleCnt="0">
        <dgm:presLayoutVars>
          <dgm:dir/>
          <dgm:resizeHandles val="exact"/>
        </dgm:presLayoutVars>
      </dgm:prSet>
      <dgm:spPr/>
    </dgm:pt>
    <dgm:pt modelId="{588ABE18-9043-4219-BBFC-57D465BBBB43}" type="pres">
      <dgm:prSet presAssocID="{6AE36EB9-B440-42A8-BE19-8149F1FDA0A6}" presName="compNode" presStyleCnt="0"/>
      <dgm:spPr/>
    </dgm:pt>
    <dgm:pt modelId="{0105A698-96D8-4BFA-8B85-EF6046B219CA}" type="pres">
      <dgm:prSet presAssocID="{6AE36EB9-B440-42A8-BE19-8149F1FDA0A6}" presName="bgRect" presStyleLbl="bgShp" presStyleIdx="0" presStyleCnt="2"/>
      <dgm:spPr/>
    </dgm:pt>
    <dgm:pt modelId="{26789AAA-2FA0-4941-A40C-D91BDD9E5098}" type="pres">
      <dgm:prSet presAssocID="{6AE36EB9-B440-42A8-BE19-8149F1FDA0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32C24BEC-B2FA-4257-A9D0-E5BA15C69851}" type="pres">
      <dgm:prSet presAssocID="{6AE36EB9-B440-42A8-BE19-8149F1FDA0A6}" presName="spaceRect" presStyleCnt="0"/>
      <dgm:spPr/>
    </dgm:pt>
    <dgm:pt modelId="{F323733D-8605-4286-AD82-426DC920B285}" type="pres">
      <dgm:prSet presAssocID="{6AE36EB9-B440-42A8-BE19-8149F1FDA0A6}" presName="parTx" presStyleLbl="revTx" presStyleIdx="0" presStyleCnt="2">
        <dgm:presLayoutVars>
          <dgm:chMax val="0"/>
          <dgm:chPref val="0"/>
        </dgm:presLayoutVars>
      </dgm:prSet>
      <dgm:spPr/>
    </dgm:pt>
    <dgm:pt modelId="{80FE7BF3-8781-478D-910C-BD80C0307680}" type="pres">
      <dgm:prSet presAssocID="{3E8FF48F-8259-45FF-8263-C8F8E0D5D80D}" presName="sibTrans" presStyleCnt="0"/>
      <dgm:spPr/>
    </dgm:pt>
    <dgm:pt modelId="{441B8C8B-9BD0-41DE-84F9-AC4CC29EF9CC}" type="pres">
      <dgm:prSet presAssocID="{B83A6AFE-7296-414E-AD4C-92BC418CA840}" presName="compNode" presStyleCnt="0"/>
      <dgm:spPr/>
    </dgm:pt>
    <dgm:pt modelId="{D7268F7C-DB7D-4E13-8545-C4538087DCD2}" type="pres">
      <dgm:prSet presAssocID="{B83A6AFE-7296-414E-AD4C-92BC418CA840}" presName="bgRect" presStyleLbl="bgShp" presStyleIdx="1" presStyleCnt="2"/>
      <dgm:spPr/>
    </dgm:pt>
    <dgm:pt modelId="{C664FC06-231A-48F3-9113-B22387DA4E65}" type="pres">
      <dgm:prSet presAssocID="{B83A6AFE-7296-414E-AD4C-92BC418CA8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0CE716AC-13A7-48E2-9EBA-0176C09B8EE6}" type="pres">
      <dgm:prSet presAssocID="{B83A6AFE-7296-414E-AD4C-92BC418CA840}" presName="spaceRect" presStyleCnt="0"/>
      <dgm:spPr/>
    </dgm:pt>
    <dgm:pt modelId="{BC1D4A8B-D8C9-4239-86F6-783AC179427C}" type="pres">
      <dgm:prSet presAssocID="{B83A6AFE-7296-414E-AD4C-92BC418CA840}" presName="parTx" presStyleLbl="revTx" presStyleIdx="1" presStyleCnt="2">
        <dgm:presLayoutVars>
          <dgm:chMax val="0"/>
          <dgm:chPref val="0"/>
        </dgm:presLayoutVars>
      </dgm:prSet>
      <dgm:spPr/>
    </dgm:pt>
  </dgm:ptLst>
  <dgm:cxnLst>
    <dgm:cxn modelId="{5D2F5708-F4D9-4135-ADFA-7A86B79AA029}" type="presOf" srcId="{6AE36EB9-B440-42A8-BE19-8149F1FDA0A6}" destId="{F323733D-8605-4286-AD82-426DC920B285}" srcOrd="0" destOrd="0" presId="urn:microsoft.com/office/officeart/2018/2/layout/IconVerticalSolidList"/>
    <dgm:cxn modelId="{1C4EE386-4245-401A-A17D-0C5473FAEEA0}" type="presOf" srcId="{B83A6AFE-7296-414E-AD4C-92BC418CA840}" destId="{BC1D4A8B-D8C9-4239-86F6-783AC179427C}" srcOrd="0" destOrd="0" presId="urn:microsoft.com/office/officeart/2018/2/layout/IconVerticalSolidList"/>
    <dgm:cxn modelId="{0236B98E-F4F1-4F45-BDEE-CC37C4038CDA}" srcId="{CC8045F9-ADDE-4FA2-B651-BD92E52D8052}" destId="{B83A6AFE-7296-414E-AD4C-92BC418CA840}" srcOrd="1" destOrd="0" parTransId="{4B8D1744-818F-4B46-A20A-C63F5E03D311}" sibTransId="{450F7E84-D279-4DD5-9831-F696FBFEC677}"/>
    <dgm:cxn modelId="{FD33D8AA-B2E8-47B9-92B5-98850C1907DD}" type="presOf" srcId="{CC8045F9-ADDE-4FA2-B651-BD92E52D8052}" destId="{83A3448D-9AD2-47EA-8D2A-055744AB5A0F}" srcOrd="0" destOrd="0" presId="urn:microsoft.com/office/officeart/2018/2/layout/IconVerticalSolidList"/>
    <dgm:cxn modelId="{BD5A14CB-ACA1-4464-A4FA-45CA0EA82205}" srcId="{CC8045F9-ADDE-4FA2-B651-BD92E52D8052}" destId="{6AE36EB9-B440-42A8-BE19-8149F1FDA0A6}" srcOrd="0" destOrd="0" parTransId="{C700B3AE-6C02-4BB2-B6CB-3D38D70BCD80}" sibTransId="{3E8FF48F-8259-45FF-8263-C8F8E0D5D80D}"/>
    <dgm:cxn modelId="{F62A6D4A-147E-45AE-B8D8-6CA88A20C2D7}" type="presParOf" srcId="{83A3448D-9AD2-47EA-8D2A-055744AB5A0F}" destId="{588ABE18-9043-4219-BBFC-57D465BBBB43}" srcOrd="0" destOrd="0" presId="urn:microsoft.com/office/officeart/2018/2/layout/IconVerticalSolidList"/>
    <dgm:cxn modelId="{36E95943-82C2-4FFB-A160-BA5284139DC6}" type="presParOf" srcId="{588ABE18-9043-4219-BBFC-57D465BBBB43}" destId="{0105A698-96D8-4BFA-8B85-EF6046B219CA}" srcOrd="0" destOrd="0" presId="urn:microsoft.com/office/officeart/2018/2/layout/IconVerticalSolidList"/>
    <dgm:cxn modelId="{1EB9650F-DA28-4A71-BCE1-A7A62B742EF1}" type="presParOf" srcId="{588ABE18-9043-4219-BBFC-57D465BBBB43}" destId="{26789AAA-2FA0-4941-A40C-D91BDD9E5098}" srcOrd="1" destOrd="0" presId="urn:microsoft.com/office/officeart/2018/2/layout/IconVerticalSolidList"/>
    <dgm:cxn modelId="{1A1636FE-39FF-4C85-B00B-300AF0CC585C}" type="presParOf" srcId="{588ABE18-9043-4219-BBFC-57D465BBBB43}" destId="{32C24BEC-B2FA-4257-A9D0-E5BA15C69851}" srcOrd="2" destOrd="0" presId="urn:microsoft.com/office/officeart/2018/2/layout/IconVerticalSolidList"/>
    <dgm:cxn modelId="{F33489BA-8F11-42B7-84C8-C2B071552CB3}" type="presParOf" srcId="{588ABE18-9043-4219-BBFC-57D465BBBB43}" destId="{F323733D-8605-4286-AD82-426DC920B285}" srcOrd="3" destOrd="0" presId="urn:microsoft.com/office/officeart/2018/2/layout/IconVerticalSolidList"/>
    <dgm:cxn modelId="{5D96E1DC-AD2D-4FAF-B97A-27B574A6685A}" type="presParOf" srcId="{83A3448D-9AD2-47EA-8D2A-055744AB5A0F}" destId="{80FE7BF3-8781-478D-910C-BD80C0307680}" srcOrd="1" destOrd="0" presId="urn:microsoft.com/office/officeart/2018/2/layout/IconVerticalSolidList"/>
    <dgm:cxn modelId="{5263898D-C680-4D19-9297-3F82C00F489B}" type="presParOf" srcId="{83A3448D-9AD2-47EA-8D2A-055744AB5A0F}" destId="{441B8C8B-9BD0-41DE-84F9-AC4CC29EF9CC}" srcOrd="2" destOrd="0" presId="urn:microsoft.com/office/officeart/2018/2/layout/IconVerticalSolidList"/>
    <dgm:cxn modelId="{FF95B760-09EB-45D8-867D-4E82FA72ED57}" type="presParOf" srcId="{441B8C8B-9BD0-41DE-84F9-AC4CC29EF9CC}" destId="{D7268F7C-DB7D-4E13-8545-C4538087DCD2}" srcOrd="0" destOrd="0" presId="urn:microsoft.com/office/officeart/2018/2/layout/IconVerticalSolidList"/>
    <dgm:cxn modelId="{355B5C02-5459-4FE0-A6E7-28B18039E4FE}" type="presParOf" srcId="{441B8C8B-9BD0-41DE-84F9-AC4CC29EF9CC}" destId="{C664FC06-231A-48F3-9113-B22387DA4E65}" srcOrd="1" destOrd="0" presId="urn:microsoft.com/office/officeart/2018/2/layout/IconVerticalSolidList"/>
    <dgm:cxn modelId="{E2439DB4-D31A-4D59-A6B8-325C8EDAB9A0}" type="presParOf" srcId="{441B8C8B-9BD0-41DE-84F9-AC4CC29EF9CC}" destId="{0CE716AC-13A7-48E2-9EBA-0176C09B8EE6}" srcOrd="2" destOrd="0" presId="urn:microsoft.com/office/officeart/2018/2/layout/IconVerticalSolidList"/>
    <dgm:cxn modelId="{1D311A11-A73C-4A99-A04E-D293805C146F}" type="presParOf" srcId="{441B8C8B-9BD0-41DE-84F9-AC4CC29EF9CC}" destId="{BC1D4A8B-D8C9-4239-86F6-783AC17942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4EDDF06-F0E9-4FEC-90B4-1D48E62C0954}"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5C2D4E5-2C7D-4C1E-8FC9-E3B81B49A61A}">
      <dgm:prSet custT="1"/>
      <dgm:spPr/>
      <dgm:t>
        <a:bodyPr/>
        <a:lstStyle/>
        <a:p>
          <a:pPr>
            <a:lnSpc>
              <a:spcPct val="100000"/>
            </a:lnSpc>
          </a:pPr>
          <a:r>
            <a:rPr lang="en-US" sz="1200" dirty="0"/>
            <a:t>BI tools offer valuable insights that drive creativity to evolve products and services. </a:t>
          </a:r>
        </a:p>
      </dgm:t>
    </dgm:pt>
    <dgm:pt modelId="{F577B300-396F-4370-A224-672A7FEA2DB1}" type="parTrans" cxnId="{395144FA-9D27-4AC2-A6DE-18C609EDA72A}">
      <dgm:prSet/>
      <dgm:spPr/>
      <dgm:t>
        <a:bodyPr/>
        <a:lstStyle/>
        <a:p>
          <a:endParaRPr lang="en-US" sz="2000"/>
        </a:p>
      </dgm:t>
    </dgm:pt>
    <dgm:pt modelId="{0AEFA9BB-921F-40B9-942E-B2AC0086BD7A}" type="sibTrans" cxnId="{395144FA-9D27-4AC2-A6DE-18C609EDA72A}">
      <dgm:prSet/>
      <dgm:spPr/>
      <dgm:t>
        <a:bodyPr/>
        <a:lstStyle/>
        <a:p>
          <a:endParaRPr lang="en-US" sz="2000"/>
        </a:p>
      </dgm:t>
    </dgm:pt>
    <dgm:pt modelId="{C87C6219-629C-4CC7-B0D5-F3A621515523}">
      <dgm:prSet custT="1"/>
      <dgm:spPr/>
      <dgm:t>
        <a:bodyPr/>
        <a:lstStyle/>
        <a:p>
          <a:pPr>
            <a:lnSpc>
              <a:spcPct val="100000"/>
            </a:lnSpc>
          </a:pPr>
          <a:r>
            <a:rPr lang="en-US" sz="1200" dirty="0"/>
            <a:t>When companies take customer feedback plus market trend analysis, they are able to detect where the market is failing to meet their needs, which creates a new area for development of products or improvement of what already exists. </a:t>
          </a:r>
        </a:p>
      </dgm:t>
    </dgm:pt>
    <dgm:pt modelId="{4473B0B8-0652-44F5-B160-087DC8807203}" type="parTrans" cxnId="{E4A8A0D3-37B4-4566-BC58-9F952F1BD80D}">
      <dgm:prSet/>
      <dgm:spPr/>
      <dgm:t>
        <a:bodyPr/>
        <a:lstStyle/>
        <a:p>
          <a:endParaRPr lang="en-US" sz="2000"/>
        </a:p>
      </dgm:t>
    </dgm:pt>
    <dgm:pt modelId="{E0AFD471-8437-429A-B716-A81ECCD1D271}" type="sibTrans" cxnId="{E4A8A0D3-37B4-4566-BC58-9F952F1BD80D}">
      <dgm:prSet/>
      <dgm:spPr/>
      <dgm:t>
        <a:bodyPr/>
        <a:lstStyle/>
        <a:p>
          <a:endParaRPr lang="en-US" sz="2000"/>
        </a:p>
      </dgm:t>
    </dgm:pt>
    <dgm:pt modelId="{2B300BFE-77B6-49AB-B726-89728D463EFE}">
      <dgm:prSet custT="1"/>
      <dgm:spPr/>
      <dgm:t>
        <a:bodyPr/>
        <a:lstStyle/>
        <a:p>
          <a:pPr>
            <a:lnSpc>
              <a:spcPct val="100000"/>
            </a:lnSpc>
          </a:pPr>
          <a:r>
            <a:rPr lang="en-US" sz="1200" dirty="0"/>
            <a:t>These innovations, courtesy of BI, not only reach a larger audience but make the organization take up a leading position in the industry, as it further solidifies their competitive advantage.</a:t>
          </a:r>
        </a:p>
      </dgm:t>
    </dgm:pt>
    <dgm:pt modelId="{E69DD99A-A94C-45D1-ACF9-CF1EB5486C72}" type="parTrans" cxnId="{F1421698-7337-45A3-B7B4-DD53C6FF7CEC}">
      <dgm:prSet/>
      <dgm:spPr/>
      <dgm:t>
        <a:bodyPr/>
        <a:lstStyle/>
        <a:p>
          <a:endParaRPr lang="en-US" sz="2000"/>
        </a:p>
      </dgm:t>
    </dgm:pt>
    <dgm:pt modelId="{73718B49-8BFA-47DE-990E-6E841B264A1A}" type="sibTrans" cxnId="{F1421698-7337-45A3-B7B4-DD53C6FF7CEC}">
      <dgm:prSet/>
      <dgm:spPr/>
      <dgm:t>
        <a:bodyPr/>
        <a:lstStyle/>
        <a:p>
          <a:endParaRPr lang="en-US" sz="2000"/>
        </a:p>
      </dgm:t>
    </dgm:pt>
    <dgm:pt modelId="{000C79B9-94C5-49AD-8470-2B7D01FFE188}">
      <dgm:prSet custT="1"/>
      <dgm:spPr/>
      <dgm:t>
        <a:bodyPr/>
        <a:lstStyle/>
        <a:p>
          <a:pPr>
            <a:lnSpc>
              <a:spcPct val="100000"/>
            </a:lnSpc>
          </a:pPr>
          <a:r>
            <a:rPr lang="en-US" sz="1200" dirty="0"/>
            <a:t>Coca-Cola uses BI to keep an eye on how its customers feel about the product through social media posts and complaints. This helps them to know what they need to change or improve and what should be their next step as a business entity. These innovative ideas allow Coca-Cola to reach a broader audience and establish themselves as a leader in the market.</a:t>
          </a:r>
        </a:p>
      </dgm:t>
    </dgm:pt>
    <dgm:pt modelId="{122E0FF5-90B7-4225-B821-6AFA111B4F6F}" type="parTrans" cxnId="{EC635847-A790-433A-9F00-4F8FA87F6957}">
      <dgm:prSet/>
      <dgm:spPr/>
      <dgm:t>
        <a:bodyPr/>
        <a:lstStyle/>
        <a:p>
          <a:endParaRPr lang="en-US" sz="2000"/>
        </a:p>
      </dgm:t>
    </dgm:pt>
    <dgm:pt modelId="{EB23D59E-C73A-4DF2-BAC0-9BBC03755E9A}" type="sibTrans" cxnId="{EC635847-A790-433A-9F00-4F8FA87F6957}">
      <dgm:prSet/>
      <dgm:spPr/>
      <dgm:t>
        <a:bodyPr/>
        <a:lstStyle/>
        <a:p>
          <a:endParaRPr lang="en-US" sz="2000"/>
        </a:p>
      </dgm:t>
    </dgm:pt>
    <dgm:pt modelId="{41E19C11-9108-4A75-AD30-3E479B0C8807}">
      <dgm:prSet custT="1"/>
      <dgm:spPr/>
      <dgm:t>
        <a:bodyPr/>
        <a:lstStyle/>
        <a:p>
          <a:pPr>
            <a:lnSpc>
              <a:spcPct val="100000"/>
            </a:lnSpc>
          </a:pPr>
          <a:r>
            <a:rPr lang="en-US" sz="1200" dirty="0">
              <a:highlight>
                <a:srgbClr val="FFFFFF"/>
              </a:highlight>
            </a:rPr>
            <a:t>The company has some legal obligations to protect sensitive customer information that they use during these innovation processes, which is why Coca-Cola implements strong encryption methods together with secure storage systems for the data.</a:t>
          </a:r>
          <a:endParaRPr lang="en-US" sz="1200" b="0" i="0" dirty="0">
            <a:solidFill>
              <a:srgbClr val="0D0D0D"/>
            </a:solidFill>
            <a:effectLst/>
            <a:highlight>
              <a:srgbClr val="FFFFFF"/>
            </a:highlight>
            <a:latin typeface="ui-sans-serif"/>
          </a:endParaRPr>
        </a:p>
      </dgm:t>
    </dgm:pt>
    <dgm:pt modelId="{D4295954-3312-4E23-9F86-3E6C167A846E}" type="parTrans" cxnId="{64A10BE3-CF0A-4970-BF0B-DC0E7D7BB046}">
      <dgm:prSet/>
      <dgm:spPr/>
      <dgm:t>
        <a:bodyPr/>
        <a:lstStyle/>
        <a:p>
          <a:endParaRPr lang="en-US" sz="2000"/>
        </a:p>
      </dgm:t>
    </dgm:pt>
    <dgm:pt modelId="{D64DBF66-301F-4D31-B5B6-325299A15AC9}" type="sibTrans" cxnId="{64A10BE3-CF0A-4970-BF0B-DC0E7D7BB046}">
      <dgm:prSet/>
      <dgm:spPr/>
      <dgm:t>
        <a:bodyPr/>
        <a:lstStyle/>
        <a:p>
          <a:endParaRPr lang="en-US" sz="2000"/>
        </a:p>
      </dgm:t>
    </dgm:pt>
    <dgm:pt modelId="{6E5059AA-ED8A-4C9C-BEE3-D76B14E687F3}" type="pres">
      <dgm:prSet presAssocID="{A4EDDF06-F0E9-4FEC-90B4-1D48E62C0954}" presName="root" presStyleCnt="0">
        <dgm:presLayoutVars>
          <dgm:dir/>
          <dgm:resizeHandles val="exact"/>
        </dgm:presLayoutVars>
      </dgm:prSet>
      <dgm:spPr/>
    </dgm:pt>
    <dgm:pt modelId="{2399D671-D5F5-4455-A0F8-C20FC6E250D6}" type="pres">
      <dgm:prSet presAssocID="{85C2D4E5-2C7D-4C1E-8FC9-E3B81B49A61A}" presName="compNode" presStyleCnt="0"/>
      <dgm:spPr/>
    </dgm:pt>
    <dgm:pt modelId="{72E9B2AE-9732-44DA-B444-E6228B0E84C9}" type="pres">
      <dgm:prSet presAssocID="{85C2D4E5-2C7D-4C1E-8FC9-E3B81B49A61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DC6BAEDC-B5DE-4FA2-AC60-5E458E7C41EA}" type="pres">
      <dgm:prSet presAssocID="{85C2D4E5-2C7D-4C1E-8FC9-E3B81B49A61A}" presName="spaceRect" presStyleCnt="0"/>
      <dgm:spPr/>
    </dgm:pt>
    <dgm:pt modelId="{EDF6D5C6-7E4A-4FB8-B002-508D6B64D5A0}" type="pres">
      <dgm:prSet presAssocID="{85C2D4E5-2C7D-4C1E-8FC9-E3B81B49A61A}" presName="textRect" presStyleLbl="revTx" presStyleIdx="0" presStyleCnt="5">
        <dgm:presLayoutVars>
          <dgm:chMax val="1"/>
          <dgm:chPref val="1"/>
        </dgm:presLayoutVars>
      </dgm:prSet>
      <dgm:spPr/>
    </dgm:pt>
    <dgm:pt modelId="{6A07E19E-31F0-40EE-8175-215A121FF685}" type="pres">
      <dgm:prSet presAssocID="{0AEFA9BB-921F-40B9-942E-B2AC0086BD7A}" presName="sibTrans" presStyleCnt="0"/>
      <dgm:spPr/>
    </dgm:pt>
    <dgm:pt modelId="{ACB2460A-3933-43D6-BA77-7754401BF3A8}" type="pres">
      <dgm:prSet presAssocID="{C87C6219-629C-4CC7-B0D5-F3A621515523}" presName="compNode" presStyleCnt="0"/>
      <dgm:spPr/>
    </dgm:pt>
    <dgm:pt modelId="{55C6ACE5-FFEB-4DE4-A9D3-0FB70D39DB01}" type="pres">
      <dgm:prSet presAssocID="{C87C6219-629C-4CC7-B0D5-F3A62151552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D081A17C-DF01-4290-8842-5C1301DA570A}" type="pres">
      <dgm:prSet presAssocID="{C87C6219-629C-4CC7-B0D5-F3A621515523}" presName="spaceRect" presStyleCnt="0"/>
      <dgm:spPr/>
    </dgm:pt>
    <dgm:pt modelId="{267C9D5C-40A3-4B36-9185-33D8C267B103}" type="pres">
      <dgm:prSet presAssocID="{C87C6219-629C-4CC7-B0D5-F3A621515523}" presName="textRect" presStyleLbl="revTx" presStyleIdx="1" presStyleCnt="5">
        <dgm:presLayoutVars>
          <dgm:chMax val="1"/>
          <dgm:chPref val="1"/>
        </dgm:presLayoutVars>
      </dgm:prSet>
      <dgm:spPr/>
    </dgm:pt>
    <dgm:pt modelId="{6C00EA37-E9D2-4B4C-99FD-3651C0ACA2D0}" type="pres">
      <dgm:prSet presAssocID="{E0AFD471-8437-429A-B716-A81ECCD1D271}" presName="sibTrans" presStyleCnt="0"/>
      <dgm:spPr/>
    </dgm:pt>
    <dgm:pt modelId="{6FEDB065-EDA5-45C2-B73A-1472EE5298C2}" type="pres">
      <dgm:prSet presAssocID="{2B300BFE-77B6-49AB-B726-89728D463EFE}" presName="compNode" presStyleCnt="0"/>
      <dgm:spPr/>
    </dgm:pt>
    <dgm:pt modelId="{12751F9D-CE41-40BC-807E-B263922FC56E}" type="pres">
      <dgm:prSet presAssocID="{2B300BFE-77B6-49AB-B726-89728D463E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bulb"/>
        </a:ext>
      </dgm:extLst>
    </dgm:pt>
    <dgm:pt modelId="{A778D3E3-CB14-471F-842A-66C44D0F62F6}" type="pres">
      <dgm:prSet presAssocID="{2B300BFE-77B6-49AB-B726-89728D463EFE}" presName="spaceRect" presStyleCnt="0"/>
      <dgm:spPr/>
    </dgm:pt>
    <dgm:pt modelId="{8ED2E211-D4CE-47B9-807E-502988CAC050}" type="pres">
      <dgm:prSet presAssocID="{2B300BFE-77B6-49AB-B726-89728D463EFE}" presName="textRect" presStyleLbl="revTx" presStyleIdx="2" presStyleCnt="5">
        <dgm:presLayoutVars>
          <dgm:chMax val="1"/>
          <dgm:chPref val="1"/>
        </dgm:presLayoutVars>
      </dgm:prSet>
      <dgm:spPr/>
    </dgm:pt>
    <dgm:pt modelId="{80C0F318-E02F-40ED-AEEF-A5D20CCFB9D0}" type="pres">
      <dgm:prSet presAssocID="{73718B49-8BFA-47DE-990E-6E841B264A1A}" presName="sibTrans" presStyleCnt="0"/>
      <dgm:spPr/>
    </dgm:pt>
    <dgm:pt modelId="{BDE0A72E-C55D-453E-953E-76084ED9552D}" type="pres">
      <dgm:prSet presAssocID="{000C79B9-94C5-49AD-8470-2B7D01FFE188}" presName="compNode" presStyleCnt="0"/>
      <dgm:spPr/>
    </dgm:pt>
    <dgm:pt modelId="{7C39C117-4F9A-4008-980A-A9CCAEEE93A7}" type="pres">
      <dgm:prSet presAssocID="{000C79B9-94C5-49AD-8470-2B7D01FFE18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ttle"/>
        </a:ext>
      </dgm:extLst>
    </dgm:pt>
    <dgm:pt modelId="{921B9BD7-779D-4CAB-8075-6010446066EC}" type="pres">
      <dgm:prSet presAssocID="{000C79B9-94C5-49AD-8470-2B7D01FFE188}" presName="spaceRect" presStyleCnt="0"/>
      <dgm:spPr/>
    </dgm:pt>
    <dgm:pt modelId="{49F954E2-FADE-42E0-9D91-CF7E3C2CC777}" type="pres">
      <dgm:prSet presAssocID="{000C79B9-94C5-49AD-8470-2B7D01FFE188}" presName="textRect" presStyleLbl="revTx" presStyleIdx="3" presStyleCnt="5">
        <dgm:presLayoutVars>
          <dgm:chMax val="1"/>
          <dgm:chPref val="1"/>
        </dgm:presLayoutVars>
      </dgm:prSet>
      <dgm:spPr/>
    </dgm:pt>
    <dgm:pt modelId="{6251013A-6519-44E5-90FE-A7D95C794E1C}" type="pres">
      <dgm:prSet presAssocID="{EB23D59E-C73A-4DF2-BAC0-9BBC03755E9A}" presName="sibTrans" presStyleCnt="0"/>
      <dgm:spPr/>
    </dgm:pt>
    <dgm:pt modelId="{0A909CC9-6515-4EBC-8FD2-71411B659654}" type="pres">
      <dgm:prSet presAssocID="{41E19C11-9108-4A75-AD30-3E479B0C8807}" presName="compNode" presStyleCnt="0"/>
      <dgm:spPr/>
    </dgm:pt>
    <dgm:pt modelId="{B4ADEEC5-12D0-4664-9CE6-FF6AC446FB10}" type="pres">
      <dgm:prSet presAssocID="{41E19C11-9108-4A75-AD30-3E479B0C880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1857017A-A92E-4FD6-B1A4-399C1E485994}" type="pres">
      <dgm:prSet presAssocID="{41E19C11-9108-4A75-AD30-3E479B0C8807}" presName="spaceRect" presStyleCnt="0"/>
      <dgm:spPr/>
    </dgm:pt>
    <dgm:pt modelId="{50A19450-BE1D-4189-BC1A-2860BA28BFB1}" type="pres">
      <dgm:prSet presAssocID="{41E19C11-9108-4A75-AD30-3E479B0C8807}" presName="textRect" presStyleLbl="revTx" presStyleIdx="4" presStyleCnt="5">
        <dgm:presLayoutVars>
          <dgm:chMax val="1"/>
          <dgm:chPref val="1"/>
        </dgm:presLayoutVars>
      </dgm:prSet>
      <dgm:spPr/>
    </dgm:pt>
  </dgm:ptLst>
  <dgm:cxnLst>
    <dgm:cxn modelId="{AF767F2F-5EEA-4372-8A3A-97693EBBA5C3}" type="presOf" srcId="{41E19C11-9108-4A75-AD30-3E479B0C8807}" destId="{50A19450-BE1D-4189-BC1A-2860BA28BFB1}" srcOrd="0" destOrd="0" presId="urn:microsoft.com/office/officeart/2018/2/layout/IconLabelList"/>
    <dgm:cxn modelId="{32A06363-CC94-4EA2-8B60-2FE3F6D0E82E}" type="presOf" srcId="{C87C6219-629C-4CC7-B0D5-F3A621515523}" destId="{267C9D5C-40A3-4B36-9185-33D8C267B103}" srcOrd="0" destOrd="0" presId="urn:microsoft.com/office/officeart/2018/2/layout/IconLabelList"/>
    <dgm:cxn modelId="{EC635847-A790-433A-9F00-4F8FA87F6957}" srcId="{A4EDDF06-F0E9-4FEC-90B4-1D48E62C0954}" destId="{000C79B9-94C5-49AD-8470-2B7D01FFE188}" srcOrd="3" destOrd="0" parTransId="{122E0FF5-90B7-4225-B821-6AFA111B4F6F}" sibTransId="{EB23D59E-C73A-4DF2-BAC0-9BBC03755E9A}"/>
    <dgm:cxn modelId="{EC64474A-CE78-4F32-A785-F509F5B6377D}" type="presOf" srcId="{A4EDDF06-F0E9-4FEC-90B4-1D48E62C0954}" destId="{6E5059AA-ED8A-4C9C-BEE3-D76B14E687F3}" srcOrd="0" destOrd="0" presId="urn:microsoft.com/office/officeart/2018/2/layout/IconLabelList"/>
    <dgm:cxn modelId="{3F297852-5D09-4C45-A2F6-DD7746AA5AAA}" type="presOf" srcId="{2B300BFE-77B6-49AB-B726-89728D463EFE}" destId="{8ED2E211-D4CE-47B9-807E-502988CAC050}" srcOrd="0" destOrd="0" presId="urn:microsoft.com/office/officeart/2018/2/layout/IconLabelList"/>
    <dgm:cxn modelId="{101FE877-A879-44D5-A3D5-090601B58AC5}" type="presOf" srcId="{000C79B9-94C5-49AD-8470-2B7D01FFE188}" destId="{49F954E2-FADE-42E0-9D91-CF7E3C2CC777}" srcOrd="0" destOrd="0" presId="urn:microsoft.com/office/officeart/2018/2/layout/IconLabelList"/>
    <dgm:cxn modelId="{7F09BE8C-EE68-480B-83B2-B3AD3C651069}" type="presOf" srcId="{85C2D4E5-2C7D-4C1E-8FC9-E3B81B49A61A}" destId="{EDF6D5C6-7E4A-4FB8-B002-508D6B64D5A0}" srcOrd="0" destOrd="0" presId="urn:microsoft.com/office/officeart/2018/2/layout/IconLabelList"/>
    <dgm:cxn modelId="{F1421698-7337-45A3-B7B4-DD53C6FF7CEC}" srcId="{A4EDDF06-F0E9-4FEC-90B4-1D48E62C0954}" destId="{2B300BFE-77B6-49AB-B726-89728D463EFE}" srcOrd="2" destOrd="0" parTransId="{E69DD99A-A94C-45D1-ACF9-CF1EB5486C72}" sibTransId="{73718B49-8BFA-47DE-990E-6E841B264A1A}"/>
    <dgm:cxn modelId="{E4A8A0D3-37B4-4566-BC58-9F952F1BD80D}" srcId="{A4EDDF06-F0E9-4FEC-90B4-1D48E62C0954}" destId="{C87C6219-629C-4CC7-B0D5-F3A621515523}" srcOrd="1" destOrd="0" parTransId="{4473B0B8-0652-44F5-B160-087DC8807203}" sibTransId="{E0AFD471-8437-429A-B716-A81ECCD1D271}"/>
    <dgm:cxn modelId="{64A10BE3-CF0A-4970-BF0B-DC0E7D7BB046}" srcId="{A4EDDF06-F0E9-4FEC-90B4-1D48E62C0954}" destId="{41E19C11-9108-4A75-AD30-3E479B0C8807}" srcOrd="4" destOrd="0" parTransId="{D4295954-3312-4E23-9F86-3E6C167A846E}" sibTransId="{D64DBF66-301F-4D31-B5B6-325299A15AC9}"/>
    <dgm:cxn modelId="{395144FA-9D27-4AC2-A6DE-18C609EDA72A}" srcId="{A4EDDF06-F0E9-4FEC-90B4-1D48E62C0954}" destId="{85C2D4E5-2C7D-4C1E-8FC9-E3B81B49A61A}" srcOrd="0" destOrd="0" parTransId="{F577B300-396F-4370-A224-672A7FEA2DB1}" sibTransId="{0AEFA9BB-921F-40B9-942E-B2AC0086BD7A}"/>
    <dgm:cxn modelId="{5CB1EF5E-8C2F-485B-A147-95D9EFD95DA5}" type="presParOf" srcId="{6E5059AA-ED8A-4C9C-BEE3-D76B14E687F3}" destId="{2399D671-D5F5-4455-A0F8-C20FC6E250D6}" srcOrd="0" destOrd="0" presId="urn:microsoft.com/office/officeart/2018/2/layout/IconLabelList"/>
    <dgm:cxn modelId="{F5F4BA10-CD99-4F49-B71A-C91758335F37}" type="presParOf" srcId="{2399D671-D5F5-4455-A0F8-C20FC6E250D6}" destId="{72E9B2AE-9732-44DA-B444-E6228B0E84C9}" srcOrd="0" destOrd="0" presId="urn:microsoft.com/office/officeart/2018/2/layout/IconLabelList"/>
    <dgm:cxn modelId="{A179B833-EABB-412B-AD25-290DC3860FC4}" type="presParOf" srcId="{2399D671-D5F5-4455-A0F8-C20FC6E250D6}" destId="{DC6BAEDC-B5DE-4FA2-AC60-5E458E7C41EA}" srcOrd="1" destOrd="0" presId="urn:microsoft.com/office/officeart/2018/2/layout/IconLabelList"/>
    <dgm:cxn modelId="{F88D0071-CE73-4ECF-982A-3E8727136E6F}" type="presParOf" srcId="{2399D671-D5F5-4455-A0F8-C20FC6E250D6}" destId="{EDF6D5C6-7E4A-4FB8-B002-508D6B64D5A0}" srcOrd="2" destOrd="0" presId="urn:microsoft.com/office/officeart/2018/2/layout/IconLabelList"/>
    <dgm:cxn modelId="{C1F2D648-B1EC-450A-B8E2-ADF38035E043}" type="presParOf" srcId="{6E5059AA-ED8A-4C9C-BEE3-D76B14E687F3}" destId="{6A07E19E-31F0-40EE-8175-215A121FF685}" srcOrd="1" destOrd="0" presId="urn:microsoft.com/office/officeart/2018/2/layout/IconLabelList"/>
    <dgm:cxn modelId="{0EFBAD77-6631-4FCF-A9A4-5AC5C48F9156}" type="presParOf" srcId="{6E5059AA-ED8A-4C9C-BEE3-D76B14E687F3}" destId="{ACB2460A-3933-43D6-BA77-7754401BF3A8}" srcOrd="2" destOrd="0" presId="urn:microsoft.com/office/officeart/2018/2/layout/IconLabelList"/>
    <dgm:cxn modelId="{2D23F0FD-75F2-48DC-98EC-59E6270E5F24}" type="presParOf" srcId="{ACB2460A-3933-43D6-BA77-7754401BF3A8}" destId="{55C6ACE5-FFEB-4DE4-A9D3-0FB70D39DB01}" srcOrd="0" destOrd="0" presId="urn:microsoft.com/office/officeart/2018/2/layout/IconLabelList"/>
    <dgm:cxn modelId="{F4674FAD-4124-4221-BCE8-563F2B626CAA}" type="presParOf" srcId="{ACB2460A-3933-43D6-BA77-7754401BF3A8}" destId="{D081A17C-DF01-4290-8842-5C1301DA570A}" srcOrd="1" destOrd="0" presId="urn:microsoft.com/office/officeart/2018/2/layout/IconLabelList"/>
    <dgm:cxn modelId="{5039B9B6-289D-4492-9950-15B5CBB95B6B}" type="presParOf" srcId="{ACB2460A-3933-43D6-BA77-7754401BF3A8}" destId="{267C9D5C-40A3-4B36-9185-33D8C267B103}" srcOrd="2" destOrd="0" presId="urn:microsoft.com/office/officeart/2018/2/layout/IconLabelList"/>
    <dgm:cxn modelId="{DE4339D5-F1A9-4255-AF2F-61542B569305}" type="presParOf" srcId="{6E5059AA-ED8A-4C9C-BEE3-D76B14E687F3}" destId="{6C00EA37-E9D2-4B4C-99FD-3651C0ACA2D0}" srcOrd="3" destOrd="0" presId="urn:microsoft.com/office/officeart/2018/2/layout/IconLabelList"/>
    <dgm:cxn modelId="{541EF680-613F-4E9B-864F-3F3F61A57A54}" type="presParOf" srcId="{6E5059AA-ED8A-4C9C-BEE3-D76B14E687F3}" destId="{6FEDB065-EDA5-45C2-B73A-1472EE5298C2}" srcOrd="4" destOrd="0" presId="urn:microsoft.com/office/officeart/2018/2/layout/IconLabelList"/>
    <dgm:cxn modelId="{4307137A-C485-472A-A0E2-B5720B49C385}" type="presParOf" srcId="{6FEDB065-EDA5-45C2-B73A-1472EE5298C2}" destId="{12751F9D-CE41-40BC-807E-B263922FC56E}" srcOrd="0" destOrd="0" presId="urn:microsoft.com/office/officeart/2018/2/layout/IconLabelList"/>
    <dgm:cxn modelId="{FB1999B6-F198-485B-AC23-B3D4015620DD}" type="presParOf" srcId="{6FEDB065-EDA5-45C2-B73A-1472EE5298C2}" destId="{A778D3E3-CB14-471F-842A-66C44D0F62F6}" srcOrd="1" destOrd="0" presId="urn:microsoft.com/office/officeart/2018/2/layout/IconLabelList"/>
    <dgm:cxn modelId="{2D29C947-1309-411E-9202-BB5719779FD2}" type="presParOf" srcId="{6FEDB065-EDA5-45C2-B73A-1472EE5298C2}" destId="{8ED2E211-D4CE-47B9-807E-502988CAC050}" srcOrd="2" destOrd="0" presId="urn:microsoft.com/office/officeart/2018/2/layout/IconLabelList"/>
    <dgm:cxn modelId="{F0C8A865-B647-4ABF-AD34-5D1382D7CDC9}" type="presParOf" srcId="{6E5059AA-ED8A-4C9C-BEE3-D76B14E687F3}" destId="{80C0F318-E02F-40ED-AEEF-A5D20CCFB9D0}" srcOrd="5" destOrd="0" presId="urn:microsoft.com/office/officeart/2018/2/layout/IconLabelList"/>
    <dgm:cxn modelId="{92AD39B6-6D89-47C1-8D3B-0118835B9363}" type="presParOf" srcId="{6E5059AA-ED8A-4C9C-BEE3-D76B14E687F3}" destId="{BDE0A72E-C55D-453E-953E-76084ED9552D}" srcOrd="6" destOrd="0" presId="urn:microsoft.com/office/officeart/2018/2/layout/IconLabelList"/>
    <dgm:cxn modelId="{9964CF04-C87F-43F0-98A3-E873A67EA8ED}" type="presParOf" srcId="{BDE0A72E-C55D-453E-953E-76084ED9552D}" destId="{7C39C117-4F9A-4008-980A-A9CCAEEE93A7}" srcOrd="0" destOrd="0" presId="urn:microsoft.com/office/officeart/2018/2/layout/IconLabelList"/>
    <dgm:cxn modelId="{F6BB2EC7-E964-4DEF-B350-93C3DB71A02A}" type="presParOf" srcId="{BDE0A72E-C55D-453E-953E-76084ED9552D}" destId="{921B9BD7-779D-4CAB-8075-6010446066EC}" srcOrd="1" destOrd="0" presId="urn:microsoft.com/office/officeart/2018/2/layout/IconLabelList"/>
    <dgm:cxn modelId="{E4FA57EB-BAF1-404F-8B5C-0BDA0C49AAEB}" type="presParOf" srcId="{BDE0A72E-C55D-453E-953E-76084ED9552D}" destId="{49F954E2-FADE-42E0-9D91-CF7E3C2CC777}" srcOrd="2" destOrd="0" presId="urn:microsoft.com/office/officeart/2018/2/layout/IconLabelList"/>
    <dgm:cxn modelId="{76492A48-5D46-4D70-96FF-239C2A0843BD}" type="presParOf" srcId="{6E5059AA-ED8A-4C9C-BEE3-D76B14E687F3}" destId="{6251013A-6519-44E5-90FE-A7D95C794E1C}" srcOrd="7" destOrd="0" presId="urn:microsoft.com/office/officeart/2018/2/layout/IconLabelList"/>
    <dgm:cxn modelId="{E0F7BB9B-6570-4628-80F6-DE3548C761E9}" type="presParOf" srcId="{6E5059AA-ED8A-4C9C-BEE3-D76B14E687F3}" destId="{0A909CC9-6515-4EBC-8FD2-71411B659654}" srcOrd="8" destOrd="0" presId="urn:microsoft.com/office/officeart/2018/2/layout/IconLabelList"/>
    <dgm:cxn modelId="{F308DB58-F567-4923-B56C-DC72024ABB62}" type="presParOf" srcId="{0A909CC9-6515-4EBC-8FD2-71411B659654}" destId="{B4ADEEC5-12D0-4664-9CE6-FF6AC446FB10}" srcOrd="0" destOrd="0" presId="urn:microsoft.com/office/officeart/2018/2/layout/IconLabelList"/>
    <dgm:cxn modelId="{865B7D33-1DEB-403A-8890-884AD6CF72F3}" type="presParOf" srcId="{0A909CC9-6515-4EBC-8FD2-71411B659654}" destId="{1857017A-A92E-4FD6-B1A4-399C1E485994}" srcOrd="1" destOrd="0" presId="urn:microsoft.com/office/officeart/2018/2/layout/IconLabelList"/>
    <dgm:cxn modelId="{6ED9AB3E-64B4-4159-B55A-A0B0D78F65DA}" type="presParOf" srcId="{0A909CC9-6515-4EBC-8FD2-71411B659654}" destId="{50A19450-BE1D-4189-BC1A-2860BA28BFB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0DC5E94-AA39-4981-8104-A725CFCCEDBC}"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DD31795-C0C6-4974-974C-ABD5EAB1493B}">
      <dgm:prSet custT="1"/>
      <dgm:spPr/>
      <dgm:t>
        <a:bodyPr/>
        <a:lstStyle/>
        <a:p>
          <a:pPr>
            <a:lnSpc>
              <a:spcPct val="100000"/>
            </a:lnSpc>
          </a:pPr>
          <a:r>
            <a:rPr lang="en-US" sz="1100" dirty="0"/>
            <a:t>A direct application of BI is in enhancing the customer experience through personalized interactions.</a:t>
          </a:r>
        </a:p>
      </dgm:t>
    </dgm:pt>
    <dgm:pt modelId="{5B837AD8-F814-41A2-A16F-99B59DEA8ED8}" type="parTrans" cxnId="{7131A68C-7954-4E93-9CE1-C38E0C038EF0}">
      <dgm:prSet/>
      <dgm:spPr/>
      <dgm:t>
        <a:bodyPr/>
        <a:lstStyle/>
        <a:p>
          <a:endParaRPr lang="en-US" sz="1800"/>
        </a:p>
      </dgm:t>
    </dgm:pt>
    <dgm:pt modelId="{D3532586-1583-4236-8E44-9E8498CDE83E}" type="sibTrans" cxnId="{7131A68C-7954-4E93-9CE1-C38E0C038EF0}">
      <dgm:prSet/>
      <dgm:spPr/>
      <dgm:t>
        <a:bodyPr/>
        <a:lstStyle/>
        <a:p>
          <a:pPr>
            <a:lnSpc>
              <a:spcPct val="100000"/>
            </a:lnSpc>
          </a:pPr>
          <a:endParaRPr lang="en-US" sz="1800"/>
        </a:p>
      </dgm:t>
    </dgm:pt>
    <dgm:pt modelId="{ACF3CC48-EAFF-4331-80EF-13F4E1B2B1A8}">
      <dgm:prSet custT="1"/>
      <dgm:spPr/>
      <dgm:t>
        <a:bodyPr/>
        <a:lstStyle/>
        <a:p>
          <a:pPr>
            <a:lnSpc>
              <a:spcPct val="100000"/>
            </a:lnSpc>
          </a:pPr>
          <a:r>
            <a:rPr lang="en-US" sz="1100" dirty="0"/>
            <a:t>Personalized support is thus more likely to result in customer satisfaction and loyalty as well as attracting new clients looking for a unique shopping experience. This involves using information obtained from data on how customers prefer being treated. </a:t>
          </a:r>
        </a:p>
      </dgm:t>
    </dgm:pt>
    <dgm:pt modelId="{BA7CD065-C92B-4C7F-80CA-A927DE262212}" type="parTrans" cxnId="{A639B158-89EE-4D48-AD19-2FA47A07ED75}">
      <dgm:prSet/>
      <dgm:spPr/>
      <dgm:t>
        <a:bodyPr/>
        <a:lstStyle/>
        <a:p>
          <a:endParaRPr lang="en-US" sz="1800"/>
        </a:p>
      </dgm:t>
    </dgm:pt>
    <dgm:pt modelId="{0A37BDFD-FC0D-4B6B-9AFA-66151E576727}" type="sibTrans" cxnId="{A639B158-89EE-4D48-AD19-2FA47A07ED75}">
      <dgm:prSet/>
      <dgm:spPr/>
      <dgm:t>
        <a:bodyPr/>
        <a:lstStyle/>
        <a:p>
          <a:pPr>
            <a:lnSpc>
              <a:spcPct val="100000"/>
            </a:lnSpc>
          </a:pPr>
          <a:endParaRPr lang="en-US" sz="1800"/>
        </a:p>
      </dgm:t>
    </dgm:pt>
    <dgm:pt modelId="{BFA03065-4AB7-4A70-9471-7D946FBEBA05}">
      <dgm:prSet custT="1"/>
      <dgm:spPr/>
      <dgm:t>
        <a:bodyPr/>
        <a:lstStyle/>
        <a:p>
          <a:pPr>
            <a:lnSpc>
              <a:spcPct val="100000"/>
            </a:lnSpc>
          </a:pPr>
          <a:r>
            <a:rPr lang="en-US" sz="1100" dirty="0"/>
            <a:t>For instance, customers who like being called by their first name can be addressed that way during shopping while others may have specific products recommended based on their preferences. </a:t>
          </a:r>
        </a:p>
      </dgm:t>
    </dgm:pt>
    <dgm:pt modelId="{7EA3ECBA-AF57-404A-B1C7-90182829AD3F}" type="parTrans" cxnId="{E65060B0-9B7D-4308-B74D-DB1D15606DF3}">
      <dgm:prSet/>
      <dgm:spPr/>
      <dgm:t>
        <a:bodyPr/>
        <a:lstStyle/>
        <a:p>
          <a:endParaRPr lang="en-US" sz="1800"/>
        </a:p>
      </dgm:t>
    </dgm:pt>
    <dgm:pt modelId="{6C940502-A220-4A5B-81FF-FB1856E71627}" type="sibTrans" cxnId="{E65060B0-9B7D-4308-B74D-DB1D15606DF3}">
      <dgm:prSet/>
      <dgm:spPr/>
      <dgm:t>
        <a:bodyPr/>
        <a:lstStyle/>
        <a:p>
          <a:pPr>
            <a:lnSpc>
              <a:spcPct val="100000"/>
            </a:lnSpc>
          </a:pPr>
          <a:endParaRPr lang="en-US" sz="1800"/>
        </a:p>
      </dgm:t>
    </dgm:pt>
    <dgm:pt modelId="{D5E786AD-D04D-45BC-A9D0-7485C1127272}">
      <dgm:prSet custT="1"/>
      <dgm:spPr/>
      <dgm:t>
        <a:bodyPr/>
        <a:lstStyle/>
        <a:p>
          <a:pPr>
            <a:lnSpc>
              <a:spcPct val="100000"/>
            </a:lnSpc>
          </a:pPr>
          <a:r>
            <a:rPr lang="en-US" sz="1100" dirty="0"/>
            <a:t>Amazon excels In this domain, as it uses BI for the purpose of suggesting products that customers may be interested in based on their previous purchases plus what they have been viewing.  FedEx makes use of BI to inform its customers of live tracking reports and notifications about the deliveries made, thereby enhancing service dependability. </a:t>
          </a:r>
        </a:p>
      </dgm:t>
    </dgm:pt>
    <dgm:pt modelId="{6D5F790D-2ACF-407D-9B3C-3B922500F69F}" type="parTrans" cxnId="{10C3B49B-2D3B-41D1-B423-3B890D04F43A}">
      <dgm:prSet/>
      <dgm:spPr/>
      <dgm:t>
        <a:bodyPr/>
        <a:lstStyle/>
        <a:p>
          <a:endParaRPr lang="en-US" sz="1800"/>
        </a:p>
      </dgm:t>
    </dgm:pt>
    <dgm:pt modelId="{01E8B9D4-93DC-4EAD-A093-62EFC0CC94CF}" type="sibTrans" cxnId="{10C3B49B-2D3B-41D1-B423-3B890D04F43A}">
      <dgm:prSet/>
      <dgm:spPr/>
    </dgm:pt>
    <dgm:pt modelId="{572D1E2D-589F-4F87-9A3D-B6869AB2D968}">
      <dgm:prSet custT="1"/>
      <dgm:spPr/>
      <dgm:t>
        <a:bodyPr/>
        <a:lstStyle/>
        <a:p>
          <a:pPr>
            <a:lnSpc>
              <a:spcPct val="100000"/>
            </a:lnSpc>
          </a:pPr>
          <a:r>
            <a:rPr lang="en-US" sz="1100" dirty="0">
              <a:highlight>
                <a:srgbClr val="FFFFFF"/>
              </a:highlight>
            </a:rPr>
            <a:t>For purposes of security legislation both companies employ strong encryption mechanisms which include robust protocols and frequent audits while at the same time maintaining data privacy.</a:t>
          </a:r>
          <a:endParaRPr lang="en-US" sz="1100" b="0" i="0" dirty="0">
            <a:solidFill>
              <a:srgbClr val="0D0D0D"/>
            </a:solidFill>
            <a:effectLst/>
            <a:highlight>
              <a:srgbClr val="FFFFFF"/>
            </a:highlight>
            <a:latin typeface="ui-sans-serif"/>
          </a:endParaRPr>
        </a:p>
      </dgm:t>
    </dgm:pt>
    <dgm:pt modelId="{3E23A720-2833-415B-9C50-52F504B7702E}" type="parTrans" cxnId="{5B9FEDB4-A508-46C7-9330-F9009F78B194}">
      <dgm:prSet/>
      <dgm:spPr/>
      <dgm:t>
        <a:bodyPr/>
        <a:lstStyle/>
        <a:p>
          <a:endParaRPr lang="en-US" sz="1800"/>
        </a:p>
      </dgm:t>
    </dgm:pt>
    <dgm:pt modelId="{26F8D1FB-1601-478F-8945-6A26110EE537}" type="sibTrans" cxnId="{5B9FEDB4-A508-46C7-9330-F9009F78B194}">
      <dgm:prSet/>
      <dgm:spPr/>
      <dgm:t>
        <a:bodyPr/>
        <a:lstStyle/>
        <a:p>
          <a:endParaRPr lang="en-US" sz="1800"/>
        </a:p>
      </dgm:t>
    </dgm:pt>
    <dgm:pt modelId="{4C74E480-DE45-4419-B381-71C351A017E6}" type="pres">
      <dgm:prSet presAssocID="{B0DC5E94-AA39-4981-8104-A725CFCCEDBC}" presName="root" presStyleCnt="0">
        <dgm:presLayoutVars>
          <dgm:dir/>
          <dgm:resizeHandles val="exact"/>
        </dgm:presLayoutVars>
      </dgm:prSet>
      <dgm:spPr/>
    </dgm:pt>
    <dgm:pt modelId="{86336FF9-9501-416E-97B3-0ACD57AA44A1}" type="pres">
      <dgm:prSet presAssocID="{B0DC5E94-AA39-4981-8104-A725CFCCEDBC}" presName="container" presStyleCnt="0">
        <dgm:presLayoutVars>
          <dgm:dir/>
          <dgm:resizeHandles val="exact"/>
        </dgm:presLayoutVars>
      </dgm:prSet>
      <dgm:spPr/>
    </dgm:pt>
    <dgm:pt modelId="{14328574-033F-4576-8C30-7DDD595C6264}" type="pres">
      <dgm:prSet presAssocID="{ADD31795-C0C6-4974-974C-ABD5EAB1493B}" presName="compNode" presStyleCnt="0"/>
      <dgm:spPr/>
    </dgm:pt>
    <dgm:pt modelId="{F7556E0E-47D1-4003-A2F7-278744225167}" type="pres">
      <dgm:prSet presAssocID="{ADD31795-C0C6-4974-974C-ABD5EAB1493B}" presName="iconBgRect" presStyleLbl="bgShp" presStyleIdx="0" presStyleCnt="5"/>
      <dgm:spPr/>
    </dgm:pt>
    <dgm:pt modelId="{6DBE63D6-8C60-4E77-BA89-A5E4EC9A28D6}" type="pres">
      <dgm:prSet presAssocID="{ADD31795-C0C6-4974-974C-ABD5EAB149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
        </a:ext>
      </dgm:extLst>
    </dgm:pt>
    <dgm:pt modelId="{86C16586-2924-4554-AE21-E872AFD4647C}" type="pres">
      <dgm:prSet presAssocID="{ADD31795-C0C6-4974-974C-ABD5EAB1493B}" presName="spaceRect" presStyleCnt="0"/>
      <dgm:spPr/>
    </dgm:pt>
    <dgm:pt modelId="{D4284474-7182-4EB5-A896-EC80FE8FA3F6}" type="pres">
      <dgm:prSet presAssocID="{ADD31795-C0C6-4974-974C-ABD5EAB1493B}" presName="textRect" presStyleLbl="revTx" presStyleIdx="0" presStyleCnt="5">
        <dgm:presLayoutVars>
          <dgm:chMax val="1"/>
          <dgm:chPref val="1"/>
        </dgm:presLayoutVars>
      </dgm:prSet>
      <dgm:spPr/>
    </dgm:pt>
    <dgm:pt modelId="{472272A4-8A75-4C98-BFD7-2F6F0E73FE01}" type="pres">
      <dgm:prSet presAssocID="{D3532586-1583-4236-8E44-9E8498CDE83E}" presName="sibTrans" presStyleLbl="sibTrans2D1" presStyleIdx="0" presStyleCnt="0"/>
      <dgm:spPr/>
    </dgm:pt>
    <dgm:pt modelId="{80F3032A-AA29-44E0-B1D9-5A8EF4C37F72}" type="pres">
      <dgm:prSet presAssocID="{ACF3CC48-EAFF-4331-80EF-13F4E1B2B1A8}" presName="compNode" presStyleCnt="0"/>
      <dgm:spPr/>
    </dgm:pt>
    <dgm:pt modelId="{7645A13D-AF63-4B93-8FB8-9135AC0155C4}" type="pres">
      <dgm:prSet presAssocID="{ACF3CC48-EAFF-4331-80EF-13F4E1B2B1A8}" presName="iconBgRect" presStyleLbl="bgShp" presStyleIdx="1" presStyleCnt="5"/>
      <dgm:spPr/>
    </dgm:pt>
    <dgm:pt modelId="{90D60ED6-2B40-4106-98AD-23C5E94F89B7}" type="pres">
      <dgm:prSet presAssocID="{ACF3CC48-EAFF-4331-80EF-13F4E1B2B1A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are With Person"/>
        </a:ext>
      </dgm:extLst>
    </dgm:pt>
    <dgm:pt modelId="{97F5E380-7579-4836-A058-1A278E9976F1}" type="pres">
      <dgm:prSet presAssocID="{ACF3CC48-EAFF-4331-80EF-13F4E1B2B1A8}" presName="spaceRect" presStyleCnt="0"/>
      <dgm:spPr/>
    </dgm:pt>
    <dgm:pt modelId="{64C83278-D19F-4A1C-9FC4-45D09D0833E5}" type="pres">
      <dgm:prSet presAssocID="{ACF3CC48-EAFF-4331-80EF-13F4E1B2B1A8}" presName="textRect" presStyleLbl="revTx" presStyleIdx="1" presStyleCnt="5">
        <dgm:presLayoutVars>
          <dgm:chMax val="1"/>
          <dgm:chPref val="1"/>
        </dgm:presLayoutVars>
      </dgm:prSet>
      <dgm:spPr/>
    </dgm:pt>
    <dgm:pt modelId="{54F330FD-8143-4038-8CB5-33F474E22EF7}" type="pres">
      <dgm:prSet presAssocID="{0A37BDFD-FC0D-4B6B-9AFA-66151E576727}" presName="sibTrans" presStyleLbl="sibTrans2D1" presStyleIdx="0" presStyleCnt="0"/>
      <dgm:spPr/>
    </dgm:pt>
    <dgm:pt modelId="{267BB926-8E65-4E45-8BAE-64C5ACCAC1BA}" type="pres">
      <dgm:prSet presAssocID="{BFA03065-4AB7-4A70-9471-7D946FBEBA05}" presName="compNode" presStyleCnt="0"/>
      <dgm:spPr/>
    </dgm:pt>
    <dgm:pt modelId="{5DE4ABA0-5FC2-4925-9FD9-B2B6EF5AD190}" type="pres">
      <dgm:prSet presAssocID="{BFA03065-4AB7-4A70-9471-7D946FBEBA05}" presName="iconBgRect" presStyleLbl="bgShp" presStyleIdx="2" presStyleCnt="5"/>
      <dgm:spPr/>
    </dgm:pt>
    <dgm:pt modelId="{047C5E33-116F-4F31-A884-0014CA212523}" type="pres">
      <dgm:prSet presAssocID="{BFA03065-4AB7-4A70-9471-7D946FBEBA0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osk"/>
        </a:ext>
      </dgm:extLst>
    </dgm:pt>
    <dgm:pt modelId="{FE34351A-2EEE-4083-B64F-B86236DAA9FD}" type="pres">
      <dgm:prSet presAssocID="{BFA03065-4AB7-4A70-9471-7D946FBEBA05}" presName="spaceRect" presStyleCnt="0"/>
      <dgm:spPr/>
    </dgm:pt>
    <dgm:pt modelId="{3826B173-1FC3-4DE3-B9F1-3A64C6BC3F2A}" type="pres">
      <dgm:prSet presAssocID="{BFA03065-4AB7-4A70-9471-7D946FBEBA05}" presName="textRect" presStyleLbl="revTx" presStyleIdx="2" presStyleCnt="5">
        <dgm:presLayoutVars>
          <dgm:chMax val="1"/>
          <dgm:chPref val="1"/>
        </dgm:presLayoutVars>
      </dgm:prSet>
      <dgm:spPr/>
    </dgm:pt>
    <dgm:pt modelId="{37C62479-B6F8-482A-921D-0FED6EC70421}" type="pres">
      <dgm:prSet presAssocID="{6C940502-A220-4A5B-81FF-FB1856E71627}" presName="sibTrans" presStyleLbl="sibTrans2D1" presStyleIdx="0" presStyleCnt="0"/>
      <dgm:spPr/>
    </dgm:pt>
    <dgm:pt modelId="{FA155D07-2151-4547-809C-98C3E3EC8B2B}" type="pres">
      <dgm:prSet presAssocID="{D5E786AD-D04D-45BC-A9D0-7485C1127272}" presName="compNode" presStyleCnt="0"/>
      <dgm:spPr/>
    </dgm:pt>
    <dgm:pt modelId="{6A2C4535-758A-4714-8483-2047EEE9F031}" type="pres">
      <dgm:prSet presAssocID="{D5E786AD-D04D-45BC-A9D0-7485C1127272}" presName="iconBgRect" presStyleLbl="bgShp" presStyleIdx="3" presStyleCnt="5"/>
      <dgm:spPr/>
    </dgm:pt>
    <dgm:pt modelId="{0FFC498B-BBB0-458E-93C6-1D71F816244B}" type="pres">
      <dgm:prSet presAssocID="{D5E786AD-D04D-45BC-A9D0-7485C112727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rocessor"/>
        </a:ext>
      </dgm:extLst>
    </dgm:pt>
    <dgm:pt modelId="{1DDBCDBD-12FB-4FB3-B2C0-0E7C1625F84E}" type="pres">
      <dgm:prSet presAssocID="{D5E786AD-D04D-45BC-A9D0-7485C1127272}" presName="spaceRect" presStyleCnt="0"/>
      <dgm:spPr/>
    </dgm:pt>
    <dgm:pt modelId="{F5306E45-9D6E-47B5-AC56-CCAE2E9CD05A}" type="pres">
      <dgm:prSet presAssocID="{D5E786AD-D04D-45BC-A9D0-7485C1127272}" presName="textRect" presStyleLbl="revTx" presStyleIdx="3" presStyleCnt="5">
        <dgm:presLayoutVars>
          <dgm:chMax val="1"/>
          <dgm:chPref val="1"/>
        </dgm:presLayoutVars>
      </dgm:prSet>
      <dgm:spPr/>
    </dgm:pt>
    <dgm:pt modelId="{5D2B74F8-EA2B-450B-BFC0-064EA83B7DE7}" type="pres">
      <dgm:prSet presAssocID="{01E8B9D4-93DC-4EAD-A093-62EFC0CC94CF}" presName="sibTrans" presStyleLbl="sibTrans2D1" presStyleIdx="0" presStyleCnt="0"/>
      <dgm:spPr/>
    </dgm:pt>
    <dgm:pt modelId="{946E459D-3B66-4C7F-A60F-5027DC9C41C4}" type="pres">
      <dgm:prSet presAssocID="{572D1E2D-589F-4F87-9A3D-B6869AB2D968}" presName="compNode" presStyleCnt="0"/>
      <dgm:spPr/>
    </dgm:pt>
    <dgm:pt modelId="{19C2D866-BCBA-4977-98AF-BF7AAC8D9FC5}" type="pres">
      <dgm:prSet presAssocID="{572D1E2D-589F-4F87-9A3D-B6869AB2D968}" presName="iconBgRect" presStyleLbl="bgShp" presStyleIdx="4" presStyleCnt="5"/>
      <dgm:spPr/>
    </dgm:pt>
    <dgm:pt modelId="{2FBC98C8-8316-4DAE-A289-48B2E35FD1C0}" type="pres">
      <dgm:prSet presAssocID="{572D1E2D-589F-4F87-9A3D-B6869AB2D96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ock"/>
        </a:ext>
      </dgm:extLst>
    </dgm:pt>
    <dgm:pt modelId="{CC1B8ED8-A0B1-4B89-B8B7-B925058DE503}" type="pres">
      <dgm:prSet presAssocID="{572D1E2D-589F-4F87-9A3D-B6869AB2D968}" presName="spaceRect" presStyleCnt="0"/>
      <dgm:spPr/>
    </dgm:pt>
    <dgm:pt modelId="{A486CFDA-BA65-4BCE-B4C7-C8BE8FB4E421}" type="pres">
      <dgm:prSet presAssocID="{572D1E2D-589F-4F87-9A3D-B6869AB2D968}" presName="textRect" presStyleLbl="revTx" presStyleIdx="4" presStyleCnt="5">
        <dgm:presLayoutVars>
          <dgm:chMax val="1"/>
          <dgm:chPref val="1"/>
        </dgm:presLayoutVars>
      </dgm:prSet>
      <dgm:spPr/>
    </dgm:pt>
  </dgm:ptLst>
  <dgm:cxnLst>
    <dgm:cxn modelId="{5A31F218-6A2C-4DE9-9A71-76A81452AC9B}" type="presOf" srcId="{D3532586-1583-4236-8E44-9E8498CDE83E}" destId="{472272A4-8A75-4C98-BFD7-2F6F0E73FE01}" srcOrd="0" destOrd="0" presId="urn:microsoft.com/office/officeart/2018/2/layout/IconCircleList"/>
    <dgm:cxn modelId="{2534064B-01CE-4016-8714-B26AA9C98923}" type="presOf" srcId="{0A37BDFD-FC0D-4B6B-9AFA-66151E576727}" destId="{54F330FD-8143-4038-8CB5-33F474E22EF7}" srcOrd="0" destOrd="0" presId="urn:microsoft.com/office/officeart/2018/2/layout/IconCircleList"/>
    <dgm:cxn modelId="{104F2D73-91F4-45BD-B19C-A35073D9BD47}" type="presOf" srcId="{BFA03065-4AB7-4A70-9471-7D946FBEBA05}" destId="{3826B173-1FC3-4DE3-B9F1-3A64C6BC3F2A}" srcOrd="0" destOrd="0" presId="urn:microsoft.com/office/officeart/2018/2/layout/IconCircleList"/>
    <dgm:cxn modelId="{A639B158-89EE-4D48-AD19-2FA47A07ED75}" srcId="{B0DC5E94-AA39-4981-8104-A725CFCCEDBC}" destId="{ACF3CC48-EAFF-4331-80EF-13F4E1B2B1A8}" srcOrd="1" destOrd="0" parTransId="{BA7CD065-C92B-4C7F-80CA-A927DE262212}" sibTransId="{0A37BDFD-FC0D-4B6B-9AFA-66151E576727}"/>
    <dgm:cxn modelId="{502BAF88-2659-4182-AD5C-0004FBD97F9F}" type="presOf" srcId="{B0DC5E94-AA39-4981-8104-A725CFCCEDBC}" destId="{4C74E480-DE45-4419-B381-71C351A017E6}" srcOrd="0" destOrd="0" presId="urn:microsoft.com/office/officeart/2018/2/layout/IconCircleList"/>
    <dgm:cxn modelId="{7131A68C-7954-4E93-9CE1-C38E0C038EF0}" srcId="{B0DC5E94-AA39-4981-8104-A725CFCCEDBC}" destId="{ADD31795-C0C6-4974-974C-ABD5EAB1493B}" srcOrd="0" destOrd="0" parTransId="{5B837AD8-F814-41A2-A16F-99B59DEA8ED8}" sibTransId="{D3532586-1583-4236-8E44-9E8498CDE83E}"/>
    <dgm:cxn modelId="{10C3B49B-2D3B-41D1-B423-3B890D04F43A}" srcId="{B0DC5E94-AA39-4981-8104-A725CFCCEDBC}" destId="{D5E786AD-D04D-45BC-A9D0-7485C1127272}" srcOrd="3" destOrd="0" parTransId="{6D5F790D-2ACF-407D-9B3C-3B922500F69F}" sibTransId="{01E8B9D4-93DC-4EAD-A093-62EFC0CC94CF}"/>
    <dgm:cxn modelId="{0274209C-CD0D-49C6-A57A-31DE0156E1B9}" type="presOf" srcId="{D5E786AD-D04D-45BC-A9D0-7485C1127272}" destId="{F5306E45-9D6E-47B5-AC56-CCAE2E9CD05A}" srcOrd="0" destOrd="0" presId="urn:microsoft.com/office/officeart/2018/2/layout/IconCircleList"/>
    <dgm:cxn modelId="{B699C6AD-259F-4967-BC34-97A24003E38D}" type="presOf" srcId="{ACF3CC48-EAFF-4331-80EF-13F4E1B2B1A8}" destId="{64C83278-D19F-4A1C-9FC4-45D09D0833E5}" srcOrd="0" destOrd="0" presId="urn:microsoft.com/office/officeart/2018/2/layout/IconCircleList"/>
    <dgm:cxn modelId="{E65060B0-9B7D-4308-B74D-DB1D15606DF3}" srcId="{B0DC5E94-AA39-4981-8104-A725CFCCEDBC}" destId="{BFA03065-4AB7-4A70-9471-7D946FBEBA05}" srcOrd="2" destOrd="0" parTransId="{7EA3ECBA-AF57-404A-B1C7-90182829AD3F}" sibTransId="{6C940502-A220-4A5B-81FF-FB1856E71627}"/>
    <dgm:cxn modelId="{4707EBB2-30DB-4A62-A701-7E627DB2E3D9}" type="presOf" srcId="{ADD31795-C0C6-4974-974C-ABD5EAB1493B}" destId="{D4284474-7182-4EB5-A896-EC80FE8FA3F6}" srcOrd="0" destOrd="0" presId="urn:microsoft.com/office/officeart/2018/2/layout/IconCircleList"/>
    <dgm:cxn modelId="{5B9FEDB4-A508-46C7-9330-F9009F78B194}" srcId="{B0DC5E94-AA39-4981-8104-A725CFCCEDBC}" destId="{572D1E2D-589F-4F87-9A3D-B6869AB2D968}" srcOrd="4" destOrd="0" parTransId="{3E23A720-2833-415B-9C50-52F504B7702E}" sibTransId="{26F8D1FB-1601-478F-8945-6A26110EE537}"/>
    <dgm:cxn modelId="{8C0508CF-6BDB-406B-AECF-689627A2E2E4}" type="presOf" srcId="{01E8B9D4-93DC-4EAD-A093-62EFC0CC94CF}" destId="{5D2B74F8-EA2B-450B-BFC0-064EA83B7DE7}" srcOrd="0" destOrd="0" presId="urn:microsoft.com/office/officeart/2018/2/layout/IconCircleList"/>
    <dgm:cxn modelId="{59EFF9DE-5D65-4D38-8211-6B60122EA73F}" type="presOf" srcId="{6C940502-A220-4A5B-81FF-FB1856E71627}" destId="{37C62479-B6F8-482A-921D-0FED6EC70421}" srcOrd="0" destOrd="0" presId="urn:microsoft.com/office/officeart/2018/2/layout/IconCircleList"/>
    <dgm:cxn modelId="{C372F4F4-CA78-464F-85C9-39A18237FD00}" type="presOf" srcId="{572D1E2D-589F-4F87-9A3D-B6869AB2D968}" destId="{A486CFDA-BA65-4BCE-B4C7-C8BE8FB4E421}" srcOrd="0" destOrd="0" presId="urn:microsoft.com/office/officeart/2018/2/layout/IconCircleList"/>
    <dgm:cxn modelId="{6804BB01-95C0-40D8-860C-35A753F1952D}" type="presParOf" srcId="{4C74E480-DE45-4419-B381-71C351A017E6}" destId="{86336FF9-9501-416E-97B3-0ACD57AA44A1}" srcOrd="0" destOrd="0" presId="urn:microsoft.com/office/officeart/2018/2/layout/IconCircleList"/>
    <dgm:cxn modelId="{3D2E50A0-B6EE-4084-9781-F69AD98CFDAB}" type="presParOf" srcId="{86336FF9-9501-416E-97B3-0ACD57AA44A1}" destId="{14328574-033F-4576-8C30-7DDD595C6264}" srcOrd="0" destOrd="0" presId="urn:microsoft.com/office/officeart/2018/2/layout/IconCircleList"/>
    <dgm:cxn modelId="{F143541E-5ED5-41FD-B172-C607622B9004}" type="presParOf" srcId="{14328574-033F-4576-8C30-7DDD595C6264}" destId="{F7556E0E-47D1-4003-A2F7-278744225167}" srcOrd="0" destOrd="0" presId="urn:microsoft.com/office/officeart/2018/2/layout/IconCircleList"/>
    <dgm:cxn modelId="{33DDFBAD-92A8-4A0A-8186-A35D3EE3886B}" type="presParOf" srcId="{14328574-033F-4576-8C30-7DDD595C6264}" destId="{6DBE63D6-8C60-4E77-BA89-A5E4EC9A28D6}" srcOrd="1" destOrd="0" presId="urn:microsoft.com/office/officeart/2018/2/layout/IconCircleList"/>
    <dgm:cxn modelId="{345AD667-91EA-42B3-B6D2-0A88780597F8}" type="presParOf" srcId="{14328574-033F-4576-8C30-7DDD595C6264}" destId="{86C16586-2924-4554-AE21-E872AFD4647C}" srcOrd="2" destOrd="0" presId="urn:microsoft.com/office/officeart/2018/2/layout/IconCircleList"/>
    <dgm:cxn modelId="{33AD6485-CBA3-4D78-BD11-053BD171FE92}" type="presParOf" srcId="{14328574-033F-4576-8C30-7DDD595C6264}" destId="{D4284474-7182-4EB5-A896-EC80FE8FA3F6}" srcOrd="3" destOrd="0" presId="urn:microsoft.com/office/officeart/2018/2/layout/IconCircleList"/>
    <dgm:cxn modelId="{181C270E-1649-45B5-82CA-5614E81D4CC0}" type="presParOf" srcId="{86336FF9-9501-416E-97B3-0ACD57AA44A1}" destId="{472272A4-8A75-4C98-BFD7-2F6F0E73FE01}" srcOrd="1" destOrd="0" presId="urn:microsoft.com/office/officeart/2018/2/layout/IconCircleList"/>
    <dgm:cxn modelId="{0C2B0884-65D9-4CAF-8468-EE2F321E318B}" type="presParOf" srcId="{86336FF9-9501-416E-97B3-0ACD57AA44A1}" destId="{80F3032A-AA29-44E0-B1D9-5A8EF4C37F72}" srcOrd="2" destOrd="0" presId="urn:microsoft.com/office/officeart/2018/2/layout/IconCircleList"/>
    <dgm:cxn modelId="{85E67671-C039-4BBD-ACC5-47C094ECC121}" type="presParOf" srcId="{80F3032A-AA29-44E0-B1D9-5A8EF4C37F72}" destId="{7645A13D-AF63-4B93-8FB8-9135AC0155C4}" srcOrd="0" destOrd="0" presId="urn:microsoft.com/office/officeart/2018/2/layout/IconCircleList"/>
    <dgm:cxn modelId="{081225B5-8BA5-4269-90A8-D81526C4CD55}" type="presParOf" srcId="{80F3032A-AA29-44E0-B1D9-5A8EF4C37F72}" destId="{90D60ED6-2B40-4106-98AD-23C5E94F89B7}" srcOrd="1" destOrd="0" presId="urn:microsoft.com/office/officeart/2018/2/layout/IconCircleList"/>
    <dgm:cxn modelId="{E46939C1-1F7F-450C-9DBC-B42F7F85DCF0}" type="presParOf" srcId="{80F3032A-AA29-44E0-B1D9-5A8EF4C37F72}" destId="{97F5E380-7579-4836-A058-1A278E9976F1}" srcOrd="2" destOrd="0" presId="urn:microsoft.com/office/officeart/2018/2/layout/IconCircleList"/>
    <dgm:cxn modelId="{5D2A19DE-4583-4311-BFB3-A300F83E54E6}" type="presParOf" srcId="{80F3032A-AA29-44E0-B1D9-5A8EF4C37F72}" destId="{64C83278-D19F-4A1C-9FC4-45D09D0833E5}" srcOrd="3" destOrd="0" presId="urn:microsoft.com/office/officeart/2018/2/layout/IconCircleList"/>
    <dgm:cxn modelId="{9DBAC6C6-2A1D-4FAB-9AA5-9701C8DC4A58}" type="presParOf" srcId="{86336FF9-9501-416E-97B3-0ACD57AA44A1}" destId="{54F330FD-8143-4038-8CB5-33F474E22EF7}" srcOrd="3" destOrd="0" presId="urn:microsoft.com/office/officeart/2018/2/layout/IconCircleList"/>
    <dgm:cxn modelId="{EDA9E586-FDBE-464C-A196-577ED37D14A8}" type="presParOf" srcId="{86336FF9-9501-416E-97B3-0ACD57AA44A1}" destId="{267BB926-8E65-4E45-8BAE-64C5ACCAC1BA}" srcOrd="4" destOrd="0" presId="urn:microsoft.com/office/officeart/2018/2/layout/IconCircleList"/>
    <dgm:cxn modelId="{277CE5E6-5DD4-4FDD-B1AB-98FEF4BB6B96}" type="presParOf" srcId="{267BB926-8E65-4E45-8BAE-64C5ACCAC1BA}" destId="{5DE4ABA0-5FC2-4925-9FD9-B2B6EF5AD190}" srcOrd="0" destOrd="0" presId="urn:microsoft.com/office/officeart/2018/2/layout/IconCircleList"/>
    <dgm:cxn modelId="{807F15EE-07C3-4146-8DE0-44BEE12309A2}" type="presParOf" srcId="{267BB926-8E65-4E45-8BAE-64C5ACCAC1BA}" destId="{047C5E33-116F-4F31-A884-0014CA212523}" srcOrd="1" destOrd="0" presId="urn:microsoft.com/office/officeart/2018/2/layout/IconCircleList"/>
    <dgm:cxn modelId="{B5A366A8-9CAC-465E-B4E5-C625AF26922A}" type="presParOf" srcId="{267BB926-8E65-4E45-8BAE-64C5ACCAC1BA}" destId="{FE34351A-2EEE-4083-B64F-B86236DAA9FD}" srcOrd="2" destOrd="0" presId="urn:microsoft.com/office/officeart/2018/2/layout/IconCircleList"/>
    <dgm:cxn modelId="{643C2805-F05C-4186-ADE5-CBD8AF6CBDE3}" type="presParOf" srcId="{267BB926-8E65-4E45-8BAE-64C5ACCAC1BA}" destId="{3826B173-1FC3-4DE3-B9F1-3A64C6BC3F2A}" srcOrd="3" destOrd="0" presId="urn:microsoft.com/office/officeart/2018/2/layout/IconCircleList"/>
    <dgm:cxn modelId="{228739F9-5329-49F3-A134-6402F73BA04D}" type="presParOf" srcId="{86336FF9-9501-416E-97B3-0ACD57AA44A1}" destId="{37C62479-B6F8-482A-921D-0FED6EC70421}" srcOrd="5" destOrd="0" presId="urn:microsoft.com/office/officeart/2018/2/layout/IconCircleList"/>
    <dgm:cxn modelId="{4D76E546-4E70-4208-9F69-3BEBA9C0D8B2}" type="presParOf" srcId="{86336FF9-9501-416E-97B3-0ACD57AA44A1}" destId="{FA155D07-2151-4547-809C-98C3E3EC8B2B}" srcOrd="6" destOrd="0" presId="urn:microsoft.com/office/officeart/2018/2/layout/IconCircleList"/>
    <dgm:cxn modelId="{14C2332B-5923-47A7-B452-BE428381D854}" type="presParOf" srcId="{FA155D07-2151-4547-809C-98C3E3EC8B2B}" destId="{6A2C4535-758A-4714-8483-2047EEE9F031}" srcOrd="0" destOrd="0" presId="urn:microsoft.com/office/officeart/2018/2/layout/IconCircleList"/>
    <dgm:cxn modelId="{9524D595-EAD3-479C-A3D9-39BAFFC608B8}" type="presParOf" srcId="{FA155D07-2151-4547-809C-98C3E3EC8B2B}" destId="{0FFC498B-BBB0-458E-93C6-1D71F816244B}" srcOrd="1" destOrd="0" presId="urn:microsoft.com/office/officeart/2018/2/layout/IconCircleList"/>
    <dgm:cxn modelId="{509413F3-8B7D-4E13-A3B7-E48E27BDE019}" type="presParOf" srcId="{FA155D07-2151-4547-809C-98C3E3EC8B2B}" destId="{1DDBCDBD-12FB-4FB3-B2C0-0E7C1625F84E}" srcOrd="2" destOrd="0" presId="urn:microsoft.com/office/officeart/2018/2/layout/IconCircleList"/>
    <dgm:cxn modelId="{15F7811E-1364-4527-8200-D37346C49324}" type="presParOf" srcId="{FA155D07-2151-4547-809C-98C3E3EC8B2B}" destId="{F5306E45-9D6E-47B5-AC56-CCAE2E9CD05A}" srcOrd="3" destOrd="0" presId="urn:microsoft.com/office/officeart/2018/2/layout/IconCircleList"/>
    <dgm:cxn modelId="{D7FF0241-F1BF-4817-8469-E4F305C27D8C}" type="presParOf" srcId="{86336FF9-9501-416E-97B3-0ACD57AA44A1}" destId="{5D2B74F8-EA2B-450B-BFC0-064EA83B7DE7}" srcOrd="7" destOrd="0" presId="urn:microsoft.com/office/officeart/2018/2/layout/IconCircleList"/>
    <dgm:cxn modelId="{E5C57EB7-F88F-4E20-8BB7-E7A41FF76DBA}" type="presParOf" srcId="{86336FF9-9501-416E-97B3-0ACD57AA44A1}" destId="{946E459D-3B66-4C7F-A60F-5027DC9C41C4}" srcOrd="8" destOrd="0" presId="urn:microsoft.com/office/officeart/2018/2/layout/IconCircleList"/>
    <dgm:cxn modelId="{F8A1EE9B-043C-4C46-9B4A-6BCEE4DAAFBF}" type="presParOf" srcId="{946E459D-3B66-4C7F-A60F-5027DC9C41C4}" destId="{19C2D866-BCBA-4977-98AF-BF7AAC8D9FC5}" srcOrd="0" destOrd="0" presId="urn:microsoft.com/office/officeart/2018/2/layout/IconCircleList"/>
    <dgm:cxn modelId="{69026B23-716B-4A7C-824C-1CB11307E36F}" type="presParOf" srcId="{946E459D-3B66-4C7F-A60F-5027DC9C41C4}" destId="{2FBC98C8-8316-4DAE-A289-48B2E35FD1C0}" srcOrd="1" destOrd="0" presId="urn:microsoft.com/office/officeart/2018/2/layout/IconCircleList"/>
    <dgm:cxn modelId="{A7D7DA73-E911-4182-9D19-61E657B1BB08}" type="presParOf" srcId="{946E459D-3B66-4C7F-A60F-5027DC9C41C4}" destId="{CC1B8ED8-A0B1-4B89-B8B7-B925058DE503}" srcOrd="2" destOrd="0" presId="urn:microsoft.com/office/officeart/2018/2/layout/IconCircleList"/>
    <dgm:cxn modelId="{424887DB-9918-4376-837F-502CF665826B}" type="presParOf" srcId="{946E459D-3B66-4C7F-A60F-5027DC9C41C4}" destId="{A486CFDA-BA65-4BCE-B4C7-C8BE8FB4E42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1CBC129-7A06-4DE7-85DE-585640192B63}"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98DD1EA-5C44-40B7-BED0-F32E3EBEA796}">
      <dgm:prSet custT="1"/>
      <dgm:spPr/>
      <dgm:t>
        <a:bodyPr/>
        <a:lstStyle/>
        <a:p>
          <a:pPr>
            <a:lnSpc>
              <a:spcPct val="100000"/>
            </a:lnSpc>
          </a:pPr>
          <a:r>
            <a:rPr lang="en-US" sz="1200" dirty="0"/>
            <a:t>While extending the target audience and enhancing competitive capabilities, organizations must consider the security legislation relevant to BI data handling.</a:t>
          </a:r>
        </a:p>
      </dgm:t>
    </dgm:pt>
    <dgm:pt modelId="{0E179CDC-7C23-4BBD-8633-3B266793FD79}" type="parTrans" cxnId="{FFF97249-3283-40A5-A15E-17A174FBB9ED}">
      <dgm:prSet/>
      <dgm:spPr/>
      <dgm:t>
        <a:bodyPr/>
        <a:lstStyle/>
        <a:p>
          <a:endParaRPr lang="en-US" sz="2000"/>
        </a:p>
      </dgm:t>
    </dgm:pt>
    <dgm:pt modelId="{2B7CCA8B-12A6-4F8E-9AD9-A9A4223665FA}" type="sibTrans" cxnId="{FFF97249-3283-40A5-A15E-17A174FBB9ED}">
      <dgm:prSet/>
      <dgm:spPr/>
      <dgm:t>
        <a:bodyPr/>
        <a:lstStyle/>
        <a:p>
          <a:endParaRPr lang="en-US" sz="2000"/>
        </a:p>
      </dgm:t>
    </dgm:pt>
    <dgm:pt modelId="{111E0278-9A19-4703-8976-C374F390D54D}">
      <dgm:prSet custT="1"/>
      <dgm:spPr/>
      <dgm:t>
        <a:bodyPr/>
        <a:lstStyle/>
        <a:p>
          <a:pPr>
            <a:lnSpc>
              <a:spcPct val="100000"/>
            </a:lnSpc>
          </a:pPr>
          <a:r>
            <a:rPr lang="en-US" sz="1200"/>
            <a:t>This includes ensuring data privacy, securing data transfers, and maintaining transparency in data usage.</a:t>
          </a:r>
        </a:p>
      </dgm:t>
    </dgm:pt>
    <dgm:pt modelId="{E4299F75-0696-4BB4-BFD6-366C29378187}" type="parTrans" cxnId="{FA1AC4BE-A776-4468-9F6F-7D324ADEB8BD}">
      <dgm:prSet/>
      <dgm:spPr/>
      <dgm:t>
        <a:bodyPr/>
        <a:lstStyle/>
        <a:p>
          <a:endParaRPr lang="en-US" sz="2000"/>
        </a:p>
      </dgm:t>
    </dgm:pt>
    <dgm:pt modelId="{D163DBD2-4B13-414C-96B9-772FE6C8F527}" type="sibTrans" cxnId="{FA1AC4BE-A776-4468-9F6F-7D324ADEB8BD}">
      <dgm:prSet/>
      <dgm:spPr/>
      <dgm:t>
        <a:bodyPr/>
        <a:lstStyle/>
        <a:p>
          <a:endParaRPr lang="en-US" sz="2000"/>
        </a:p>
      </dgm:t>
    </dgm:pt>
    <dgm:pt modelId="{101CC16A-2299-4D27-8788-7C9C4F4B698B}">
      <dgm:prSet custT="1"/>
      <dgm:spPr/>
      <dgm:t>
        <a:bodyPr/>
        <a:lstStyle/>
        <a:p>
          <a:pPr>
            <a:lnSpc>
              <a:spcPct val="100000"/>
            </a:lnSpc>
          </a:pPr>
          <a:r>
            <a:rPr lang="en-US" sz="1200" dirty="0"/>
            <a:t>Compliance not only shields the organization from legal action but also builds trust with customers, which can be a significant competitive advantage in environments reliant on data sensitivity.</a:t>
          </a:r>
        </a:p>
      </dgm:t>
    </dgm:pt>
    <dgm:pt modelId="{2ADDB038-F79D-477C-84E0-12C084922739}" type="parTrans" cxnId="{9031DA7A-B6C1-4F71-AA1F-571AD26DC115}">
      <dgm:prSet/>
      <dgm:spPr/>
      <dgm:t>
        <a:bodyPr/>
        <a:lstStyle/>
        <a:p>
          <a:endParaRPr lang="en-US" sz="2000"/>
        </a:p>
      </dgm:t>
    </dgm:pt>
    <dgm:pt modelId="{24293CE4-2612-4ECB-B4C2-BAD24E3D4DA9}" type="sibTrans" cxnId="{9031DA7A-B6C1-4F71-AA1F-571AD26DC115}">
      <dgm:prSet/>
      <dgm:spPr/>
      <dgm:t>
        <a:bodyPr/>
        <a:lstStyle/>
        <a:p>
          <a:endParaRPr lang="en-US" sz="2000"/>
        </a:p>
      </dgm:t>
    </dgm:pt>
    <dgm:pt modelId="{D3B79692-DB0A-4285-95F6-9B7ED8CE2B87}">
      <dgm:prSet custT="1"/>
      <dgm:spPr/>
      <dgm:t>
        <a:bodyPr/>
        <a:lstStyle/>
        <a:p>
          <a:pPr>
            <a:lnSpc>
              <a:spcPct val="100000"/>
            </a:lnSpc>
          </a:pPr>
          <a:r>
            <a:rPr lang="en-US" sz="1200" dirty="0"/>
            <a:t>Amazon, FedEx and Coca-Cola are each following very strict data protection regulations based on their own industries. For instance, GDPR, CCPA and HIPAA. </a:t>
          </a:r>
        </a:p>
      </dgm:t>
    </dgm:pt>
    <dgm:pt modelId="{3B13AFC8-2146-4F1E-A431-D4D147C7E97A}" type="parTrans" cxnId="{D8B8C04B-FE52-4F5F-9BDC-ABC902F6590C}">
      <dgm:prSet/>
      <dgm:spPr/>
      <dgm:t>
        <a:bodyPr/>
        <a:lstStyle/>
        <a:p>
          <a:endParaRPr lang="en-US" sz="2000"/>
        </a:p>
      </dgm:t>
    </dgm:pt>
    <dgm:pt modelId="{D466D29E-6298-4FBB-928C-E4E892E9D4EF}" type="sibTrans" cxnId="{D8B8C04B-FE52-4F5F-9BDC-ABC902F6590C}">
      <dgm:prSet/>
      <dgm:spPr/>
      <dgm:t>
        <a:bodyPr/>
        <a:lstStyle/>
        <a:p>
          <a:endParaRPr lang="en-US" sz="2000"/>
        </a:p>
      </dgm:t>
    </dgm:pt>
    <dgm:pt modelId="{6BFFF6CE-3435-43B0-A978-9B9D920AE9E3}">
      <dgm:prSet custT="1"/>
      <dgm:spPr/>
      <dgm:t>
        <a:bodyPr/>
        <a:lstStyle/>
        <a:p>
          <a:pPr>
            <a:lnSpc>
              <a:spcPct val="100000"/>
            </a:lnSpc>
          </a:pPr>
          <a:r>
            <a:rPr lang="en-US" sz="1200" dirty="0"/>
            <a:t>They ensure their BI projects are both legally compliant and successful by implementing complete data security measures which has a double effect of being legally compliant and sustaining their market leadership.</a:t>
          </a:r>
          <a:endParaRPr lang="en-US" sz="1200" dirty="0">
            <a:effectLst/>
          </a:endParaRPr>
        </a:p>
      </dgm:t>
    </dgm:pt>
    <dgm:pt modelId="{573067B9-F9DB-4661-A8E2-815A56AF3A62}" type="parTrans" cxnId="{EC0B65C3-04B8-484E-88B7-9B80ACF81B3D}">
      <dgm:prSet/>
      <dgm:spPr/>
      <dgm:t>
        <a:bodyPr/>
        <a:lstStyle/>
        <a:p>
          <a:endParaRPr lang="en-US" sz="2000"/>
        </a:p>
      </dgm:t>
    </dgm:pt>
    <dgm:pt modelId="{98A11AB9-A301-46C6-AA0A-867AC9ADBDDC}" type="sibTrans" cxnId="{EC0B65C3-04B8-484E-88B7-9B80ACF81B3D}">
      <dgm:prSet/>
      <dgm:spPr/>
      <dgm:t>
        <a:bodyPr/>
        <a:lstStyle/>
        <a:p>
          <a:endParaRPr lang="en-US" sz="2000"/>
        </a:p>
      </dgm:t>
    </dgm:pt>
    <dgm:pt modelId="{00E34208-CB24-4ABD-9060-9253DCF79054}" type="pres">
      <dgm:prSet presAssocID="{21CBC129-7A06-4DE7-85DE-585640192B63}" presName="root" presStyleCnt="0">
        <dgm:presLayoutVars>
          <dgm:dir/>
          <dgm:resizeHandles val="exact"/>
        </dgm:presLayoutVars>
      </dgm:prSet>
      <dgm:spPr/>
    </dgm:pt>
    <dgm:pt modelId="{A2AAD0CC-B4FE-4795-B4D8-21DB11C20AE8}" type="pres">
      <dgm:prSet presAssocID="{D98DD1EA-5C44-40B7-BED0-F32E3EBEA796}" presName="compNode" presStyleCnt="0"/>
      <dgm:spPr/>
    </dgm:pt>
    <dgm:pt modelId="{384EE407-9645-4D24-B960-9AC4684BB927}" type="pres">
      <dgm:prSet presAssocID="{D98DD1EA-5C44-40B7-BED0-F32E3EBEA79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D6C16562-88D3-415F-B3E4-D482C04DD242}" type="pres">
      <dgm:prSet presAssocID="{D98DD1EA-5C44-40B7-BED0-F32E3EBEA796}" presName="spaceRect" presStyleCnt="0"/>
      <dgm:spPr/>
    </dgm:pt>
    <dgm:pt modelId="{89AC35E5-D3C8-4043-924E-B27A4D442025}" type="pres">
      <dgm:prSet presAssocID="{D98DD1EA-5C44-40B7-BED0-F32E3EBEA796}" presName="textRect" presStyleLbl="revTx" presStyleIdx="0" presStyleCnt="5">
        <dgm:presLayoutVars>
          <dgm:chMax val="1"/>
          <dgm:chPref val="1"/>
        </dgm:presLayoutVars>
      </dgm:prSet>
      <dgm:spPr/>
    </dgm:pt>
    <dgm:pt modelId="{CE5CC4E4-1B31-49C9-AD3A-A4540BA1C35B}" type="pres">
      <dgm:prSet presAssocID="{2B7CCA8B-12A6-4F8E-9AD9-A9A4223665FA}" presName="sibTrans" presStyleCnt="0"/>
      <dgm:spPr/>
    </dgm:pt>
    <dgm:pt modelId="{872684C3-7D32-4632-83C2-D1EBCF554E4D}" type="pres">
      <dgm:prSet presAssocID="{111E0278-9A19-4703-8976-C374F390D54D}" presName="compNode" presStyleCnt="0"/>
      <dgm:spPr/>
    </dgm:pt>
    <dgm:pt modelId="{F159F9A8-11B8-4E3B-973C-6BA5F2492E80}" type="pres">
      <dgm:prSet presAssocID="{111E0278-9A19-4703-8976-C374F390D5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redder"/>
        </a:ext>
      </dgm:extLst>
    </dgm:pt>
    <dgm:pt modelId="{1A14BBC1-F78F-414D-80C0-9DF0307D55E2}" type="pres">
      <dgm:prSet presAssocID="{111E0278-9A19-4703-8976-C374F390D54D}" presName="spaceRect" presStyleCnt="0"/>
      <dgm:spPr/>
    </dgm:pt>
    <dgm:pt modelId="{E584687E-6EDA-4940-A95E-F764C3CE8626}" type="pres">
      <dgm:prSet presAssocID="{111E0278-9A19-4703-8976-C374F390D54D}" presName="textRect" presStyleLbl="revTx" presStyleIdx="1" presStyleCnt="5">
        <dgm:presLayoutVars>
          <dgm:chMax val="1"/>
          <dgm:chPref val="1"/>
        </dgm:presLayoutVars>
      </dgm:prSet>
      <dgm:spPr/>
    </dgm:pt>
    <dgm:pt modelId="{2BD0742A-8A8F-4620-AC1E-08E79A1B73FA}" type="pres">
      <dgm:prSet presAssocID="{D163DBD2-4B13-414C-96B9-772FE6C8F527}" presName="sibTrans" presStyleCnt="0"/>
      <dgm:spPr/>
    </dgm:pt>
    <dgm:pt modelId="{7CA13B94-FCCD-408A-9534-572A8DEDFC46}" type="pres">
      <dgm:prSet presAssocID="{101CC16A-2299-4D27-8788-7C9C4F4B698B}" presName="compNode" presStyleCnt="0"/>
      <dgm:spPr/>
    </dgm:pt>
    <dgm:pt modelId="{EF21256E-D2FD-43A9-AB98-F87F8709AC0F}" type="pres">
      <dgm:prSet presAssocID="{101CC16A-2299-4D27-8788-7C9C4F4B698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entist"/>
        </a:ext>
      </dgm:extLst>
    </dgm:pt>
    <dgm:pt modelId="{D984E86E-B580-41E5-A1DF-098777EF6FF7}" type="pres">
      <dgm:prSet presAssocID="{101CC16A-2299-4D27-8788-7C9C4F4B698B}" presName="spaceRect" presStyleCnt="0"/>
      <dgm:spPr/>
    </dgm:pt>
    <dgm:pt modelId="{67D1F2A6-0DD4-41E9-896B-1726F43C5368}" type="pres">
      <dgm:prSet presAssocID="{101CC16A-2299-4D27-8788-7C9C4F4B698B}" presName="textRect" presStyleLbl="revTx" presStyleIdx="2" presStyleCnt="5">
        <dgm:presLayoutVars>
          <dgm:chMax val="1"/>
          <dgm:chPref val="1"/>
        </dgm:presLayoutVars>
      </dgm:prSet>
      <dgm:spPr/>
    </dgm:pt>
    <dgm:pt modelId="{63F8F56E-0A39-4E12-87BB-19A752F0C5A7}" type="pres">
      <dgm:prSet presAssocID="{24293CE4-2612-4ECB-B4C2-BAD24E3D4DA9}" presName="sibTrans" presStyleCnt="0"/>
      <dgm:spPr/>
    </dgm:pt>
    <dgm:pt modelId="{718C5AA5-C5D2-40F0-9C2B-37AD46128B27}" type="pres">
      <dgm:prSet presAssocID="{D3B79692-DB0A-4285-95F6-9B7ED8CE2B87}" presName="compNode" presStyleCnt="0"/>
      <dgm:spPr/>
    </dgm:pt>
    <dgm:pt modelId="{4E9C2770-A919-418E-ACE5-E971055B87C9}" type="pres">
      <dgm:prSet presAssocID="{D3B79692-DB0A-4285-95F6-9B7ED8CE2B8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ottle"/>
        </a:ext>
      </dgm:extLst>
    </dgm:pt>
    <dgm:pt modelId="{C4D47C3B-51FB-4F20-9F7E-4B30FF67FA6C}" type="pres">
      <dgm:prSet presAssocID="{D3B79692-DB0A-4285-95F6-9B7ED8CE2B87}" presName="spaceRect" presStyleCnt="0"/>
      <dgm:spPr/>
    </dgm:pt>
    <dgm:pt modelId="{EDFA9358-F46F-4070-9DCE-058F86BE69A3}" type="pres">
      <dgm:prSet presAssocID="{D3B79692-DB0A-4285-95F6-9B7ED8CE2B87}" presName="textRect" presStyleLbl="revTx" presStyleIdx="3" presStyleCnt="5">
        <dgm:presLayoutVars>
          <dgm:chMax val="1"/>
          <dgm:chPref val="1"/>
        </dgm:presLayoutVars>
      </dgm:prSet>
      <dgm:spPr/>
    </dgm:pt>
    <dgm:pt modelId="{19338B76-E025-47FF-A79E-A717FFFCAD3D}" type="pres">
      <dgm:prSet presAssocID="{D466D29E-6298-4FBB-928C-E4E892E9D4EF}" presName="sibTrans" presStyleCnt="0"/>
      <dgm:spPr/>
    </dgm:pt>
    <dgm:pt modelId="{B4673E3D-5BF4-4175-864E-80885FBCE25F}" type="pres">
      <dgm:prSet presAssocID="{6BFFF6CE-3435-43B0-A978-9B9D920AE9E3}" presName="compNode" presStyleCnt="0"/>
      <dgm:spPr/>
    </dgm:pt>
    <dgm:pt modelId="{7A07F228-095C-425C-8F53-B3365D065CB9}" type="pres">
      <dgm:prSet presAssocID="{6BFFF6CE-3435-43B0-A978-9B9D920AE9E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andshake"/>
        </a:ext>
      </dgm:extLst>
    </dgm:pt>
    <dgm:pt modelId="{38CA8524-9C58-41EB-B646-F1D938DD489A}" type="pres">
      <dgm:prSet presAssocID="{6BFFF6CE-3435-43B0-A978-9B9D920AE9E3}" presName="spaceRect" presStyleCnt="0"/>
      <dgm:spPr/>
    </dgm:pt>
    <dgm:pt modelId="{AC28D11A-4A07-4D74-B9DA-9999EAD23DC0}" type="pres">
      <dgm:prSet presAssocID="{6BFFF6CE-3435-43B0-A978-9B9D920AE9E3}" presName="textRect" presStyleLbl="revTx" presStyleIdx="4" presStyleCnt="5">
        <dgm:presLayoutVars>
          <dgm:chMax val="1"/>
          <dgm:chPref val="1"/>
        </dgm:presLayoutVars>
      </dgm:prSet>
      <dgm:spPr/>
    </dgm:pt>
  </dgm:ptLst>
  <dgm:cxnLst>
    <dgm:cxn modelId="{2A5C9520-3DD0-425D-8671-B45487E1F680}" type="presOf" srcId="{6BFFF6CE-3435-43B0-A978-9B9D920AE9E3}" destId="{AC28D11A-4A07-4D74-B9DA-9999EAD23DC0}" srcOrd="0" destOrd="0" presId="urn:microsoft.com/office/officeart/2018/2/layout/IconLabelList"/>
    <dgm:cxn modelId="{02701522-9C80-4C48-99FA-231767BCDA6D}" type="presOf" srcId="{101CC16A-2299-4D27-8788-7C9C4F4B698B}" destId="{67D1F2A6-0DD4-41E9-896B-1726F43C5368}" srcOrd="0" destOrd="0" presId="urn:microsoft.com/office/officeart/2018/2/layout/IconLabelList"/>
    <dgm:cxn modelId="{E8D27F25-C63B-4A51-B9D5-34666B757EB4}" type="presOf" srcId="{D3B79692-DB0A-4285-95F6-9B7ED8CE2B87}" destId="{EDFA9358-F46F-4070-9DCE-058F86BE69A3}" srcOrd="0" destOrd="0" presId="urn:microsoft.com/office/officeart/2018/2/layout/IconLabelList"/>
    <dgm:cxn modelId="{FFF97249-3283-40A5-A15E-17A174FBB9ED}" srcId="{21CBC129-7A06-4DE7-85DE-585640192B63}" destId="{D98DD1EA-5C44-40B7-BED0-F32E3EBEA796}" srcOrd="0" destOrd="0" parTransId="{0E179CDC-7C23-4BBD-8633-3B266793FD79}" sibTransId="{2B7CCA8B-12A6-4F8E-9AD9-A9A4223665FA}"/>
    <dgm:cxn modelId="{D8B8C04B-FE52-4F5F-9BDC-ABC902F6590C}" srcId="{21CBC129-7A06-4DE7-85DE-585640192B63}" destId="{D3B79692-DB0A-4285-95F6-9B7ED8CE2B87}" srcOrd="3" destOrd="0" parTransId="{3B13AFC8-2146-4F1E-A431-D4D147C7E97A}" sibTransId="{D466D29E-6298-4FBB-928C-E4E892E9D4EF}"/>
    <dgm:cxn modelId="{9031DA7A-B6C1-4F71-AA1F-571AD26DC115}" srcId="{21CBC129-7A06-4DE7-85DE-585640192B63}" destId="{101CC16A-2299-4D27-8788-7C9C4F4B698B}" srcOrd="2" destOrd="0" parTransId="{2ADDB038-F79D-477C-84E0-12C084922739}" sibTransId="{24293CE4-2612-4ECB-B4C2-BAD24E3D4DA9}"/>
    <dgm:cxn modelId="{83B6D693-3039-4BD3-9241-55D49690E1C2}" type="presOf" srcId="{111E0278-9A19-4703-8976-C374F390D54D}" destId="{E584687E-6EDA-4940-A95E-F764C3CE8626}" srcOrd="0" destOrd="0" presId="urn:microsoft.com/office/officeart/2018/2/layout/IconLabelList"/>
    <dgm:cxn modelId="{FA1AC4BE-A776-4468-9F6F-7D324ADEB8BD}" srcId="{21CBC129-7A06-4DE7-85DE-585640192B63}" destId="{111E0278-9A19-4703-8976-C374F390D54D}" srcOrd="1" destOrd="0" parTransId="{E4299F75-0696-4BB4-BFD6-366C29378187}" sibTransId="{D163DBD2-4B13-414C-96B9-772FE6C8F527}"/>
    <dgm:cxn modelId="{9410DAC2-1864-460E-B701-5F33C2BEB114}" type="presOf" srcId="{D98DD1EA-5C44-40B7-BED0-F32E3EBEA796}" destId="{89AC35E5-D3C8-4043-924E-B27A4D442025}" srcOrd="0" destOrd="0" presId="urn:microsoft.com/office/officeart/2018/2/layout/IconLabelList"/>
    <dgm:cxn modelId="{EC0B65C3-04B8-484E-88B7-9B80ACF81B3D}" srcId="{21CBC129-7A06-4DE7-85DE-585640192B63}" destId="{6BFFF6CE-3435-43B0-A978-9B9D920AE9E3}" srcOrd="4" destOrd="0" parTransId="{573067B9-F9DB-4661-A8E2-815A56AF3A62}" sibTransId="{98A11AB9-A301-46C6-AA0A-867AC9ADBDDC}"/>
    <dgm:cxn modelId="{435239FD-EEF5-4BB0-9D07-AFD8C4336856}" type="presOf" srcId="{21CBC129-7A06-4DE7-85DE-585640192B63}" destId="{00E34208-CB24-4ABD-9060-9253DCF79054}" srcOrd="0" destOrd="0" presId="urn:microsoft.com/office/officeart/2018/2/layout/IconLabelList"/>
    <dgm:cxn modelId="{B8FE1F5B-BC62-4E15-BA80-C0A5050A373B}" type="presParOf" srcId="{00E34208-CB24-4ABD-9060-9253DCF79054}" destId="{A2AAD0CC-B4FE-4795-B4D8-21DB11C20AE8}" srcOrd="0" destOrd="0" presId="urn:microsoft.com/office/officeart/2018/2/layout/IconLabelList"/>
    <dgm:cxn modelId="{4C2941E0-5F3E-4607-B177-EFC26568E916}" type="presParOf" srcId="{A2AAD0CC-B4FE-4795-B4D8-21DB11C20AE8}" destId="{384EE407-9645-4D24-B960-9AC4684BB927}" srcOrd="0" destOrd="0" presId="urn:microsoft.com/office/officeart/2018/2/layout/IconLabelList"/>
    <dgm:cxn modelId="{5FBBD0FE-91BC-49AD-80F7-B30F41269136}" type="presParOf" srcId="{A2AAD0CC-B4FE-4795-B4D8-21DB11C20AE8}" destId="{D6C16562-88D3-415F-B3E4-D482C04DD242}" srcOrd="1" destOrd="0" presId="urn:microsoft.com/office/officeart/2018/2/layout/IconLabelList"/>
    <dgm:cxn modelId="{C3CE409C-9C94-4B93-B62E-B64CB483BFE4}" type="presParOf" srcId="{A2AAD0CC-B4FE-4795-B4D8-21DB11C20AE8}" destId="{89AC35E5-D3C8-4043-924E-B27A4D442025}" srcOrd="2" destOrd="0" presId="urn:microsoft.com/office/officeart/2018/2/layout/IconLabelList"/>
    <dgm:cxn modelId="{5241934E-BB1F-4B0A-9CAA-89BE854B593B}" type="presParOf" srcId="{00E34208-CB24-4ABD-9060-9253DCF79054}" destId="{CE5CC4E4-1B31-49C9-AD3A-A4540BA1C35B}" srcOrd="1" destOrd="0" presId="urn:microsoft.com/office/officeart/2018/2/layout/IconLabelList"/>
    <dgm:cxn modelId="{93955708-6AC5-42FD-A615-3EB375CED848}" type="presParOf" srcId="{00E34208-CB24-4ABD-9060-9253DCF79054}" destId="{872684C3-7D32-4632-83C2-D1EBCF554E4D}" srcOrd="2" destOrd="0" presId="urn:microsoft.com/office/officeart/2018/2/layout/IconLabelList"/>
    <dgm:cxn modelId="{DE61B111-0C12-4DE4-ABFC-71B9CDC1304C}" type="presParOf" srcId="{872684C3-7D32-4632-83C2-D1EBCF554E4D}" destId="{F159F9A8-11B8-4E3B-973C-6BA5F2492E80}" srcOrd="0" destOrd="0" presId="urn:microsoft.com/office/officeart/2018/2/layout/IconLabelList"/>
    <dgm:cxn modelId="{21767708-B1AE-41EB-B086-A1771E7B6FDD}" type="presParOf" srcId="{872684C3-7D32-4632-83C2-D1EBCF554E4D}" destId="{1A14BBC1-F78F-414D-80C0-9DF0307D55E2}" srcOrd="1" destOrd="0" presId="urn:microsoft.com/office/officeart/2018/2/layout/IconLabelList"/>
    <dgm:cxn modelId="{E7F061AC-6A49-4CB1-B09D-5F3668016776}" type="presParOf" srcId="{872684C3-7D32-4632-83C2-D1EBCF554E4D}" destId="{E584687E-6EDA-4940-A95E-F764C3CE8626}" srcOrd="2" destOrd="0" presId="urn:microsoft.com/office/officeart/2018/2/layout/IconLabelList"/>
    <dgm:cxn modelId="{2446557C-49D4-4931-9307-CE386603352B}" type="presParOf" srcId="{00E34208-CB24-4ABD-9060-9253DCF79054}" destId="{2BD0742A-8A8F-4620-AC1E-08E79A1B73FA}" srcOrd="3" destOrd="0" presId="urn:microsoft.com/office/officeart/2018/2/layout/IconLabelList"/>
    <dgm:cxn modelId="{1AF35A2E-D1BF-4F25-825E-C6020446410D}" type="presParOf" srcId="{00E34208-CB24-4ABD-9060-9253DCF79054}" destId="{7CA13B94-FCCD-408A-9534-572A8DEDFC46}" srcOrd="4" destOrd="0" presId="urn:microsoft.com/office/officeart/2018/2/layout/IconLabelList"/>
    <dgm:cxn modelId="{E83B83B7-B355-42EB-82E9-9021416F579A}" type="presParOf" srcId="{7CA13B94-FCCD-408A-9534-572A8DEDFC46}" destId="{EF21256E-D2FD-43A9-AB98-F87F8709AC0F}" srcOrd="0" destOrd="0" presId="urn:microsoft.com/office/officeart/2018/2/layout/IconLabelList"/>
    <dgm:cxn modelId="{953DF3CE-B366-4ECF-9539-DDE7B439CB3E}" type="presParOf" srcId="{7CA13B94-FCCD-408A-9534-572A8DEDFC46}" destId="{D984E86E-B580-41E5-A1DF-098777EF6FF7}" srcOrd="1" destOrd="0" presId="urn:microsoft.com/office/officeart/2018/2/layout/IconLabelList"/>
    <dgm:cxn modelId="{64F40590-E208-4F91-928E-2470FD971F19}" type="presParOf" srcId="{7CA13B94-FCCD-408A-9534-572A8DEDFC46}" destId="{67D1F2A6-0DD4-41E9-896B-1726F43C5368}" srcOrd="2" destOrd="0" presId="urn:microsoft.com/office/officeart/2018/2/layout/IconLabelList"/>
    <dgm:cxn modelId="{C8432F96-70D0-4E4B-8A2B-BA66111866A4}" type="presParOf" srcId="{00E34208-CB24-4ABD-9060-9253DCF79054}" destId="{63F8F56E-0A39-4E12-87BB-19A752F0C5A7}" srcOrd="5" destOrd="0" presId="urn:microsoft.com/office/officeart/2018/2/layout/IconLabelList"/>
    <dgm:cxn modelId="{46556419-386F-4985-806C-412FE0BB7EE5}" type="presParOf" srcId="{00E34208-CB24-4ABD-9060-9253DCF79054}" destId="{718C5AA5-C5D2-40F0-9C2B-37AD46128B27}" srcOrd="6" destOrd="0" presId="urn:microsoft.com/office/officeart/2018/2/layout/IconLabelList"/>
    <dgm:cxn modelId="{32FD9A56-F320-4795-B676-1DB5089DE82E}" type="presParOf" srcId="{718C5AA5-C5D2-40F0-9C2B-37AD46128B27}" destId="{4E9C2770-A919-418E-ACE5-E971055B87C9}" srcOrd="0" destOrd="0" presId="urn:microsoft.com/office/officeart/2018/2/layout/IconLabelList"/>
    <dgm:cxn modelId="{89ECE860-97AE-47B6-B6C4-7576ADB8D723}" type="presParOf" srcId="{718C5AA5-C5D2-40F0-9C2B-37AD46128B27}" destId="{C4D47C3B-51FB-4F20-9F7E-4B30FF67FA6C}" srcOrd="1" destOrd="0" presId="urn:microsoft.com/office/officeart/2018/2/layout/IconLabelList"/>
    <dgm:cxn modelId="{BF3B92CB-3BEA-440D-9BE8-F487A9B50FEE}" type="presParOf" srcId="{718C5AA5-C5D2-40F0-9C2B-37AD46128B27}" destId="{EDFA9358-F46F-4070-9DCE-058F86BE69A3}" srcOrd="2" destOrd="0" presId="urn:microsoft.com/office/officeart/2018/2/layout/IconLabelList"/>
    <dgm:cxn modelId="{541ACCA2-9BC2-4E43-9226-55FF6BC990D3}" type="presParOf" srcId="{00E34208-CB24-4ABD-9060-9253DCF79054}" destId="{19338B76-E025-47FF-A79E-A717FFFCAD3D}" srcOrd="7" destOrd="0" presId="urn:microsoft.com/office/officeart/2018/2/layout/IconLabelList"/>
    <dgm:cxn modelId="{CB503432-E786-42BB-B6E0-B25D29B54D0E}" type="presParOf" srcId="{00E34208-CB24-4ABD-9060-9253DCF79054}" destId="{B4673E3D-5BF4-4175-864E-80885FBCE25F}" srcOrd="8" destOrd="0" presId="urn:microsoft.com/office/officeart/2018/2/layout/IconLabelList"/>
    <dgm:cxn modelId="{14EB8343-1C9F-4515-9DFF-0BA9231A9692}" type="presParOf" srcId="{B4673E3D-5BF4-4175-864E-80885FBCE25F}" destId="{7A07F228-095C-425C-8F53-B3365D065CB9}" srcOrd="0" destOrd="0" presId="urn:microsoft.com/office/officeart/2018/2/layout/IconLabelList"/>
    <dgm:cxn modelId="{49C13930-4FBF-4D22-86F3-44BCD4889E61}" type="presParOf" srcId="{B4673E3D-5BF4-4175-864E-80885FBCE25F}" destId="{38CA8524-9C58-41EB-B646-F1D938DD489A}" srcOrd="1" destOrd="0" presId="urn:microsoft.com/office/officeart/2018/2/layout/IconLabelList"/>
    <dgm:cxn modelId="{C9FAA72C-1C7F-4800-AC56-0A551B64E01F}" type="presParOf" srcId="{B4673E3D-5BF4-4175-864E-80885FBCE25F}" destId="{AC28D11A-4A07-4D74-B9DA-9999EAD23DC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1B70B0-8FF3-4A08-A52A-A88DE1B9F93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B1C57BE-4D5A-40D1-9DA6-2D9A31CD21A8}">
      <dgm:prSet/>
      <dgm:spPr/>
      <dgm:t>
        <a:bodyPr/>
        <a:lstStyle/>
        <a:p>
          <a:pPr>
            <a:lnSpc>
              <a:spcPct val="100000"/>
            </a:lnSpc>
          </a:pPr>
          <a:r>
            <a:rPr lang="en-US" b="1" dirty="0"/>
            <a:t>Online Analytical Processing (OLAP):</a:t>
          </a:r>
          <a:r>
            <a:rPr lang="en-US" b="0" dirty="0"/>
            <a:t> OLAP enable users to study data from multiple DBMS at the same time by presenting information from diverse viewpoints, a thing that is especially useful for sophisticated computations, trend analysis, and data modeling. Two of the main tools are: Apache </a:t>
          </a:r>
          <a:r>
            <a:rPr lang="en-US" b="0" dirty="0" err="1"/>
            <a:t>Kylin</a:t>
          </a:r>
          <a:r>
            <a:rPr lang="en-US" b="0" dirty="0"/>
            <a:t> and Microsoft Analysis Services.</a:t>
          </a:r>
        </a:p>
      </dgm:t>
    </dgm:pt>
    <dgm:pt modelId="{8149BDDF-44B9-4C17-8A7A-2ACE73C56C27}" type="parTrans" cxnId="{0C38FCCC-FD13-46DB-9067-D198658270BE}">
      <dgm:prSet/>
      <dgm:spPr/>
      <dgm:t>
        <a:bodyPr/>
        <a:lstStyle/>
        <a:p>
          <a:endParaRPr lang="en-US"/>
        </a:p>
      </dgm:t>
    </dgm:pt>
    <dgm:pt modelId="{C6AF6953-D296-4AEF-8D62-022C6EAF9661}" type="sibTrans" cxnId="{0C38FCCC-FD13-46DB-9067-D198658270BE}">
      <dgm:prSet/>
      <dgm:spPr/>
      <dgm:t>
        <a:bodyPr/>
        <a:lstStyle/>
        <a:p>
          <a:endParaRPr lang="en-US"/>
        </a:p>
      </dgm:t>
    </dgm:pt>
    <dgm:pt modelId="{4DF43F11-9A9A-406C-845B-B4BE0184601B}">
      <dgm:prSet/>
      <dgm:spPr/>
      <dgm:t>
        <a:bodyPr/>
        <a:lstStyle/>
        <a:p>
          <a:r>
            <a:rPr lang="en-US" b="1" dirty="0"/>
            <a:t>Predictive Analytics: </a:t>
          </a:r>
          <a:r>
            <a:rPr lang="en-US" b="0" dirty="0"/>
            <a:t>This involves using statistical algorithms and machine learning techniques to forecast future occurrences given past data. Examples of such algorithms include neural networks, decision trees, and various machine learning models.</a:t>
          </a:r>
        </a:p>
      </dgm:t>
    </dgm:pt>
    <dgm:pt modelId="{3BFDED8F-1369-4B66-8785-B5589CC0D31F}" type="parTrans" cxnId="{40D42119-8B81-4C1D-891A-8C6DBD279747}">
      <dgm:prSet/>
      <dgm:spPr/>
      <dgm:t>
        <a:bodyPr/>
        <a:lstStyle/>
        <a:p>
          <a:endParaRPr lang="en-US"/>
        </a:p>
      </dgm:t>
    </dgm:pt>
    <dgm:pt modelId="{CA0A45AC-018B-4089-A454-965BCBB51ACB}" type="sibTrans" cxnId="{40D42119-8B81-4C1D-891A-8C6DBD279747}">
      <dgm:prSet/>
      <dgm:spPr/>
      <dgm:t>
        <a:bodyPr/>
        <a:lstStyle/>
        <a:p>
          <a:endParaRPr lang="en-US"/>
        </a:p>
      </dgm:t>
    </dgm:pt>
    <dgm:pt modelId="{63868417-DED4-4771-985F-B8EACF488B3A}" type="pres">
      <dgm:prSet presAssocID="{591B70B0-8FF3-4A08-A52A-A88DE1B9F936}" presName="root" presStyleCnt="0">
        <dgm:presLayoutVars>
          <dgm:dir/>
          <dgm:resizeHandles val="exact"/>
        </dgm:presLayoutVars>
      </dgm:prSet>
      <dgm:spPr/>
    </dgm:pt>
    <dgm:pt modelId="{3F6E99C6-D24C-4074-BDC8-EBD74AB2E15F}" type="pres">
      <dgm:prSet presAssocID="{2B1C57BE-4D5A-40D1-9DA6-2D9A31CD21A8}" presName="compNode" presStyleCnt="0"/>
      <dgm:spPr/>
    </dgm:pt>
    <dgm:pt modelId="{ADF3D836-2131-48AE-8D81-122D1848A457}" type="pres">
      <dgm:prSet presAssocID="{2B1C57BE-4D5A-40D1-9DA6-2D9A31CD21A8}" presName="bgRect" presStyleLbl="bgShp" presStyleIdx="0" presStyleCnt="2"/>
      <dgm:spPr/>
    </dgm:pt>
    <dgm:pt modelId="{9C6325E2-D45E-4C60-B46D-DA62FE423261}" type="pres">
      <dgm:prSet presAssocID="{2B1C57BE-4D5A-40D1-9DA6-2D9A31CD21A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6DB4A77E-1C6F-48D8-AE1E-07A9CEC25E31}" type="pres">
      <dgm:prSet presAssocID="{2B1C57BE-4D5A-40D1-9DA6-2D9A31CD21A8}" presName="spaceRect" presStyleCnt="0"/>
      <dgm:spPr/>
    </dgm:pt>
    <dgm:pt modelId="{13B712DC-68E1-4767-8AF5-5ED22A7C4646}" type="pres">
      <dgm:prSet presAssocID="{2B1C57BE-4D5A-40D1-9DA6-2D9A31CD21A8}" presName="parTx" presStyleLbl="revTx" presStyleIdx="0" presStyleCnt="2">
        <dgm:presLayoutVars>
          <dgm:chMax val="0"/>
          <dgm:chPref val="0"/>
        </dgm:presLayoutVars>
      </dgm:prSet>
      <dgm:spPr/>
    </dgm:pt>
    <dgm:pt modelId="{4CF81094-5FB3-40EF-85AC-33276F022DED}" type="pres">
      <dgm:prSet presAssocID="{C6AF6953-D296-4AEF-8D62-022C6EAF9661}" presName="sibTrans" presStyleCnt="0"/>
      <dgm:spPr/>
    </dgm:pt>
    <dgm:pt modelId="{0A11551F-857C-4D27-9353-CFD3AFCDA002}" type="pres">
      <dgm:prSet presAssocID="{4DF43F11-9A9A-406C-845B-B4BE0184601B}" presName="compNode" presStyleCnt="0"/>
      <dgm:spPr/>
    </dgm:pt>
    <dgm:pt modelId="{64AF78BB-5CDB-4C5B-A960-80D4C934A156}" type="pres">
      <dgm:prSet presAssocID="{4DF43F11-9A9A-406C-845B-B4BE0184601B}" presName="bgRect" presStyleLbl="bgShp" presStyleIdx="1" presStyleCnt="2"/>
      <dgm:spPr/>
    </dgm:pt>
    <dgm:pt modelId="{EAAA451C-31BD-4189-9003-1BE3EBEE8E96}" type="pres">
      <dgm:prSet presAssocID="{4DF43F11-9A9A-406C-845B-B4BE0184601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BD2ABA7F-070F-43C8-B08A-FA9B8C279DE1}" type="pres">
      <dgm:prSet presAssocID="{4DF43F11-9A9A-406C-845B-B4BE0184601B}" presName="spaceRect" presStyleCnt="0"/>
      <dgm:spPr/>
    </dgm:pt>
    <dgm:pt modelId="{CE1EF615-0369-4D78-A39D-6B0AA743D86A}" type="pres">
      <dgm:prSet presAssocID="{4DF43F11-9A9A-406C-845B-B4BE0184601B}" presName="parTx" presStyleLbl="revTx" presStyleIdx="1" presStyleCnt="2">
        <dgm:presLayoutVars>
          <dgm:chMax val="0"/>
          <dgm:chPref val="0"/>
        </dgm:presLayoutVars>
      </dgm:prSet>
      <dgm:spPr/>
    </dgm:pt>
  </dgm:ptLst>
  <dgm:cxnLst>
    <dgm:cxn modelId="{6D564A08-ABA2-4DC1-AE3E-7C3E6EC39284}" type="presOf" srcId="{2B1C57BE-4D5A-40D1-9DA6-2D9A31CD21A8}" destId="{13B712DC-68E1-4767-8AF5-5ED22A7C4646}" srcOrd="0" destOrd="0" presId="urn:microsoft.com/office/officeart/2018/2/layout/IconVerticalSolidList"/>
    <dgm:cxn modelId="{40D42119-8B81-4C1D-891A-8C6DBD279747}" srcId="{591B70B0-8FF3-4A08-A52A-A88DE1B9F936}" destId="{4DF43F11-9A9A-406C-845B-B4BE0184601B}" srcOrd="1" destOrd="0" parTransId="{3BFDED8F-1369-4B66-8785-B5589CC0D31F}" sibTransId="{CA0A45AC-018B-4089-A454-965BCBB51ACB}"/>
    <dgm:cxn modelId="{E2DBEE54-9D5F-41B8-B088-5B0051656DDC}" type="presOf" srcId="{591B70B0-8FF3-4A08-A52A-A88DE1B9F936}" destId="{63868417-DED4-4771-985F-B8EACF488B3A}" srcOrd="0" destOrd="0" presId="urn:microsoft.com/office/officeart/2018/2/layout/IconVerticalSolidList"/>
    <dgm:cxn modelId="{E3D10190-05BF-4627-84FC-0051A0049756}" type="presOf" srcId="{4DF43F11-9A9A-406C-845B-B4BE0184601B}" destId="{CE1EF615-0369-4D78-A39D-6B0AA743D86A}" srcOrd="0" destOrd="0" presId="urn:microsoft.com/office/officeart/2018/2/layout/IconVerticalSolidList"/>
    <dgm:cxn modelId="{0C38FCCC-FD13-46DB-9067-D198658270BE}" srcId="{591B70B0-8FF3-4A08-A52A-A88DE1B9F936}" destId="{2B1C57BE-4D5A-40D1-9DA6-2D9A31CD21A8}" srcOrd="0" destOrd="0" parTransId="{8149BDDF-44B9-4C17-8A7A-2ACE73C56C27}" sibTransId="{C6AF6953-D296-4AEF-8D62-022C6EAF9661}"/>
    <dgm:cxn modelId="{7562D8AB-6BFC-4047-8CEC-29124F7E6FBD}" type="presParOf" srcId="{63868417-DED4-4771-985F-B8EACF488B3A}" destId="{3F6E99C6-D24C-4074-BDC8-EBD74AB2E15F}" srcOrd="0" destOrd="0" presId="urn:microsoft.com/office/officeart/2018/2/layout/IconVerticalSolidList"/>
    <dgm:cxn modelId="{68E0A556-EBF2-4E5D-9BE5-464382272AE1}" type="presParOf" srcId="{3F6E99C6-D24C-4074-BDC8-EBD74AB2E15F}" destId="{ADF3D836-2131-48AE-8D81-122D1848A457}" srcOrd="0" destOrd="0" presId="urn:microsoft.com/office/officeart/2018/2/layout/IconVerticalSolidList"/>
    <dgm:cxn modelId="{493820ED-5F00-4796-A8E9-8C42E104F76C}" type="presParOf" srcId="{3F6E99C6-D24C-4074-BDC8-EBD74AB2E15F}" destId="{9C6325E2-D45E-4C60-B46D-DA62FE423261}" srcOrd="1" destOrd="0" presId="urn:microsoft.com/office/officeart/2018/2/layout/IconVerticalSolidList"/>
    <dgm:cxn modelId="{6F3914F5-4885-43AD-95D8-831107A275F3}" type="presParOf" srcId="{3F6E99C6-D24C-4074-BDC8-EBD74AB2E15F}" destId="{6DB4A77E-1C6F-48D8-AE1E-07A9CEC25E31}" srcOrd="2" destOrd="0" presId="urn:microsoft.com/office/officeart/2018/2/layout/IconVerticalSolidList"/>
    <dgm:cxn modelId="{3F789B56-A946-4389-8BE9-705D501080F4}" type="presParOf" srcId="{3F6E99C6-D24C-4074-BDC8-EBD74AB2E15F}" destId="{13B712DC-68E1-4767-8AF5-5ED22A7C4646}" srcOrd="3" destOrd="0" presId="urn:microsoft.com/office/officeart/2018/2/layout/IconVerticalSolidList"/>
    <dgm:cxn modelId="{6F29B980-EA53-435F-9719-5FC1A6E639C3}" type="presParOf" srcId="{63868417-DED4-4771-985F-B8EACF488B3A}" destId="{4CF81094-5FB3-40EF-85AC-33276F022DED}" srcOrd="1" destOrd="0" presId="urn:microsoft.com/office/officeart/2018/2/layout/IconVerticalSolidList"/>
    <dgm:cxn modelId="{EEF48B17-5311-4993-8760-A73532E015EB}" type="presParOf" srcId="{63868417-DED4-4771-985F-B8EACF488B3A}" destId="{0A11551F-857C-4D27-9353-CFD3AFCDA002}" srcOrd="2" destOrd="0" presId="urn:microsoft.com/office/officeart/2018/2/layout/IconVerticalSolidList"/>
    <dgm:cxn modelId="{C8C43F14-92BA-471E-93D3-BF249C7072C9}" type="presParOf" srcId="{0A11551F-857C-4D27-9353-CFD3AFCDA002}" destId="{64AF78BB-5CDB-4C5B-A960-80D4C934A156}" srcOrd="0" destOrd="0" presId="urn:microsoft.com/office/officeart/2018/2/layout/IconVerticalSolidList"/>
    <dgm:cxn modelId="{6BE51C1C-E280-42F9-A59E-8F6E8AECBD9C}" type="presParOf" srcId="{0A11551F-857C-4D27-9353-CFD3AFCDA002}" destId="{EAAA451C-31BD-4189-9003-1BE3EBEE8E96}" srcOrd="1" destOrd="0" presId="urn:microsoft.com/office/officeart/2018/2/layout/IconVerticalSolidList"/>
    <dgm:cxn modelId="{B5D129FA-63F0-47AC-BB5B-E89970F51F87}" type="presParOf" srcId="{0A11551F-857C-4D27-9353-CFD3AFCDA002}" destId="{BD2ABA7F-070F-43C8-B08A-FA9B8C279DE1}" srcOrd="2" destOrd="0" presId="urn:microsoft.com/office/officeart/2018/2/layout/IconVerticalSolidList"/>
    <dgm:cxn modelId="{B6B88BEC-1E40-4A76-B5C1-160EE84BA1C3}" type="presParOf" srcId="{0A11551F-857C-4D27-9353-CFD3AFCDA002}" destId="{CE1EF615-0369-4D78-A39D-6B0AA743D8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FF60D9-D714-4F84-B09F-5FFF352795E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0843FF70-55FA-4C97-9A26-A50C863B7CFC}">
      <dgm:prSet custT="1"/>
      <dgm:spPr/>
      <dgm:t>
        <a:bodyPr/>
        <a:lstStyle/>
        <a:p>
          <a:pPr>
            <a:lnSpc>
              <a:spcPct val="100000"/>
            </a:lnSpc>
          </a:pPr>
          <a:r>
            <a:rPr lang="en-US" sz="1600" b="1" dirty="0"/>
            <a:t>Data Visualization</a:t>
          </a:r>
        </a:p>
        <a:p>
          <a:pPr>
            <a:lnSpc>
              <a:spcPct val="100000"/>
            </a:lnSpc>
          </a:pPr>
          <a:r>
            <a:rPr lang="en-US" sz="1600" b="0" dirty="0"/>
            <a:t>Maps are used to show the geographic distribution of firms, while other charts, such bar graphs, pie charts, and scatter plots, are used to show other data points and features of the data. With the use of these representations, decision-makers have a clear image of the data, which makes it much simpler to identify any trends or outliers.</a:t>
          </a:r>
        </a:p>
      </dgm:t>
    </dgm:pt>
    <dgm:pt modelId="{0D002E5C-63E9-4E19-88EC-EFBD0F09E79A}" type="parTrans" cxnId="{B1E2B128-FC3A-48C9-8CA5-AB8796F2186D}">
      <dgm:prSet/>
      <dgm:spPr/>
      <dgm:t>
        <a:bodyPr/>
        <a:lstStyle/>
        <a:p>
          <a:endParaRPr lang="en-US" sz="2800"/>
        </a:p>
      </dgm:t>
    </dgm:pt>
    <dgm:pt modelId="{3282A71D-92F0-4A6C-9DDA-46F24AAFA8EE}" type="sibTrans" cxnId="{B1E2B128-FC3A-48C9-8CA5-AB8796F2186D}">
      <dgm:prSet/>
      <dgm:spPr/>
      <dgm:t>
        <a:bodyPr/>
        <a:lstStyle/>
        <a:p>
          <a:pPr>
            <a:lnSpc>
              <a:spcPct val="100000"/>
            </a:lnSpc>
          </a:pPr>
          <a:endParaRPr lang="en-US" sz="2800"/>
        </a:p>
      </dgm:t>
    </dgm:pt>
    <dgm:pt modelId="{557A14DB-C2A1-449C-8468-B83F04D0F481}">
      <dgm:prSet custT="1"/>
      <dgm:spPr/>
      <dgm:t>
        <a:bodyPr/>
        <a:lstStyle/>
        <a:p>
          <a:pPr>
            <a:lnSpc>
              <a:spcPct val="100000"/>
            </a:lnSpc>
          </a:pPr>
          <a:r>
            <a:rPr lang="en-US" sz="1600" b="1" dirty="0"/>
            <a:t>Reporting</a:t>
          </a:r>
        </a:p>
        <a:p>
          <a:pPr>
            <a:lnSpc>
              <a:spcPct val="100000"/>
            </a:lnSpc>
          </a:pPr>
          <a:r>
            <a:rPr lang="en-US" sz="1600" b="0" i="0" dirty="0"/>
            <a:t>Reports created through Power BI deliver insights on performance indicators like job application numbers, views and followers of the company. The structure of these reports have been customized to address specific elements that are often sought after to answer particular business questions or to solve some business problem. The reports are also user-friendly leading to a shorter period for the system training and higher involvement levels with the user.</a:t>
          </a:r>
          <a:endParaRPr lang="en-US" sz="1600" dirty="0"/>
        </a:p>
      </dgm:t>
    </dgm:pt>
    <dgm:pt modelId="{FDFA581F-CF52-4023-870B-2857D51768F8}" type="sibTrans" cxnId="{BA98D44D-F4DF-4EB5-ABD0-EF531EE1B486}">
      <dgm:prSet/>
      <dgm:spPr/>
      <dgm:t>
        <a:bodyPr/>
        <a:lstStyle/>
        <a:p>
          <a:endParaRPr lang="en-US" sz="2800"/>
        </a:p>
      </dgm:t>
    </dgm:pt>
    <dgm:pt modelId="{367BA6B2-AFF1-4F13-82A1-0A59980BCA20}" type="parTrans" cxnId="{BA98D44D-F4DF-4EB5-ABD0-EF531EE1B486}">
      <dgm:prSet/>
      <dgm:spPr/>
      <dgm:t>
        <a:bodyPr/>
        <a:lstStyle/>
        <a:p>
          <a:endParaRPr lang="en-US" sz="2800"/>
        </a:p>
      </dgm:t>
    </dgm:pt>
    <dgm:pt modelId="{90501E85-8215-4107-824B-9AC130265CE9}" type="pres">
      <dgm:prSet presAssocID="{B9FF60D9-D714-4F84-B09F-5FFF352795EF}" presName="root" presStyleCnt="0">
        <dgm:presLayoutVars>
          <dgm:dir/>
          <dgm:resizeHandles val="exact"/>
        </dgm:presLayoutVars>
      </dgm:prSet>
      <dgm:spPr/>
    </dgm:pt>
    <dgm:pt modelId="{09785C13-B2E1-4EA9-AC65-F5DEEA91C2CE}" type="pres">
      <dgm:prSet presAssocID="{B9FF60D9-D714-4F84-B09F-5FFF352795EF}" presName="container" presStyleCnt="0">
        <dgm:presLayoutVars>
          <dgm:dir/>
          <dgm:resizeHandles val="exact"/>
        </dgm:presLayoutVars>
      </dgm:prSet>
      <dgm:spPr/>
    </dgm:pt>
    <dgm:pt modelId="{75667DB0-D334-49F0-83BB-F2C44BA418D4}" type="pres">
      <dgm:prSet presAssocID="{0843FF70-55FA-4C97-9A26-A50C863B7CFC}" presName="compNode" presStyleCnt="0"/>
      <dgm:spPr/>
    </dgm:pt>
    <dgm:pt modelId="{C30DD839-ED9B-4C40-B3C9-35896D8FB2AE}" type="pres">
      <dgm:prSet presAssocID="{0843FF70-55FA-4C97-9A26-A50C863B7CFC}" presName="iconBgRect" presStyleLbl="bgShp" presStyleIdx="0" presStyleCnt="2"/>
      <dgm:spPr/>
    </dgm:pt>
    <dgm:pt modelId="{C6EBE2A8-2DB7-4539-9514-B7522C2B32E4}" type="pres">
      <dgm:prSet presAssocID="{0843FF70-55FA-4C97-9A26-A50C863B7C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A6DA57FD-B60F-43E0-9FB8-93D216E74B79}" type="pres">
      <dgm:prSet presAssocID="{0843FF70-55FA-4C97-9A26-A50C863B7CFC}" presName="spaceRect" presStyleCnt="0"/>
      <dgm:spPr/>
    </dgm:pt>
    <dgm:pt modelId="{931A1FC8-533B-4CB9-B514-22CEAB0B0B39}" type="pres">
      <dgm:prSet presAssocID="{0843FF70-55FA-4C97-9A26-A50C863B7CFC}" presName="textRect" presStyleLbl="revTx" presStyleIdx="0" presStyleCnt="2">
        <dgm:presLayoutVars>
          <dgm:chMax val="1"/>
          <dgm:chPref val="1"/>
        </dgm:presLayoutVars>
      </dgm:prSet>
      <dgm:spPr/>
    </dgm:pt>
    <dgm:pt modelId="{7F7FC823-0D42-4099-98E5-445F873154A8}" type="pres">
      <dgm:prSet presAssocID="{3282A71D-92F0-4A6C-9DDA-46F24AAFA8EE}" presName="sibTrans" presStyleLbl="sibTrans2D1" presStyleIdx="0" presStyleCnt="0"/>
      <dgm:spPr/>
    </dgm:pt>
    <dgm:pt modelId="{672E651B-0770-44A1-9473-55BF1C360719}" type="pres">
      <dgm:prSet presAssocID="{557A14DB-C2A1-449C-8468-B83F04D0F481}" presName="compNode" presStyleCnt="0"/>
      <dgm:spPr/>
    </dgm:pt>
    <dgm:pt modelId="{E8448B4E-6603-4F1C-B8C8-AE04C9DC72E5}" type="pres">
      <dgm:prSet presAssocID="{557A14DB-C2A1-449C-8468-B83F04D0F481}" presName="iconBgRect" presStyleLbl="bgShp" presStyleIdx="1" presStyleCnt="2"/>
      <dgm:spPr/>
    </dgm:pt>
    <dgm:pt modelId="{15A6F1DC-0D73-4972-89B6-DF23CCF890A0}" type="pres">
      <dgm:prSet presAssocID="{557A14DB-C2A1-449C-8468-B83F04D0F48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7811F898-D956-4E7B-AC71-394E843C6E21}" type="pres">
      <dgm:prSet presAssocID="{557A14DB-C2A1-449C-8468-B83F04D0F481}" presName="spaceRect" presStyleCnt="0"/>
      <dgm:spPr/>
    </dgm:pt>
    <dgm:pt modelId="{BF95589F-B34D-49C5-8338-0FABF184E4B7}" type="pres">
      <dgm:prSet presAssocID="{557A14DB-C2A1-449C-8468-B83F04D0F481}" presName="textRect" presStyleLbl="revTx" presStyleIdx="1" presStyleCnt="2">
        <dgm:presLayoutVars>
          <dgm:chMax val="1"/>
          <dgm:chPref val="1"/>
        </dgm:presLayoutVars>
      </dgm:prSet>
      <dgm:spPr/>
    </dgm:pt>
  </dgm:ptLst>
  <dgm:cxnLst>
    <dgm:cxn modelId="{B1E2B128-FC3A-48C9-8CA5-AB8796F2186D}" srcId="{B9FF60D9-D714-4F84-B09F-5FFF352795EF}" destId="{0843FF70-55FA-4C97-9A26-A50C863B7CFC}" srcOrd="0" destOrd="0" parTransId="{0D002E5C-63E9-4E19-88EC-EFBD0F09E79A}" sibTransId="{3282A71D-92F0-4A6C-9DDA-46F24AAFA8EE}"/>
    <dgm:cxn modelId="{614C003C-D3CA-45B1-AC73-4A55FE015078}" type="presOf" srcId="{0843FF70-55FA-4C97-9A26-A50C863B7CFC}" destId="{931A1FC8-533B-4CB9-B514-22CEAB0B0B39}" srcOrd="0" destOrd="0" presId="urn:microsoft.com/office/officeart/2018/2/layout/IconCircleList"/>
    <dgm:cxn modelId="{3686B54D-9E00-4585-9F52-831ADABB3394}" type="presOf" srcId="{B9FF60D9-D714-4F84-B09F-5FFF352795EF}" destId="{90501E85-8215-4107-824B-9AC130265CE9}" srcOrd="0" destOrd="0" presId="urn:microsoft.com/office/officeart/2018/2/layout/IconCircleList"/>
    <dgm:cxn modelId="{BA98D44D-F4DF-4EB5-ABD0-EF531EE1B486}" srcId="{B9FF60D9-D714-4F84-B09F-5FFF352795EF}" destId="{557A14DB-C2A1-449C-8468-B83F04D0F481}" srcOrd="1" destOrd="0" parTransId="{367BA6B2-AFF1-4F13-82A1-0A59980BCA20}" sibTransId="{FDFA581F-CF52-4023-870B-2857D51768F8}"/>
    <dgm:cxn modelId="{BA6E74B3-E679-4789-9246-4BADD0A0564B}" type="presOf" srcId="{3282A71D-92F0-4A6C-9DDA-46F24AAFA8EE}" destId="{7F7FC823-0D42-4099-98E5-445F873154A8}" srcOrd="0" destOrd="0" presId="urn:microsoft.com/office/officeart/2018/2/layout/IconCircleList"/>
    <dgm:cxn modelId="{215E3DE1-4D9F-4250-B3A9-851858C46A9A}" type="presOf" srcId="{557A14DB-C2A1-449C-8468-B83F04D0F481}" destId="{BF95589F-B34D-49C5-8338-0FABF184E4B7}" srcOrd="0" destOrd="0" presId="urn:microsoft.com/office/officeart/2018/2/layout/IconCircleList"/>
    <dgm:cxn modelId="{0C60E318-98A0-4D3D-8288-E1A41E50F2ED}" type="presParOf" srcId="{90501E85-8215-4107-824B-9AC130265CE9}" destId="{09785C13-B2E1-4EA9-AC65-F5DEEA91C2CE}" srcOrd="0" destOrd="0" presId="urn:microsoft.com/office/officeart/2018/2/layout/IconCircleList"/>
    <dgm:cxn modelId="{0BE5A932-702C-4A0F-9265-255527DC4336}" type="presParOf" srcId="{09785C13-B2E1-4EA9-AC65-F5DEEA91C2CE}" destId="{75667DB0-D334-49F0-83BB-F2C44BA418D4}" srcOrd="0" destOrd="0" presId="urn:microsoft.com/office/officeart/2018/2/layout/IconCircleList"/>
    <dgm:cxn modelId="{B5E69E78-05D2-420E-950D-B4EE0144E2FA}" type="presParOf" srcId="{75667DB0-D334-49F0-83BB-F2C44BA418D4}" destId="{C30DD839-ED9B-4C40-B3C9-35896D8FB2AE}" srcOrd="0" destOrd="0" presId="urn:microsoft.com/office/officeart/2018/2/layout/IconCircleList"/>
    <dgm:cxn modelId="{A35DC04C-92C3-460A-BF46-3E4D3DDBE100}" type="presParOf" srcId="{75667DB0-D334-49F0-83BB-F2C44BA418D4}" destId="{C6EBE2A8-2DB7-4539-9514-B7522C2B32E4}" srcOrd="1" destOrd="0" presId="urn:microsoft.com/office/officeart/2018/2/layout/IconCircleList"/>
    <dgm:cxn modelId="{9F93E9A3-2FBA-4FB7-B114-D6BC26193697}" type="presParOf" srcId="{75667DB0-D334-49F0-83BB-F2C44BA418D4}" destId="{A6DA57FD-B60F-43E0-9FB8-93D216E74B79}" srcOrd="2" destOrd="0" presId="urn:microsoft.com/office/officeart/2018/2/layout/IconCircleList"/>
    <dgm:cxn modelId="{13F06D2F-EFEF-4AD3-8C16-DD25D9A4B71E}" type="presParOf" srcId="{75667DB0-D334-49F0-83BB-F2C44BA418D4}" destId="{931A1FC8-533B-4CB9-B514-22CEAB0B0B39}" srcOrd="3" destOrd="0" presId="urn:microsoft.com/office/officeart/2018/2/layout/IconCircleList"/>
    <dgm:cxn modelId="{0A9636C7-7505-42AB-A82F-3E09B783EC4D}" type="presParOf" srcId="{09785C13-B2E1-4EA9-AC65-F5DEEA91C2CE}" destId="{7F7FC823-0D42-4099-98E5-445F873154A8}" srcOrd="1" destOrd="0" presId="urn:microsoft.com/office/officeart/2018/2/layout/IconCircleList"/>
    <dgm:cxn modelId="{2D255345-26DD-4B55-8FE1-1EAD4E8321EB}" type="presParOf" srcId="{09785C13-B2E1-4EA9-AC65-F5DEEA91C2CE}" destId="{672E651B-0770-44A1-9473-55BF1C360719}" srcOrd="2" destOrd="0" presId="urn:microsoft.com/office/officeart/2018/2/layout/IconCircleList"/>
    <dgm:cxn modelId="{6415DC6E-319B-431C-8EB5-54CB2ACEBBBD}" type="presParOf" srcId="{672E651B-0770-44A1-9473-55BF1C360719}" destId="{E8448B4E-6603-4F1C-B8C8-AE04C9DC72E5}" srcOrd="0" destOrd="0" presId="urn:microsoft.com/office/officeart/2018/2/layout/IconCircleList"/>
    <dgm:cxn modelId="{713C86F3-6A27-4CC2-80DC-ABC54A01DE6E}" type="presParOf" srcId="{672E651B-0770-44A1-9473-55BF1C360719}" destId="{15A6F1DC-0D73-4972-89B6-DF23CCF890A0}" srcOrd="1" destOrd="0" presId="urn:microsoft.com/office/officeart/2018/2/layout/IconCircleList"/>
    <dgm:cxn modelId="{4878405A-E7A3-4D76-9ECF-756DC5769810}" type="presParOf" srcId="{672E651B-0770-44A1-9473-55BF1C360719}" destId="{7811F898-D956-4E7B-AC71-394E843C6E21}" srcOrd="2" destOrd="0" presId="urn:microsoft.com/office/officeart/2018/2/layout/IconCircleList"/>
    <dgm:cxn modelId="{27AAC5B0-D60D-4007-A606-B12228236D13}" type="presParOf" srcId="{672E651B-0770-44A1-9473-55BF1C360719}" destId="{BF95589F-B34D-49C5-8338-0FABF184E4B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11EAB08-AE00-4F72-AF0C-236C77F755FB}"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F7577CCD-2C3E-48FD-B2AF-0B7817ED0DD0}">
      <dgm:prSet/>
      <dgm:spPr/>
      <dgm:t>
        <a:bodyPr/>
        <a:lstStyle/>
        <a:p>
          <a:r>
            <a:rPr lang="en-US" b="1" dirty="0"/>
            <a:t>Rapid Data Processing</a:t>
          </a:r>
        </a:p>
        <a:p>
          <a:r>
            <a:rPr lang="en-US" b="0" dirty="0"/>
            <a:t>It is one of the most important requirements for LinkedIn decision makers because the majority of their decisions are based on data, therefore they need quick ways to draw insights from their data. As a result, the system makes it possible to quickly process huge datasets and deliver insights on employee metrics, job postings, etc. on the go.</a:t>
          </a:r>
        </a:p>
        <a:p>
          <a:endParaRPr lang="en-US" b="0" dirty="0"/>
        </a:p>
      </dgm:t>
    </dgm:pt>
    <dgm:pt modelId="{947A7256-E112-4FFF-948B-466C9CB70FBA}" type="parTrans" cxnId="{188799E4-B647-42E0-B660-3A6417E42F68}">
      <dgm:prSet/>
      <dgm:spPr/>
      <dgm:t>
        <a:bodyPr/>
        <a:lstStyle/>
        <a:p>
          <a:endParaRPr lang="en-US"/>
        </a:p>
      </dgm:t>
    </dgm:pt>
    <dgm:pt modelId="{7632C00E-B903-4B6B-9B3B-AB8AA180E744}" type="sibTrans" cxnId="{188799E4-B647-42E0-B660-3A6417E42F68}">
      <dgm:prSet/>
      <dgm:spPr/>
      <dgm:t>
        <a:bodyPr/>
        <a:lstStyle/>
        <a:p>
          <a:endParaRPr lang="en-US"/>
        </a:p>
      </dgm:t>
    </dgm:pt>
    <dgm:pt modelId="{E7DED638-704A-46AB-AC9B-498C7BD42CF5}">
      <dgm:prSet/>
      <dgm:spPr/>
      <dgm:t>
        <a:bodyPr/>
        <a:lstStyle/>
        <a:p>
          <a:r>
            <a:rPr lang="en-US" b="1" dirty="0"/>
            <a:t>User centric design</a:t>
          </a:r>
        </a:p>
        <a:p>
          <a:r>
            <a:rPr lang="en-US" b="0" i="0" dirty="0"/>
            <a:t>The system is created for non-technical personnel with the expectation of variable levels of technical skills, therefore, the system’s interface was made with the focus on the user experience by making it as intuitive as possible, which will result in higher levels of user engagement with the system and shorter training times.</a:t>
          </a:r>
          <a:endParaRPr lang="en-US" b="0" dirty="0"/>
        </a:p>
      </dgm:t>
    </dgm:pt>
    <dgm:pt modelId="{EADB8E98-305F-473D-B9C9-ED4BB7A6FCD0}" type="parTrans" cxnId="{06CFE8A6-ED37-468E-83A1-F98540B75624}">
      <dgm:prSet/>
      <dgm:spPr/>
      <dgm:t>
        <a:bodyPr/>
        <a:lstStyle/>
        <a:p>
          <a:endParaRPr lang="en-US"/>
        </a:p>
      </dgm:t>
    </dgm:pt>
    <dgm:pt modelId="{9FD0E320-822C-4EA1-A013-76B380FF91B1}" type="sibTrans" cxnId="{06CFE8A6-ED37-468E-83A1-F98540B75624}">
      <dgm:prSet/>
      <dgm:spPr/>
      <dgm:t>
        <a:bodyPr/>
        <a:lstStyle/>
        <a:p>
          <a:endParaRPr lang="en-US"/>
        </a:p>
      </dgm:t>
    </dgm:pt>
    <dgm:pt modelId="{2C4BB97D-F1B1-496F-AB4F-C2D2A72DFF8E}" type="pres">
      <dgm:prSet presAssocID="{911EAB08-AE00-4F72-AF0C-236C77F755FB}" presName="hierChild1" presStyleCnt="0">
        <dgm:presLayoutVars>
          <dgm:chPref val="1"/>
          <dgm:dir/>
          <dgm:animOne val="branch"/>
          <dgm:animLvl val="lvl"/>
          <dgm:resizeHandles/>
        </dgm:presLayoutVars>
      </dgm:prSet>
      <dgm:spPr/>
    </dgm:pt>
    <dgm:pt modelId="{7E3142CA-1411-4D93-946B-8D534A6394DF}" type="pres">
      <dgm:prSet presAssocID="{F7577CCD-2C3E-48FD-B2AF-0B7817ED0DD0}" presName="hierRoot1" presStyleCnt="0"/>
      <dgm:spPr/>
    </dgm:pt>
    <dgm:pt modelId="{FE187904-0EA8-4D24-937D-27F14D740837}" type="pres">
      <dgm:prSet presAssocID="{F7577CCD-2C3E-48FD-B2AF-0B7817ED0DD0}" presName="composite" presStyleCnt="0"/>
      <dgm:spPr/>
    </dgm:pt>
    <dgm:pt modelId="{B2716DF3-F02F-46B7-A543-3A5863BA8A6B}" type="pres">
      <dgm:prSet presAssocID="{F7577CCD-2C3E-48FD-B2AF-0B7817ED0DD0}" presName="background" presStyleLbl="node0" presStyleIdx="0" presStyleCnt="2"/>
      <dgm:spPr/>
    </dgm:pt>
    <dgm:pt modelId="{597A7CB7-FBC2-4216-93C9-9E48F3BC2DDE}" type="pres">
      <dgm:prSet presAssocID="{F7577CCD-2C3E-48FD-B2AF-0B7817ED0DD0}" presName="text" presStyleLbl="fgAcc0" presStyleIdx="0" presStyleCnt="2">
        <dgm:presLayoutVars>
          <dgm:chPref val="3"/>
        </dgm:presLayoutVars>
      </dgm:prSet>
      <dgm:spPr/>
    </dgm:pt>
    <dgm:pt modelId="{CD06691A-FE3B-4D30-88D9-B07B043FF15B}" type="pres">
      <dgm:prSet presAssocID="{F7577CCD-2C3E-48FD-B2AF-0B7817ED0DD0}" presName="hierChild2" presStyleCnt="0"/>
      <dgm:spPr/>
    </dgm:pt>
    <dgm:pt modelId="{9F467E13-4A53-42F3-BAA3-9BB87F8D75A7}" type="pres">
      <dgm:prSet presAssocID="{E7DED638-704A-46AB-AC9B-498C7BD42CF5}" presName="hierRoot1" presStyleCnt="0"/>
      <dgm:spPr/>
    </dgm:pt>
    <dgm:pt modelId="{0FD3133A-DF7C-4F75-8952-861022BD94FD}" type="pres">
      <dgm:prSet presAssocID="{E7DED638-704A-46AB-AC9B-498C7BD42CF5}" presName="composite" presStyleCnt="0"/>
      <dgm:spPr/>
    </dgm:pt>
    <dgm:pt modelId="{47D3D638-6091-4759-9234-0E2EE8F08987}" type="pres">
      <dgm:prSet presAssocID="{E7DED638-704A-46AB-AC9B-498C7BD42CF5}" presName="background" presStyleLbl="node0" presStyleIdx="1" presStyleCnt="2"/>
      <dgm:spPr/>
    </dgm:pt>
    <dgm:pt modelId="{15AF0330-1111-4C71-8640-D7474F3306F9}" type="pres">
      <dgm:prSet presAssocID="{E7DED638-704A-46AB-AC9B-498C7BD42CF5}" presName="text" presStyleLbl="fgAcc0" presStyleIdx="1" presStyleCnt="2">
        <dgm:presLayoutVars>
          <dgm:chPref val="3"/>
        </dgm:presLayoutVars>
      </dgm:prSet>
      <dgm:spPr/>
    </dgm:pt>
    <dgm:pt modelId="{E54CC5EA-77B6-40B4-9E02-AB79D91B9D3F}" type="pres">
      <dgm:prSet presAssocID="{E7DED638-704A-46AB-AC9B-498C7BD42CF5}" presName="hierChild2" presStyleCnt="0"/>
      <dgm:spPr/>
    </dgm:pt>
  </dgm:ptLst>
  <dgm:cxnLst>
    <dgm:cxn modelId="{D0C7A437-5C7A-493B-A623-9F983E72F07C}" type="presOf" srcId="{E7DED638-704A-46AB-AC9B-498C7BD42CF5}" destId="{15AF0330-1111-4C71-8640-D7474F3306F9}" srcOrd="0" destOrd="0" presId="urn:microsoft.com/office/officeart/2005/8/layout/hierarchy1"/>
    <dgm:cxn modelId="{B2ADA479-7503-41A1-BF5D-DF732BC53614}" type="presOf" srcId="{911EAB08-AE00-4F72-AF0C-236C77F755FB}" destId="{2C4BB97D-F1B1-496F-AB4F-C2D2A72DFF8E}" srcOrd="0" destOrd="0" presId="urn:microsoft.com/office/officeart/2005/8/layout/hierarchy1"/>
    <dgm:cxn modelId="{A76304A1-7739-405D-B264-CE1CF90857E8}" type="presOf" srcId="{F7577CCD-2C3E-48FD-B2AF-0B7817ED0DD0}" destId="{597A7CB7-FBC2-4216-93C9-9E48F3BC2DDE}" srcOrd="0" destOrd="0" presId="urn:microsoft.com/office/officeart/2005/8/layout/hierarchy1"/>
    <dgm:cxn modelId="{06CFE8A6-ED37-468E-83A1-F98540B75624}" srcId="{911EAB08-AE00-4F72-AF0C-236C77F755FB}" destId="{E7DED638-704A-46AB-AC9B-498C7BD42CF5}" srcOrd="1" destOrd="0" parTransId="{EADB8E98-305F-473D-B9C9-ED4BB7A6FCD0}" sibTransId="{9FD0E320-822C-4EA1-A013-76B380FF91B1}"/>
    <dgm:cxn modelId="{188799E4-B647-42E0-B660-3A6417E42F68}" srcId="{911EAB08-AE00-4F72-AF0C-236C77F755FB}" destId="{F7577CCD-2C3E-48FD-B2AF-0B7817ED0DD0}" srcOrd="0" destOrd="0" parTransId="{947A7256-E112-4FFF-948B-466C9CB70FBA}" sibTransId="{7632C00E-B903-4B6B-9B3B-AB8AA180E744}"/>
    <dgm:cxn modelId="{029096B2-517B-43F7-B627-BCA1DF9DBE15}" type="presParOf" srcId="{2C4BB97D-F1B1-496F-AB4F-C2D2A72DFF8E}" destId="{7E3142CA-1411-4D93-946B-8D534A6394DF}" srcOrd="0" destOrd="0" presId="urn:microsoft.com/office/officeart/2005/8/layout/hierarchy1"/>
    <dgm:cxn modelId="{8FA6684F-C0B5-4BBC-9933-10163D5451E7}" type="presParOf" srcId="{7E3142CA-1411-4D93-946B-8D534A6394DF}" destId="{FE187904-0EA8-4D24-937D-27F14D740837}" srcOrd="0" destOrd="0" presId="urn:microsoft.com/office/officeart/2005/8/layout/hierarchy1"/>
    <dgm:cxn modelId="{717FA08D-5ADD-4E84-9673-13BDD5CDF67C}" type="presParOf" srcId="{FE187904-0EA8-4D24-937D-27F14D740837}" destId="{B2716DF3-F02F-46B7-A543-3A5863BA8A6B}" srcOrd="0" destOrd="0" presId="urn:microsoft.com/office/officeart/2005/8/layout/hierarchy1"/>
    <dgm:cxn modelId="{ED8A906F-693B-4B0C-A020-8147C910681C}" type="presParOf" srcId="{FE187904-0EA8-4D24-937D-27F14D740837}" destId="{597A7CB7-FBC2-4216-93C9-9E48F3BC2DDE}" srcOrd="1" destOrd="0" presId="urn:microsoft.com/office/officeart/2005/8/layout/hierarchy1"/>
    <dgm:cxn modelId="{EBFB1ED6-BD80-412C-BED4-EFE56CBC8B5D}" type="presParOf" srcId="{7E3142CA-1411-4D93-946B-8D534A6394DF}" destId="{CD06691A-FE3B-4D30-88D9-B07B043FF15B}" srcOrd="1" destOrd="0" presId="urn:microsoft.com/office/officeart/2005/8/layout/hierarchy1"/>
    <dgm:cxn modelId="{D1865A3D-91D0-4BED-BD68-1A309D32EA1A}" type="presParOf" srcId="{2C4BB97D-F1B1-496F-AB4F-C2D2A72DFF8E}" destId="{9F467E13-4A53-42F3-BAA3-9BB87F8D75A7}" srcOrd="1" destOrd="0" presId="urn:microsoft.com/office/officeart/2005/8/layout/hierarchy1"/>
    <dgm:cxn modelId="{26074A11-B5DB-429E-85A3-123315CC2C25}" type="presParOf" srcId="{9F467E13-4A53-42F3-BAA3-9BB87F8D75A7}" destId="{0FD3133A-DF7C-4F75-8952-861022BD94FD}" srcOrd="0" destOrd="0" presId="urn:microsoft.com/office/officeart/2005/8/layout/hierarchy1"/>
    <dgm:cxn modelId="{BE09F59D-420F-461A-B626-FC086C623CD2}" type="presParOf" srcId="{0FD3133A-DF7C-4F75-8952-861022BD94FD}" destId="{47D3D638-6091-4759-9234-0E2EE8F08987}" srcOrd="0" destOrd="0" presId="urn:microsoft.com/office/officeart/2005/8/layout/hierarchy1"/>
    <dgm:cxn modelId="{1C7DD081-64A8-4F46-BC0E-844B5C548E5D}" type="presParOf" srcId="{0FD3133A-DF7C-4F75-8952-861022BD94FD}" destId="{15AF0330-1111-4C71-8640-D7474F3306F9}" srcOrd="1" destOrd="0" presId="urn:microsoft.com/office/officeart/2005/8/layout/hierarchy1"/>
    <dgm:cxn modelId="{C4905145-D1A1-467D-ADFE-A643B1786406}" type="presParOf" srcId="{9F467E13-4A53-42F3-BAA3-9BB87F8D75A7}" destId="{E54CC5EA-77B6-40B4-9E02-AB79D91B9D3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3FCBC5A-B155-435E-809F-86F3E96156CA}"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41B9674D-BA52-4F54-9E2A-9FDA6AB4AB4A}">
      <dgm:prSet/>
      <dgm:spPr/>
      <dgm:t>
        <a:bodyPr/>
        <a:lstStyle/>
        <a:p>
          <a:r>
            <a:rPr lang="en-US" b="1" dirty="0"/>
            <a:t>Comprehensive Analytics</a:t>
          </a:r>
        </a:p>
        <a:p>
          <a:r>
            <a:rPr lang="en-US" dirty="0"/>
            <a:t>The system offers a wide range of analytical capabilities, from basic data visualization to more intricate and dynamic data representations. This versatility supports diverse analytical needs across departments, aiding in the decision-making process.</a:t>
          </a:r>
        </a:p>
      </dgm:t>
    </dgm:pt>
    <dgm:pt modelId="{D046162B-833D-47A6-A25D-B55B08804024}" type="parTrans" cxnId="{CEDF83C5-529A-475B-966A-298AF86A8286}">
      <dgm:prSet/>
      <dgm:spPr/>
      <dgm:t>
        <a:bodyPr/>
        <a:lstStyle/>
        <a:p>
          <a:endParaRPr lang="en-US"/>
        </a:p>
      </dgm:t>
    </dgm:pt>
    <dgm:pt modelId="{AEBC584D-4A60-4D3E-B63A-0EACF3D7AAE5}" type="sibTrans" cxnId="{CEDF83C5-529A-475B-966A-298AF86A8286}">
      <dgm:prSet/>
      <dgm:spPr/>
      <dgm:t>
        <a:bodyPr/>
        <a:lstStyle/>
        <a:p>
          <a:endParaRPr lang="en-US"/>
        </a:p>
      </dgm:t>
    </dgm:pt>
    <dgm:pt modelId="{3D0DDFD1-D963-4E79-A4A8-59F70CE0D089}">
      <dgm:prSet/>
      <dgm:spPr/>
      <dgm:t>
        <a:bodyPr/>
        <a:lstStyle/>
        <a:p>
          <a:r>
            <a:rPr lang="en-US" b="1" dirty="0"/>
            <a:t>Data Integration</a:t>
          </a:r>
        </a:p>
        <a:p>
          <a:r>
            <a:rPr lang="en-US" dirty="0"/>
            <a:t>Through the integration of data from numerous LinkedIn sources, such as job postings, user interactions, and company pages, the BI system facilitates the user’s comprehensive understanding of the business environment and accelerates departmental coordination. </a:t>
          </a:r>
        </a:p>
      </dgm:t>
    </dgm:pt>
    <dgm:pt modelId="{155A3976-8647-4DC4-A063-A2DFA81F2E02}" type="parTrans" cxnId="{422197DC-7D5D-4379-B66C-6AC79D5EB3A0}">
      <dgm:prSet/>
      <dgm:spPr/>
      <dgm:t>
        <a:bodyPr/>
        <a:lstStyle/>
        <a:p>
          <a:endParaRPr lang="en-US"/>
        </a:p>
      </dgm:t>
    </dgm:pt>
    <dgm:pt modelId="{5C64B2A4-FB12-48F9-8983-A24128C60C14}" type="sibTrans" cxnId="{422197DC-7D5D-4379-B66C-6AC79D5EB3A0}">
      <dgm:prSet/>
      <dgm:spPr/>
      <dgm:t>
        <a:bodyPr/>
        <a:lstStyle/>
        <a:p>
          <a:endParaRPr lang="en-US"/>
        </a:p>
      </dgm:t>
    </dgm:pt>
    <dgm:pt modelId="{73E7E1E1-BBB4-4889-B157-A967B846B414}" type="pres">
      <dgm:prSet presAssocID="{E3FCBC5A-B155-435E-809F-86F3E96156CA}" presName="hierChild1" presStyleCnt="0">
        <dgm:presLayoutVars>
          <dgm:chPref val="1"/>
          <dgm:dir/>
          <dgm:animOne val="branch"/>
          <dgm:animLvl val="lvl"/>
          <dgm:resizeHandles/>
        </dgm:presLayoutVars>
      </dgm:prSet>
      <dgm:spPr/>
    </dgm:pt>
    <dgm:pt modelId="{DF8CFE52-FA80-4F03-9632-D90ED051E8F5}" type="pres">
      <dgm:prSet presAssocID="{41B9674D-BA52-4F54-9E2A-9FDA6AB4AB4A}" presName="hierRoot1" presStyleCnt="0"/>
      <dgm:spPr/>
    </dgm:pt>
    <dgm:pt modelId="{8A88F8FD-EA8A-465F-9BE3-0C10651BC2D2}" type="pres">
      <dgm:prSet presAssocID="{41B9674D-BA52-4F54-9E2A-9FDA6AB4AB4A}" presName="composite" presStyleCnt="0"/>
      <dgm:spPr/>
    </dgm:pt>
    <dgm:pt modelId="{56AE894B-15F7-4904-8DB3-C0716B5B72B6}" type="pres">
      <dgm:prSet presAssocID="{41B9674D-BA52-4F54-9E2A-9FDA6AB4AB4A}" presName="background" presStyleLbl="node0" presStyleIdx="0" presStyleCnt="2"/>
      <dgm:spPr/>
    </dgm:pt>
    <dgm:pt modelId="{4CF2090E-6CC2-41A7-AF19-D658526B1D89}" type="pres">
      <dgm:prSet presAssocID="{41B9674D-BA52-4F54-9E2A-9FDA6AB4AB4A}" presName="text" presStyleLbl="fgAcc0" presStyleIdx="0" presStyleCnt="2">
        <dgm:presLayoutVars>
          <dgm:chPref val="3"/>
        </dgm:presLayoutVars>
      </dgm:prSet>
      <dgm:spPr/>
    </dgm:pt>
    <dgm:pt modelId="{CCA553C5-0072-4E47-BEE9-8988F48109EC}" type="pres">
      <dgm:prSet presAssocID="{41B9674D-BA52-4F54-9E2A-9FDA6AB4AB4A}" presName="hierChild2" presStyleCnt="0"/>
      <dgm:spPr/>
    </dgm:pt>
    <dgm:pt modelId="{DE977768-D97D-4D4F-90CD-EFC939393EED}" type="pres">
      <dgm:prSet presAssocID="{3D0DDFD1-D963-4E79-A4A8-59F70CE0D089}" presName="hierRoot1" presStyleCnt="0"/>
      <dgm:spPr/>
    </dgm:pt>
    <dgm:pt modelId="{102D7D02-5B08-48C2-9FD0-A560317CEF9D}" type="pres">
      <dgm:prSet presAssocID="{3D0DDFD1-D963-4E79-A4A8-59F70CE0D089}" presName="composite" presStyleCnt="0"/>
      <dgm:spPr/>
    </dgm:pt>
    <dgm:pt modelId="{9E7BC6FB-E1E7-4FAB-81CD-3DACA4EB5EAE}" type="pres">
      <dgm:prSet presAssocID="{3D0DDFD1-D963-4E79-A4A8-59F70CE0D089}" presName="background" presStyleLbl="node0" presStyleIdx="1" presStyleCnt="2"/>
      <dgm:spPr/>
    </dgm:pt>
    <dgm:pt modelId="{B7768565-23DD-4A5C-999E-DED34DC44A01}" type="pres">
      <dgm:prSet presAssocID="{3D0DDFD1-D963-4E79-A4A8-59F70CE0D089}" presName="text" presStyleLbl="fgAcc0" presStyleIdx="1" presStyleCnt="2">
        <dgm:presLayoutVars>
          <dgm:chPref val="3"/>
        </dgm:presLayoutVars>
      </dgm:prSet>
      <dgm:spPr/>
    </dgm:pt>
    <dgm:pt modelId="{A6670BDB-5E24-45A5-A009-41A99315B8F0}" type="pres">
      <dgm:prSet presAssocID="{3D0DDFD1-D963-4E79-A4A8-59F70CE0D089}" presName="hierChild2" presStyleCnt="0"/>
      <dgm:spPr/>
    </dgm:pt>
  </dgm:ptLst>
  <dgm:cxnLst>
    <dgm:cxn modelId="{1EB20357-8F97-44DD-AE10-0A463F559E93}" type="presOf" srcId="{E3FCBC5A-B155-435E-809F-86F3E96156CA}" destId="{73E7E1E1-BBB4-4889-B157-A967B846B414}" srcOrd="0" destOrd="0" presId="urn:microsoft.com/office/officeart/2005/8/layout/hierarchy1"/>
    <dgm:cxn modelId="{AF1D549A-5499-4AEB-88CC-4112B3AF0626}" type="presOf" srcId="{3D0DDFD1-D963-4E79-A4A8-59F70CE0D089}" destId="{B7768565-23DD-4A5C-999E-DED34DC44A01}" srcOrd="0" destOrd="0" presId="urn:microsoft.com/office/officeart/2005/8/layout/hierarchy1"/>
    <dgm:cxn modelId="{FEF0219E-25FB-49E6-83FC-4F506DC3B80C}" type="presOf" srcId="{41B9674D-BA52-4F54-9E2A-9FDA6AB4AB4A}" destId="{4CF2090E-6CC2-41A7-AF19-D658526B1D89}" srcOrd="0" destOrd="0" presId="urn:microsoft.com/office/officeart/2005/8/layout/hierarchy1"/>
    <dgm:cxn modelId="{CEDF83C5-529A-475B-966A-298AF86A8286}" srcId="{E3FCBC5A-B155-435E-809F-86F3E96156CA}" destId="{41B9674D-BA52-4F54-9E2A-9FDA6AB4AB4A}" srcOrd="0" destOrd="0" parTransId="{D046162B-833D-47A6-A25D-B55B08804024}" sibTransId="{AEBC584D-4A60-4D3E-B63A-0EACF3D7AAE5}"/>
    <dgm:cxn modelId="{422197DC-7D5D-4379-B66C-6AC79D5EB3A0}" srcId="{E3FCBC5A-B155-435E-809F-86F3E96156CA}" destId="{3D0DDFD1-D963-4E79-A4A8-59F70CE0D089}" srcOrd="1" destOrd="0" parTransId="{155A3976-8647-4DC4-A063-A2DFA81F2E02}" sibTransId="{5C64B2A4-FB12-48F9-8983-A24128C60C14}"/>
    <dgm:cxn modelId="{5486D9AA-C1D7-4D82-BD29-AA5ADC2B28ED}" type="presParOf" srcId="{73E7E1E1-BBB4-4889-B157-A967B846B414}" destId="{DF8CFE52-FA80-4F03-9632-D90ED051E8F5}" srcOrd="0" destOrd="0" presId="urn:microsoft.com/office/officeart/2005/8/layout/hierarchy1"/>
    <dgm:cxn modelId="{366B5D27-C729-4B6D-B08F-386089D2186D}" type="presParOf" srcId="{DF8CFE52-FA80-4F03-9632-D90ED051E8F5}" destId="{8A88F8FD-EA8A-465F-9BE3-0C10651BC2D2}" srcOrd="0" destOrd="0" presId="urn:microsoft.com/office/officeart/2005/8/layout/hierarchy1"/>
    <dgm:cxn modelId="{A04CD157-4AA3-49B2-9BAE-87D3E47D8A03}" type="presParOf" srcId="{8A88F8FD-EA8A-465F-9BE3-0C10651BC2D2}" destId="{56AE894B-15F7-4904-8DB3-C0716B5B72B6}" srcOrd="0" destOrd="0" presId="urn:microsoft.com/office/officeart/2005/8/layout/hierarchy1"/>
    <dgm:cxn modelId="{98C935BD-F398-448C-9159-16F5489DC118}" type="presParOf" srcId="{8A88F8FD-EA8A-465F-9BE3-0C10651BC2D2}" destId="{4CF2090E-6CC2-41A7-AF19-D658526B1D89}" srcOrd="1" destOrd="0" presId="urn:microsoft.com/office/officeart/2005/8/layout/hierarchy1"/>
    <dgm:cxn modelId="{351AA65B-9AFC-4B22-878C-D724D37690A1}" type="presParOf" srcId="{DF8CFE52-FA80-4F03-9632-D90ED051E8F5}" destId="{CCA553C5-0072-4E47-BEE9-8988F48109EC}" srcOrd="1" destOrd="0" presId="urn:microsoft.com/office/officeart/2005/8/layout/hierarchy1"/>
    <dgm:cxn modelId="{72D6E9B1-DBD2-4C9D-BA88-A823ECB86458}" type="presParOf" srcId="{73E7E1E1-BBB4-4889-B157-A967B846B414}" destId="{DE977768-D97D-4D4F-90CD-EFC939393EED}" srcOrd="1" destOrd="0" presId="urn:microsoft.com/office/officeart/2005/8/layout/hierarchy1"/>
    <dgm:cxn modelId="{752B8962-E5EA-43F1-B1EA-8E39FDFD57DC}" type="presParOf" srcId="{DE977768-D97D-4D4F-90CD-EFC939393EED}" destId="{102D7D02-5B08-48C2-9FD0-A560317CEF9D}" srcOrd="0" destOrd="0" presId="urn:microsoft.com/office/officeart/2005/8/layout/hierarchy1"/>
    <dgm:cxn modelId="{F358AEEB-B384-4624-942C-8A97CDCB5C19}" type="presParOf" srcId="{102D7D02-5B08-48C2-9FD0-A560317CEF9D}" destId="{9E7BC6FB-E1E7-4FAB-81CD-3DACA4EB5EAE}" srcOrd="0" destOrd="0" presId="urn:microsoft.com/office/officeart/2005/8/layout/hierarchy1"/>
    <dgm:cxn modelId="{885C4AD2-7202-4344-9BBA-4BE59B13F7FC}" type="presParOf" srcId="{102D7D02-5B08-48C2-9FD0-A560317CEF9D}" destId="{B7768565-23DD-4A5C-999E-DED34DC44A01}" srcOrd="1" destOrd="0" presId="urn:microsoft.com/office/officeart/2005/8/layout/hierarchy1"/>
    <dgm:cxn modelId="{43990FE4-3EA1-476B-B0F2-437E27FD1F87}" type="presParOf" srcId="{DE977768-D97D-4D4F-90CD-EFC939393EED}" destId="{A6670BDB-5E24-45A5-A009-41A99315B8F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97AF825-8756-4DA5-B6F6-CC0E88D5375A}"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E672F1BC-1ACC-47F1-B9FE-3F6DF3077C24}">
      <dgm:prSet/>
      <dgm:spPr/>
      <dgm:t>
        <a:bodyPr/>
        <a:lstStyle/>
        <a:p>
          <a:pPr>
            <a:lnSpc>
              <a:spcPct val="100000"/>
            </a:lnSpc>
            <a:defRPr cap="all"/>
          </a:pPr>
          <a:r>
            <a:rPr lang="en-US" b="1" dirty="0"/>
            <a:t>Custom Reports</a:t>
          </a:r>
        </a:p>
        <a:p>
          <a:pPr>
            <a:lnSpc>
              <a:spcPct val="100000"/>
            </a:lnSpc>
            <a:defRPr cap="all"/>
          </a:pPr>
          <a:r>
            <a:rPr lang="en-US" b="0" i="0" dirty="0"/>
            <a:t>The BI system has a customizable Reports that allow users to change the metrics displayed on their it based on what is most relevant to their role. This promotes a personalized user experience where important data visuals are easily accessible by the user.</a:t>
          </a:r>
          <a:endParaRPr lang="en-US" dirty="0"/>
        </a:p>
      </dgm:t>
    </dgm:pt>
    <dgm:pt modelId="{B5DC42F9-54E3-41C6-8A65-7FE82CF40683}" type="parTrans" cxnId="{8397D510-9B1B-405A-9F13-D18ABADDEFE4}">
      <dgm:prSet/>
      <dgm:spPr/>
      <dgm:t>
        <a:bodyPr/>
        <a:lstStyle/>
        <a:p>
          <a:endParaRPr lang="en-US"/>
        </a:p>
      </dgm:t>
    </dgm:pt>
    <dgm:pt modelId="{0D4175AE-3533-44CB-8F47-5480BC731619}" type="sibTrans" cxnId="{8397D510-9B1B-405A-9F13-D18ABADDEFE4}">
      <dgm:prSet/>
      <dgm:spPr/>
      <dgm:t>
        <a:bodyPr/>
        <a:lstStyle/>
        <a:p>
          <a:endParaRPr lang="en-US"/>
        </a:p>
      </dgm:t>
    </dgm:pt>
    <dgm:pt modelId="{7AB59032-A5C2-410E-B138-8CDE2577412F}">
      <dgm:prSet/>
      <dgm:spPr/>
      <dgm:t>
        <a:bodyPr/>
        <a:lstStyle/>
        <a:p>
          <a:pPr>
            <a:lnSpc>
              <a:spcPct val="100000"/>
            </a:lnSpc>
            <a:defRPr cap="all"/>
          </a:pPr>
          <a:r>
            <a:rPr lang="en-US" b="1" dirty="0"/>
            <a:t>Interactive Visualizations</a:t>
          </a:r>
        </a:p>
        <a:p>
          <a:pPr>
            <a:lnSpc>
              <a:spcPct val="100000"/>
            </a:lnSpc>
            <a:defRPr cap="all"/>
          </a:pPr>
          <a:r>
            <a:rPr lang="en-US" b="0" i="0" dirty="0"/>
            <a:t>Users of the system are able to dive into the metrics for more insightful details using interactive data visualizations. This approach is very beneficial for uncovering hidden patterns within the data, which fosters an enhanced analysis.</a:t>
          </a:r>
          <a:br>
            <a:rPr lang="en-US" dirty="0"/>
          </a:br>
          <a:endParaRPr lang="en-US" dirty="0"/>
        </a:p>
      </dgm:t>
    </dgm:pt>
    <dgm:pt modelId="{BD07142A-B79A-4705-9870-70AF6FFE2347}" type="sibTrans" cxnId="{1D22A1AF-2655-42D4-8B09-361C60C52DCC}">
      <dgm:prSet/>
      <dgm:spPr/>
      <dgm:t>
        <a:bodyPr/>
        <a:lstStyle/>
        <a:p>
          <a:endParaRPr lang="en-US"/>
        </a:p>
      </dgm:t>
    </dgm:pt>
    <dgm:pt modelId="{BDE47D62-A7DB-4CCF-9501-8EDFE604E2AA}" type="parTrans" cxnId="{1D22A1AF-2655-42D4-8B09-361C60C52DCC}">
      <dgm:prSet/>
      <dgm:spPr/>
      <dgm:t>
        <a:bodyPr/>
        <a:lstStyle/>
        <a:p>
          <a:endParaRPr lang="en-US"/>
        </a:p>
      </dgm:t>
    </dgm:pt>
    <dgm:pt modelId="{AAD43B87-A662-4798-B433-D2D276619845}">
      <dgm:prSet/>
      <dgm:spPr/>
      <dgm:t>
        <a:bodyPr/>
        <a:lstStyle/>
        <a:p>
          <a:pPr>
            <a:lnSpc>
              <a:spcPct val="100000"/>
            </a:lnSpc>
            <a:defRPr cap="all"/>
          </a:pPr>
          <a:r>
            <a:rPr lang="en-US" b="1" dirty="0"/>
            <a:t>Data Filtering Options</a:t>
          </a:r>
        </a:p>
        <a:p>
          <a:pPr>
            <a:lnSpc>
              <a:spcPct val="100000"/>
            </a:lnSpc>
            <a:defRPr cap="all"/>
          </a:pPr>
          <a:r>
            <a:rPr lang="en-US" b="0" i="0" dirty="0"/>
            <a:t>In addition, custom filters were added so that users can tweak data according to certain details like time periods or geographical areas or company size. This kind of customization helps in directing the analysis towards particular business questions.</a:t>
          </a:r>
          <a:endParaRPr lang="en-US" dirty="0"/>
        </a:p>
      </dgm:t>
    </dgm:pt>
    <dgm:pt modelId="{B4E10E59-888D-4343-A240-6ECAFDE8CF23}" type="sibTrans" cxnId="{48701D16-8964-49B1-B965-6BCE8253109D}">
      <dgm:prSet/>
      <dgm:spPr/>
      <dgm:t>
        <a:bodyPr/>
        <a:lstStyle/>
        <a:p>
          <a:endParaRPr lang="en-US"/>
        </a:p>
      </dgm:t>
    </dgm:pt>
    <dgm:pt modelId="{4FC8FDC0-3BB8-4C3A-8ABA-18D3806786BA}" type="parTrans" cxnId="{48701D16-8964-49B1-B965-6BCE8253109D}">
      <dgm:prSet/>
      <dgm:spPr/>
      <dgm:t>
        <a:bodyPr/>
        <a:lstStyle/>
        <a:p>
          <a:endParaRPr lang="en-US"/>
        </a:p>
      </dgm:t>
    </dgm:pt>
    <dgm:pt modelId="{03231E78-BEBA-4E44-87D9-60BA3540E64E}" type="pres">
      <dgm:prSet presAssocID="{697AF825-8756-4DA5-B6F6-CC0E88D5375A}" presName="root" presStyleCnt="0">
        <dgm:presLayoutVars>
          <dgm:dir/>
          <dgm:resizeHandles val="exact"/>
        </dgm:presLayoutVars>
      </dgm:prSet>
      <dgm:spPr/>
    </dgm:pt>
    <dgm:pt modelId="{361F6BC9-5017-4FB6-8A48-9972B0A8AD40}" type="pres">
      <dgm:prSet presAssocID="{E672F1BC-1ACC-47F1-B9FE-3F6DF3077C24}" presName="compNode" presStyleCnt="0"/>
      <dgm:spPr/>
    </dgm:pt>
    <dgm:pt modelId="{EA451428-7013-4CF8-96EE-92997F5ED5AE}" type="pres">
      <dgm:prSet presAssocID="{E672F1BC-1ACC-47F1-B9FE-3F6DF3077C24}" presName="iconBgRect" presStyleLbl="bgShp" presStyleIdx="0" presStyleCnt="3"/>
      <dgm:spPr/>
    </dgm:pt>
    <dgm:pt modelId="{F640F1F6-835D-45F9-98B8-E74288077DED}" type="pres">
      <dgm:prSet presAssocID="{E672F1BC-1ACC-47F1-B9FE-3F6DF3077C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67DCD9E2-86FA-49D8-A2C3-5416B2928F90}" type="pres">
      <dgm:prSet presAssocID="{E672F1BC-1ACC-47F1-B9FE-3F6DF3077C24}" presName="spaceRect" presStyleCnt="0"/>
      <dgm:spPr/>
    </dgm:pt>
    <dgm:pt modelId="{5F9076E0-5314-403A-AD3F-3BAACF057E30}" type="pres">
      <dgm:prSet presAssocID="{E672F1BC-1ACC-47F1-B9FE-3F6DF3077C24}" presName="textRect" presStyleLbl="revTx" presStyleIdx="0" presStyleCnt="3">
        <dgm:presLayoutVars>
          <dgm:chMax val="1"/>
          <dgm:chPref val="1"/>
        </dgm:presLayoutVars>
      </dgm:prSet>
      <dgm:spPr/>
    </dgm:pt>
    <dgm:pt modelId="{DE7E41D2-8E17-4F27-B0C7-46BDDBD5E856}" type="pres">
      <dgm:prSet presAssocID="{0D4175AE-3533-44CB-8F47-5480BC731619}" presName="sibTrans" presStyleCnt="0"/>
      <dgm:spPr/>
    </dgm:pt>
    <dgm:pt modelId="{5D9F548D-D19D-412A-A58E-5836EDE59C0D}" type="pres">
      <dgm:prSet presAssocID="{7AB59032-A5C2-410E-B138-8CDE2577412F}" presName="compNode" presStyleCnt="0"/>
      <dgm:spPr/>
    </dgm:pt>
    <dgm:pt modelId="{CF2FCBFB-F1DB-46E6-8770-E326BEBAFEFF}" type="pres">
      <dgm:prSet presAssocID="{7AB59032-A5C2-410E-B138-8CDE2577412F}" presName="iconBgRect" presStyleLbl="bgShp" presStyleIdx="1" presStyleCnt="3"/>
      <dgm:spPr/>
    </dgm:pt>
    <dgm:pt modelId="{A04E47D3-5A81-425F-908C-B8F5B979270B}" type="pres">
      <dgm:prSet presAssocID="{7AB59032-A5C2-410E-B138-8CDE2577412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60D721B1-320F-41DF-A66E-1983D7CE1DB8}" type="pres">
      <dgm:prSet presAssocID="{7AB59032-A5C2-410E-B138-8CDE2577412F}" presName="spaceRect" presStyleCnt="0"/>
      <dgm:spPr/>
    </dgm:pt>
    <dgm:pt modelId="{D47C7527-8F4C-489F-BCF3-CC03645B00DE}" type="pres">
      <dgm:prSet presAssocID="{7AB59032-A5C2-410E-B138-8CDE2577412F}" presName="textRect" presStyleLbl="revTx" presStyleIdx="1" presStyleCnt="3">
        <dgm:presLayoutVars>
          <dgm:chMax val="1"/>
          <dgm:chPref val="1"/>
        </dgm:presLayoutVars>
      </dgm:prSet>
      <dgm:spPr/>
    </dgm:pt>
    <dgm:pt modelId="{F1EE7C99-AA5F-4F52-AFFB-E0C77B0054C8}" type="pres">
      <dgm:prSet presAssocID="{BD07142A-B79A-4705-9870-70AF6FFE2347}" presName="sibTrans" presStyleCnt="0"/>
      <dgm:spPr/>
    </dgm:pt>
    <dgm:pt modelId="{4F012C09-6F8E-4807-B222-9C5FAD7CE6F5}" type="pres">
      <dgm:prSet presAssocID="{AAD43B87-A662-4798-B433-D2D276619845}" presName="compNode" presStyleCnt="0"/>
      <dgm:spPr/>
    </dgm:pt>
    <dgm:pt modelId="{A049308E-2EFE-4C7E-AAF4-714D0D73769D}" type="pres">
      <dgm:prSet presAssocID="{AAD43B87-A662-4798-B433-D2D276619845}" presName="iconBgRect" presStyleLbl="bgShp" presStyleIdx="2" presStyleCnt="3"/>
      <dgm:spPr/>
    </dgm:pt>
    <dgm:pt modelId="{7C97ACDE-3933-4C32-9F43-7D355F21FE01}" type="pres">
      <dgm:prSet presAssocID="{AAD43B87-A662-4798-B433-D2D27661984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ilter"/>
        </a:ext>
      </dgm:extLst>
    </dgm:pt>
    <dgm:pt modelId="{C7B19791-1350-47B4-8C5E-DF5C7BC962B2}" type="pres">
      <dgm:prSet presAssocID="{AAD43B87-A662-4798-B433-D2D276619845}" presName="spaceRect" presStyleCnt="0"/>
      <dgm:spPr/>
    </dgm:pt>
    <dgm:pt modelId="{986C435B-FF80-4A10-8B12-313049E1349A}" type="pres">
      <dgm:prSet presAssocID="{AAD43B87-A662-4798-B433-D2D276619845}" presName="textRect" presStyleLbl="revTx" presStyleIdx="2" presStyleCnt="3">
        <dgm:presLayoutVars>
          <dgm:chMax val="1"/>
          <dgm:chPref val="1"/>
        </dgm:presLayoutVars>
      </dgm:prSet>
      <dgm:spPr/>
    </dgm:pt>
  </dgm:ptLst>
  <dgm:cxnLst>
    <dgm:cxn modelId="{8397D510-9B1B-405A-9F13-D18ABADDEFE4}" srcId="{697AF825-8756-4DA5-B6F6-CC0E88D5375A}" destId="{E672F1BC-1ACC-47F1-B9FE-3F6DF3077C24}" srcOrd="0" destOrd="0" parTransId="{B5DC42F9-54E3-41C6-8A65-7FE82CF40683}" sibTransId="{0D4175AE-3533-44CB-8F47-5480BC731619}"/>
    <dgm:cxn modelId="{48701D16-8964-49B1-B965-6BCE8253109D}" srcId="{697AF825-8756-4DA5-B6F6-CC0E88D5375A}" destId="{AAD43B87-A662-4798-B433-D2D276619845}" srcOrd="2" destOrd="0" parTransId="{4FC8FDC0-3BB8-4C3A-8ABA-18D3806786BA}" sibTransId="{B4E10E59-888D-4343-A240-6ECAFDE8CF23}"/>
    <dgm:cxn modelId="{3E5B1B3B-1CFB-458F-99B9-1E692D07C430}" type="presOf" srcId="{E672F1BC-1ACC-47F1-B9FE-3F6DF3077C24}" destId="{5F9076E0-5314-403A-AD3F-3BAACF057E30}" srcOrd="0" destOrd="0" presId="urn:microsoft.com/office/officeart/2018/5/layout/IconCircleLabelList"/>
    <dgm:cxn modelId="{019DA83E-A6A8-49D7-8C54-C0C1FB0EA721}" type="presOf" srcId="{7AB59032-A5C2-410E-B138-8CDE2577412F}" destId="{D47C7527-8F4C-489F-BCF3-CC03645B00DE}" srcOrd="0" destOrd="0" presId="urn:microsoft.com/office/officeart/2018/5/layout/IconCircleLabelList"/>
    <dgm:cxn modelId="{C9BF0AA9-F66D-4168-9758-C3A79E4CE470}" type="presOf" srcId="{697AF825-8756-4DA5-B6F6-CC0E88D5375A}" destId="{03231E78-BEBA-4E44-87D9-60BA3540E64E}" srcOrd="0" destOrd="0" presId="urn:microsoft.com/office/officeart/2018/5/layout/IconCircleLabelList"/>
    <dgm:cxn modelId="{1D22A1AF-2655-42D4-8B09-361C60C52DCC}" srcId="{697AF825-8756-4DA5-B6F6-CC0E88D5375A}" destId="{7AB59032-A5C2-410E-B138-8CDE2577412F}" srcOrd="1" destOrd="0" parTransId="{BDE47D62-A7DB-4CCF-9501-8EDFE604E2AA}" sibTransId="{BD07142A-B79A-4705-9870-70AF6FFE2347}"/>
    <dgm:cxn modelId="{918A57EB-17B0-4121-B98A-5B9A698B1C5E}" type="presOf" srcId="{AAD43B87-A662-4798-B433-D2D276619845}" destId="{986C435B-FF80-4A10-8B12-313049E1349A}" srcOrd="0" destOrd="0" presId="urn:microsoft.com/office/officeart/2018/5/layout/IconCircleLabelList"/>
    <dgm:cxn modelId="{734D9AB5-26DC-40E1-A158-10071EFA4CCF}" type="presParOf" srcId="{03231E78-BEBA-4E44-87D9-60BA3540E64E}" destId="{361F6BC9-5017-4FB6-8A48-9972B0A8AD40}" srcOrd="0" destOrd="0" presId="urn:microsoft.com/office/officeart/2018/5/layout/IconCircleLabelList"/>
    <dgm:cxn modelId="{C48FE629-58BF-487A-8152-9BA7DE20882D}" type="presParOf" srcId="{361F6BC9-5017-4FB6-8A48-9972B0A8AD40}" destId="{EA451428-7013-4CF8-96EE-92997F5ED5AE}" srcOrd="0" destOrd="0" presId="urn:microsoft.com/office/officeart/2018/5/layout/IconCircleLabelList"/>
    <dgm:cxn modelId="{34B3C57D-990A-4EC5-B087-D0AF82E658E8}" type="presParOf" srcId="{361F6BC9-5017-4FB6-8A48-9972B0A8AD40}" destId="{F640F1F6-835D-45F9-98B8-E74288077DED}" srcOrd="1" destOrd="0" presId="urn:microsoft.com/office/officeart/2018/5/layout/IconCircleLabelList"/>
    <dgm:cxn modelId="{3188D7E0-853A-42C1-8BC5-FEA83B36FF79}" type="presParOf" srcId="{361F6BC9-5017-4FB6-8A48-9972B0A8AD40}" destId="{67DCD9E2-86FA-49D8-A2C3-5416B2928F90}" srcOrd="2" destOrd="0" presId="urn:microsoft.com/office/officeart/2018/5/layout/IconCircleLabelList"/>
    <dgm:cxn modelId="{2F45FF1F-524D-4BD0-BB31-48F9F8BBDB84}" type="presParOf" srcId="{361F6BC9-5017-4FB6-8A48-9972B0A8AD40}" destId="{5F9076E0-5314-403A-AD3F-3BAACF057E30}" srcOrd="3" destOrd="0" presId="urn:microsoft.com/office/officeart/2018/5/layout/IconCircleLabelList"/>
    <dgm:cxn modelId="{46563AE6-9B4C-46AE-8E28-E724B1A2414D}" type="presParOf" srcId="{03231E78-BEBA-4E44-87D9-60BA3540E64E}" destId="{DE7E41D2-8E17-4F27-B0C7-46BDDBD5E856}" srcOrd="1" destOrd="0" presId="urn:microsoft.com/office/officeart/2018/5/layout/IconCircleLabelList"/>
    <dgm:cxn modelId="{90BE8F0C-BEDF-4599-900E-5A180DA32D95}" type="presParOf" srcId="{03231E78-BEBA-4E44-87D9-60BA3540E64E}" destId="{5D9F548D-D19D-412A-A58E-5836EDE59C0D}" srcOrd="2" destOrd="0" presId="urn:microsoft.com/office/officeart/2018/5/layout/IconCircleLabelList"/>
    <dgm:cxn modelId="{FB12714D-C1C9-44FA-9B8F-4C8AB8C1E29B}" type="presParOf" srcId="{5D9F548D-D19D-412A-A58E-5836EDE59C0D}" destId="{CF2FCBFB-F1DB-46E6-8770-E326BEBAFEFF}" srcOrd="0" destOrd="0" presId="urn:microsoft.com/office/officeart/2018/5/layout/IconCircleLabelList"/>
    <dgm:cxn modelId="{15503DD2-5C5E-4921-A648-0419FD7B14C8}" type="presParOf" srcId="{5D9F548D-D19D-412A-A58E-5836EDE59C0D}" destId="{A04E47D3-5A81-425F-908C-B8F5B979270B}" srcOrd="1" destOrd="0" presId="urn:microsoft.com/office/officeart/2018/5/layout/IconCircleLabelList"/>
    <dgm:cxn modelId="{2BC534AB-471A-4562-8222-BCFF9B08CAA8}" type="presParOf" srcId="{5D9F548D-D19D-412A-A58E-5836EDE59C0D}" destId="{60D721B1-320F-41DF-A66E-1983D7CE1DB8}" srcOrd="2" destOrd="0" presId="urn:microsoft.com/office/officeart/2018/5/layout/IconCircleLabelList"/>
    <dgm:cxn modelId="{5B49F1B9-E3FF-44C8-88D7-C703415A5250}" type="presParOf" srcId="{5D9F548D-D19D-412A-A58E-5836EDE59C0D}" destId="{D47C7527-8F4C-489F-BCF3-CC03645B00DE}" srcOrd="3" destOrd="0" presId="urn:microsoft.com/office/officeart/2018/5/layout/IconCircleLabelList"/>
    <dgm:cxn modelId="{857C04C5-1B42-42C7-84FE-9A383FFA1C4B}" type="presParOf" srcId="{03231E78-BEBA-4E44-87D9-60BA3540E64E}" destId="{F1EE7C99-AA5F-4F52-AFFB-E0C77B0054C8}" srcOrd="3" destOrd="0" presId="urn:microsoft.com/office/officeart/2018/5/layout/IconCircleLabelList"/>
    <dgm:cxn modelId="{8EDF09C5-CDC2-4FFA-A450-2A673A75D151}" type="presParOf" srcId="{03231E78-BEBA-4E44-87D9-60BA3540E64E}" destId="{4F012C09-6F8E-4807-B222-9C5FAD7CE6F5}" srcOrd="4" destOrd="0" presId="urn:microsoft.com/office/officeart/2018/5/layout/IconCircleLabelList"/>
    <dgm:cxn modelId="{BE65EACE-9B8D-497F-82D2-32047BF143DF}" type="presParOf" srcId="{4F012C09-6F8E-4807-B222-9C5FAD7CE6F5}" destId="{A049308E-2EFE-4C7E-AAF4-714D0D73769D}" srcOrd="0" destOrd="0" presId="urn:microsoft.com/office/officeart/2018/5/layout/IconCircleLabelList"/>
    <dgm:cxn modelId="{A9863609-4397-4D56-A8AF-50743648C528}" type="presParOf" srcId="{4F012C09-6F8E-4807-B222-9C5FAD7CE6F5}" destId="{7C97ACDE-3933-4C32-9F43-7D355F21FE01}" srcOrd="1" destOrd="0" presId="urn:microsoft.com/office/officeart/2018/5/layout/IconCircleLabelList"/>
    <dgm:cxn modelId="{71ED5B67-476D-4ED1-9D01-0F2BD688D5F7}" type="presParOf" srcId="{4F012C09-6F8E-4807-B222-9C5FAD7CE6F5}" destId="{C7B19791-1350-47B4-8C5E-DF5C7BC962B2}" srcOrd="2" destOrd="0" presId="urn:microsoft.com/office/officeart/2018/5/layout/IconCircleLabelList"/>
    <dgm:cxn modelId="{125FBD48-B315-4BCA-A899-5D77AAA62E44}" type="presParOf" srcId="{4F012C09-6F8E-4807-B222-9C5FAD7CE6F5}" destId="{986C435B-FF80-4A10-8B12-313049E1349A}"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F4773D7-3BAC-43EC-836D-A2BC19171E96}"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C660B39B-E419-4B76-A167-37371A80B199}">
      <dgm:prSet/>
      <dgm:spPr/>
      <dgm:t>
        <a:bodyPr/>
        <a:lstStyle/>
        <a:p>
          <a:pPr>
            <a:lnSpc>
              <a:spcPct val="100000"/>
            </a:lnSpc>
            <a:defRPr cap="all"/>
          </a:pPr>
          <a:r>
            <a:rPr lang="en-US" b="1" dirty="0"/>
            <a:t>Automated Reporting</a:t>
          </a:r>
        </a:p>
        <a:p>
          <a:pPr>
            <a:lnSpc>
              <a:spcPct val="100000"/>
            </a:lnSpc>
            <a:defRPr cap="all"/>
          </a:pPr>
          <a:r>
            <a:rPr lang="en-US" dirty="0"/>
            <a:t>The system includes an automated reporting feature that can generate regular reports. This automation is done by simply uploading the dataset, which saves time for users, facilitating ongoing monitoring of business metrics.</a:t>
          </a:r>
        </a:p>
      </dgm:t>
    </dgm:pt>
    <dgm:pt modelId="{294B142A-F786-46A0-BD65-A9C77B997F54}" type="parTrans" cxnId="{2D93625E-2DC0-4D97-818D-5EA200B07988}">
      <dgm:prSet/>
      <dgm:spPr/>
      <dgm:t>
        <a:bodyPr/>
        <a:lstStyle/>
        <a:p>
          <a:endParaRPr lang="en-US"/>
        </a:p>
      </dgm:t>
    </dgm:pt>
    <dgm:pt modelId="{77DD7B10-D85B-4806-AD51-B6E8CC899FFD}" type="sibTrans" cxnId="{2D93625E-2DC0-4D97-818D-5EA200B07988}">
      <dgm:prSet/>
      <dgm:spPr/>
      <dgm:t>
        <a:bodyPr/>
        <a:lstStyle/>
        <a:p>
          <a:endParaRPr lang="en-US"/>
        </a:p>
      </dgm:t>
    </dgm:pt>
    <dgm:pt modelId="{8737EE01-1771-4606-B5AF-0942AD363286}">
      <dgm:prSet/>
      <dgm:spPr/>
      <dgm:t>
        <a:bodyPr/>
        <a:lstStyle/>
        <a:p>
          <a:pPr>
            <a:lnSpc>
              <a:spcPct val="100000"/>
            </a:lnSpc>
            <a:defRPr cap="all"/>
          </a:pPr>
          <a:r>
            <a:rPr lang="en-US" b="1" dirty="0"/>
            <a:t>Page Navigation</a:t>
          </a:r>
        </a:p>
        <a:p>
          <a:pPr>
            <a:lnSpc>
              <a:spcPct val="100000"/>
            </a:lnSpc>
            <a:defRPr cap="all"/>
          </a:pPr>
          <a:r>
            <a:rPr lang="en-US" dirty="0"/>
            <a:t>It facilitates easy navigation between different pages, each dedicated to specific business areas, therefore, it streamlines the user experience and enhances accessibility to various data insights.</a:t>
          </a:r>
        </a:p>
      </dgm:t>
    </dgm:pt>
    <dgm:pt modelId="{07B4C5C0-2EBF-46E0-A23F-F2BA0FACFE86}" type="parTrans" cxnId="{AE22AF56-8FF8-4582-8078-866A2FFD7A0F}">
      <dgm:prSet/>
      <dgm:spPr/>
      <dgm:t>
        <a:bodyPr/>
        <a:lstStyle/>
        <a:p>
          <a:endParaRPr lang="en-US"/>
        </a:p>
      </dgm:t>
    </dgm:pt>
    <dgm:pt modelId="{2139D1DC-7437-47C6-A6D9-B218C1B4D7C3}" type="sibTrans" cxnId="{AE22AF56-8FF8-4582-8078-866A2FFD7A0F}">
      <dgm:prSet/>
      <dgm:spPr/>
      <dgm:t>
        <a:bodyPr/>
        <a:lstStyle/>
        <a:p>
          <a:endParaRPr lang="en-US"/>
        </a:p>
      </dgm:t>
    </dgm:pt>
    <dgm:pt modelId="{93FDEBE9-494C-45C8-9FB9-6EC3F3058443}">
      <dgm:prSet/>
      <dgm:spPr/>
      <dgm:t>
        <a:bodyPr/>
        <a:lstStyle/>
        <a:p>
          <a:pPr>
            <a:lnSpc>
              <a:spcPct val="100000"/>
            </a:lnSpc>
            <a:defRPr cap="all"/>
          </a:pPr>
          <a:r>
            <a:rPr lang="en-US" b="1" dirty="0"/>
            <a:t>Data Export and Sharing</a:t>
          </a:r>
        </a:p>
        <a:p>
          <a:pPr>
            <a:lnSpc>
              <a:spcPct val="100000"/>
            </a:lnSpc>
            <a:defRPr cap="all"/>
          </a:pPr>
          <a:r>
            <a:rPr lang="en-US" dirty="0"/>
            <a:t>It provides functionality to export data reports in various formats and share insights directly via email or integrated platforms, therefore, it enhances collaboration across teams.</a:t>
          </a:r>
        </a:p>
      </dgm:t>
    </dgm:pt>
    <dgm:pt modelId="{1F883E33-4747-4AD8-A4B2-F8B719517477}" type="parTrans" cxnId="{AB2A8AD5-9AA5-45E4-A380-87A1241C2039}">
      <dgm:prSet/>
      <dgm:spPr/>
      <dgm:t>
        <a:bodyPr/>
        <a:lstStyle/>
        <a:p>
          <a:endParaRPr lang="en-US"/>
        </a:p>
      </dgm:t>
    </dgm:pt>
    <dgm:pt modelId="{FC39852B-A859-47DE-ABF6-1E3DF7A86F41}" type="sibTrans" cxnId="{AB2A8AD5-9AA5-45E4-A380-87A1241C2039}">
      <dgm:prSet/>
      <dgm:spPr/>
      <dgm:t>
        <a:bodyPr/>
        <a:lstStyle/>
        <a:p>
          <a:endParaRPr lang="en-US"/>
        </a:p>
      </dgm:t>
    </dgm:pt>
    <dgm:pt modelId="{B66BDB5A-AA20-4B94-A824-4F617A12F1A8}" type="pres">
      <dgm:prSet presAssocID="{4F4773D7-3BAC-43EC-836D-A2BC19171E96}" presName="root" presStyleCnt="0">
        <dgm:presLayoutVars>
          <dgm:dir/>
          <dgm:resizeHandles val="exact"/>
        </dgm:presLayoutVars>
      </dgm:prSet>
      <dgm:spPr/>
    </dgm:pt>
    <dgm:pt modelId="{24D771BE-11F9-43F3-B542-BF90E9431616}" type="pres">
      <dgm:prSet presAssocID="{C660B39B-E419-4B76-A167-37371A80B199}" presName="compNode" presStyleCnt="0"/>
      <dgm:spPr/>
    </dgm:pt>
    <dgm:pt modelId="{F8F74EEA-8248-4304-A221-67D45A6E89F7}" type="pres">
      <dgm:prSet presAssocID="{C660B39B-E419-4B76-A167-37371A80B199}" presName="iconBgRect" presStyleLbl="bgShp" presStyleIdx="0" presStyleCnt="3"/>
      <dgm:spPr/>
    </dgm:pt>
    <dgm:pt modelId="{03AACAE9-CD27-4105-8F3A-8FF630295428}" type="pres">
      <dgm:prSet presAssocID="{C660B39B-E419-4B76-A167-37371A80B19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D1437472-EAF2-4560-A03D-CB3052597E14}" type="pres">
      <dgm:prSet presAssocID="{C660B39B-E419-4B76-A167-37371A80B199}" presName="spaceRect" presStyleCnt="0"/>
      <dgm:spPr/>
    </dgm:pt>
    <dgm:pt modelId="{A6F6B434-E3E6-4FC3-954B-A256C16EEA70}" type="pres">
      <dgm:prSet presAssocID="{C660B39B-E419-4B76-A167-37371A80B199}" presName="textRect" presStyleLbl="revTx" presStyleIdx="0" presStyleCnt="3">
        <dgm:presLayoutVars>
          <dgm:chMax val="1"/>
          <dgm:chPref val="1"/>
        </dgm:presLayoutVars>
      </dgm:prSet>
      <dgm:spPr/>
    </dgm:pt>
    <dgm:pt modelId="{45CBBA9C-7E14-42E4-BE14-0B7B3C56AE08}" type="pres">
      <dgm:prSet presAssocID="{77DD7B10-D85B-4806-AD51-B6E8CC899FFD}" presName="sibTrans" presStyleCnt="0"/>
      <dgm:spPr/>
    </dgm:pt>
    <dgm:pt modelId="{DC5CBDE2-E5E0-49AE-B925-AEE070A5087E}" type="pres">
      <dgm:prSet presAssocID="{8737EE01-1771-4606-B5AF-0942AD363286}" presName="compNode" presStyleCnt="0"/>
      <dgm:spPr/>
    </dgm:pt>
    <dgm:pt modelId="{C2482132-FAA8-4A71-8A6A-515AF159FBD5}" type="pres">
      <dgm:prSet presAssocID="{8737EE01-1771-4606-B5AF-0942AD363286}" presName="iconBgRect" presStyleLbl="bgShp" presStyleIdx="1" presStyleCnt="3"/>
      <dgm:spPr/>
    </dgm:pt>
    <dgm:pt modelId="{6A7384FF-0C1B-4430-9AD6-A598DC8A5959}" type="pres">
      <dgm:prSet presAssocID="{8737EE01-1771-4606-B5AF-0942AD36328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udience"/>
        </a:ext>
      </dgm:extLst>
    </dgm:pt>
    <dgm:pt modelId="{3AB3565D-D5CE-4E57-B85D-056983D0E9B7}" type="pres">
      <dgm:prSet presAssocID="{8737EE01-1771-4606-B5AF-0942AD363286}" presName="spaceRect" presStyleCnt="0"/>
      <dgm:spPr/>
    </dgm:pt>
    <dgm:pt modelId="{13420F40-D7FF-45D7-9EA3-D473F5EB4B66}" type="pres">
      <dgm:prSet presAssocID="{8737EE01-1771-4606-B5AF-0942AD363286}" presName="textRect" presStyleLbl="revTx" presStyleIdx="1" presStyleCnt="3">
        <dgm:presLayoutVars>
          <dgm:chMax val="1"/>
          <dgm:chPref val="1"/>
        </dgm:presLayoutVars>
      </dgm:prSet>
      <dgm:spPr/>
    </dgm:pt>
    <dgm:pt modelId="{393D59F4-70B9-43BA-B8FD-1BDAC8E5E20B}" type="pres">
      <dgm:prSet presAssocID="{2139D1DC-7437-47C6-A6D9-B218C1B4D7C3}" presName="sibTrans" presStyleCnt="0"/>
      <dgm:spPr/>
    </dgm:pt>
    <dgm:pt modelId="{1351C15D-C659-4C50-9BB1-BED518BC45C7}" type="pres">
      <dgm:prSet presAssocID="{93FDEBE9-494C-45C8-9FB9-6EC3F3058443}" presName="compNode" presStyleCnt="0"/>
      <dgm:spPr/>
    </dgm:pt>
    <dgm:pt modelId="{F64C122E-DE20-4D5A-8E13-3CA4552B2362}" type="pres">
      <dgm:prSet presAssocID="{93FDEBE9-494C-45C8-9FB9-6EC3F3058443}" presName="iconBgRect" presStyleLbl="bgShp" presStyleIdx="2" presStyleCnt="3"/>
      <dgm:spPr/>
    </dgm:pt>
    <dgm:pt modelId="{7463C161-9D99-43D7-876D-CFBE9C014EC6}" type="pres">
      <dgm:prSet presAssocID="{93FDEBE9-494C-45C8-9FB9-6EC3F30584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hare"/>
        </a:ext>
      </dgm:extLst>
    </dgm:pt>
    <dgm:pt modelId="{06F7C762-5F04-47DF-A427-B065A4494845}" type="pres">
      <dgm:prSet presAssocID="{93FDEBE9-494C-45C8-9FB9-6EC3F3058443}" presName="spaceRect" presStyleCnt="0"/>
      <dgm:spPr/>
    </dgm:pt>
    <dgm:pt modelId="{010EEBDE-D883-476B-AD07-2FC940A3FFEB}" type="pres">
      <dgm:prSet presAssocID="{93FDEBE9-494C-45C8-9FB9-6EC3F3058443}" presName="textRect" presStyleLbl="revTx" presStyleIdx="2" presStyleCnt="3">
        <dgm:presLayoutVars>
          <dgm:chMax val="1"/>
          <dgm:chPref val="1"/>
        </dgm:presLayoutVars>
      </dgm:prSet>
      <dgm:spPr/>
    </dgm:pt>
  </dgm:ptLst>
  <dgm:cxnLst>
    <dgm:cxn modelId="{114A9B32-A5B9-4C5B-A189-9F2E0A34AF9C}" type="presOf" srcId="{8737EE01-1771-4606-B5AF-0942AD363286}" destId="{13420F40-D7FF-45D7-9EA3-D473F5EB4B66}" srcOrd="0" destOrd="0" presId="urn:microsoft.com/office/officeart/2018/5/layout/IconCircleLabelList"/>
    <dgm:cxn modelId="{2D93625E-2DC0-4D97-818D-5EA200B07988}" srcId="{4F4773D7-3BAC-43EC-836D-A2BC19171E96}" destId="{C660B39B-E419-4B76-A167-37371A80B199}" srcOrd="0" destOrd="0" parTransId="{294B142A-F786-46A0-BD65-A9C77B997F54}" sibTransId="{77DD7B10-D85B-4806-AD51-B6E8CC899FFD}"/>
    <dgm:cxn modelId="{AE22AF56-8FF8-4582-8078-866A2FFD7A0F}" srcId="{4F4773D7-3BAC-43EC-836D-A2BC19171E96}" destId="{8737EE01-1771-4606-B5AF-0942AD363286}" srcOrd="1" destOrd="0" parTransId="{07B4C5C0-2EBF-46E0-A23F-F2BA0FACFE86}" sibTransId="{2139D1DC-7437-47C6-A6D9-B218C1B4D7C3}"/>
    <dgm:cxn modelId="{37D8C686-F848-4F7C-9CF9-C308EDACBF65}" type="presOf" srcId="{93FDEBE9-494C-45C8-9FB9-6EC3F3058443}" destId="{010EEBDE-D883-476B-AD07-2FC940A3FFEB}" srcOrd="0" destOrd="0" presId="urn:microsoft.com/office/officeart/2018/5/layout/IconCircleLabelList"/>
    <dgm:cxn modelId="{8D3B9793-E7ED-4616-94B0-3D606662B149}" type="presOf" srcId="{C660B39B-E419-4B76-A167-37371A80B199}" destId="{A6F6B434-E3E6-4FC3-954B-A256C16EEA70}" srcOrd="0" destOrd="0" presId="urn:microsoft.com/office/officeart/2018/5/layout/IconCircleLabelList"/>
    <dgm:cxn modelId="{BFD07BBF-D12A-4794-909C-4C5FF9EBDB09}" type="presOf" srcId="{4F4773D7-3BAC-43EC-836D-A2BC19171E96}" destId="{B66BDB5A-AA20-4B94-A824-4F617A12F1A8}" srcOrd="0" destOrd="0" presId="urn:microsoft.com/office/officeart/2018/5/layout/IconCircleLabelList"/>
    <dgm:cxn modelId="{AB2A8AD5-9AA5-45E4-A380-87A1241C2039}" srcId="{4F4773D7-3BAC-43EC-836D-A2BC19171E96}" destId="{93FDEBE9-494C-45C8-9FB9-6EC3F3058443}" srcOrd="2" destOrd="0" parTransId="{1F883E33-4747-4AD8-A4B2-F8B719517477}" sibTransId="{FC39852B-A859-47DE-ABF6-1E3DF7A86F41}"/>
    <dgm:cxn modelId="{BD6B6AA1-D6B2-4204-BEAD-BA8891992097}" type="presParOf" srcId="{B66BDB5A-AA20-4B94-A824-4F617A12F1A8}" destId="{24D771BE-11F9-43F3-B542-BF90E9431616}" srcOrd="0" destOrd="0" presId="urn:microsoft.com/office/officeart/2018/5/layout/IconCircleLabelList"/>
    <dgm:cxn modelId="{13A457D8-7DD9-4CBF-8F67-86D3021B6C9B}" type="presParOf" srcId="{24D771BE-11F9-43F3-B542-BF90E9431616}" destId="{F8F74EEA-8248-4304-A221-67D45A6E89F7}" srcOrd="0" destOrd="0" presId="urn:microsoft.com/office/officeart/2018/5/layout/IconCircleLabelList"/>
    <dgm:cxn modelId="{5E26D512-708C-4B55-A3CB-C2F012CA07C2}" type="presParOf" srcId="{24D771BE-11F9-43F3-B542-BF90E9431616}" destId="{03AACAE9-CD27-4105-8F3A-8FF630295428}" srcOrd="1" destOrd="0" presId="urn:microsoft.com/office/officeart/2018/5/layout/IconCircleLabelList"/>
    <dgm:cxn modelId="{CA66EFB8-F944-4920-AA3E-9E999166FA43}" type="presParOf" srcId="{24D771BE-11F9-43F3-B542-BF90E9431616}" destId="{D1437472-EAF2-4560-A03D-CB3052597E14}" srcOrd="2" destOrd="0" presId="urn:microsoft.com/office/officeart/2018/5/layout/IconCircleLabelList"/>
    <dgm:cxn modelId="{11FC429D-D995-433E-80E1-1CD7AD7CF720}" type="presParOf" srcId="{24D771BE-11F9-43F3-B542-BF90E9431616}" destId="{A6F6B434-E3E6-4FC3-954B-A256C16EEA70}" srcOrd="3" destOrd="0" presId="urn:microsoft.com/office/officeart/2018/5/layout/IconCircleLabelList"/>
    <dgm:cxn modelId="{9F7A7661-B24B-4195-A564-75DD13086608}" type="presParOf" srcId="{B66BDB5A-AA20-4B94-A824-4F617A12F1A8}" destId="{45CBBA9C-7E14-42E4-BE14-0B7B3C56AE08}" srcOrd="1" destOrd="0" presId="urn:microsoft.com/office/officeart/2018/5/layout/IconCircleLabelList"/>
    <dgm:cxn modelId="{3E900B5F-9D5A-4C65-A8BE-8707ED8DEB82}" type="presParOf" srcId="{B66BDB5A-AA20-4B94-A824-4F617A12F1A8}" destId="{DC5CBDE2-E5E0-49AE-B925-AEE070A5087E}" srcOrd="2" destOrd="0" presId="urn:microsoft.com/office/officeart/2018/5/layout/IconCircleLabelList"/>
    <dgm:cxn modelId="{C8436311-8E07-4970-8D71-417040A57227}" type="presParOf" srcId="{DC5CBDE2-E5E0-49AE-B925-AEE070A5087E}" destId="{C2482132-FAA8-4A71-8A6A-515AF159FBD5}" srcOrd="0" destOrd="0" presId="urn:microsoft.com/office/officeart/2018/5/layout/IconCircleLabelList"/>
    <dgm:cxn modelId="{1B68A1EA-539A-4B9B-BD9F-08FB529FB672}" type="presParOf" srcId="{DC5CBDE2-E5E0-49AE-B925-AEE070A5087E}" destId="{6A7384FF-0C1B-4430-9AD6-A598DC8A5959}" srcOrd="1" destOrd="0" presId="urn:microsoft.com/office/officeart/2018/5/layout/IconCircleLabelList"/>
    <dgm:cxn modelId="{E3A785AA-6A20-460A-91B9-D746AF90ECFE}" type="presParOf" srcId="{DC5CBDE2-E5E0-49AE-B925-AEE070A5087E}" destId="{3AB3565D-D5CE-4E57-B85D-056983D0E9B7}" srcOrd="2" destOrd="0" presId="urn:microsoft.com/office/officeart/2018/5/layout/IconCircleLabelList"/>
    <dgm:cxn modelId="{C9AF0ABD-596A-468E-9EA6-D71EE74FC30D}" type="presParOf" srcId="{DC5CBDE2-E5E0-49AE-B925-AEE070A5087E}" destId="{13420F40-D7FF-45D7-9EA3-D473F5EB4B66}" srcOrd="3" destOrd="0" presId="urn:microsoft.com/office/officeart/2018/5/layout/IconCircleLabelList"/>
    <dgm:cxn modelId="{F4CC8CF9-9DEE-4033-B557-319EC4103BE5}" type="presParOf" srcId="{B66BDB5A-AA20-4B94-A824-4F617A12F1A8}" destId="{393D59F4-70B9-43BA-B8FD-1BDAC8E5E20B}" srcOrd="3" destOrd="0" presId="urn:microsoft.com/office/officeart/2018/5/layout/IconCircleLabelList"/>
    <dgm:cxn modelId="{3068B643-2624-451D-BBBB-DBE9A970DFF3}" type="presParOf" srcId="{B66BDB5A-AA20-4B94-A824-4F617A12F1A8}" destId="{1351C15D-C659-4C50-9BB1-BED518BC45C7}" srcOrd="4" destOrd="0" presId="urn:microsoft.com/office/officeart/2018/5/layout/IconCircleLabelList"/>
    <dgm:cxn modelId="{B2A925F4-1F78-4D30-A0B3-B706040B6A23}" type="presParOf" srcId="{1351C15D-C659-4C50-9BB1-BED518BC45C7}" destId="{F64C122E-DE20-4D5A-8E13-3CA4552B2362}" srcOrd="0" destOrd="0" presId="urn:microsoft.com/office/officeart/2018/5/layout/IconCircleLabelList"/>
    <dgm:cxn modelId="{BBDFBE15-B572-44D4-B01D-FF3D069A881A}" type="presParOf" srcId="{1351C15D-C659-4C50-9BB1-BED518BC45C7}" destId="{7463C161-9D99-43D7-876D-CFBE9C014EC6}" srcOrd="1" destOrd="0" presId="urn:microsoft.com/office/officeart/2018/5/layout/IconCircleLabelList"/>
    <dgm:cxn modelId="{DD116951-C698-433C-BF7A-8407CC71C95F}" type="presParOf" srcId="{1351C15D-C659-4C50-9BB1-BED518BC45C7}" destId="{06F7C762-5F04-47DF-A427-B065A4494845}" srcOrd="2" destOrd="0" presId="urn:microsoft.com/office/officeart/2018/5/layout/IconCircleLabelList"/>
    <dgm:cxn modelId="{FE4D676E-D303-4AAE-A8EF-F45CC69492DC}" type="presParOf" srcId="{1351C15D-C659-4C50-9BB1-BED518BC45C7}" destId="{010EEBDE-D883-476B-AD07-2FC940A3FFE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0F14CC1-58F9-4BFD-8E90-7D957162E05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89C7D1-483B-46D8-816B-143E270A0C98}">
      <dgm:prSet/>
      <dgm:spPr/>
      <dgm:t>
        <a:bodyPr/>
        <a:lstStyle/>
        <a:p>
          <a:pPr>
            <a:lnSpc>
              <a:spcPct val="100000"/>
            </a:lnSpc>
          </a:pPr>
          <a:r>
            <a:rPr lang="en-US"/>
            <a:t>There is a high positive relationship that exists between the count of views and applications. This means improving visibility will help increase application rates. Some of the strategies that could be adopted to improve visibility include SEO investments, development of detailed job descriptions, and enhancing the platform’s visibility which would then lead to more applications.</a:t>
          </a:r>
        </a:p>
      </dgm:t>
    </dgm:pt>
    <dgm:pt modelId="{0547341C-D40A-470C-A0DB-E854C446942B}" type="parTrans" cxnId="{E6562CE4-B8D4-4620-9F0A-C7BEE609E68C}">
      <dgm:prSet/>
      <dgm:spPr/>
      <dgm:t>
        <a:bodyPr/>
        <a:lstStyle/>
        <a:p>
          <a:endParaRPr lang="en-US"/>
        </a:p>
      </dgm:t>
    </dgm:pt>
    <dgm:pt modelId="{5ADBE8C1-0882-4A07-A90E-2320E06F369E}" type="sibTrans" cxnId="{E6562CE4-B8D4-4620-9F0A-C7BEE609E68C}">
      <dgm:prSet/>
      <dgm:spPr/>
      <dgm:t>
        <a:bodyPr/>
        <a:lstStyle/>
        <a:p>
          <a:endParaRPr lang="en-US"/>
        </a:p>
      </dgm:t>
    </dgm:pt>
    <dgm:pt modelId="{E9D30C58-4EEA-4D06-9AB7-623CDAFDF4A8}">
      <dgm:prSet/>
      <dgm:spPr/>
      <dgm:t>
        <a:bodyPr/>
        <a:lstStyle/>
        <a:p>
          <a:pPr>
            <a:lnSpc>
              <a:spcPct val="100000"/>
            </a:lnSpc>
          </a:pPr>
          <a:r>
            <a:rPr lang="en-US"/>
            <a:t>It shows that the highest average salaries are drawn by Directors and Executives. On the flip side, Entry-level and Internship positions give much lower salaries. Knowing this can be very useful, as it can help in setting salary benchmarks to attract top talent for high-level roles with competitive offers, but at the same time ensuring budget efficiency for entry-level positions.</a:t>
          </a:r>
        </a:p>
      </dgm:t>
    </dgm:pt>
    <dgm:pt modelId="{D54CD16F-7680-424E-BE93-6CFFB60084D5}" type="parTrans" cxnId="{D9E34909-9C18-4789-8486-054572EE6612}">
      <dgm:prSet/>
      <dgm:spPr/>
      <dgm:t>
        <a:bodyPr/>
        <a:lstStyle/>
        <a:p>
          <a:endParaRPr lang="en-US"/>
        </a:p>
      </dgm:t>
    </dgm:pt>
    <dgm:pt modelId="{6C8C49F2-C780-45F0-8FF5-489923930C6B}" type="sibTrans" cxnId="{D9E34909-9C18-4789-8486-054572EE6612}">
      <dgm:prSet/>
      <dgm:spPr/>
      <dgm:t>
        <a:bodyPr/>
        <a:lstStyle/>
        <a:p>
          <a:endParaRPr lang="en-US"/>
        </a:p>
      </dgm:t>
    </dgm:pt>
    <dgm:pt modelId="{83FEB4A8-2DA9-4C73-A71E-3A142186A6A8}">
      <dgm:prSet/>
      <dgm:spPr/>
      <dgm:t>
        <a:bodyPr/>
        <a:lstStyle/>
        <a:p>
          <a:pPr>
            <a:lnSpc>
              <a:spcPct val="100000"/>
            </a:lnSpc>
          </a:pPr>
          <a:r>
            <a:rPr lang="en-US"/>
            <a:t>Full-time positions have, on average, much higher salaries than part-time, contract and internship positions; hence, it is very important for organizations to clearly define the roles of their employees while aligning the salary expectations that would see them attract the best fit candidates for full-time roles.</a:t>
          </a:r>
        </a:p>
      </dgm:t>
    </dgm:pt>
    <dgm:pt modelId="{E8DF3665-FE28-4985-956E-9F592F6B4D12}" type="parTrans" cxnId="{9FC3CBAF-F4F6-4E2D-ABA2-728E9A78D5B6}">
      <dgm:prSet/>
      <dgm:spPr/>
      <dgm:t>
        <a:bodyPr/>
        <a:lstStyle/>
        <a:p>
          <a:endParaRPr lang="en-US"/>
        </a:p>
      </dgm:t>
    </dgm:pt>
    <dgm:pt modelId="{EC153CA7-2DD9-4722-B193-744103255640}" type="sibTrans" cxnId="{9FC3CBAF-F4F6-4E2D-ABA2-728E9A78D5B6}">
      <dgm:prSet/>
      <dgm:spPr/>
      <dgm:t>
        <a:bodyPr/>
        <a:lstStyle/>
        <a:p>
          <a:endParaRPr lang="en-US"/>
        </a:p>
      </dgm:t>
    </dgm:pt>
    <dgm:pt modelId="{A83A07DE-0428-4AA4-B52F-370372CB83E9}" type="pres">
      <dgm:prSet presAssocID="{C0F14CC1-58F9-4BFD-8E90-7D957162E05D}" presName="root" presStyleCnt="0">
        <dgm:presLayoutVars>
          <dgm:dir/>
          <dgm:resizeHandles val="exact"/>
        </dgm:presLayoutVars>
      </dgm:prSet>
      <dgm:spPr/>
    </dgm:pt>
    <dgm:pt modelId="{2ACC7E9D-9F62-454F-AAD5-F8E91114F4E3}" type="pres">
      <dgm:prSet presAssocID="{7889C7D1-483B-46D8-816B-143E270A0C98}" presName="compNode" presStyleCnt="0"/>
      <dgm:spPr/>
    </dgm:pt>
    <dgm:pt modelId="{CC685D2F-2597-43F1-99C1-CB532C005C44}" type="pres">
      <dgm:prSet presAssocID="{7889C7D1-483B-46D8-816B-143E270A0C98}" presName="bgRect" presStyleLbl="bgShp" presStyleIdx="0" presStyleCnt="3"/>
      <dgm:spPr/>
    </dgm:pt>
    <dgm:pt modelId="{68205A26-8849-4985-9DFE-E734A3E22A38}" type="pres">
      <dgm:prSet presAssocID="{7889C7D1-483B-46D8-816B-143E270A0C9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ED8B7497-4B4B-425A-B245-35912836CCA4}" type="pres">
      <dgm:prSet presAssocID="{7889C7D1-483B-46D8-816B-143E270A0C98}" presName="spaceRect" presStyleCnt="0"/>
      <dgm:spPr/>
    </dgm:pt>
    <dgm:pt modelId="{5CF5F8A6-CBDC-45DF-B4B8-1BA53ECDC7BB}" type="pres">
      <dgm:prSet presAssocID="{7889C7D1-483B-46D8-816B-143E270A0C98}" presName="parTx" presStyleLbl="revTx" presStyleIdx="0" presStyleCnt="3">
        <dgm:presLayoutVars>
          <dgm:chMax val="0"/>
          <dgm:chPref val="0"/>
        </dgm:presLayoutVars>
      </dgm:prSet>
      <dgm:spPr/>
    </dgm:pt>
    <dgm:pt modelId="{45DCF0FA-18BB-4CC3-9CAE-A3037C03DDC0}" type="pres">
      <dgm:prSet presAssocID="{5ADBE8C1-0882-4A07-A90E-2320E06F369E}" presName="sibTrans" presStyleCnt="0"/>
      <dgm:spPr/>
    </dgm:pt>
    <dgm:pt modelId="{C00BCF94-EB51-4048-A465-64BA94B03B72}" type="pres">
      <dgm:prSet presAssocID="{E9D30C58-4EEA-4D06-9AB7-623CDAFDF4A8}" presName="compNode" presStyleCnt="0"/>
      <dgm:spPr/>
    </dgm:pt>
    <dgm:pt modelId="{32BCB1CA-D4B2-4ACC-B61E-74D14814817E}" type="pres">
      <dgm:prSet presAssocID="{E9D30C58-4EEA-4D06-9AB7-623CDAFDF4A8}" presName="bgRect" presStyleLbl="bgShp" presStyleIdx="1" presStyleCnt="3"/>
      <dgm:spPr/>
    </dgm:pt>
    <dgm:pt modelId="{384433EC-1D85-42C2-908A-0DDCDE7F146E}" type="pres">
      <dgm:prSet presAssocID="{E9D30C58-4EEA-4D06-9AB7-623CDAFDF4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ins"/>
        </a:ext>
      </dgm:extLst>
    </dgm:pt>
    <dgm:pt modelId="{665A3417-75AD-42F0-9B2A-C2E66C383FA2}" type="pres">
      <dgm:prSet presAssocID="{E9D30C58-4EEA-4D06-9AB7-623CDAFDF4A8}" presName="spaceRect" presStyleCnt="0"/>
      <dgm:spPr/>
    </dgm:pt>
    <dgm:pt modelId="{1739E7FF-486E-43DD-A0B7-3AD10D846241}" type="pres">
      <dgm:prSet presAssocID="{E9D30C58-4EEA-4D06-9AB7-623CDAFDF4A8}" presName="parTx" presStyleLbl="revTx" presStyleIdx="1" presStyleCnt="3">
        <dgm:presLayoutVars>
          <dgm:chMax val="0"/>
          <dgm:chPref val="0"/>
        </dgm:presLayoutVars>
      </dgm:prSet>
      <dgm:spPr/>
    </dgm:pt>
    <dgm:pt modelId="{9E9EEB99-4CCF-4818-ACC9-F6FF67AF44DB}" type="pres">
      <dgm:prSet presAssocID="{6C8C49F2-C780-45F0-8FF5-489923930C6B}" presName="sibTrans" presStyleCnt="0"/>
      <dgm:spPr/>
    </dgm:pt>
    <dgm:pt modelId="{EF1B5A2F-4F3D-4758-AFCE-4C85079491FA}" type="pres">
      <dgm:prSet presAssocID="{83FEB4A8-2DA9-4C73-A71E-3A142186A6A8}" presName="compNode" presStyleCnt="0"/>
      <dgm:spPr/>
    </dgm:pt>
    <dgm:pt modelId="{76A46792-90CA-462A-8A04-9972A49514BA}" type="pres">
      <dgm:prSet presAssocID="{83FEB4A8-2DA9-4C73-A71E-3A142186A6A8}" presName="bgRect" presStyleLbl="bgShp" presStyleIdx="2" presStyleCnt="3"/>
      <dgm:spPr/>
    </dgm:pt>
    <dgm:pt modelId="{4480BF23-B0E5-4F91-826A-90C656090146}" type="pres">
      <dgm:prSet presAssocID="{83FEB4A8-2DA9-4C73-A71E-3A142186A6A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06B181EF-87F5-4C3C-B699-2F9C49516302}" type="pres">
      <dgm:prSet presAssocID="{83FEB4A8-2DA9-4C73-A71E-3A142186A6A8}" presName="spaceRect" presStyleCnt="0"/>
      <dgm:spPr/>
    </dgm:pt>
    <dgm:pt modelId="{8E58ECEB-6935-417D-A11A-82248D19DEED}" type="pres">
      <dgm:prSet presAssocID="{83FEB4A8-2DA9-4C73-A71E-3A142186A6A8}" presName="parTx" presStyleLbl="revTx" presStyleIdx="2" presStyleCnt="3">
        <dgm:presLayoutVars>
          <dgm:chMax val="0"/>
          <dgm:chPref val="0"/>
        </dgm:presLayoutVars>
      </dgm:prSet>
      <dgm:spPr/>
    </dgm:pt>
  </dgm:ptLst>
  <dgm:cxnLst>
    <dgm:cxn modelId="{D9E34909-9C18-4789-8486-054572EE6612}" srcId="{C0F14CC1-58F9-4BFD-8E90-7D957162E05D}" destId="{E9D30C58-4EEA-4D06-9AB7-623CDAFDF4A8}" srcOrd="1" destOrd="0" parTransId="{D54CD16F-7680-424E-BE93-6CFFB60084D5}" sibTransId="{6C8C49F2-C780-45F0-8FF5-489923930C6B}"/>
    <dgm:cxn modelId="{3887E110-4D3C-4E66-AC3F-EF55522A5FB8}" type="presOf" srcId="{C0F14CC1-58F9-4BFD-8E90-7D957162E05D}" destId="{A83A07DE-0428-4AA4-B52F-370372CB83E9}" srcOrd="0" destOrd="0" presId="urn:microsoft.com/office/officeart/2018/2/layout/IconVerticalSolidList"/>
    <dgm:cxn modelId="{F43A138A-312E-4676-9876-3A4789AFBE39}" type="presOf" srcId="{83FEB4A8-2DA9-4C73-A71E-3A142186A6A8}" destId="{8E58ECEB-6935-417D-A11A-82248D19DEED}" srcOrd="0" destOrd="0" presId="urn:microsoft.com/office/officeart/2018/2/layout/IconVerticalSolidList"/>
    <dgm:cxn modelId="{4FCEDA8D-A73D-4540-A38B-E82EFE4501B3}" type="presOf" srcId="{7889C7D1-483B-46D8-816B-143E270A0C98}" destId="{5CF5F8A6-CBDC-45DF-B4B8-1BA53ECDC7BB}" srcOrd="0" destOrd="0" presId="urn:microsoft.com/office/officeart/2018/2/layout/IconVerticalSolidList"/>
    <dgm:cxn modelId="{74142FA1-7429-4309-AB34-601C76B6BEA5}" type="presOf" srcId="{E9D30C58-4EEA-4D06-9AB7-623CDAFDF4A8}" destId="{1739E7FF-486E-43DD-A0B7-3AD10D846241}" srcOrd="0" destOrd="0" presId="urn:microsoft.com/office/officeart/2018/2/layout/IconVerticalSolidList"/>
    <dgm:cxn modelId="{9FC3CBAF-F4F6-4E2D-ABA2-728E9A78D5B6}" srcId="{C0F14CC1-58F9-4BFD-8E90-7D957162E05D}" destId="{83FEB4A8-2DA9-4C73-A71E-3A142186A6A8}" srcOrd="2" destOrd="0" parTransId="{E8DF3665-FE28-4985-956E-9F592F6B4D12}" sibTransId="{EC153CA7-2DD9-4722-B193-744103255640}"/>
    <dgm:cxn modelId="{E6562CE4-B8D4-4620-9F0A-C7BEE609E68C}" srcId="{C0F14CC1-58F9-4BFD-8E90-7D957162E05D}" destId="{7889C7D1-483B-46D8-816B-143E270A0C98}" srcOrd="0" destOrd="0" parTransId="{0547341C-D40A-470C-A0DB-E854C446942B}" sibTransId="{5ADBE8C1-0882-4A07-A90E-2320E06F369E}"/>
    <dgm:cxn modelId="{1B8AB009-CDCF-4F0B-A442-8DDF270DFF7C}" type="presParOf" srcId="{A83A07DE-0428-4AA4-B52F-370372CB83E9}" destId="{2ACC7E9D-9F62-454F-AAD5-F8E91114F4E3}" srcOrd="0" destOrd="0" presId="urn:microsoft.com/office/officeart/2018/2/layout/IconVerticalSolidList"/>
    <dgm:cxn modelId="{A09E0867-F400-4E82-90E2-9B5A9BD25380}" type="presParOf" srcId="{2ACC7E9D-9F62-454F-AAD5-F8E91114F4E3}" destId="{CC685D2F-2597-43F1-99C1-CB532C005C44}" srcOrd="0" destOrd="0" presId="urn:microsoft.com/office/officeart/2018/2/layout/IconVerticalSolidList"/>
    <dgm:cxn modelId="{3B2BEC53-D7D7-4917-866D-05D4D000D900}" type="presParOf" srcId="{2ACC7E9D-9F62-454F-AAD5-F8E91114F4E3}" destId="{68205A26-8849-4985-9DFE-E734A3E22A38}" srcOrd="1" destOrd="0" presId="urn:microsoft.com/office/officeart/2018/2/layout/IconVerticalSolidList"/>
    <dgm:cxn modelId="{817CB933-DEA4-4D7B-AE44-957D84EE7C3D}" type="presParOf" srcId="{2ACC7E9D-9F62-454F-AAD5-F8E91114F4E3}" destId="{ED8B7497-4B4B-425A-B245-35912836CCA4}" srcOrd="2" destOrd="0" presId="urn:microsoft.com/office/officeart/2018/2/layout/IconVerticalSolidList"/>
    <dgm:cxn modelId="{5BFFD6E9-A496-4E61-A6E2-CF5F1A4CF0C2}" type="presParOf" srcId="{2ACC7E9D-9F62-454F-AAD5-F8E91114F4E3}" destId="{5CF5F8A6-CBDC-45DF-B4B8-1BA53ECDC7BB}" srcOrd="3" destOrd="0" presId="urn:microsoft.com/office/officeart/2018/2/layout/IconVerticalSolidList"/>
    <dgm:cxn modelId="{0944C3D2-B73D-4E12-8503-A3353BA5BC78}" type="presParOf" srcId="{A83A07DE-0428-4AA4-B52F-370372CB83E9}" destId="{45DCF0FA-18BB-4CC3-9CAE-A3037C03DDC0}" srcOrd="1" destOrd="0" presId="urn:microsoft.com/office/officeart/2018/2/layout/IconVerticalSolidList"/>
    <dgm:cxn modelId="{C96E82B2-39D5-4006-BB12-51BA1C99818A}" type="presParOf" srcId="{A83A07DE-0428-4AA4-B52F-370372CB83E9}" destId="{C00BCF94-EB51-4048-A465-64BA94B03B72}" srcOrd="2" destOrd="0" presId="urn:microsoft.com/office/officeart/2018/2/layout/IconVerticalSolidList"/>
    <dgm:cxn modelId="{9629F8C2-7744-4E69-B9DD-9D13710F0911}" type="presParOf" srcId="{C00BCF94-EB51-4048-A465-64BA94B03B72}" destId="{32BCB1CA-D4B2-4ACC-B61E-74D14814817E}" srcOrd="0" destOrd="0" presId="urn:microsoft.com/office/officeart/2018/2/layout/IconVerticalSolidList"/>
    <dgm:cxn modelId="{8468D624-C337-4DA6-9217-68A242DE3586}" type="presParOf" srcId="{C00BCF94-EB51-4048-A465-64BA94B03B72}" destId="{384433EC-1D85-42C2-908A-0DDCDE7F146E}" srcOrd="1" destOrd="0" presId="urn:microsoft.com/office/officeart/2018/2/layout/IconVerticalSolidList"/>
    <dgm:cxn modelId="{BD1B71E3-7CF8-4B40-A685-58D0B33334C4}" type="presParOf" srcId="{C00BCF94-EB51-4048-A465-64BA94B03B72}" destId="{665A3417-75AD-42F0-9B2A-C2E66C383FA2}" srcOrd="2" destOrd="0" presId="urn:microsoft.com/office/officeart/2018/2/layout/IconVerticalSolidList"/>
    <dgm:cxn modelId="{70A90ACB-66F4-4DA8-8D1D-B5EE3E552384}" type="presParOf" srcId="{C00BCF94-EB51-4048-A465-64BA94B03B72}" destId="{1739E7FF-486E-43DD-A0B7-3AD10D846241}" srcOrd="3" destOrd="0" presId="urn:microsoft.com/office/officeart/2018/2/layout/IconVerticalSolidList"/>
    <dgm:cxn modelId="{4F2F4C3C-5060-472A-9203-C51CFED4477F}" type="presParOf" srcId="{A83A07DE-0428-4AA4-B52F-370372CB83E9}" destId="{9E9EEB99-4CCF-4818-ACC9-F6FF67AF44DB}" srcOrd="3" destOrd="0" presId="urn:microsoft.com/office/officeart/2018/2/layout/IconVerticalSolidList"/>
    <dgm:cxn modelId="{99515A77-642F-48FD-B6A1-C03AA75EE385}" type="presParOf" srcId="{A83A07DE-0428-4AA4-B52F-370372CB83E9}" destId="{EF1B5A2F-4F3D-4758-AFCE-4C85079491FA}" srcOrd="4" destOrd="0" presId="urn:microsoft.com/office/officeart/2018/2/layout/IconVerticalSolidList"/>
    <dgm:cxn modelId="{CF7AC33C-5C49-4E0D-AB65-A0C1A05B2ECF}" type="presParOf" srcId="{EF1B5A2F-4F3D-4758-AFCE-4C85079491FA}" destId="{76A46792-90CA-462A-8A04-9972A49514BA}" srcOrd="0" destOrd="0" presId="urn:microsoft.com/office/officeart/2018/2/layout/IconVerticalSolidList"/>
    <dgm:cxn modelId="{DF2E8ED3-6452-4AC0-863B-CE18EDC02F99}" type="presParOf" srcId="{EF1B5A2F-4F3D-4758-AFCE-4C85079491FA}" destId="{4480BF23-B0E5-4F91-826A-90C656090146}" srcOrd="1" destOrd="0" presId="urn:microsoft.com/office/officeart/2018/2/layout/IconVerticalSolidList"/>
    <dgm:cxn modelId="{1C4BAB8F-745F-496D-BC0C-F42DBFB2735E}" type="presParOf" srcId="{EF1B5A2F-4F3D-4758-AFCE-4C85079491FA}" destId="{06B181EF-87F5-4C3C-B699-2F9C49516302}" srcOrd="2" destOrd="0" presId="urn:microsoft.com/office/officeart/2018/2/layout/IconVerticalSolidList"/>
    <dgm:cxn modelId="{3AF2D608-11E3-4F83-8803-7F4B61A1E593}" type="presParOf" srcId="{EF1B5A2F-4F3D-4758-AFCE-4C85079491FA}" destId="{8E58ECEB-6935-417D-A11A-82248D19DE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365C6D-3EE9-4A33-9D0C-3C6F5D938DBF}">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543EF3-B1B1-4D9E-9A17-AE43B70761FD}">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1F1638-3E0C-4269-BF72-A41AC2A6277A}">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b="1" kern="1200" dirty="0"/>
            <a:t>Data Visualization: </a:t>
          </a:r>
          <a:r>
            <a:rPr lang="en-US" sz="1600" kern="1200" dirty="0"/>
            <a:t>It utilizes tools such as Power BI, Qlik, Tableau, and many other to create visually appealing charts, graphs, and plots, that help stakeholders and users see the data in a visually appealing way and understand it, therefore, helping them understand difficult concepts and identify new patters in order to aid them in decision-making.</a:t>
          </a:r>
        </a:p>
      </dsp:txBody>
      <dsp:txXfrm>
        <a:off x="1507738" y="707092"/>
        <a:ext cx="9007861" cy="1305401"/>
      </dsp:txXfrm>
    </dsp:sp>
    <dsp:sp modelId="{14F07881-CDA4-4CAD-8BEB-1CB565FCCDF8}">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BEFE7E-BE7F-477C-A339-B8C7E0E95A6E}">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158E39-5931-452A-90E4-8A25581C8EA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b="1" kern="1200" dirty="0"/>
            <a:t>Data Warehousing: </a:t>
          </a:r>
          <a:r>
            <a:rPr lang="en-US" sz="1600" kern="1200" dirty="0"/>
            <a:t>It is the concept of storing all of an organization’s data (historical and current) in one place that is easily accessible to help with easier comparison and analysis of the data overtime, which enables trend analysis and forecasting. </a:t>
          </a:r>
          <a:r>
            <a:rPr lang="en-US" sz="1600" b="0" i="0" kern="1200" dirty="0"/>
            <a:t>Amazon Redshift, Oracle Database, and Microsoft SQL Server are some examples.</a:t>
          </a:r>
          <a:endParaRPr lang="en-US" sz="1600" kern="1200" dirty="0"/>
        </a:p>
      </dsp:txBody>
      <dsp:txXfrm>
        <a:off x="1507738" y="2338844"/>
        <a:ext cx="9007861" cy="13054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726E1-7D4A-489B-B8A4-892DDFB1A32C}">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67AC95-CF6E-4F39-AE44-05F5A8AE9CFE}">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9C196D-BEA9-4FCE-BD6A-B15247212EC7}">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The majority of job postings (71.08%) do not have sponsors, indicating that organic reach is still effective. To maintain visibility without depending heavily on paid promotions, it is advisable to concentrate on improving company profiles, employee advocacy, and creating engaging content.</a:t>
          </a:r>
        </a:p>
      </dsp:txBody>
      <dsp:txXfrm>
        <a:off x="1435590" y="531"/>
        <a:ext cx="9080009" cy="1242935"/>
      </dsp:txXfrm>
    </dsp:sp>
    <dsp:sp modelId="{10F1CAE0-4260-476F-8C18-9DF7B788BFF5}">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20D04-0A6B-469F-AB4D-8B5E379C29A2}">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4697B2-121B-4B0D-9E79-474C1FF3CB2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The high density of job advertisements in the United States especially in California reveals areas with significant hiring rates. This data can help organizations to strategically focus on these regions for their recruitment drives, collaborations and even local market entry strategies.</a:t>
          </a:r>
        </a:p>
      </dsp:txBody>
      <dsp:txXfrm>
        <a:off x="1435590" y="1554201"/>
        <a:ext cx="9080009" cy="1242935"/>
      </dsp:txXfrm>
    </dsp:sp>
    <dsp:sp modelId="{D19A63A9-43AF-4125-A57A-B8C10C652D6E}">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D00DB8-99C9-4828-8930-B0C37E8F842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2EFC1D-B9DF-4752-9EF4-727F2EF3BBD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a:t>The top skills in demand are IT, Sales, and Management. In order to satisfy market needs and foster growth of the business, companies must establish a talent acquisition strategy as well as training programs for these high-demand skills.</a:t>
          </a:r>
        </a:p>
      </dsp:txBody>
      <dsp:txXfrm>
        <a:off x="1435590" y="3107870"/>
        <a:ext cx="9080009" cy="124293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8A464-96E2-41E6-A6D7-B15B914802B1}">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827560-B82A-48AA-AE67-3050EC9F261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7E5754-CCD4-481B-B974-D7328B6BE19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90000"/>
            </a:lnSpc>
            <a:spcBef>
              <a:spcPct val="0"/>
            </a:spcBef>
            <a:spcAft>
              <a:spcPct val="35000"/>
            </a:spcAft>
            <a:buNone/>
          </a:pPr>
          <a:r>
            <a:rPr lang="en-US" sz="1500" b="1" kern="1200" dirty="0"/>
            <a:t>Data Aggregation and Integration: </a:t>
          </a:r>
          <a:r>
            <a:rPr lang="en-US" sz="1500" b="0" kern="1200" dirty="0"/>
            <a:t>BI tools facilitate the consolidation of data from various origins such as internal databases and social media feeds and external datasets. This integration provides decision-makers with a comprehensive perspective of their business environment, ensuring that decisions are made based on a holistic understanding of organizational data.</a:t>
          </a:r>
        </a:p>
      </dsp:txBody>
      <dsp:txXfrm>
        <a:off x="1435590" y="531"/>
        <a:ext cx="9080009" cy="1242935"/>
      </dsp:txXfrm>
    </dsp:sp>
    <dsp:sp modelId="{0981FE9C-FF7B-4D59-85D6-DCC436261D9E}">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A655F-2576-4D22-9ACA-088AE392BAB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F78B95-C91C-4481-A947-3E2749D1CCC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90000"/>
            </a:lnSpc>
            <a:spcBef>
              <a:spcPct val="0"/>
            </a:spcBef>
            <a:spcAft>
              <a:spcPct val="35000"/>
            </a:spcAft>
            <a:buNone/>
          </a:pPr>
          <a:r>
            <a:rPr lang="en-US" sz="1500" b="1" kern="1200" dirty="0"/>
            <a:t>Advanced Analytics: </a:t>
          </a:r>
          <a:r>
            <a:rPr lang="en-US" sz="1500" kern="1200" dirty="0"/>
            <a:t>BI tools facilitate the discovery of patterns and trends in data using advanced analytical methods. This includes predictive analytics, machine learning, and statistical analysis. These findings make it possible for organizations to come up with future forecasts about future outcome and trend, such as market movements or customer behavior, allowing them to act proactively.</a:t>
          </a:r>
        </a:p>
      </dsp:txBody>
      <dsp:txXfrm>
        <a:off x="1435590" y="1554201"/>
        <a:ext cx="9080009" cy="1242935"/>
      </dsp:txXfrm>
    </dsp:sp>
    <dsp:sp modelId="{54058673-5F88-43BB-804D-9277C24B49A7}">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2D6E56-3495-4A1C-A5DB-3B336E5213E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BF7F91-689E-42BF-9FD2-E1066EDF918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90000"/>
            </a:lnSpc>
            <a:spcBef>
              <a:spcPct val="0"/>
            </a:spcBef>
            <a:spcAft>
              <a:spcPct val="35000"/>
            </a:spcAft>
            <a:buNone/>
          </a:pPr>
          <a:r>
            <a:rPr lang="en-US" sz="1500" b="1" kern="1200" dirty="0"/>
            <a:t>Real-time Access and Reporting: </a:t>
          </a:r>
          <a:r>
            <a:rPr lang="en-US" sz="1500" kern="1200" dirty="0"/>
            <a:t>BI tools offer the ability to view data and make decisions based on real-time data, an important factor in any rapidly changing business environment. Real-time reporting allows for immediate action to be taken on any issues or opportunities that arise, helping decision makers adopt a more proactive stance rather than reacting after the fact.</a:t>
          </a:r>
        </a:p>
      </dsp:txBody>
      <dsp:txXfrm>
        <a:off x="1435590" y="3107870"/>
        <a:ext cx="9080009" cy="124293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48A464-96E2-41E6-A6D7-B15B914802B1}">
      <dsp:nvSpPr>
        <dsp:cNvPr id="0" name=""/>
        <dsp:cNvSpPr/>
      </dsp:nvSpPr>
      <dsp:spPr>
        <a:xfrm>
          <a:off x="0" y="53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827560-B82A-48AA-AE67-3050EC9F261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57E5754-CCD4-481B-B974-D7328B6BE196}">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b="1" kern="1200" dirty="0"/>
            <a:t>Enhanced Data Visualization: </a:t>
          </a:r>
          <a:r>
            <a:rPr lang="en-US" sz="1400" b="0" kern="1200" dirty="0"/>
            <a:t>Visualization features of BI tools, make complex data more accessible and understandable. By presenting data in a visually engaging format, these tools help communicate insights across different levels of the organization, ensuring that all stakeholders can participate in the decision-making process informedly.</a:t>
          </a:r>
        </a:p>
      </dsp:txBody>
      <dsp:txXfrm>
        <a:off x="1435590" y="531"/>
        <a:ext cx="9080009" cy="1242935"/>
      </dsp:txXfrm>
    </dsp:sp>
    <dsp:sp modelId="{0981FE9C-FF7B-4D59-85D6-DCC436261D9E}">
      <dsp:nvSpPr>
        <dsp:cNvPr id="0" name=""/>
        <dsp:cNvSpPr/>
      </dsp:nvSpPr>
      <dsp:spPr>
        <a:xfrm>
          <a:off x="0" y="1554201"/>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CA655F-2576-4D22-9ACA-088AE392BAB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F78B95-C91C-4481-A947-3E2749D1CCCD}">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b="1" kern="1200" dirty="0"/>
            <a:t>Improved Accuracy and Efficiency: </a:t>
          </a:r>
          <a:r>
            <a:rPr lang="en-US" sz="1400" b="0" kern="1200" dirty="0"/>
            <a:t>Automation capabilities embedded in BI solutions lower the likelihood of human error, which, in turn, enhances operational efficiency for data management processes. When automation takes over routine tasks, it liberates manpower from less important things to concentrate on high-level strategic endeavors that demand cognitive acumen, therefore, not only expedites decision-making but also ensures its richness with quality.</a:t>
          </a:r>
        </a:p>
      </dsp:txBody>
      <dsp:txXfrm>
        <a:off x="1435590" y="1554201"/>
        <a:ext cx="9080009" cy="1242935"/>
      </dsp:txXfrm>
    </dsp:sp>
    <dsp:sp modelId="{54058673-5F88-43BB-804D-9277C24B49A7}">
      <dsp:nvSpPr>
        <dsp:cNvPr id="0" name=""/>
        <dsp:cNvSpPr/>
      </dsp:nvSpPr>
      <dsp:spPr>
        <a:xfrm>
          <a:off x="0" y="3107870"/>
          <a:ext cx="10515600" cy="12429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2D6E56-3495-4A1C-A5DB-3B336E5213E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BF7F91-689E-42BF-9FD2-E1066EDF918C}">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b="1" kern="1200" dirty="0"/>
            <a:t>Strategic Alignment and Performance Monitoring: </a:t>
          </a:r>
          <a:r>
            <a:rPr lang="en-US" sz="1400" b="0" kern="1200" dirty="0"/>
            <a:t>BI tools help in tracking the KPIs and metrics, which in turn assist companies in strategic alignment of their vision with day-to-day activities ensuring all decisions made are supportive to the overall organization's objectives while the performance is regularly monitored and optimized.</a:t>
          </a:r>
        </a:p>
      </dsp:txBody>
      <dsp:txXfrm>
        <a:off x="1435590" y="3107870"/>
        <a:ext cx="9080009" cy="124293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72ADFE-CFE5-4E7C-BDA7-A7184797E2D2}">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BE4E6-A2FD-4001-90B6-688D1D545FAE}">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5F70C1-1F69-4BA1-A249-8AB85A193B4A}">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Among the top legal worries surrounding BI tool utilization is the observance of data privacy legislations.</a:t>
          </a:r>
        </a:p>
      </dsp:txBody>
      <dsp:txXfrm>
        <a:off x="1057183" y="1805"/>
        <a:ext cx="9458416" cy="915310"/>
      </dsp:txXfrm>
    </dsp:sp>
    <dsp:sp modelId="{5EEDD0E2-9F28-4B81-904E-F28385E5EBD8}">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E4C4E-1F92-4E3F-BA38-BC102755A03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E8CAEE-6BA4-4777-89B8-5556B1860C73}">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kern="1200" dirty="0"/>
            <a:t>The General Data Protection Regulation (GDPR) in the European Union and California Consumer Privacy Act (CCPA) in United States are regulations that have placed strict instructions about how personal data should be handled including its collection, storage, and processing.</a:t>
          </a:r>
        </a:p>
      </dsp:txBody>
      <dsp:txXfrm>
        <a:off x="1057183" y="1145944"/>
        <a:ext cx="9458416" cy="915310"/>
      </dsp:txXfrm>
    </dsp:sp>
    <dsp:sp modelId="{5BF06719-3AF1-4A9D-AFDA-DBC5D685E773}">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7FB05F-2626-4F27-AD9A-3483D2F14CF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8B5B56-E19C-4507-879D-1070E53B78FF}">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b="0" i="0" kern="1200" dirty="0"/>
            <a:t>There is a need for organizations to make sure that their BI practices follow to these regulations by putting in place strong data governance frameworks, by including consent management, data minimization, and rights to data access and erasure.</a:t>
          </a:r>
          <a:endParaRPr lang="en-US" sz="1500" kern="1200" dirty="0"/>
        </a:p>
      </dsp:txBody>
      <dsp:txXfrm>
        <a:off x="1057183" y="2290082"/>
        <a:ext cx="9458416" cy="915310"/>
      </dsp:txXfrm>
    </dsp:sp>
    <dsp:sp modelId="{65F24BB6-96D5-49DA-A95D-E6887B75641E}">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919423-2B34-4130-BAE6-1DAB13559D0E}">
      <dsp:nvSpPr>
        <dsp:cNvPr id="0" name=""/>
        <dsp:cNvSpPr/>
      </dsp:nvSpPr>
      <dsp:spPr>
        <a:xfrm>
          <a:off x="276881" y="3640166"/>
          <a:ext cx="503420" cy="503420"/>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1CA029-8918-48C0-B3DF-56AD98E512EE}">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90000"/>
            </a:lnSpc>
            <a:spcBef>
              <a:spcPct val="0"/>
            </a:spcBef>
            <a:spcAft>
              <a:spcPct val="35000"/>
            </a:spcAft>
            <a:buNone/>
          </a:pPr>
          <a:r>
            <a:rPr lang="en-US" sz="1500" kern="1200" dirty="0"/>
            <a:t>Take Amazon as an example, in its BI for inventory control, it has to meet the requirements of GDPR and CCPA. It is therefore necessary for Amazon to have robust data governance and consent management for inventory control which would prevent fines and guarantee customer trust as a result of compliance with these regulations.</a:t>
          </a:r>
        </a:p>
      </dsp:txBody>
      <dsp:txXfrm>
        <a:off x="1057183" y="3434221"/>
        <a:ext cx="9458416" cy="9153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319A9-4498-4EE7-9C79-B3D3A988B58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7BC766-40EE-473D-8479-89A64D0E2FE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7527700-EE3B-41F6-A085-087F086FD1B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t>BI tools often involve the use of proprietary algorithms and software, as well as the generation of new intellectual property through data analysis and visualization.</a:t>
          </a:r>
        </a:p>
      </dsp:txBody>
      <dsp:txXfrm>
        <a:off x="1057183" y="1805"/>
        <a:ext cx="9458416" cy="915310"/>
      </dsp:txXfrm>
    </dsp:sp>
    <dsp:sp modelId="{4D5F030F-9347-4E99-9C4F-F55559DFE19B}">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DD6893-B50C-4AD0-A62E-038672CD1EA1}">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6EEDED-19D2-4975-A539-E7A742F9DA94}">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t>Organizations need to ensure proper licensing for both software and data used, in addition to securing their innovations via patents or copyright.</a:t>
          </a:r>
        </a:p>
      </dsp:txBody>
      <dsp:txXfrm>
        <a:off x="1057183" y="1145944"/>
        <a:ext cx="9458416" cy="915310"/>
      </dsp:txXfrm>
    </dsp:sp>
    <dsp:sp modelId="{183FF529-17D8-4754-83F5-34148FB3FB2A}">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EFB843-3D46-463C-8349-93F63099F864}">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265F26-6886-4E1A-9388-174FABDA21F4}">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b="0" i="0" kern="1200" dirty="0"/>
            <a:t>Ignorance of IP rights can lead to expensive lawsuits, in addition to public image issues with the company.</a:t>
          </a:r>
          <a:endParaRPr lang="en-US" sz="1400" kern="1200" dirty="0"/>
        </a:p>
      </dsp:txBody>
      <dsp:txXfrm>
        <a:off x="1057183" y="2290082"/>
        <a:ext cx="9458416" cy="915310"/>
      </dsp:txXfrm>
    </dsp:sp>
    <dsp:sp modelId="{62C17CAD-DEDD-40B7-8C57-66186FEB4963}">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BF2D68-C43A-4426-9E18-485B19AFF53A}">
      <dsp:nvSpPr>
        <dsp:cNvPr id="0" name=""/>
        <dsp:cNvSpPr/>
      </dsp:nvSpPr>
      <dsp:spPr>
        <a:xfrm>
          <a:off x="276881" y="3640166"/>
          <a:ext cx="503420" cy="503420"/>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5FC9DF-1820-436D-8E77-A9E2F40487BF}">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22300">
            <a:lnSpc>
              <a:spcPct val="100000"/>
            </a:lnSpc>
            <a:spcBef>
              <a:spcPct val="0"/>
            </a:spcBef>
            <a:spcAft>
              <a:spcPct val="35000"/>
            </a:spcAft>
            <a:buNone/>
          </a:pPr>
          <a:r>
            <a:rPr lang="en-US" sz="1400" kern="1200" dirty="0"/>
            <a:t>Take FedEx as an example, they use their own algorithms for delivery route optimization; Coca-Cola also relies on proprietary algorithms for social media analysis. These practices demand appropriate licensing and intellectual property protection to avoid litigation costs that would be damaging not only financially but also in terms of reputation.</a:t>
          </a:r>
        </a:p>
      </dsp:txBody>
      <dsp:txXfrm>
        <a:off x="1057183" y="3434221"/>
        <a:ext cx="9458416" cy="9153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A9150-63F3-4830-95C5-C977D613BBCD}">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FE9C3-DB8C-4618-8C2E-37682B4C1D5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0D4207-4DF9-4D78-A853-D4A551DAF86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Different sectors are governed by different regulatory standards which require the proper handling of data.</a:t>
          </a:r>
        </a:p>
      </dsp:txBody>
      <dsp:txXfrm>
        <a:off x="1057183" y="1805"/>
        <a:ext cx="9458416" cy="915310"/>
      </dsp:txXfrm>
    </dsp:sp>
    <dsp:sp modelId="{FA41DC58-B2F7-46F2-9AE8-E1919BE8C3B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7D9AC-CDCE-41CF-83CE-DD727E523E5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34EBA-7E27-4BA0-BD0B-F0E95FA0B4E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0" i="0" kern="1200" dirty="0"/>
            <a:t>For example, the United States' Health Insurance Portability and Accountability Act (HIPAA) mandates that the healthcare industry adhere to laws requiring the safe transfer and storage of Protected Health Information (PHI).</a:t>
          </a:r>
          <a:endParaRPr lang="en-US" sz="1500" kern="1200" dirty="0"/>
        </a:p>
      </dsp:txBody>
      <dsp:txXfrm>
        <a:off x="1057183" y="1145944"/>
        <a:ext cx="9458416" cy="915310"/>
      </dsp:txXfrm>
    </dsp:sp>
    <dsp:sp modelId="{8001BCD2-7CDF-411F-B522-13776406AE37}">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314EE-151A-4652-9DFC-65F8175C835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84F00D-CF3B-4647-A8BD-964BDF3334EA}">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0" i="0" kern="1200" dirty="0"/>
            <a:t>The financial sector is bound by standards like the Payment Card Industry Data Security Standard (PCI DSS), as companies must ensure that their BI tools and techniques meet these regulations to avoid fines and data breaches.</a:t>
          </a:r>
          <a:endParaRPr lang="en-US" sz="1500" kern="1200" dirty="0"/>
        </a:p>
      </dsp:txBody>
      <dsp:txXfrm>
        <a:off x="1057183" y="2290082"/>
        <a:ext cx="9458416" cy="915310"/>
      </dsp:txXfrm>
    </dsp:sp>
    <dsp:sp modelId="{8C304CB8-7CCF-463F-9A7E-AAA79156D97B}">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E58C0-203E-48AB-A94F-F716D5B7E2E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312A7-2971-4DF2-A825-C9F0FE1D18A1}">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Consider how Amazon needs its BI tools to fall in line with PCI DSS; think of FedEx ensuring compliance with logistics regulations, or Coca-Cola aligning their BI tools with marketing standards. It's done not only to prevent penalties but also to uphold data integrity.</a:t>
          </a:r>
        </a:p>
      </dsp:txBody>
      <dsp:txXfrm>
        <a:off x="1057183" y="3434221"/>
        <a:ext cx="9458416" cy="91531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E4E1A4-2440-470F-844D-EE971C19CF90}">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C98E81-7E01-433F-B804-F919A40CB8EC}">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BEC5AC-6EFF-42EA-B079-54584BD5D813}">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BI tools usually require data to be moved across borders, so organizations need to be very careful to ensure they comply with international laws governing the transfer of data. </a:t>
          </a:r>
        </a:p>
      </dsp:txBody>
      <dsp:txXfrm>
        <a:off x="1057183" y="1805"/>
        <a:ext cx="9458416" cy="915310"/>
      </dsp:txXfrm>
    </dsp:sp>
    <dsp:sp modelId="{8FF4CA63-DDDB-4015-A49B-663D72089891}">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19D183-5AC2-4477-978D-AF669699E47A}">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45DB09-A657-4F2E-A07B-B15678A78E81}">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This is especially important for companies that work in more than one country or those who use cloud services based in different places around the world.</a:t>
          </a:r>
        </a:p>
      </dsp:txBody>
      <dsp:txXfrm>
        <a:off x="1057183" y="1145944"/>
        <a:ext cx="9458416" cy="915310"/>
      </dsp:txXfrm>
    </dsp:sp>
    <dsp:sp modelId="{1586318E-C4F8-4C0F-922C-FC7ADA3DDCF7}">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16E449-ED1B-4C97-A529-D1056AEF7EB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CC0724-C782-45C9-939E-42D629379FB4}">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Regulations like the GDPR put down tight conditions about moving data out of a country; this includes having certain mechanisms (such as standard contractual clauses or corporate binding rules) that need to be present if such transfers are taking place.</a:t>
          </a:r>
        </a:p>
      </dsp:txBody>
      <dsp:txXfrm>
        <a:off x="1057183" y="2290082"/>
        <a:ext cx="9458416" cy="915310"/>
      </dsp:txXfrm>
    </dsp:sp>
    <dsp:sp modelId="{1B4D7C65-F975-465C-8B45-9AD052035F83}">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B1A657-D550-402C-ABD8-9D29A722CC2D}">
      <dsp:nvSpPr>
        <dsp:cNvPr id="0" name=""/>
        <dsp:cNvSpPr/>
      </dsp:nvSpPr>
      <dsp:spPr>
        <a:xfrm>
          <a:off x="276881" y="3640166"/>
          <a:ext cx="503420" cy="503420"/>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F0CB17-6EA2-44E5-B98E-43D212BDF4FD}">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Amazon, FedEx, and Coca-Cola are some of the companies that have to deal with General Data Protection Regulation (GDPR) when transferring data across borders. They have to find ways of meeting international data laws which might involve implementing standard contractual clauses as a way of compliance with the laws.</a:t>
          </a:r>
        </a:p>
      </dsp:txBody>
      <dsp:txXfrm>
        <a:off x="1057183" y="3434221"/>
        <a:ext cx="9458416" cy="91531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5A9150-63F3-4830-95C5-C977D613BBCD}">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0FE9C3-DB8C-4618-8C2E-37682B4C1D51}">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0D4207-4DF9-4D78-A853-D4A551DAF864}">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BI tools usage leads to high exposure to cyber risks such as unauthorized access or data leakage through cyber-attacks. </a:t>
          </a:r>
        </a:p>
      </dsp:txBody>
      <dsp:txXfrm>
        <a:off x="1057183" y="1805"/>
        <a:ext cx="9458416" cy="915310"/>
      </dsp:txXfrm>
    </dsp:sp>
    <dsp:sp modelId="{FA41DC58-B2F7-46F2-9AE8-E1919BE8C3BD}">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7D9AC-CDCE-41CF-83CE-DD727E523E57}">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D34EBA-7E27-4BA0-BD0B-F0E95FA0B4E0}">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0" i="0" kern="1200" dirty="0"/>
            <a:t>It is necessary that organizations make sure they have strong cybersecurity measures in place to protect their data assets, which should include encryption methods and access controls, with regular security audits.</a:t>
          </a:r>
          <a:endParaRPr lang="en-US" sz="1500" kern="1200" dirty="0"/>
        </a:p>
      </dsp:txBody>
      <dsp:txXfrm>
        <a:off x="1057183" y="1145944"/>
        <a:ext cx="9458416" cy="915310"/>
      </dsp:txXfrm>
    </dsp:sp>
    <dsp:sp modelId="{8001BCD2-7CDF-411F-B522-13776406AE37}">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C314EE-151A-4652-9DFC-65F8175C835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84F00D-CF3B-4647-A8BD-964BDF3334EA}">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A failure to protect data sufficiently might have repercussions, and these could be fines plus legal actions. </a:t>
          </a:r>
        </a:p>
      </dsp:txBody>
      <dsp:txXfrm>
        <a:off x="1057183" y="2290082"/>
        <a:ext cx="9458416" cy="915310"/>
      </dsp:txXfrm>
    </dsp:sp>
    <dsp:sp modelId="{8C304CB8-7CCF-463F-9A7E-AAA79156D97B}">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EE58C0-203E-48AB-A94F-F716D5B7E2E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A312A7-2971-4DF2-A825-C9F0FE1D18A1}">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kern="1200" dirty="0"/>
            <a:t>Amazon uses encryption and access controls; FedEx does regular security audits; Coca-Cola deploys robust cybersecurity protocols: all for the sake of data protection and ensuring no fines or legal actions follow suit.</a:t>
          </a:r>
        </a:p>
      </dsp:txBody>
      <dsp:txXfrm>
        <a:off x="1057183" y="3434221"/>
        <a:ext cx="9458416" cy="91531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B3512-C19A-4C59-8649-E986247ABC33}">
      <dsp:nvSpPr>
        <dsp:cNvPr id="0" name=""/>
        <dsp:cNvSpPr/>
      </dsp:nvSpPr>
      <dsp:spPr>
        <a:xfrm>
          <a:off x="622800" y="69145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9A9AF8-AD20-4FBB-B6BD-668015763381}">
      <dsp:nvSpPr>
        <dsp:cNvPr id="0" name=""/>
        <dsp:cNvSpPr/>
      </dsp:nvSpPr>
      <dsp:spPr>
        <a:xfrm>
          <a:off x="127800" y="1947019"/>
          <a:ext cx="1800000" cy="171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BI tools give organizations the ability to carry out intricate data analysis to help in uncovering different customer segments based on various demographics, as well as their purchasing behavior details.</a:t>
          </a:r>
        </a:p>
      </dsp:txBody>
      <dsp:txXfrm>
        <a:off x="127800" y="1947019"/>
        <a:ext cx="1800000" cy="1712860"/>
      </dsp:txXfrm>
    </dsp:sp>
    <dsp:sp modelId="{B3BB73AD-C987-447F-AF88-AD9925E743B2}">
      <dsp:nvSpPr>
        <dsp:cNvPr id="0" name=""/>
        <dsp:cNvSpPr/>
      </dsp:nvSpPr>
      <dsp:spPr>
        <a:xfrm>
          <a:off x="2737800" y="69145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71BF44-1733-4201-B631-33CF6694FFF9}">
      <dsp:nvSpPr>
        <dsp:cNvPr id="0" name=""/>
        <dsp:cNvSpPr/>
      </dsp:nvSpPr>
      <dsp:spPr>
        <a:xfrm>
          <a:off x="2242800" y="1947019"/>
          <a:ext cx="1800000" cy="171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It leads to segmented promotions, thus making marketing more interesting and targeted as these two go hand in hand.</a:t>
          </a:r>
        </a:p>
      </dsp:txBody>
      <dsp:txXfrm>
        <a:off x="2242800" y="1947019"/>
        <a:ext cx="1800000" cy="1712860"/>
      </dsp:txXfrm>
    </dsp:sp>
    <dsp:sp modelId="{6B3209B8-5FF7-4CE0-87FB-044C331CBAAE}">
      <dsp:nvSpPr>
        <dsp:cNvPr id="0" name=""/>
        <dsp:cNvSpPr/>
      </dsp:nvSpPr>
      <dsp:spPr>
        <a:xfrm>
          <a:off x="4852800" y="69145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04CBCC-E763-4D27-850D-2F2B90E01C94}">
      <dsp:nvSpPr>
        <dsp:cNvPr id="0" name=""/>
        <dsp:cNvSpPr/>
      </dsp:nvSpPr>
      <dsp:spPr>
        <a:xfrm>
          <a:off x="4357800" y="1947019"/>
          <a:ext cx="1800000" cy="171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t>In order to reach a wider and more varied customer base, companies need to start customizing their products and advertising information by recognizing the particular demands of various segments. </a:t>
          </a:r>
          <a:br>
            <a:rPr lang="en-US" sz="1100" kern="1200" dirty="0"/>
          </a:br>
          <a:endParaRPr lang="en-US" sz="1100" kern="1200" dirty="0"/>
        </a:p>
      </dsp:txBody>
      <dsp:txXfrm>
        <a:off x="4357800" y="1947019"/>
        <a:ext cx="1800000" cy="1712860"/>
      </dsp:txXfrm>
    </dsp:sp>
    <dsp:sp modelId="{56331957-23B8-467F-AA7F-7F6EDD4D0B5A}">
      <dsp:nvSpPr>
        <dsp:cNvPr id="0" name=""/>
        <dsp:cNvSpPr/>
      </dsp:nvSpPr>
      <dsp:spPr>
        <a:xfrm>
          <a:off x="6967800" y="69145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6D0434-60C6-493D-88F9-5D78414212E9}">
      <dsp:nvSpPr>
        <dsp:cNvPr id="0" name=""/>
        <dsp:cNvSpPr/>
      </dsp:nvSpPr>
      <dsp:spPr>
        <a:xfrm>
          <a:off x="6472800" y="1947019"/>
          <a:ext cx="1800000" cy="171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An illustration is how Amazon utilizes BI, they analyze huge customer data to be able to generate precise target segmentation that makes it possible for them to conduct highly individualized marketing campaigns. </a:t>
          </a:r>
        </a:p>
      </dsp:txBody>
      <dsp:txXfrm>
        <a:off x="6472800" y="1947019"/>
        <a:ext cx="1800000" cy="1712860"/>
      </dsp:txXfrm>
    </dsp:sp>
    <dsp:sp modelId="{F0906C25-031F-482C-88F4-4AEF8CE28425}">
      <dsp:nvSpPr>
        <dsp:cNvPr id="0" name=""/>
        <dsp:cNvSpPr/>
      </dsp:nvSpPr>
      <dsp:spPr>
        <a:xfrm>
          <a:off x="9082800" y="691457"/>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8F8A62-C3C9-498E-9C95-5ECC59272FCC}">
      <dsp:nvSpPr>
        <dsp:cNvPr id="0" name=""/>
        <dsp:cNvSpPr/>
      </dsp:nvSpPr>
      <dsp:spPr>
        <a:xfrm>
          <a:off x="8587800" y="1947019"/>
          <a:ext cx="1800000" cy="1712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dirty="0">
              <a:solidFill>
                <a:srgbClr val="0D0D0D"/>
              </a:solidFill>
              <a:effectLst/>
              <a:latin typeface="ui-sans-serif"/>
            </a:rPr>
            <a:t>While doing so, companies should </a:t>
          </a:r>
          <a:r>
            <a:rPr lang="en-US" sz="1100" kern="1200" dirty="0"/>
            <a:t>ensure compliance with security legislation such as GDPR and CCPA by customer data encryption and applying access controls which play a key role in maintaining customer trust and, at the same time, keeping data secure.</a:t>
          </a:r>
          <a:endParaRPr lang="en-US" sz="1100" b="0" i="0" kern="1200" dirty="0">
            <a:solidFill>
              <a:srgbClr val="0D0D0D"/>
            </a:solidFill>
            <a:effectLst/>
            <a:highlight>
              <a:srgbClr val="FFFFFF"/>
            </a:highlight>
            <a:latin typeface="ui-sans-serif"/>
          </a:endParaRPr>
        </a:p>
      </dsp:txBody>
      <dsp:txXfrm>
        <a:off x="8587800" y="1947019"/>
        <a:ext cx="1800000" cy="17128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E85012-B4A0-4FB0-9C43-5541296D558F}">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EF3238-DB81-496B-8B99-C2806A0CD352}">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DC6C09-DCB6-4AB3-8961-418B92940058}">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Through predictive analytics, businesses are able to predict future consumer trends and behaviors. </a:t>
          </a:r>
        </a:p>
      </dsp:txBody>
      <dsp:txXfrm>
        <a:off x="1172126" y="908559"/>
        <a:ext cx="2114937" cy="897246"/>
      </dsp:txXfrm>
    </dsp:sp>
    <dsp:sp modelId="{BB34E93B-F6A3-4855-9751-856562767C71}">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FB3DB2-4405-4F76-B87A-D58CC9CC1397}">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BBFDB8-0C36-4245-ADD2-DF72C0C5A0FC}">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This proactive method enables organizations to be aware of market trends before they are even made, allowing them to make adjustments in their strategies without any reluctance.</a:t>
          </a:r>
        </a:p>
      </dsp:txBody>
      <dsp:txXfrm>
        <a:off x="4745088" y="908559"/>
        <a:ext cx="2114937" cy="897246"/>
      </dsp:txXfrm>
    </dsp:sp>
    <dsp:sp modelId="{4BD83130-86E3-4B01-A448-B0A4FF8FABF2}">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EE46D0-B614-478B-9CB5-0532994B3BC2}">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110216-C0AF-45B8-B3A6-967BE48ACBB9}">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As an illustration, Amazon's BI systems forecast seasonal fluctuations in what consumers favor. This helps the company fill its inventory with products that are likely to appeal to customers and therefore make it easier to meet customer expectations on a consistent basis. </a:t>
          </a:r>
        </a:p>
      </dsp:txBody>
      <dsp:txXfrm>
        <a:off x="8318049" y="908559"/>
        <a:ext cx="2114937" cy="897246"/>
      </dsp:txXfrm>
    </dsp:sp>
    <dsp:sp modelId="{7E59C575-E7D9-455B-A507-B330EF666B55}">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C41BBD-CC03-41B0-9AB0-D1FBD28EFFB1}">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B10ED-0E47-4F27-9287-884A3BB86DDF}">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highlight>
                <a:srgbClr val="FFFFFF"/>
              </a:highlight>
            </a:rPr>
            <a:t>In much the same way, FedEx uses predictive analytics to forecast delivery needs based on upcoming demand so as to streamline their route planning process.</a:t>
          </a:r>
          <a:endParaRPr lang="en-US" sz="1100" b="0" i="0" kern="1200" dirty="0">
            <a:solidFill>
              <a:srgbClr val="0D0D0D"/>
            </a:solidFill>
            <a:effectLst/>
            <a:highlight>
              <a:srgbClr val="FFFFFF"/>
            </a:highlight>
            <a:latin typeface="ui-sans-serif"/>
          </a:endParaRPr>
        </a:p>
      </dsp:txBody>
      <dsp:txXfrm>
        <a:off x="1172126" y="2545532"/>
        <a:ext cx="2114937" cy="897246"/>
      </dsp:txXfrm>
    </dsp:sp>
    <dsp:sp modelId="{2E409EC4-E5FE-42A6-A99B-0FB2E5BBEF83}">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4440B2-FE0D-43B8-8341-6534AE0C95B8}">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2C2BA-72CF-426B-8046-CF34DB19333A}">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highlight>
                <a:srgbClr val="FFFFFF"/>
              </a:highlight>
            </a:rPr>
            <a:t>To maintain the confidentiality of customer data according to laws on data protection, both Amazon and FedEx adopt strict measures in data anonymization and secure data processing during the predictive analytics process, while ensuring compliance and at the same time enhancing their market reach.</a:t>
          </a:r>
          <a:endParaRPr lang="en-US" sz="1100" b="0" i="0" kern="1200" dirty="0">
            <a:solidFill>
              <a:srgbClr val="0D0D0D"/>
            </a:solidFill>
            <a:effectLst/>
            <a:highlight>
              <a:srgbClr val="FFFFFF"/>
            </a:highlight>
            <a:latin typeface="ui-sans-serif"/>
          </a:endParaRPr>
        </a:p>
      </dsp:txBody>
      <dsp:txXfrm>
        <a:off x="4745088"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5A698-96D8-4BFA-8B85-EF6046B219CA}">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789AAA-2FA0-4941-A40C-D91BDD9E5098}">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23733D-8605-4286-AD82-426DC920B285}">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b="1" i="0" kern="1200" dirty="0"/>
            <a:t>Data Mining:</a:t>
          </a:r>
          <a:r>
            <a:rPr lang="en-US" sz="1600" b="0" i="0" kern="1200" dirty="0"/>
            <a:t> It is the process of examining data to extract hidden patterns, trends or correlations between variables, which can  be used to inform data-driven decision-making and helps solve business challenges. Clustering, classification, regression, and association rules are some of the techniques employed.</a:t>
          </a:r>
        </a:p>
      </dsp:txBody>
      <dsp:txXfrm>
        <a:off x="1507738" y="707092"/>
        <a:ext cx="9007861" cy="1305401"/>
      </dsp:txXfrm>
    </dsp:sp>
    <dsp:sp modelId="{D7268F7C-DB7D-4E13-8545-C4538087DCD2}">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64FC06-231A-48F3-9113-B22387DA4E65}">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1D4A8B-D8C9-4239-86F6-783AC179427C}">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b="1" kern="1200" dirty="0"/>
            <a:t>Reporting: </a:t>
          </a:r>
          <a:r>
            <a:rPr lang="en-US" sz="1600" b="0" kern="1200" dirty="0"/>
            <a:t>They are essential for the operational and tactical or even sometimes at the strategic level decision making as they help in generating reports that highlight trends, patterns, and anomalies, and they are regularly or periodically reviewed by stakeholders. Tools Used include SAP Crystal Reports, IBM Cognos.</a:t>
          </a:r>
        </a:p>
      </dsp:txBody>
      <dsp:txXfrm>
        <a:off x="1507738" y="2338844"/>
        <a:ext cx="9007861" cy="1305401"/>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E9B2AE-9732-44DA-B444-E6228B0E84C9}">
      <dsp:nvSpPr>
        <dsp:cNvPr id="0" name=""/>
        <dsp:cNvSpPr/>
      </dsp:nvSpPr>
      <dsp:spPr>
        <a:xfrm>
          <a:off x="844591" y="155412"/>
          <a:ext cx="771240" cy="7712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6D5C6-7E4A-4FB8-B002-508D6B64D5A0}">
      <dsp:nvSpPr>
        <dsp:cNvPr id="0" name=""/>
        <dsp:cNvSpPr/>
      </dsp:nvSpPr>
      <dsp:spPr>
        <a:xfrm>
          <a:off x="373278" y="1532736"/>
          <a:ext cx="1713867" cy="266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BI tools offer valuable insights that drive creativity to evolve products and services. </a:t>
          </a:r>
        </a:p>
      </dsp:txBody>
      <dsp:txXfrm>
        <a:off x="373278" y="1532736"/>
        <a:ext cx="1713867" cy="2663188"/>
      </dsp:txXfrm>
    </dsp:sp>
    <dsp:sp modelId="{55C6ACE5-FFEB-4DE4-A9D3-0FB70D39DB01}">
      <dsp:nvSpPr>
        <dsp:cNvPr id="0" name=""/>
        <dsp:cNvSpPr/>
      </dsp:nvSpPr>
      <dsp:spPr>
        <a:xfrm>
          <a:off x="2858385" y="155412"/>
          <a:ext cx="771240" cy="7712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7C9D5C-40A3-4B36-9185-33D8C267B103}">
      <dsp:nvSpPr>
        <dsp:cNvPr id="0" name=""/>
        <dsp:cNvSpPr/>
      </dsp:nvSpPr>
      <dsp:spPr>
        <a:xfrm>
          <a:off x="2387072" y="1532736"/>
          <a:ext cx="1713867" cy="266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When companies take customer feedback plus market trend analysis, they are able to detect where the market is failing to meet their needs, which creates a new area for development of products or improvement of what already exists. </a:t>
          </a:r>
        </a:p>
      </dsp:txBody>
      <dsp:txXfrm>
        <a:off x="2387072" y="1532736"/>
        <a:ext cx="1713867" cy="2663188"/>
      </dsp:txXfrm>
    </dsp:sp>
    <dsp:sp modelId="{12751F9D-CE41-40BC-807E-B263922FC56E}">
      <dsp:nvSpPr>
        <dsp:cNvPr id="0" name=""/>
        <dsp:cNvSpPr/>
      </dsp:nvSpPr>
      <dsp:spPr>
        <a:xfrm>
          <a:off x="4872179" y="155412"/>
          <a:ext cx="771240" cy="7712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D2E211-D4CE-47B9-807E-502988CAC050}">
      <dsp:nvSpPr>
        <dsp:cNvPr id="0" name=""/>
        <dsp:cNvSpPr/>
      </dsp:nvSpPr>
      <dsp:spPr>
        <a:xfrm>
          <a:off x="4400866" y="1532736"/>
          <a:ext cx="1713867" cy="266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These innovations, courtesy of BI, not only reach a larger audience but make the organization take up a leading position in the industry, as it further solidifies their competitive advantage.</a:t>
          </a:r>
        </a:p>
      </dsp:txBody>
      <dsp:txXfrm>
        <a:off x="4400866" y="1532736"/>
        <a:ext cx="1713867" cy="2663188"/>
      </dsp:txXfrm>
    </dsp:sp>
    <dsp:sp modelId="{7C39C117-4F9A-4008-980A-A9CCAEEE93A7}">
      <dsp:nvSpPr>
        <dsp:cNvPr id="0" name=""/>
        <dsp:cNvSpPr/>
      </dsp:nvSpPr>
      <dsp:spPr>
        <a:xfrm>
          <a:off x="6885973" y="155412"/>
          <a:ext cx="771240" cy="7712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F954E2-FADE-42E0-9D91-CF7E3C2CC777}">
      <dsp:nvSpPr>
        <dsp:cNvPr id="0" name=""/>
        <dsp:cNvSpPr/>
      </dsp:nvSpPr>
      <dsp:spPr>
        <a:xfrm>
          <a:off x="6414660" y="1532736"/>
          <a:ext cx="1713867" cy="266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Coca-Cola uses BI to keep an eye on how its customers feel about the product through social media posts and complaints. This helps them to know what they need to change or improve and what should be their next step as a business entity. These innovative ideas allow Coca-Cola to reach a broader audience and establish themselves as a leader in the market.</a:t>
          </a:r>
        </a:p>
      </dsp:txBody>
      <dsp:txXfrm>
        <a:off x="6414660" y="1532736"/>
        <a:ext cx="1713867" cy="2663188"/>
      </dsp:txXfrm>
    </dsp:sp>
    <dsp:sp modelId="{B4ADEEC5-12D0-4664-9CE6-FF6AC446FB10}">
      <dsp:nvSpPr>
        <dsp:cNvPr id="0" name=""/>
        <dsp:cNvSpPr/>
      </dsp:nvSpPr>
      <dsp:spPr>
        <a:xfrm>
          <a:off x="8899767" y="155412"/>
          <a:ext cx="771240" cy="7712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A19450-BE1D-4189-BC1A-2860BA28BFB1}">
      <dsp:nvSpPr>
        <dsp:cNvPr id="0" name=""/>
        <dsp:cNvSpPr/>
      </dsp:nvSpPr>
      <dsp:spPr>
        <a:xfrm>
          <a:off x="8428454" y="1532736"/>
          <a:ext cx="1713867" cy="26631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highlight>
                <a:srgbClr val="FFFFFF"/>
              </a:highlight>
            </a:rPr>
            <a:t>The company has some legal obligations to protect sensitive customer information that they use during these innovation processes, which is why Coca-Cola implements strong encryption methods together with secure storage systems for the data.</a:t>
          </a:r>
          <a:endParaRPr lang="en-US" sz="1200" b="0" i="0" kern="1200" dirty="0">
            <a:solidFill>
              <a:srgbClr val="0D0D0D"/>
            </a:solidFill>
            <a:effectLst/>
            <a:highlight>
              <a:srgbClr val="FFFFFF"/>
            </a:highlight>
            <a:latin typeface="ui-sans-serif"/>
          </a:endParaRPr>
        </a:p>
      </dsp:txBody>
      <dsp:txXfrm>
        <a:off x="8428454" y="1532736"/>
        <a:ext cx="1713867" cy="266318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56E0E-47D1-4003-A2F7-278744225167}">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BE63D6-8C60-4E77-BA89-A5E4EC9A28D6}">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284474-7182-4EB5-A896-EC80FE8FA3F6}">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A direct application of BI is in enhancing the customer experience through personalized interactions.</a:t>
          </a:r>
        </a:p>
      </dsp:txBody>
      <dsp:txXfrm>
        <a:off x="1172126" y="908559"/>
        <a:ext cx="2114937" cy="897246"/>
      </dsp:txXfrm>
    </dsp:sp>
    <dsp:sp modelId="{7645A13D-AF63-4B93-8FB8-9135AC0155C4}">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D60ED6-2B40-4106-98AD-23C5E94F89B7}">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C83278-D19F-4A1C-9FC4-45D09D0833E5}">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Personalized support is thus more likely to result in customer satisfaction and loyalty as well as attracting new clients looking for a unique shopping experience. This involves using information obtained from data on how customers prefer being treated. </a:t>
          </a:r>
        </a:p>
      </dsp:txBody>
      <dsp:txXfrm>
        <a:off x="4745088" y="908559"/>
        <a:ext cx="2114937" cy="897246"/>
      </dsp:txXfrm>
    </dsp:sp>
    <dsp:sp modelId="{5DE4ABA0-5FC2-4925-9FD9-B2B6EF5AD190}">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7C5E33-116F-4F31-A884-0014CA212523}">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826B173-1FC3-4DE3-B9F1-3A64C6BC3F2A}">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For instance, customers who like being called by their first name can be addressed that way during shopping while others may have specific products recommended based on their preferences. </a:t>
          </a:r>
        </a:p>
      </dsp:txBody>
      <dsp:txXfrm>
        <a:off x="8318049" y="908559"/>
        <a:ext cx="2114937" cy="897246"/>
      </dsp:txXfrm>
    </dsp:sp>
    <dsp:sp modelId="{6A2C4535-758A-4714-8483-2047EEE9F031}">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FC498B-BBB0-458E-93C6-1D71F816244B}">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306E45-9D6E-47B5-AC56-CCAE2E9CD05A}">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Amazon excels In this domain, as it uses BI for the purpose of suggesting products that customers may be interested in based on their previous purchases plus what they have been viewing.  FedEx makes use of BI to inform its customers of live tracking reports and notifications about the deliveries made, thereby enhancing service dependability. </a:t>
          </a:r>
        </a:p>
      </dsp:txBody>
      <dsp:txXfrm>
        <a:off x="1172126" y="2545532"/>
        <a:ext cx="2114937" cy="897246"/>
      </dsp:txXfrm>
    </dsp:sp>
    <dsp:sp modelId="{19C2D866-BCBA-4977-98AF-BF7AAC8D9FC5}">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BC98C8-8316-4DAE-A289-48B2E35FD1C0}">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86CFDA-BA65-4BCE-B4C7-C8BE8FB4E421}">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highlight>
                <a:srgbClr val="FFFFFF"/>
              </a:highlight>
            </a:rPr>
            <a:t>For purposes of security legislation both companies employ strong encryption mechanisms which include robust protocols and frequent audits while at the same time maintaining data privacy.</a:t>
          </a:r>
          <a:endParaRPr lang="en-US" sz="1100" b="0" i="0" kern="1200" dirty="0">
            <a:solidFill>
              <a:srgbClr val="0D0D0D"/>
            </a:solidFill>
            <a:effectLst/>
            <a:highlight>
              <a:srgbClr val="FFFFFF"/>
            </a:highlight>
            <a:latin typeface="ui-sans-serif"/>
          </a:endParaRPr>
        </a:p>
      </dsp:txBody>
      <dsp:txXfrm>
        <a:off x="4745088" y="2545532"/>
        <a:ext cx="2114937" cy="89724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EE407-9645-4D24-B960-9AC4684BB927}">
      <dsp:nvSpPr>
        <dsp:cNvPr id="0" name=""/>
        <dsp:cNvSpPr/>
      </dsp:nvSpPr>
      <dsp:spPr>
        <a:xfrm>
          <a:off x="622800" y="712094"/>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AC35E5-D3C8-4043-924E-B27A4D442025}">
      <dsp:nvSpPr>
        <dsp:cNvPr id="0" name=""/>
        <dsp:cNvSpPr/>
      </dsp:nvSpPr>
      <dsp:spPr>
        <a:xfrm>
          <a:off x="127800" y="1961273"/>
          <a:ext cx="1800000" cy="167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While extending the target audience and enhancing competitive capabilities, organizations must consider the security legislation relevant to BI data handling.</a:t>
          </a:r>
        </a:p>
      </dsp:txBody>
      <dsp:txXfrm>
        <a:off x="127800" y="1961273"/>
        <a:ext cx="1800000" cy="1677970"/>
      </dsp:txXfrm>
    </dsp:sp>
    <dsp:sp modelId="{F159F9A8-11B8-4E3B-973C-6BA5F2492E80}">
      <dsp:nvSpPr>
        <dsp:cNvPr id="0" name=""/>
        <dsp:cNvSpPr/>
      </dsp:nvSpPr>
      <dsp:spPr>
        <a:xfrm>
          <a:off x="2737800" y="712094"/>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84687E-6EDA-4940-A95E-F764C3CE8626}">
      <dsp:nvSpPr>
        <dsp:cNvPr id="0" name=""/>
        <dsp:cNvSpPr/>
      </dsp:nvSpPr>
      <dsp:spPr>
        <a:xfrm>
          <a:off x="2242800" y="1961273"/>
          <a:ext cx="1800000" cy="167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This includes ensuring data privacy, securing data transfers, and maintaining transparency in data usage.</a:t>
          </a:r>
        </a:p>
      </dsp:txBody>
      <dsp:txXfrm>
        <a:off x="2242800" y="1961273"/>
        <a:ext cx="1800000" cy="1677970"/>
      </dsp:txXfrm>
    </dsp:sp>
    <dsp:sp modelId="{EF21256E-D2FD-43A9-AB98-F87F8709AC0F}">
      <dsp:nvSpPr>
        <dsp:cNvPr id="0" name=""/>
        <dsp:cNvSpPr/>
      </dsp:nvSpPr>
      <dsp:spPr>
        <a:xfrm>
          <a:off x="4852800" y="712094"/>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D1F2A6-0DD4-41E9-896B-1726F43C5368}">
      <dsp:nvSpPr>
        <dsp:cNvPr id="0" name=""/>
        <dsp:cNvSpPr/>
      </dsp:nvSpPr>
      <dsp:spPr>
        <a:xfrm>
          <a:off x="4357800" y="1961273"/>
          <a:ext cx="1800000" cy="167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Compliance not only shields the organization from legal action but also builds trust with customers, which can be a significant competitive advantage in environments reliant on data sensitivity.</a:t>
          </a:r>
        </a:p>
      </dsp:txBody>
      <dsp:txXfrm>
        <a:off x="4357800" y="1961273"/>
        <a:ext cx="1800000" cy="1677970"/>
      </dsp:txXfrm>
    </dsp:sp>
    <dsp:sp modelId="{4E9C2770-A919-418E-ACE5-E971055B87C9}">
      <dsp:nvSpPr>
        <dsp:cNvPr id="0" name=""/>
        <dsp:cNvSpPr/>
      </dsp:nvSpPr>
      <dsp:spPr>
        <a:xfrm>
          <a:off x="6967800" y="712094"/>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A9358-F46F-4070-9DCE-058F86BE69A3}">
      <dsp:nvSpPr>
        <dsp:cNvPr id="0" name=""/>
        <dsp:cNvSpPr/>
      </dsp:nvSpPr>
      <dsp:spPr>
        <a:xfrm>
          <a:off x="6472800" y="1961273"/>
          <a:ext cx="1800000" cy="167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Amazon, FedEx and Coca-Cola are each following very strict data protection regulations based on their own industries. For instance, GDPR, CCPA and HIPAA. </a:t>
          </a:r>
        </a:p>
      </dsp:txBody>
      <dsp:txXfrm>
        <a:off x="6472800" y="1961273"/>
        <a:ext cx="1800000" cy="1677970"/>
      </dsp:txXfrm>
    </dsp:sp>
    <dsp:sp modelId="{7A07F228-095C-425C-8F53-B3365D065CB9}">
      <dsp:nvSpPr>
        <dsp:cNvPr id="0" name=""/>
        <dsp:cNvSpPr/>
      </dsp:nvSpPr>
      <dsp:spPr>
        <a:xfrm>
          <a:off x="9082800" y="712094"/>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28D11A-4A07-4D74-B9DA-9999EAD23DC0}">
      <dsp:nvSpPr>
        <dsp:cNvPr id="0" name=""/>
        <dsp:cNvSpPr/>
      </dsp:nvSpPr>
      <dsp:spPr>
        <a:xfrm>
          <a:off x="8587800" y="1961273"/>
          <a:ext cx="1800000" cy="16779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They ensure their BI projects are both legally compliant and successful by implementing complete data security measures which has a double effect of being legally compliant and sustaining their market leadership.</a:t>
          </a:r>
          <a:endParaRPr lang="en-US" sz="1200" kern="1200" dirty="0">
            <a:effectLst/>
          </a:endParaRPr>
        </a:p>
      </dsp:txBody>
      <dsp:txXfrm>
        <a:off x="8587800" y="1961273"/>
        <a:ext cx="1800000" cy="16779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F3D836-2131-48AE-8D81-122D1848A457}">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6325E2-D45E-4C60-B46D-DA62FE423261}">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B712DC-68E1-4767-8AF5-5ED22A7C4646}">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100000"/>
            </a:lnSpc>
            <a:spcBef>
              <a:spcPct val="0"/>
            </a:spcBef>
            <a:spcAft>
              <a:spcPct val="35000"/>
            </a:spcAft>
            <a:buNone/>
          </a:pPr>
          <a:r>
            <a:rPr lang="en-US" sz="1600" b="1" kern="1200" dirty="0"/>
            <a:t>Online Analytical Processing (OLAP):</a:t>
          </a:r>
          <a:r>
            <a:rPr lang="en-US" sz="1600" b="0" kern="1200" dirty="0"/>
            <a:t> OLAP enable users to study data from multiple DBMS at the same time by presenting information from diverse viewpoints, a thing that is especially useful for sophisticated computations, trend analysis, and data modeling. Two of the main tools are: Apache </a:t>
          </a:r>
          <a:r>
            <a:rPr lang="en-US" sz="1600" b="0" kern="1200" dirty="0" err="1"/>
            <a:t>Kylin</a:t>
          </a:r>
          <a:r>
            <a:rPr lang="en-US" sz="1600" b="0" kern="1200" dirty="0"/>
            <a:t> and Microsoft Analysis Services.</a:t>
          </a:r>
        </a:p>
      </dsp:txBody>
      <dsp:txXfrm>
        <a:off x="1507738" y="707092"/>
        <a:ext cx="9007861" cy="1305401"/>
      </dsp:txXfrm>
    </dsp:sp>
    <dsp:sp modelId="{64AF78BB-5CDB-4C5B-A960-80D4C934A156}">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AA451C-31BD-4189-9003-1BE3EBEE8E9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1EF615-0369-4D78-A39D-6B0AA743D86A}">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711200">
            <a:lnSpc>
              <a:spcPct val="90000"/>
            </a:lnSpc>
            <a:spcBef>
              <a:spcPct val="0"/>
            </a:spcBef>
            <a:spcAft>
              <a:spcPct val="35000"/>
            </a:spcAft>
            <a:buNone/>
          </a:pPr>
          <a:r>
            <a:rPr lang="en-US" sz="1600" b="1" kern="1200" dirty="0"/>
            <a:t>Predictive Analytics: </a:t>
          </a:r>
          <a:r>
            <a:rPr lang="en-US" sz="1600" b="0" kern="1200" dirty="0"/>
            <a:t>This involves using statistical algorithms and machine learning techniques to forecast future occurrences given past data. Examples of such algorithms include neural networks, decision trees, and various machine learning models.</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DD839-ED9B-4C40-B3C9-35896D8FB2AE}">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BE2A8-2DB7-4539-9514-B7522C2B32E4}">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1A1FC8-533B-4CB9-B514-22CEAB0B0B39}">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Data Visualization</a:t>
          </a:r>
        </a:p>
        <a:p>
          <a:pPr marL="0" lvl="0" indent="0" algn="l" defTabSz="711200">
            <a:lnSpc>
              <a:spcPct val="100000"/>
            </a:lnSpc>
            <a:spcBef>
              <a:spcPct val="0"/>
            </a:spcBef>
            <a:spcAft>
              <a:spcPct val="35000"/>
            </a:spcAft>
            <a:buNone/>
          </a:pPr>
          <a:r>
            <a:rPr lang="en-US" sz="1600" b="0" kern="1200" dirty="0"/>
            <a:t>Maps are used to show the geographic distribution of firms, while other charts, such bar graphs, pie charts, and scatter plots, are used to show other data points and features of the data. With the use of these representations, decision-makers have a clear image of the data, which makes it much simpler to identify any trends or outliers.</a:t>
          </a:r>
        </a:p>
      </dsp:txBody>
      <dsp:txXfrm>
        <a:off x="1834517" y="1507711"/>
        <a:ext cx="3148942" cy="1335915"/>
      </dsp:txXfrm>
    </dsp:sp>
    <dsp:sp modelId="{E8448B4E-6603-4F1C-B8C8-AE04C9DC72E5}">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A6F1DC-0D73-4972-89B6-DF23CCF890A0}">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95589F-B34D-49C5-8338-0FABF184E4B7}">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100000"/>
            </a:lnSpc>
            <a:spcBef>
              <a:spcPct val="0"/>
            </a:spcBef>
            <a:spcAft>
              <a:spcPct val="35000"/>
            </a:spcAft>
            <a:buNone/>
          </a:pPr>
          <a:r>
            <a:rPr lang="en-US" sz="1600" b="1" kern="1200" dirty="0"/>
            <a:t>Reporting</a:t>
          </a:r>
        </a:p>
        <a:p>
          <a:pPr marL="0" lvl="0" indent="0" algn="l" defTabSz="711200">
            <a:lnSpc>
              <a:spcPct val="100000"/>
            </a:lnSpc>
            <a:spcBef>
              <a:spcPct val="0"/>
            </a:spcBef>
            <a:spcAft>
              <a:spcPct val="35000"/>
            </a:spcAft>
            <a:buNone/>
          </a:pPr>
          <a:r>
            <a:rPr lang="en-US" sz="1600" b="0" i="0" kern="1200" dirty="0"/>
            <a:t>Reports created through Power BI deliver insights on performance indicators like job application numbers, views and followers of the company. The structure of these reports have been customized to address specific elements that are often sought after to answer particular business questions or to solve some business problem. The reports are also user-friendly leading to a shorter period for the system training and higher involvement levels with the user.</a:t>
          </a:r>
          <a:endParaRPr lang="en-US" sz="1600" kern="1200" dirty="0"/>
        </a:p>
      </dsp:txBody>
      <dsp:txXfrm>
        <a:off x="7154322" y="1507711"/>
        <a:ext cx="314894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716DF3-F02F-46B7-A543-3A5863BA8A6B}">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7A7CB7-FBC2-4216-93C9-9E48F3BC2DDE}">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Rapid Data Processing</a:t>
          </a:r>
        </a:p>
        <a:p>
          <a:pPr marL="0" lvl="0" indent="0" algn="ctr" defTabSz="755650">
            <a:lnSpc>
              <a:spcPct val="90000"/>
            </a:lnSpc>
            <a:spcBef>
              <a:spcPct val="0"/>
            </a:spcBef>
            <a:spcAft>
              <a:spcPct val="35000"/>
            </a:spcAft>
            <a:buNone/>
          </a:pPr>
          <a:r>
            <a:rPr lang="en-US" sz="1700" b="0" kern="1200" dirty="0"/>
            <a:t>It is one of the most important requirements for LinkedIn decision makers because the majority of their decisions are based on data, therefore they need quick ways to draw insights from their data. As a result, the system makes it possible to quickly process huge datasets and deliver insights on employee metrics, job postings, etc. on the go.</a:t>
          </a:r>
        </a:p>
        <a:p>
          <a:pPr marL="0" lvl="0" indent="0" algn="ctr" defTabSz="755650">
            <a:lnSpc>
              <a:spcPct val="90000"/>
            </a:lnSpc>
            <a:spcBef>
              <a:spcPct val="0"/>
            </a:spcBef>
            <a:spcAft>
              <a:spcPct val="35000"/>
            </a:spcAft>
            <a:buNone/>
          </a:pPr>
          <a:endParaRPr lang="en-US" sz="1700" b="0" kern="1200" dirty="0"/>
        </a:p>
      </dsp:txBody>
      <dsp:txXfrm>
        <a:off x="608661" y="692298"/>
        <a:ext cx="4508047" cy="2799040"/>
      </dsp:txXfrm>
    </dsp:sp>
    <dsp:sp modelId="{47D3D638-6091-4759-9234-0E2EE8F08987}">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F0330-1111-4C71-8640-D7474F3306F9}">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User centric design</a:t>
          </a:r>
        </a:p>
        <a:p>
          <a:pPr marL="0" lvl="0" indent="0" algn="ctr" defTabSz="755650">
            <a:lnSpc>
              <a:spcPct val="90000"/>
            </a:lnSpc>
            <a:spcBef>
              <a:spcPct val="0"/>
            </a:spcBef>
            <a:spcAft>
              <a:spcPct val="35000"/>
            </a:spcAft>
            <a:buNone/>
          </a:pPr>
          <a:r>
            <a:rPr lang="en-US" sz="1700" b="0" i="0" kern="1200" dirty="0"/>
            <a:t>The system is created for non-technical personnel with the expectation of variable levels of technical skills, therefore, the system’s interface was made with the focus on the user experience by making it as intuitive as possible, which will result in higher levels of user engagement with the system and shorter training times.</a:t>
          </a:r>
          <a:endParaRPr lang="en-US" sz="1700" b="0" kern="1200" dirty="0"/>
        </a:p>
      </dsp:txBody>
      <dsp:txXfrm>
        <a:off x="6331365" y="692298"/>
        <a:ext cx="4508047" cy="2799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AE894B-15F7-4904-8DB3-C0716B5B72B6}">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F2090E-6CC2-41A7-AF19-D658526B1D89}">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Comprehensive Analytics</a:t>
          </a:r>
        </a:p>
        <a:p>
          <a:pPr marL="0" lvl="0" indent="0" algn="ctr" defTabSz="889000">
            <a:lnSpc>
              <a:spcPct val="90000"/>
            </a:lnSpc>
            <a:spcBef>
              <a:spcPct val="0"/>
            </a:spcBef>
            <a:spcAft>
              <a:spcPct val="35000"/>
            </a:spcAft>
            <a:buNone/>
          </a:pPr>
          <a:r>
            <a:rPr lang="en-US" sz="2000" kern="1200" dirty="0"/>
            <a:t>The system offers a wide range of analytical capabilities, from basic data visualization to more intricate and dynamic data representations. This versatility supports diverse analytical needs across departments, aiding in the decision-making process.</a:t>
          </a:r>
        </a:p>
      </dsp:txBody>
      <dsp:txXfrm>
        <a:off x="608661" y="692298"/>
        <a:ext cx="4508047" cy="2799040"/>
      </dsp:txXfrm>
    </dsp:sp>
    <dsp:sp modelId="{9E7BC6FB-E1E7-4FAB-81CD-3DACA4EB5EAE}">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768565-23DD-4A5C-999E-DED34DC44A01}">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Data Integration</a:t>
          </a:r>
        </a:p>
        <a:p>
          <a:pPr marL="0" lvl="0" indent="0" algn="ctr" defTabSz="889000">
            <a:lnSpc>
              <a:spcPct val="90000"/>
            </a:lnSpc>
            <a:spcBef>
              <a:spcPct val="0"/>
            </a:spcBef>
            <a:spcAft>
              <a:spcPct val="35000"/>
            </a:spcAft>
            <a:buNone/>
          </a:pPr>
          <a:r>
            <a:rPr lang="en-US" sz="2000" kern="1200" dirty="0"/>
            <a:t>Through the integration of data from numerous LinkedIn sources, such as job postings, user interactions, and company pages, the BI system facilitates the user’s comprehensive understanding of the business environment and accelerates departmental coordination. </a:t>
          </a:r>
        </a:p>
      </dsp:txBody>
      <dsp:txXfrm>
        <a:off x="6331365" y="692298"/>
        <a:ext cx="4508047" cy="27990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51428-7013-4CF8-96EE-92997F5ED5AE}">
      <dsp:nvSpPr>
        <dsp:cNvPr id="0" name=""/>
        <dsp:cNvSpPr/>
      </dsp:nvSpPr>
      <dsp:spPr>
        <a:xfrm>
          <a:off x="679050" y="21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40F1F6-835D-45F9-98B8-E74288077DED}">
      <dsp:nvSpPr>
        <dsp:cNvPr id="0" name=""/>
        <dsp:cNvSpPr/>
      </dsp:nvSpPr>
      <dsp:spPr>
        <a:xfrm>
          <a:off x="1081237" y="62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9076E0-5314-403A-AD3F-3BAACF057E30}">
      <dsp:nvSpPr>
        <dsp:cNvPr id="0" name=""/>
        <dsp:cNvSpPr/>
      </dsp:nvSpPr>
      <dsp:spPr>
        <a:xfrm>
          <a:off x="75768" y="2693169"/>
          <a:ext cx="3093750" cy="14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Custom Reports</a:t>
          </a:r>
        </a:p>
        <a:p>
          <a:pPr marL="0" lvl="0" indent="0" algn="ctr" defTabSz="488950">
            <a:lnSpc>
              <a:spcPct val="100000"/>
            </a:lnSpc>
            <a:spcBef>
              <a:spcPct val="0"/>
            </a:spcBef>
            <a:spcAft>
              <a:spcPct val="35000"/>
            </a:spcAft>
            <a:buNone/>
            <a:defRPr cap="all"/>
          </a:pPr>
          <a:r>
            <a:rPr lang="en-US" sz="1100" b="0" i="0" kern="1200" dirty="0"/>
            <a:t>The BI system has a customizable Reports that allow users to change the metrics displayed on their it based on what is most relevant to their role. This promotes a personalized user experience where important data visuals are easily accessible by the user.</a:t>
          </a:r>
          <a:endParaRPr lang="en-US" sz="1100" kern="1200" dirty="0"/>
        </a:p>
      </dsp:txBody>
      <dsp:txXfrm>
        <a:off x="75768" y="2693169"/>
        <a:ext cx="3093750" cy="1440000"/>
      </dsp:txXfrm>
    </dsp:sp>
    <dsp:sp modelId="{CF2FCBFB-F1DB-46E6-8770-E326BEBAFEFF}">
      <dsp:nvSpPr>
        <dsp:cNvPr id="0" name=""/>
        <dsp:cNvSpPr/>
      </dsp:nvSpPr>
      <dsp:spPr>
        <a:xfrm>
          <a:off x="4314206" y="21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4E47D3-5A81-425F-908C-B8F5B979270B}">
      <dsp:nvSpPr>
        <dsp:cNvPr id="0" name=""/>
        <dsp:cNvSpPr/>
      </dsp:nvSpPr>
      <dsp:spPr>
        <a:xfrm>
          <a:off x="4716393" y="62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7C7527-8F4C-489F-BCF3-CC03645B00DE}">
      <dsp:nvSpPr>
        <dsp:cNvPr id="0" name=""/>
        <dsp:cNvSpPr/>
      </dsp:nvSpPr>
      <dsp:spPr>
        <a:xfrm>
          <a:off x="3710925" y="2693169"/>
          <a:ext cx="3093750" cy="14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Interactive Visualizations</a:t>
          </a:r>
        </a:p>
        <a:p>
          <a:pPr marL="0" lvl="0" indent="0" algn="ctr" defTabSz="488950">
            <a:lnSpc>
              <a:spcPct val="100000"/>
            </a:lnSpc>
            <a:spcBef>
              <a:spcPct val="0"/>
            </a:spcBef>
            <a:spcAft>
              <a:spcPct val="35000"/>
            </a:spcAft>
            <a:buNone/>
            <a:defRPr cap="all"/>
          </a:pPr>
          <a:r>
            <a:rPr lang="en-US" sz="1100" b="0" i="0" kern="1200" dirty="0"/>
            <a:t>Users of the system are able to dive into the metrics for more insightful details using interactive data visualizations. This approach is very beneficial for uncovering hidden patterns within the data, which fosters an enhanced analysis.</a:t>
          </a:r>
          <a:br>
            <a:rPr lang="en-US" sz="1100" kern="1200" dirty="0"/>
          </a:br>
          <a:endParaRPr lang="en-US" sz="1100" kern="1200" dirty="0"/>
        </a:p>
      </dsp:txBody>
      <dsp:txXfrm>
        <a:off x="3710925" y="2693169"/>
        <a:ext cx="3093750" cy="1440000"/>
      </dsp:txXfrm>
    </dsp:sp>
    <dsp:sp modelId="{A049308E-2EFE-4C7E-AAF4-714D0D73769D}">
      <dsp:nvSpPr>
        <dsp:cNvPr id="0" name=""/>
        <dsp:cNvSpPr/>
      </dsp:nvSpPr>
      <dsp:spPr>
        <a:xfrm>
          <a:off x="7949362" y="21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97ACDE-3933-4C32-9F43-7D355F21FE01}">
      <dsp:nvSpPr>
        <dsp:cNvPr id="0" name=""/>
        <dsp:cNvSpPr/>
      </dsp:nvSpPr>
      <dsp:spPr>
        <a:xfrm>
          <a:off x="8351550" y="62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6C435B-FF80-4A10-8B12-313049E1349A}">
      <dsp:nvSpPr>
        <dsp:cNvPr id="0" name=""/>
        <dsp:cNvSpPr/>
      </dsp:nvSpPr>
      <dsp:spPr>
        <a:xfrm>
          <a:off x="7346081" y="2693169"/>
          <a:ext cx="3093750" cy="144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Data Filtering Options</a:t>
          </a:r>
        </a:p>
        <a:p>
          <a:pPr marL="0" lvl="0" indent="0" algn="ctr" defTabSz="488950">
            <a:lnSpc>
              <a:spcPct val="100000"/>
            </a:lnSpc>
            <a:spcBef>
              <a:spcPct val="0"/>
            </a:spcBef>
            <a:spcAft>
              <a:spcPct val="35000"/>
            </a:spcAft>
            <a:buNone/>
            <a:defRPr cap="all"/>
          </a:pPr>
          <a:r>
            <a:rPr lang="en-US" sz="1100" b="0" i="0" kern="1200" dirty="0"/>
            <a:t>In addition, custom filters were added so that users can tweak data according to certain details like time periods or geographical areas or company size. This kind of customization helps in directing the analysis towards particular business questions.</a:t>
          </a:r>
          <a:endParaRPr lang="en-US" sz="1100" kern="1200" dirty="0"/>
        </a:p>
      </dsp:txBody>
      <dsp:txXfrm>
        <a:off x="7346081" y="2693169"/>
        <a:ext cx="3093750" cy="144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74EEA-8248-4304-A221-67D45A6E89F7}">
      <dsp:nvSpPr>
        <dsp:cNvPr id="0" name=""/>
        <dsp:cNvSpPr/>
      </dsp:nvSpPr>
      <dsp:spPr>
        <a:xfrm>
          <a:off x="679050" y="30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AACAE9-CD27-4105-8F3A-8FF630295428}">
      <dsp:nvSpPr>
        <dsp:cNvPr id="0" name=""/>
        <dsp:cNvSpPr/>
      </dsp:nvSpPr>
      <dsp:spPr>
        <a:xfrm>
          <a:off x="1081237" y="71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F6B434-E3E6-4FC3-954B-A256C16EEA70}">
      <dsp:nvSpPr>
        <dsp:cNvPr id="0" name=""/>
        <dsp:cNvSpPr/>
      </dsp:nvSpPr>
      <dsp:spPr>
        <a:xfrm>
          <a:off x="75768" y="2783169"/>
          <a:ext cx="309375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Automated Reporting</a:t>
          </a:r>
        </a:p>
        <a:p>
          <a:pPr marL="0" lvl="0" indent="0" algn="ctr" defTabSz="488950">
            <a:lnSpc>
              <a:spcPct val="100000"/>
            </a:lnSpc>
            <a:spcBef>
              <a:spcPct val="0"/>
            </a:spcBef>
            <a:spcAft>
              <a:spcPct val="35000"/>
            </a:spcAft>
            <a:buNone/>
            <a:defRPr cap="all"/>
          </a:pPr>
          <a:r>
            <a:rPr lang="en-US" sz="1100" kern="1200" dirty="0"/>
            <a:t>The system includes an automated reporting feature that can generate regular reports. This automation is done by simply uploading the dataset, which saves time for users, facilitating ongoing monitoring of business metrics.</a:t>
          </a:r>
        </a:p>
      </dsp:txBody>
      <dsp:txXfrm>
        <a:off x="75768" y="2783169"/>
        <a:ext cx="3093750" cy="1260000"/>
      </dsp:txXfrm>
    </dsp:sp>
    <dsp:sp modelId="{C2482132-FAA8-4A71-8A6A-515AF159FBD5}">
      <dsp:nvSpPr>
        <dsp:cNvPr id="0" name=""/>
        <dsp:cNvSpPr/>
      </dsp:nvSpPr>
      <dsp:spPr>
        <a:xfrm>
          <a:off x="4314206" y="30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384FF-0C1B-4430-9AD6-A598DC8A5959}">
      <dsp:nvSpPr>
        <dsp:cNvPr id="0" name=""/>
        <dsp:cNvSpPr/>
      </dsp:nvSpPr>
      <dsp:spPr>
        <a:xfrm>
          <a:off x="4716393" y="71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420F40-D7FF-45D7-9EA3-D473F5EB4B66}">
      <dsp:nvSpPr>
        <dsp:cNvPr id="0" name=""/>
        <dsp:cNvSpPr/>
      </dsp:nvSpPr>
      <dsp:spPr>
        <a:xfrm>
          <a:off x="3710925" y="2783169"/>
          <a:ext cx="309375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Page Navigation</a:t>
          </a:r>
        </a:p>
        <a:p>
          <a:pPr marL="0" lvl="0" indent="0" algn="ctr" defTabSz="488950">
            <a:lnSpc>
              <a:spcPct val="100000"/>
            </a:lnSpc>
            <a:spcBef>
              <a:spcPct val="0"/>
            </a:spcBef>
            <a:spcAft>
              <a:spcPct val="35000"/>
            </a:spcAft>
            <a:buNone/>
            <a:defRPr cap="all"/>
          </a:pPr>
          <a:r>
            <a:rPr lang="en-US" sz="1100" kern="1200" dirty="0"/>
            <a:t>It facilitates easy navigation between different pages, each dedicated to specific business areas, therefore, it streamlines the user experience and enhances accessibility to various data insights.</a:t>
          </a:r>
        </a:p>
      </dsp:txBody>
      <dsp:txXfrm>
        <a:off x="3710925" y="2783169"/>
        <a:ext cx="3093750" cy="1260000"/>
      </dsp:txXfrm>
    </dsp:sp>
    <dsp:sp modelId="{F64C122E-DE20-4D5A-8E13-3CA4552B2362}">
      <dsp:nvSpPr>
        <dsp:cNvPr id="0" name=""/>
        <dsp:cNvSpPr/>
      </dsp:nvSpPr>
      <dsp:spPr>
        <a:xfrm>
          <a:off x="7949362" y="308168"/>
          <a:ext cx="1887187" cy="18871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63C161-9D99-43D7-876D-CFBE9C014EC6}">
      <dsp:nvSpPr>
        <dsp:cNvPr id="0" name=""/>
        <dsp:cNvSpPr/>
      </dsp:nvSpPr>
      <dsp:spPr>
        <a:xfrm>
          <a:off x="8351550" y="71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0EEBDE-D883-476B-AD07-2FC940A3FFEB}">
      <dsp:nvSpPr>
        <dsp:cNvPr id="0" name=""/>
        <dsp:cNvSpPr/>
      </dsp:nvSpPr>
      <dsp:spPr>
        <a:xfrm>
          <a:off x="7346081" y="2783169"/>
          <a:ext cx="3093750" cy="126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dirty="0"/>
            <a:t>Data Export and Sharing</a:t>
          </a:r>
        </a:p>
        <a:p>
          <a:pPr marL="0" lvl="0" indent="0" algn="ctr" defTabSz="488950">
            <a:lnSpc>
              <a:spcPct val="100000"/>
            </a:lnSpc>
            <a:spcBef>
              <a:spcPct val="0"/>
            </a:spcBef>
            <a:spcAft>
              <a:spcPct val="35000"/>
            </a:spcAft>
            <a:buNone/>
            <a:defRPr cap="all"/>
          </a:pPr>
          <a:r>
            <a:rPr lang="en-US" sz="1100" kern="1200" dirty="0"/>
            <a:t>It provides functionality to export data reports in various formats and share insights directly via email or integrated platforms, therefore, it enhances collaboration across teams.</a:t>
          </a:r>
        </a:p>
      </dsp:txBody>
      <dsp:txXfrm>
        <a:off x="7346081" y="2783169"/>
        <a:ext cx="3093750" cy="126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85D2F-2597-43F1-99C1-CB532C005C4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205A26-8849-4985-9DFE-E734A3E22A3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5F8A6-CBDC-45DF-B4B8-1BA53ECDC7B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There is a high positive relationship that exists between the count of views and applications. This means improving visibility will help increase application rates. Some of the strategies that could be adopted to improve visibility include SEO investments, development of detailed job descriptions, and enhancing the platform’s visibility which would then lead to more applications.</a:t>
          </a:r>
        </a:p>
      </dsp:txBody>
      <dsp:txXfrm>
        <a:off x="1435590" y="531"/>
        <a:ext cx="9080009" cy="1242935"/>
      </dsp:txXfrm>
    </dsp:sp>
    <dsp:sp modelId="{32BCB1CA-D4B2-4ACC-B61E-74D14814817E}">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4433EC-1D85-42C2-908A-0DDCDE7F146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9E7FF-486E-43DD-A0B7-3AD10D84624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It shows that the highest average salaries are drawn by Directors and Executives. On the flip side, Entry-level and Internship positions give much lower salaries. Knowing this can be very useful, as it can help in setting salary benchmarks to attract top talent for high-level roles with competitive offers, but at the same time ensuring budget efficiency for entry-level positions.</a:t>
          </a:r>
        </a:p>
      </dsp:txBody>
      <dsp:txXfrm>
        <a:off x="1435590" y="1554201"/>
        <a:ext cx="9080009" cy="1242935"/>
      </dsp:txXfrm>
    </dsp:sp>
    <dsp:sp modelId="{76A46792-90CA-462A-8A04-9972A49514BA}">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80BF23-B0E5-4F91-826A-90C65609014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58ECEB-6935-417D-A11A-82248D19DEED}">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a:t>Full-time positions have, on average, much higher salaries than part-time, contract and internship positions; hence, it is very important for organizations to clearly define the roles of their employees while aligning the salary expectations that would see them attract the best fit candidates for full-time roles.</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8.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E8E194-5C15-4EE2-AC2E-1B09FB2F5BA4}" type="datetimeFigureOut">
              <a:rPr lang="en-US" smtClean="0"/>
              <a:t>6/3/2024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955C8F-0E86-45FD-8D87-489EC94060C5}" type="slidenum">
              <a:rPr lang="en-US" smtClean="0"/>
              <a:t>‹#›</a:t>
            </a:fld>
            <a:endParaRPr lang="en-US"/>
          </a:p>
        </p:txBody>
      </p:sp>
    </p:spTree>
    <p:extLst>
      <p:ext uri="{BB962C8B-B14F-4D97-AF65-F5344CB8AC3E}">
        <p14:creationId xmlns:p14="http://schemas.microsoft.com/office/powerpoint/2010/main" val="59888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F955C8F-0E86-45FD-8D87-489EC94060C5}" type="slidenum">
              <a:rPr lang="en-US" smtClean="0"/>
              <a:t>24</a:t>
            </a:fld>
            <a:endParaRPr lang="en-US"/>
          </a:p>
        </p:txBody>
      </p:sp>
    </p:spTree>
    <p:extLst>
      <p:ext uri="{BB962C8B-B14F-4D97-AF65-F5344CB8AC3E}">
        <p14:creationId xmlns:p14="http://schemas.microsoft.com/office/powerpoint/2010/main" val="839397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955C8F-0E86-45FD-8D87-489EC94060C5}" type="slidenum">
              <a:rPr lang="en-US" smtClean="0"/>
              <a:t>43</a:t>
            </a:fld>
            <a:endParaRPr lang="en-US"/>
          </a:p>
        </p:txBody>
      </p:sp>
    </p:spTree>
    <p:extLst>
      <p:ext uri="{BB962C8B-B14F-4D97-AF65-F5344CB8AC3E}">
        <p14:creationId xmlns:p14="http://schemas.microsoft.com/office/powerpoint/2010/main" val="424682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D0D0D"/>
                </a:solidFill>
                <a:effectLst/>
                <a:highlight>
                  <a:srgbClr val="FFFFFF"/>
                </a:highlight>
                <a:latin typeface="Söhne"/>
              </a:rPr>
              <a:t>In the modern business environment, leveraging Business Intelligence (BI) tools has become crucial for enhancing operational efficiencies and competitive advantage. This section presents several case studies of organizations that have successfully utilized BI tools to improve their operations, showcasing the diverse applications and tangible benefits of BI technologies.</a:t>
            </a:r>
          </a:p>
          <a:p>
            <a:br>
              <a:rPr lang="en-US" dirty="0"/>
            </a:br>
            <a:endParaRPr lang="en-US" dirty="0"/>
          </a:p>
        </p:txBody>
      </p:sp>
      <p:sp>
        <p:nvSpPr>
          <p:cNvPr id="4" name="Slide Number Placeholder 3"/>
          <p:cNvSpPr>
            <a:spLocks noGrp="1"/>
          </p:cNvSpPr>
          <p:nvPr>
            <p:ph type="sldNum" sz="quarter" idx="5"/>
          </p:nvPr>
        </p:nvSpPr>
        <p:spPr/>
        <p:txBody>
          <a:bodyPr/>
          <a:lstStyle/>
          <a:p>
            <a:fld id="{5F955C8F-0E86-45FD-8D87-489EC94060C5}" type="slidenum">
              <a:rPr lang="en-US" smtClean="0"/>
              <a:t>28</a:t>
            </a:fld>
            <a:endParaRPr lang="en-US"/>
          </a:p>
        </p:txBody>
      </p:sp>
    </p:spTree>
    <p:extLst>
      <p:ext uri="{BB962C8B-B14F-4D97-AF65-F5344CB8AC3E}">
        <p14:creationId xmlns:p14="http://schemas.microsoft.com/office/powerpoint/2010/main" val="78863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955C8F-0E86-45FD-8D87-489EC94060C5}" type="slidenum">
              <a:rPr lang="en-US" smtClean="0"/>
              <a:t>32</a:t>
            </a:fld>
            <a:endParaRPr lang="en-US"/>
          </a:p>
        </p:txBody>
      </p:sp>
    </p:spTree>
    <p:extLst>
      <p:ext uri="{BB962C8B-B14F-4D97-AF65-F5344CB8AC3E}">
        <p14:creationId xmlns:p14="http://schemas.microsoft.com/office/powerpoint/2010/main" val="4424735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955C8F-0E86-45FD-8D87-489EC94060C5}" type="slidenum">
              <a:rPr lang="en-US" smtClean="0"/>
              <a:t>33</a:t>
            </a:fld>
            <a:endParaRPr lang="en-US"/>
          </a:p>
        </p:txBody>
      </p:sp>
    </p:spTree>
    <p:extLst>
      <p:ext uri="{BB962C8B-B14F-4D97-AF65-F5344CB8AC3E}">
        <p14:creationId xmlns:p14="http://schemas.microsoft.com/office/powerpoint/2010/main" val="3381432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955C8F-0E86-45FD-8D87-489EC94060C5}" type="slidenum">
              <a:rPr lang="en-US" smtClean="0"/>
              <a:t>38</a:t>
            </a:fld>
            <a:endParaRPr lang="en-US"/>
          </a:p>
        </p:txBody>
      </p:sp>
    </p:spTree>
    <p:extLst>
      <p:ext uri="{BB962C8B-B14F-4D97-AF65-F5344CB8AC3E}">
        <p14:creationId xmlns:p14="http://schemas.microsoft.com/office/powerpoint/2010/main" val="3234526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highlight>
                <a:srgbClr val="FFFFFF"/>
              </a:highlight>
              <a:latin typeface="ui-sans-serif"/>
            </a:endParaRPr>
          </a:p>
        </p:txBody>
      </p:sp>
      <p:sp>
        <p:nvSpPr>
          <p:cNvPr id="4" name="Slide Number Placeholder 3"/>
          <p:cNvSpPr>
            <a:spLocks noGrp="1"/>
          </p:cNvSpPr>
          <p:nvPr>
            <p:ph type="sldNum" sz="quarter" idx="5"/>
          </p:nvPr>
        </p:nvSpPr>
        <p:spPr/>
        <p:txBody>
          <a:bodyPr/>
          <a:lstStyle/>
          <a:p>
            <a:fld id="{5F955C8F-0E86-45FD-8D87-489EC94060C5}" type="slidenum">
              <a:rPr lang="en-US" smtClean="0"/>
              <a:t>39</a:t>
            </a:fld>
            <a:endParaRPr lang="en-US"/>
          </a:p>
        </p:txBody>
      </p:sp>
    </p:spTree>
    <p:extLst>
      <p:ext uri="{BB962C8B-B14F-4D97-AF65-F5344CB8AC3E}">
        <p14:creationId xmlns:p14="http://schemas.microsoft.com/office/powerpoint/2010/main" val="3005686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D0D0D"/>
              </a:solidFill>
              <a:effectLst/>
              <a:highlight>
                <a:srgbClr val="FFFFFF"/>
              </a:highlight>
              <a:latin typeface="ui-sans-serif"/>
            </a:endParaRPr>
          </a:p>
        </p:txBody>
      </p:sp>
      <p:sp>
        <p:nvSpPr>
          <p:cNvPr id="4" name="Slide Number Placeholder 3"/>
          <p:cNvSpPr>
            <a:spLocks noGrp="1"/>
          </p:cNvSpPr>
          <p:nvPr>
            <p:ph type="sldNum" sz="quarter" idx="5"/>
          </p:nvPr>
        </p:nvSpPr>
        <p:spPr/>
        <p:txBody>
          <a:bodyPr/>
          <a:lstStyle/>
          <a:p>
            <a:fld id="{5F955C8F-0E86-45FD-8D87-489EC94060C5}" type="slidenum">
              <a:rPr lang="en-US" smtClean="0"/>
              <a:t>40</a:t>
            </a:fld>
            <a:endParaRPr lang="en-US"/>
          </a:p>
        </p:txBody>
      </p:sp>
    </p:spTree>
    <p:extLst>
      <p:ext uri="{BB962C8B-B14F-4D97-AF65-F5344CB8AC3E}">
        <p14:creationId xmlns:p14="http://schemas.microsoft.com/office/powerpoint/2010/main" val="2349062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F955C8F-0E86-45FD-8D87-489EC94060C5}" type="slidenum">
              <a:rPr lang="en-US" smtClean="0"/>
              <a:t>41</a:t>
            </a:fld>
            <a:endParaRPr lang="en-US"/>
          </a:p>
        </p:txBody>
      </p:sp>
    </p:spTree>
    <p:extLst>
      <p:ext uri="{BB962C8B-B14F-4D97-AF65-F5344CB8AC3E}">
        <p14:creationId xmlns:p14="http://schemas.microsoft.com/office/powerpoint/2010/main" val="2388523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5F955C8F-0E86-45FD-8D87-489EC94060C5}" type="slidenum">
              <a:rPr lang="en-US" smtClean="0"/>
              <a:t>42</a:t>
            </a:fld>
            <a:endParaRPr lang="en-US"/>
          </a:p>
        </p:txBody>
      </p:sp>
    </p:spTree>
    <p:extLst>
      <p:ext uri="{BB962C8B-B14F-4D97-AF65-F5344CB8AC3E}">
        <p14:creationId xmlns:p14="http://schemas.microsoft.com/office/powerpoint/2010/main" val="265800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94B1-6A8C-C798-5AF9-D0029DB353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0E1C90-8653-84F2-31BA-3329C2C3A6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1AE5B2-5ABB-A646-798A-58A1852F4896}"/>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5" name="Footer Placeholder 4">
            <a:extLst>
              <a:ext uri="{FF2B5EF4-FFF2-40B4-BE49-F238E27FC236}">
                <a16:creationId xmlns:a16="http://schemas.microsoft.com/office/drawing/2014/main" id="{E98C5317-24A4-27C0-23AF-09647D83EF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8EE82-CB96-437B-D6AC-1A11BD80A9D8}"/>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133152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C0C0D-6577-85A9-7EE8-B9BFAEACFE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A03078-6BF8-A8BC-F789-20C0BF9B10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207E5-4940-D903-4550-6FB4F154E8D0}"/>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5" name="Footer Placeholder 4">
            <a:extLst>
              <a:ext uri="{FF2B5EF4-FFF2-40B4-BE49-F238E27FC236}">
                <a16:creationId xmlns:a16="http://schemas.microsoft.com/office/drawing/2014/main" id="{CC02FCFC-A31A-0A34-C2B0-D393F9EF1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91493-E9E3-516F-2A62-16ADE83A8DD9}"/>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3648973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10124D-8FB2-21A3-55DD-1A3B1011E1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42C2C0-4D9F-2DDC-CFA8-42C082292B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3695C-5618-DD08-451B-9959ABC1A1B5}"/>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5" name="Footer Placeholder 4">
            <a:extLst>
              <a:ext uri="{FF2B5EF4-FFF2-40B4-BE49-F238E27FC236}">
                <a16:creationId xmlns:a16="http://schemas.microsoft.com/office/drawing/2014/main" id="{0D82794C-FFC3-020B-23C3-7FF34F4868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CDE21-2D0F-0428-C0D8-F1869E1E2D25}"/>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2166748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699F-A024-4418-69E9-AB3B317C6A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A6EA6B-45DC-41ED-9472-B489681C6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508BD4-9841-2174-C3DC-2EBBA6637740}"/>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5" name="Footer Placeholder 4">
            <a:extLst>
              <a:ext uri="{FF2B5EF4-FFF2-40B4-BE49-F238E27FC236}">
                <a16:creationId xmlns:a16="http://schemas.microsoft.com/office/drawing/2014/main" id="{5A498EC7-FEF5-BBAC-8825-23B396FA1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993C2-988C-4ACB-F128-69CCCAED282B}"/>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1833960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BE994-EE7E-5043-F246-F3B17F7141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7D57B-F51A-90B1-540C-DF107A4D6B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5207B-C4F6-D30B-9305-B81643EF17B8}"/>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5" name="Footer Placeholder 4">
            <a:extLst>
              <a:ext uri="{FF2B5EF4-FFF2-40B4-BE49-F238E27FC236}">
                <a16:creationId xmlns:a16="http://schemas.microsoft.com/office/drawing/2014/main" id="{29FD2C80-3E55-96AD-9531-C2C99EB238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46B8E-E391-BED6-9360-52C04C622DAA}"/>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584004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B2E43-F57E-45B5-9148-FA45CD170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67634D-69A6-ACFA-A62C-2525D54D05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8B7E06-00FD-F65B-7636-53AE9ADC1C41}"/>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5" name="Footer Placeholder 4">
            <a:extLst>
              <a:ext uri="{FF2B5EF4-FFF2-40B4-BE49-F238E27FC236}">
                <a16:creationId xmlns:a16="http://schemas.microsoft.com/office/drawing/2014/main" id="{C07B4CF2-F3B4-F190-68DE-980103A64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3F591-78F0-0AAE-FE7E-A79C04304BD0}"/>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309459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17C0-1473-8CA7-00F0-258DB2DF7A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494F38-C794-4CDF-7FB2-E871A9653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12E009-2ED7-8EA2-9902-E9326669A8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0ED69-2407-FE0B-BA3D-0663AD8150FF}"/>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6" name="Footer Placeholder 5">
            <a:extLst>
              <a:ext uri="{FF2B5EF4-FFF2-40B4-BE49-F238E27FC236}">
                <a16:creationId xmlns:a16="http://schemas.microsoft.com/office/drawing/2014/main" id="{BA979299-1AC4-D90F-5C7C-31995E5988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65B4E-862E-0AFC-06A9-06C94D83CE68}"/>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918394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BD5A-6A17-B235-4642-74EC8DE65A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894B1A-8DEA-A15E-9E99-9F22BAA6AF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DEDB5D-581B-F714-CA12-C62EA697DC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BB420F-170B-4866-7432-9458AD4F2B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23BDDA-55BA-BFBE-3F85-CF7FFFB626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322309-DDCF-CAFC-C3C8-48ECB98A3E6F}"/>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8" name="Footer Placeholder 7">
            <a:extLst>
              <a:ext uri="{FF2B5EF4-FFF2-40B4-BE49-F238E27FC236}">
                <a16:creationId xmlns:a16="http://schemas.microsoft.com/office/drawing/2014/main" id="{B0D28500-25C2-628A-B88B-07C48E5AB1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53960C-F33E-F20D-E770-516288F74614}"/>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25392620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1BDAF-6F9F-7F39-C294-B5156F1F1A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8EF373-C806-1CB7-1D8A-EB2B19F72858}"/>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4" name="Footer Placeholder 3">
            <a:extLst>
              <a:ext uri="{FF2B5EF4-FFF2-40B4-BE49-F238E27FC236}">
                <a16:creationId xmlns:a16="http://schemas.microsoft.com/office/drawing/2014/main" id="{ADC128C4-DA99-7D17-CA0C-23B60B6E74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80FA1D-2770-BC93-B978-62FA773D3150}"/>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3322522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E8325C-04CB-6B0C-2A93-8B5A4D9AAD1C}"/>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3" name="Footer Placeholder 2">
            <a:extLst>
              <a:ext uri="{FF2B5EF4-FFF2-40B4-BE49-F238E27FC236}">
                <a16:creationId xmlns:a16="http://schemas.microsoft.com/office/drawing/2014/main" id="{89607A4D-E3E7-45E2-B217-228C73AC6F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4A7CAA-FD11-FECC-42AB-A6C141502946}"/>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254403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00FA5-068F-7104-2372-8EC238D37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802F39-C407-84AE-E558-4D9A103CC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119145-1BE9-2A99-39DE-6295D443A6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AF93-2A72-959D-A896-AF11210B1ED8}"/>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6" name="Footer Placeholder 5">
            <a:extLst>
              <a:ext uri="{FF2B5EF4-FFF2-40B4-BE49-F238E27FC236}">
                <a16:creationId xmlns:a16="http://schemas.microsoft.com/office/drawing/2014/main" id="{D42E4026-262E-7CDF-34C7-F93893DC6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C8706-2300-8F2D-7C79-FB2939382A8A}"/>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3519032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5057-45CD-24E2-50C2-528AFD14E2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C446C-FE4B-5F91-1BC8-BBBA51212F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13328-2B8C-A605-3A58-5C719552D679}"/>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5" name="Footer Placeholder 4">
            <a:extLst>
              <a:ext uri="{FF2B5EF4-FFF2-40B4-BE49-F238E27FC236}">
                <a16:creationId xmlns:a16="http://schemas.microsoft.com/office/drawing/2014/main" id="{BA950142-24F9-938D-E369-1CBECF66B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C84678-A30C-B96C-86E8-1C238968D19C}"/>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1324592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04772-1A3D-A7DE-2562-A3562C6AC5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113673-0A33-355D-C842-33FE583C1A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0D68EC-3DB3-85C6-5262-61A9FF9E20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2891FC-AA8C-CDB0-C5D7-428F2CE9A84A}"/>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6" name="Footer Placeholder 5">
            <a:extLst>
              <a:ext uri="{FF2B5EF4-FFF2-40B4-BE49-F238E27FC236}">
                <a16:creationId xmlns:a16="http://schemas.microsoft.com/office/drawing/2014/main" id="{1951DF93-F9E8-042D-D2A4-8D687E7A5C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61D895-C9AE-6DB7-46A6-14488CFAC077}"/>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1930711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7DD4-D2B7-256C-7522-5906A16DFE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C7AE5D-150A-B264-56E5-A069B816B1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21BEE3-CC87-6C5B-F72E-9998A0500AEE}"/>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5" name="Footer Placeholder 4">
            <a:extLst>
              <a:ext uri="{FF2B5EF4-FFF2-40B4-BE49-F238E27FC236}">
                <a16:creationId xmlns:a16="http://schemas.microsoft.com/office/drawing/2014/main" id="{5602DD6B-E0B5-F4B1-CF28-77672A499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D2D32-2DDE-AC58-1B4D-7873E7042C6C}"/>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16072633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868297-35FD-7E27-CB75-928493582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B7ED7E-AB06-637D-6C2B-F9F496516B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9F0425-DEE6-BA95-1AEC-2D82CB2E8C7C}"/>
              </a:ext>
            </a:extLst>
          </p:cNvPr>
          <p:cNvSpPr>
            <a:spLocks noGrp="1"/>
          </p:cNvSpPr>
          <p:nvPr>
            <p:ph type="dt" sz="half" idx="10"/>
          </p:nvPr>
        </p:nvSpPr>
        <p:spPr/>
        <p:txBody>
          <a:bodyPr/>
          <a:lstStyle/>
          <a:p>
            <a:fld id="{0A6744DB-9CEB-4C90-8EA8-1DF6C0CA94B4}" type="datetimeFigureOut">
              <a:rPr lang="en-US" smtClean="0"/>
              <a:t>6/3/2024</a:t>
            </a:fld>
            <a:endParaRPr lang="en-US"/>
          </a:p>
        </p:txBody>
      </p:sp>
      <p:sp>
        <p:nvSpPr>
          <p:cNvPr id="5" name="Footer Placeholder 4">
            <a:extLst>
              <a:ext uri="{FF2B5EF4-FFF2-40B4-BE49-F238E27FC236}">
                <a16:creationId xmlns:a16="http://schemas.microsoft.com/office/drawing/2014/main" id="{37BB0B53-22CF-1F2A-A04A-69357BAE6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E5151-F4B5-FA52-7D23-49B302894370}"/>
              </a:ext>
            </a:extLst>
          </p:cNvPr>
          <p:cNvSpPr>
            <a:spLocks noGrp="1"/>
          </p:cNvSpPr>
          <p:nvPr>
            <p:ph type="sldNum" sz="quarter" idx="12"/>
          </p:nvPr>
        </p:nvSpPr>
        <p:spPr/>
        <p:txBody>
          <a:bodyPr/>
          <a:lstStyle/>
          <a:p>
            <a:fld id="{6AD41EF8-1FB1-48EA-B056-ADF3C28DB4D1}" type="slidenum">
              <a:rPr lang="en-US" smtClean="0"/>
              <a:t>‹#›</a:t>
            </a:fld>
            <a:endParaRPr lang="en-US"/>
          </a:p>
        </p:txBody>
      </p:sp>
    </p:spTree>
    <p:extLst>
      <p:ext uri="{BB962C8B-B14F-4D97-AF65-F5344CB8AC3E}">
        <p14:creationId xmlns:p14="http://schemas.microsoft.com/office/powerpoint/2010/main" val="3366679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10719-CC29-5086-ED0D-7BBF4DF37E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72A6B2-5635-D8BD-4980-1F2869B776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016B37-D967-4F6D-FB66-D76B1001100C}"/>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5" name="Footer Placeholder 4">
            <a:extLst>
              <a:ext uri="{FF2B5EF4-FFF2-40B4-BE49-F238E27FC236}">
                <a16:creationId xmlns:a16="http://schemas.microsoft.com/office/drawing/2014/main" id="{FC2A5792-9931-5845-E29F-5FBC259278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6F97A7-7EAA-1D24-95D7-9C458276C0AF}"/>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3095533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0673A-90FC-E9D7-567C-07D7CE793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CE1FFA-74A2-1F18-9115-B9688A8E4F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313041-BA31-104B-D962-7D07D2634F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7CD2AF-A74B-5CDC-72E4-B02800BBEBA9}"/>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6" name="Footer Placeholder 5">
            <a:extLst>
              <a:ext uri="{FF2B5EF4-FFF2-40B4-BE49-F238E27FC236}">
                <a16:creationId xmlns:a16="http://schemas.microsoft.com/office/drawing/2014/main" id="{65200841-08C7-A027-63E3-E155F94835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AEC323-7AC8-D9D4-1DEE-45F2998ADB0B}"/>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286210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9861C-2BAA-DB49-656D-6F4F9B4EE1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D992B6-3FE6-68F5-57B0-21F95EAE74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0FBF30-4DD1-F61E-7EBC-E925BDEA24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646708-B935-15CB-7B79-F9E22DF340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2EE098-DA63-A53B-CA82-BA231D48F7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0F0669-3157-392C-69C6-AD71A6BEFE63}"/>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8" name="Footer Placeholder 7">
            <a:extLst>
              <a:ext uri="{FF2B5EF4-FFF2-40B4-BE49-F238E27FC236}">
                <a16:creationId xmlns:a16="http://schemas.microsoft.com/office/drawing/2014/main" id="{F05F2D48-1225-EC2D-5F99-4E007BE44A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0942C8-1D93-D8A3-8198-387A143B0EDA}"/>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997987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24FB-C4D7-CF14-E333-A339D8D6BD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AC0AD7-9896-DB88-8610-FF8C7BFD5D53}"/>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4" name="Footer Placeholder 3">
            <a:extLst>
              <a:ext uri="{FF2B5EF4-FFF2-40B4-BE49-F238E27FC236}">
                <a16:creationId xmlns:a16="http://schemas.microsoft.com/office/drawing/2014/main" id="{37AA4381-0ED0-4FEC-EB17-E26022ABA8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69B9C1-504B-D140-3292-6098D14BC84C}"/>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10429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253565-9D57-1F7C-8130-44138F6BF7E5}"/>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3" name="Footer Placeholder 2">
            <a:extLst>
              <a:ext uri="{FF2B5EF4-FFF2-40B4-BE49-F238E27FC236}">
                <a16:creationId xmlns:a16="http://schemas.microsoft.com/office/drawing/2014/main" id="{4442DC5C-C381-FDCB-12E7-5A92F8DFE1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E0F9D4-83FA-2D91-33BF-18C5730F3A5A}"/>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213352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FB3C1-64E6-5938-6EB0-7CB15D7E6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FA127-09CC-0385-0FD0-B5284FE517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094A8A-5C16-6C00-2D36-7E8071E2E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61C31E-6F20-30AA-FC67-739F42669E74}"/>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6" name="Footer Placeholder 5">
            <a:extLst>
              <a:ext uri="{FF2B5EF4-FFF2-40B4-BE49-F238E27FC236}">
                <a16:creationId xmlns:a16="http://schemas.microsoft.com/office/drawing/2014/main" id="{390C68AD-AACB-25BF-0919-71AF6F6081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AF1CF-842F-4D86-194B-73D28D68F87B}"/>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355889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C184-8921-B8E9-8044-88EA2536B1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FC48F7-84A5-8FEB-900D-D07DB74B6E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40033B-4363-5973-5E96-54195910F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4CFBD-4694-B5A6-20E3-0A0E0FD8C29A}"/>
              </a:ext>
            </a:extLst>
          </p:cNvPr>
          <p:cNvSpPr>
            <a:spLocks noGrp="1"/>
          </p:cNvSpPr>
          <p:nvPr>
            <p:ph type="dt" sz="half" idx="10"/>
          </p:nvPr>
        </p:nvSpPr>
        <p:spPr/>
        <p:txBody>
          <a:bodyPr/>
          <a:lstStyle/>
          <a:p>
            <a:fld id="{93DB32F1-F2F5-469D-8AF5-F3CF582712CE}" type="datetimeFigureOut">
              <a:rPr lang="en-US" smtClean="0"/>
              <a:t>6/3/2024</a:t>
            </a:fld>
            <a:endParaRPr lang="en-US"/>
          </a:p>
        </p:txBody>
      </p:sp>
      <p:sp>
        <p:nvSpPr>
          <p:cNvPr id="6" name="Footer Placeholder 5">
            <a:extLst>
              <a:ext uri="{FF2B5EF4-FFF2-40B4-BE49-F238E27FC236}">
                <a16:creationId xmlns:a16="http://schemas.microsoft.com/office/drawing/2014/main" id="{C85565DA-714A-AD54-6E72-F8F1184BC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EF20A-BC7A-5708-DA5C-1B012FCA69E5}"/>
              </a:ext>
            </a:extLst>
          </p:cNvPr>
          <p:cNvSpPr>
            <a:spLocks noGrp="1"/>
          </p:cNvSpPr>
          <p:nvPr>
            <p:ph type="sldNum" sz="quarter" idx="12"/>
          </p:nvPr>
        </p:nvSpPr>
        <p:spPr/>
        <p:txBody>
          <a:bodyPr/>
          <a:lstStyle/>
          <a:p>
            <a:fld id="{2C1B9FCE-1F0A-4DBA-BD73-6E2AC66ACA4B}" type="slidenum">
              <a:rPr lang="en-US" smtClean="0"/>
              <a:t>‹#›</a:t>
            </a:fld>
            <a:endParaRPr lang="en-US"/>
          </a:p>
        </p:txBody>
      </p:sp>
    </p:spTree>
    <p:extLst>
      <p:ext uri="{BB962C8B-B14F-4D97-AF65-F5344CB8AC3E}">
        <p14:creationId xmlns:p14="http://schemas.microsoft.com/office/powerpoint/2010/main" val="4120909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A6E04-2D85-58E8-0429-117231DD44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844A0E-1A0A-B81C-055D-128F0B07C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A13E4B-E267-1A7E-3ECA-87A0AADA0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DB32F1-F2F5-469D-8AF5-F3CF582712CE}" type="datetimeFigureOut">
              <a:rPr lang="en-US" smtClean="0"/>
              <a:t>6/3/2024</a:t>
            </a:fld>
            <a:endParaRPr lang="en-US"/>
          </a:p>
        </p:txBody>
      </p:sp>
      <p:sp>
        <p:nvSpPr>
          <p:cNvPr id="5" name="Footer Placeholder 4">
            <a:extLst>
              <a:ext uri="{FF2B5EF4-FFF2-40B4-BE49-F238E27FC236}">
                <a16:creationId xmlns:a16="http://schemas.microsoft.com/office/drawing/2014/main" id="{D3C4B0FE-9CCC-F60E-AA83-F1D690E57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EC2E7A-5C1E-9D1B-D241-FE7E95D108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1B9FCE-1F0A-4DBA-BD73-6E2AC66ACA4B}" type="slidenum">
              <a:rPr lang="en-US" smtClean="0"/>
              <a:t>‹#›</a:t>
            </a:fld>
            <a:endParaRPr lang="en-US"/>
          </a:p>
        </p:txBody>
      </p:sp>
    </p:spTree>
    <p:extLst>
      <p:ext uri="{BB962C8B-B14F-4D97-AF65-F5344CB8AC3E}">
        <p14:creationId xmlns:p14="http://schemas.microsoft.com/office/powerpoint/2010/main" val="13838558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66803-62FE-3354-2288-681E024DE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8C0130-268B-92A4-B410-E52729075D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0ED68-F3B3-6502-FBF9-C1D9F5FA47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744DB-9CEB-4C90-8EA8-1DF6C0CA94B4}" type="datetimeFigureOut">
              <a:rPr lang="en-US" smtClean="0"/>
              <a:t>6/3/2024</a:t>
            </a:fld>
            <a:endParaRPr lang="en-US"/>
          </a:p>
        </p:txBody>
      </p:sp>
      <p:sp>
        <p:nvSpPr>
          <p:cNvPr id="5" name="Footer Placeholder 4">
            <a:extLst>
              <a:ext uri="{FF2B5EF4-FFF2-40B4-BE49-F238E27FC236}">
                <a16:creationId xmlns:a16="http://schemas.microsoft.com/office/drawing/2014/main" id="{2FE0AABA-BB95-2FB9-B35F-45D76A68E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A8FDD7-7F21-D548-6BF8-382C6B343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41EF8-1FB1-48EA-B056-ADF3C28DB4D1}" type="slidenum">
              <a:rPr lang="en-US" smtClean="0"/>
              <a:t>‹#›</a:t>
            </a:fld>
            <a:endParaRPr lang="en-US"/>
          </a:p>
        </p:txBody>
      </p:sp>
    </p:spTree>
    <p:extLst>
      <p:ext uri="{BB962C8B-B14F-4D97-AF65-F5344CB8AC3E}">
        <p14:creationId xmlns:p14="http://schemas.microsoft.com/office/powerpoint/2010/main" val="1238476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25.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2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4.svg"/></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2.svg"/></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04.svg"/><Relationship Id="rId2" Type="http://schemas.openxmlformats.org/officeDocument/2006/relationships/image" Target="../media/image10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203FD-ADE9-6CF3-F6C5-36A9703D42E2}"/>
              </a:ext>
            </a:extLst>
          </p:cNvPr>
          <p:cNvSpPr>
            <a:spLocks noGrp="1"/>
          </p:cNvSpPr>
          <p:nvPr>
            <p:ph type="ctrTitle"/>
          </p:nvPr>
        </p:nvSpPr>
        <p:spPr>
          <a:xfrm>
            <a:off x="6590662" y="4218672"/>
            <a:ext cx="4805996" cy="1297115"/>
          </a:xfrm>
        </p:spPr>
        <p:txBody>
          <a:bodyPr anchor="t">
            <a:normAutofit/>
          </a:bodyPr>
          <a:lstStyle/>
          <a:p>
            <a:r>
              <a:rPr lang="en-US" sz="4000" dirty="0">
                <a:solidFill>
                  <a:schemeClr val="tx2"/>
                </a:solidFill>
              </a:rPr>
              <a:t>Business Intelligence Application</a:t>
            </a:r>
          </a:p>
        </p:txBody>
      </p:sp>
      <p:sp>
        <p:nvSpPr>
          <p:cNvPr id="3" name="Subtitle 2">
            <a:extLst>
              <a:ext uri="{FF2B5EF4-FFF2-40B4-BE49-F238E27FC236}">
                <a16:creationId xmlns:a16="http://schemas.microsoft.com/office/drawing/2014/main" id="{46E9E5B9-F8DC-70A3-00A8-8F58E4227B90}"/>
              </a:ext>
            </a:extLst>
          </p:cNvPr>
          <p:cNvSpPr>
            <a:spLocks noGrp="1"/>
          </p:cNvSpPr>
          <p:nvPr>
            <p:ph type="subTitle" idx="1"/>
          </p:nvPr>
        </p:nvSpPr>
        <p:spPr>
          <a:xfrm>
            <a:off x="6600235" y="3173361"/>
            <a:ext cx="4805691" cy="838831"/>
          </a:xfrm>
        </p:spPr>
        <p:txBody>
          <a:bodyPr anchor="b">
            <a:normAutofit/>
          </a:bodyPr>
          <a:lstStyle/>
          <a:p>
            <a:r>
              <a:rPr lang="en-US" sz="2000" b="1" dirty="0">
                <a:solidFill>
                  <a:schemeClr val="tx2"/>
                </a:solidFill>
              </a:rPr>
              <a:t>Course Tutor: </a:t>
            </a:r>
            <a:r>
              <a:rPr lang="en-US" sz="2000" dirty="0">
                <a:solidFill>
                  <a:schemeClr val="tx2"/>
                </a:solidFill>
              </a:rPr>
              <a:t>Eng. Islam Al Omari</a:t>
            </a:r>
          </a:p>
          <a:p>
            <a:r>
              <a:rPr lang="en-US" sz="2000" b="1" dirty="0">
                <a:solidFill>
                  <a:schemeClr val="tx2"/>
                </a:solidFill>
              </a:rPr>
              <a:t>Presented by: </a:t>
            </a:r>
            <a:r>
              <a:rPr lang="en-US" sz="2000" dirty="0">
                <a:solidFill>
                  <a:schemeClr val="tx2"/>
                </a:solidFill>
              </a:rPr>
              <a:t>Marwan Al Farah</a:t>
            </a:r>
          </a:p>
        </p:txBody>
      </p:sp>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2">
            <a:extLst>
              <a:ext uri="{FF2B5EF4-FFF2-40B4-BE49-F238E27FC236}">
                <a16:creationId xmlns:a16="http://schemas.microsoft.com/office/drawing/2014/main" id="{B92A739D-3FE3-5D43-C85C-250F2BEA2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953" y="2504624"/>
            <a:ext cx="2687579" cy="2687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483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1931F6-0352-E939-0FA5-C723B05492CE}"/>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Meeting User or Business Requirements</a:t>
            </a:r>
          </a:p>
        </p:txBody>
      </p:sp>
      <p:graphicFrame>
        <p:nvGraphicFramePr>
          <p:cNvPr id="5" name="Content Placeholder 2">
            <a:extLst>
              <a:ext uri="{FF2B5EF4-FFF2-40B4-BE49-F238E27FC236}">
                <a16:creationId xmlns:a16="http://schemas.microsoft.com/office/drawing/2014/main" id="{CEBF4ACA-9305-E527-EB97-90AF9FDA076F}"/>
              </a:ext>
            </a:extLst>
          </p:cNvPr>
          <p:cNvGraphicFramePr>
            <a:graphicFrameLocks noGrp="1"/>
          </p:cNvGraphicFramePr>
          <p:nvPr>
            <p:ph idx="1"/>
            <p:extLst>
              <p:ext uri="{D42A27DB-BD31-4B8C-83A1-F6EECF244321}">
                <p14:modId xmlns:p14="http://schemas.microsoft.com/office/powerpoint/2010/main" val="1811354215"/>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82920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p:txBody>
          <a:bodyPr/>
          <a:lstStyle/>
          <a:p>
            <a:r>
              <a:rPr lang="en-US"/>
              <a:t>Integrated Customizations into the Designs</a:t>
            </a:r>
            <a:endParaRPr lang="en-US" dirty="0"/>
          </a:p>
        </p:txBody>
      </p:sp>
      <p:graphicFrame>
        <p:nvGraphicFramePr>
          <p:cNvPr id="5" name="Content Placeholder 2">
            <a:extLst>
              <a:ext uri="{FF2B5EF4-FFF2-40B4-BE49-F238E27FC236}">
                <a16:creationId xmlns:a16="http://schemas.microsoft.com/office/drawing/2014/main" id="{C6BC8092-5032-B191-A496-60EB5C8AEE4E}"/>
              </a:ext>
            </a:extLst>
          </p:cNvPr>
          <p:cNvGraphicFramePr>
            <a:graphicFrameLocks noGrp="1"/>
          </p:cNvGraphicFramePr>
          <p:nvPr>
            <p:ph idx="1"/>
            <p:extLst>
              <p:ext uri="{D42A27DB-BD31-4B8C-83A1-F6EECF244321}">
                <p14:modId xmlns:p14="http://schemas.microsoft.com/office/powerpoint/2010/main" val="1419950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47710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p:txBody>
          <a:bodyPr/>
          <a:lstStyle/>
          <a:p>
            <a:r>
              <a:rPr lang="en-US"/>
              <a:t>Integrated Customizations into the Designs</a:t>
            </a:r>
            <a:endParaRPr lang="en-US" dirty="0"/>
          </a:p>
        </p:txBody>
      </p:sp>
      <p:graphicFrame>
        <p:nvGraphicFramePr>
          <p:cNvPr id="5" name="Content Placeholder 2">
            <a:extLst>
              <a:ext uri="{FF2B5EF4-FFF2-40B4-BE49-F238E27FC236}">
                <a16:creationId xmlns:a16="http://schemas.microsoft.com/office/drawing/2014/main" id="{E5AC296D-93B7-2B2D-5B96-2F847C79F8A4}"/>
              </a:ext>
            </a:extLst>
          </p:cNvPr>
          <p:cNvGraphicFramePr>
            <a:graphicFrameLocks noGrp="1"/>
          </p:cNvGraphicFramePr>
          <p:nvPr>
            <p:ph idx="1"/>
            <p:extLst>
              <p:ext uri="{D42A27DB-BD31-4B8C-83A1-F6EECF244321}">
                <p14:modId xmlns:p14="http://schemas.microsoft.com/office/powerpoint/2010/main" val="22735927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63320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a:xfrm>
            <a:off x="761800" y="762001"/>
            <a:ext cx="5334197" cy="1708242"/>
          </a:xfrm>
        </p:spPr>
        <p:txBody>
          <a:bodyPr anchor="ctr">
            <a:normAutofit/>
          </a:bodyPr>
          <a:lstStyle/>
          <a:p>
            <a:r>
              <a:rPr lang="en-US" sz="3700" dirty="0"/>
              <a:t>Integrated Customizations into the Designs</a:t>
            </a:r>
          </a:p>
        </p:txBody>
      </p:sp>
      <p:sp>
        <p:nvSpPr>
          <p:cNvPr id="3" name="Content Placeholder 2">
            <a:extLst>
              <a:ext uri="{FF2B5EF4-FFF2-40B4-BE49-F238E27FC236}">
                <a16:creationId xmlns:a16="http://schemas.microsoft.com/office/drawing/2014/main" id="{A45A2473-F967-D921-3C67-EF454AA1B6DD}"/>
              </a:ext>
            </a:extLst>
          </p:cNvPr>
          <p:cNvSpPr>
            <a:spLocks noGrp="1"/>
          </p:cNvSpPr>
          <p:nvPr>
            <p:ph idx="1"/>
          </p:nvPr>
        </p:nvSpPr>
        <p:spPr>
          <a:xfrm>
            <a:off x="761800" y="2470244"/>
            <a:ext cx="5334197" cy="3769835"/>
          </a:xfrm>
        </p:spPr>
        <p:txBody>
          <a:bodyPr anchor="ctr">
            <a:normAutofit/>
          </a:bodyPr>
          <a:lstStyle/>
          <a:p>
            <a:r>
              <a:rPr lang="en-US" sz="1700" dirty="0"/>
              <a:t>The BI system consists of eight pages, each customized to meet specific needs of the organization and LinkedIn’s decision-makers.</a:t>
            </a:r>
          </a:p>
          <a:p>
            <a:r>
              <a:rPr lang="en-US" sz="1700" dirty="0"/>
              <a:t>Additionally, it is made with customizations to improve user engagement and guarantee that the information displayed is relevant and actionable.</a:t>
            </a:r>
          </a:p>
          <a:p>
            <a:r>
              <a:rPr lang="en-US" sz="1700" dirty="0"/>
              <a:t>This approach helps LinkedIn make a wide variety of strategic decisions, from plans for market development to human resources.</a:t>
            </a:r>
          </a:p>
        </p:txBody>
      </p:sp>
      <p:pic>
        <p:nvPicPr>
          <p:cNvPr id="5" name="Picture 4" descr="A 3D pattern of ring shapes connected by lines">
            <a:extLst>
              <a:ext uri="{FF2B5EF4-FFF2-40B4-BE49-F238E27FC236}">
                <a16:creationId xmlns:a16="http://schemas.microsoft.com/office/drawing/2014/main" id="{978804E9-8932-1BE2-2A2F-C8984B726008}"/>
              </a:ext>
            </a:extLst>
          </p:cNvPr>
          <p:cNvPicPr>
            <a:picLocks noChangeAspect="1"/>
          </p:cNvPicPr>
          <p:nvPr/>
        </p:nvPicPr>
        <p:blipFill rotWithShape="1">
          <a:blip r:embed="rId2"/>
          <a:srcRect l="11798" r="4451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3977828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a:xfrm>
            <a:off x="793662" y="386930"/>
            <a:ext cx="10066122" cy="1298448"/>
          </a:xfrm>
        </p:spPr>
        <p:txBody>
          <a:bodyPr anchor="b">
            <a:normAutofit/>
          </a:bodyPr>
          <a:lstStyle/>
          <a:p>
            <a:r>
              <a:rPr lang="en-US"/>
              <a:t>Integrated Customizations into the Designs</a:t>
            </a: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5A2473-F967-D921-3C67-EF454AA1B6DD}"/>
              </a:ext>
            </a:extLst>
          </p:cNvPr>
          <p:cNvSpPr>
            <a:spLocks noGrp="1"/>
          </p:cNvSpPr>
          <p:nvPr>
            <p:ph idx="1"/>
          </p:nvPr>
        </p:nvSpPr>
        <p:spPr>
          <a:xfrm>
            <a:off x="793661" y="2599509"/>
            <a:ext cx="4530898" cy="3639450"/>
          </a:xfrm>
        </p:spPr>
        <p:txBody>
          <a:bodyPr anchor="ctr">
            <a:normAutofit/>
          </a:bodyPr>
          <a:lstStyle/>
          <a:p>
            <a:r>
              <a:rPr lang="en-US" sz="1400" b="1" dirty="0"/>
              <a:t>Overview of Employee and Company Metrics</a:t>
            </a:r>
          </a:p>
          <a:p>
            <a:r>
              <a:rPr lang="en-US" sz="1400" b="1" dirty="0"/>
              <a:t>Content: </a:t>
            </a:r>
            <a:r>
              <a:rPr lang="en-US" sz="1400" dirty="0"/>
              <a:t>The page shows primary indicators (count of employees, number of job postings, follower statistics) in a company with respect to the size, name or ID. It showcases graphical representations (bar charts and pie charts) that shows employee and follower  distributions and counts in different company sizes.</a:t>
            </a:r>
          </a:p>
          <a:p>
            <a:r>
              <a:rPr lang="en-US" sz="1400" b="1" dirty="0"/>
              <a:t>Decision Support: </a:t>
            </a:r>
            <a:r>
              <a:rPr lang="en-US" sz="1400" dirty="0"/>
              <a:t>Assists</a:t>
            </a:r>
            <a:r>
              <a:rPr lang="en-US" sz="1400" b="1" dirty="0"/>
              <a:t> </a:t>
            </a:r>
            <a:r>
              <a:rPr lang="en-US" sz="1400" dirty="0"/>
              <a:t>the HR and social reach of companies on LinkedIn, by aiding in strategic decisions regarding partnerships and talent acquisition.</a:t>
            </a:r>
          </a:p>
          <a:p>
            <a:r>
              <a:rPr lang="en-US" sz="1400" b="1" dirty="0"/>
              <a:t>Customization: </a:t>
            </a:r>
            <a:r>
              <a:rPr lang="en-US" sz="1400" dirty="0"/>
              <a:t>Filters for firm size, and employee and follower counts are included, enabling users to tailor the data to their own interests or strategic priorities.</a:t>
            </a: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1DBE291-CDCB-2807-1A64-594B7360C4D8}"/>
              </a:ext>
            </a:extLst>
          </p:cNvPr>
          <p:cNvPicPr>
            <a:picLocks noChangeAspect="1"/>
          </p:cNvPicPr>
          <p:nvPr/>
        </p:nvPicPr>
        <p:blipFill>
          <a:blip r:embed="rId2"/>
          <a:stretch>
            <a:fillRect/>
          </a:stretch>
        </p:blipFill>
        <p:spPr>
          <a:xfrm>
            <a:off x="5691681" y="2772345"/>
            <a:ext cx="5600334" cy="3129457"/>
          </a:xfrm>
          <a:prstGeom prst="rect">
            <a:avLst/>
          </a:prstGeom>
        </p:spPr>
      </p:pic>
    </p:spTree>
    <p:extLst>
      <p:ext uri="{BB962C8B-B14F-4D97-AF65-F5344CB8AC3E}">
        <p14:creationId xmlns:p14="http://schemas.microsoft.com/office/powerpoint/2010/main" val="38066230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a:xfrm>
            <a:off x="793662" y="386930"/>
            <a:ext cx="10066122" cy="1298448"/>
          </a:xfrm>
        </p:spPr>
        <p:txBody>
          <a:bodyPr anchor="b">
            <a:normAutofit/>
          </a:bodyPr>
          <a:lstStyle/>
          <a:p>
            <a:r>
              <a:rPr lang="en-US"/>
              <a:t>Integrated Customizations into the Designs</a:t>
            </a: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A45A2473-F967-D921-3C67-EF454AA1B6DD}"/>
              </a:ext>
            </a:extLst>
          </p:cNvPr>
          <p:cNvSpPr>
            <a:spLocks noGrp="1"/>
          </p:cNvSpPr>
          <p:nvPr>
            <p:ph idx="1"/>
          </p:nvPr>
        </p:nvSpPr>
        <p:spPr>
          <a:xfrm>
            <a:off x="793661" y="2599509"/>
            <a:ext cx="4530898" cy="3639450"/>
          </a:xfrm>
        </p:spPr>
        <p:txBody>
          <a:bodyPr anchor="ctr">
            <a:normAutofit/>
          </a:bodyPr>
          <a:lstStyle/>
          <a:p>
            <a:r>
              <a:rPr lang="en-US" sz="1400" b="1" dirty="0"/>
              <a:t>Time Series Analysis of Data Collection</a:t>
            </a:r>
          </a:p>
          <a:p>
            <a:r>
              <a:rPr lang="en-US" sz="1400" b="1" dirty="0"/>
              <a:t>Content: </a:t>
            </a:r>
            <a:r>
              <a:rPr lang="en-US" sz="1400" dirty="0"/>
              <a:t>Displays the patterns in data gathering over time that include indicators such as the latest time records and employee and follower count. </a:t>
            </a:r>
          </a:p>
          <a:p>
            <a:r>
              <a:rPr lang="en-US" sz="1400" b="1" dirty="0"/>
              <a:t>Decision Support: </a:t>
            </a:r>
            <a:r>
              <a:rPr lang="en-US" sz="1400" dirty="0"/>
              <a:t>Tracking the growth or shrinkage of engagement and workforce over specific periods which is essential to trend analysis and forecasting, helping ensure appropriate actions are taken based on these results.</a:t>
            </a:r>
          </a:p>
          <a:p>
            <a:r>
              <a:rPr lang="en-US" sz="1400" b="1" dirty="0"/>
              <a:t>Customization: </a:t>
            </a:r>
            <a:r>
              <a:rPr lang="en-US" sz="1400" dirty="0"/>
              <a:t>Users can adjust the time frame to view short-term changes or long-term trends, enhancing the flexibility of temporal analysis.</a:t>
            </a: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Picture 5">
            <a:extLst>
              <a:ext uri="{FF2B5EF4-FFF2-40B4-BE49-F238E27FC236}">
                <a16:creationId xmlns:a16="http://schemas.microsoft.com/office/drawing/2014/main" id="{DBAD13D0-DFD3-9D4D-41D9-44EA5B53F27B}"/>
              </a:ext>
            </a:extLst>
          </p:cNvPr>
          <p:cNvPicPr>
            <a:picLocks noChangeAspect="1"/>
          </p:cNvPicPr>
          <p:nvPr/>
        </p:nvPicPr>
        <p:blipFill>
          <a:blip r:embed="rId2"/>
          <a:stretch>
            <a:fillRect/>
          </a:stretch>
        </p:blipFill>
        <p:spPr>
          <a:xfrm>
            <a:off x="5549355" y="2780068"/>
            <a:ext cx="5496426" cy="3092631"/>
          </a:xfrm>
          <a:prstGeom prst="rect">
            <a:avLst/>
          </a:prstGeom>
        </p:spPr>
      </p:pic>
    </p:spTree>
    <p:extLst>
      <p:ext uri="{BB962C8B-B14F-4D97-AF65-F5344CB8AC3E}">
        <p14:creationId xmlns:p14="http://schemas.microsoft.com/office/powerpoint/2010/main" val="2506128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a:xfrm>
            <a:off x="793662" y="386930"/>
            <a:ext cx="10066122" cy="1298448"/>
          </a:xfrm>
        </p:spPr>
        <p:txBody>
          <a:bodyPr anchor="b">
            <a:normAutofit/>
          </a:bodyPr>
          <a:lstStyle/>
          <a:p>
            <a:r>
              <a:rPr lang="en-US"/>
              <a:t>Integrated Customizations into the Designs</a:t>
            </a: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A45A2473-F967-D921-3C67-EF454AA1B6DD}"/>
              </a:ext>
            </a:extLst>
          </p:cNvPr>
          <p:cNvSpPr>
            <a:spLocks noGrp="1"/>
          </p:cNvSpPr>
          <p:nvPr>
            <p:ph idx="1"/>
          </p:nvPr>
        </p:nvSpPr>
        <p:spPr>
          <a:xfrm>
            <a:off x="793661" y="2599509"/>
            <a:ext cx="4530898" cy="3639450"/>
          </a:xfrm>
        </p:spPr>
        <p:txBody>
          <a:bodyPr anchor="ctr">
            <a:normAutofit/>
          </a:bodyPr>
          <a:lstStyle/>
          <a:p>
            <a:r>
              <a:rPr lang="en-US" sz="1400" b="1" dirty="0"/>
              <a:t>Geographic Distribution of Companies</a:t>
            </a:r>
          </a:p>
          <a:p>
            <a:r>
              <a:rPr lang="en-US" sz="1400" b="1" dirty="0"/>
              <a:t>Content: </a:t>
            </a:r>
            <a:r>
              <a:rPr lang="en-US" sz="1400" dirty="0"/>
              <a:t>Provides maps and bar charts showing the geographic distribution of companies by country, state, and city.</a:t>
            </a:r>
          </a:p>
          <a:p>
            <a:r>
              <a:rPr lang="en-US" sz="1400" b="1" dirty="0"/>
              <a:t>Decision Support: </a:t>
            </a:r>
            <a:r>
              <a:rPr lang="en-US" sz="1400" dirty="0"/>
              <a:t>It can be useful for geographical market analysis, as it helps in pinpointing areas with high numbers of companies, which is very useful for targeted marketing or even recruitment strategies. </a:t>
            </a:r>
          </a:p>
          <a:p>
            <a:r>
              <a:rPr lang="en-US" sz="1400" b="1" dirty="0"/>
              <a:t>Customization: </a:t>
            </a:r>
            <a:r>
              <a:rPr lang="en-US" sz="1400" dirty="0"/>
              <a:t>Geographical filters and cascading down from country, to state, to city, then to address levels enables users to concentrate on particular areas and their specific needs.</a:t>
            </a: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Picture 5">
            <a:extLst>
              <a:ext uri="{FF2B5EF4-FFF2-40B4-BE49-F238E27FC236}">
                <a16:creationId xmlns:a16="http://schemas.microsoft.com/office/drawing/2014/main" id="{1CE913F5-37D6-8BF4-B737-0BAF79282D49}"/>
              </a:ext>
            </a:extLst>
          </p:cNvPr>
          <p:cNvPicPr>
            <a:picLocks noChangeAspect="1"/>
          </p:cNvPicPr>
          <p:nvPr/>
        </p:nvPicPr>
        <p:blipFill>
          <a:blip r:embed="rId2"/>
          <a:stretch>
            <a:fillRect/>
          </a:stretch>
        </p:blipFill>
        <p:spPr>
          <a:xfrm>
            <a:off x="5364148" y="2646534"/>
            <a:ext cx="6002934" cy="3388505"/>
          </a:xfrm>
          <a:prstGeom prst="rect">
            <a:avLst/>
          </a:prstGeom>
        </p:spPr>
      </p:pic>
    </p:spTree>
    <p:extLst>
      <p:ext uri="{BB962C8B-B14F-4D97-AF65-F5344CB8AC3E}">
        <p14:creationId xmlns:p14="http://schemas.microsoft.com/office/powerpoint/2010/main" val="3626343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a:xfrm>
            <a:off x="793662" y="386930"/>
            <a:ext cx="10066122" cy="1298448"/>
          </a:xfrm>
        </p:spPr>
        <p:txBody>
          <a:bodyPr anchor="b">
            <a:normAutofit/>
          </a:bodyPr>
          <a:lstStyle/>
          <a:p>
            <a:r>
              <a:rPr lang="en-US"/>
              <a:t>Integrated Customizations into the Designs</a:t>
            </a: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A45A2473-F967-D921-3C67-EF454AA1B6DD}"/>
              </a:ext>
            </a:extLst>
          </p:cNvPr>
          <p:cNvSpPr>
            <a:spLocks noGrp="1"/>
          </p:cNvSpPr>
          <p:nvPr>
            <p:ph idx="1"/>
          </p:nvPr>
        </p:nvSpPr>
        <p:spPr>
          <a:xfrm>
            <a:off x="793661" y="2599509"/>
            <a:ext cx="4530898" cy="3639450"/>
          </a:xfrm>
        </p:spPr>
        <p:txBody>
          <a:bodyPr anchor="ctr">
            <a:normAutofit/>
          </a:bodyPr>
          <a:lstStyle/>
          <a:p>
            <a:r>
              <a:rPr lang="en-US" sz="1400" b="1" dirty="0"/>
              <a:t>Job Application Insights</a:t>
            </a:r>
          </a:p>
          <a:p>
            <a:r>
              <a:rPr lang="en-US" sz="1400" b="1" dirty="0"/>
              <a:t>Content: </a:t>
            </a:r>
            <a:r>
              <a:rPr lang="en-US" sz="1400" dirty="0"/>
              <a:t>Detailed analysis of job application metrics, such as views and applications per job posting, by correlating the number of views with the number of applications using histograms and scatter plots.</a:t>
            </a:r>
          </a:p>
          <a:p>
            <a:r>
              <a:rPr lang="en-US" sz="1400" b="1" dirty="0"/>
              <a:t>Decision Support: </a:t>
            </a:r>
            <a:r>
              <a:rPr lang="en-US" sz="1400" dirty="0"/>
              <a:t>This helps in understanding how popular a job is and how effective job listings are, helping to optimize where jobs are advertised.</a:t>
            </a:r>
          </a:p>
          <a:p>
            <a:r>
              <a:rPr lang="en-US" sz="1400" b="1" dirty="0"/>
              <a:t>Customization: </a:t>
            </a:r>
            <a:r>
              <a:rPr lang="en-US" sz="1400" dirty="0"/>
              <a:t>Includes logarithmic scales and the ability to toggle between linear and log views to suit different analytical needs. Users can filter data based on job type, experience level, and whether remote work is allowed or not, by pinpointing specific jobs that correlate to the user’s needs.</a:t>
            </a: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Picture 5" descr="A screenshot of a computer screen&#10;&#10;Description automatically generated">
            <a:extLst>
              <a:ext uri="{FF2B5EF4-FFF2-40B4-BE49-F238E27FC236}">
                <a16:creationId xmlns:a16="http://schemas.microsoft.com/office/drawing/2014/main" id="{1428D575-E131-29A8-4021-49EE03B4A3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6069" y="2726697"/>
            <a:ext cx="6006440" cy="3385073"/>
          </a:xfrm>
          <a:prstGeom prst="rect">
            <a:avLst/>
          </a:prstGeom>
        </p:spPr>
      </p:pic>
    </p:spTree>
    <p:extLst>
      <p:ext uri="{BB962C8B-B14F-4D97-AF65-F5344CB8AC3E}">
        <p14:creationId xmlns:p14="http://schemas.microsoft.com/office/powerpoint/2010/main" val="338553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a:xfrm>
            <a:off x="793662" y="386930"/>
            <a:ext cx="10066122" cy="1298448"/>
          </a:xfrm>
        </p:spPr>
        <p:txBody>
          <a:bodyPr anchor="b">
            <a:normAutofit/>
          </a:bodyPr>
          <a:lstStyle/>
          <a:p>
            <a:r>
              <a:rPr lang="en-US"/>
              <a:t>Integrated Customizations into the Designs</a:t>
            </a: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A45A2473-F967-D921-3C67-EF454AA1B6DD}"/>
              </a:ext>
            </a:extLst>
          </p:cNvPr>
          <p:cNvSpPr>
            <a:spLocks noGrp="1"/>
          </p:cNvSpPr>
          <p:nvPr>
            <p:ph idx="1"/>
          </p:nvPr>
        </p:nvSpPr>
        <p:spPr>
          <a:xfrm>
            <a:off x="793661" y="2599509"/>
            <a:ext cx="4530898" cy="3639450"/>
          </a:xfrm>
        </p:spPr>
        <p:txBody>
          <a:bodyPr anchor="ctr">
            <a:normAutofit/>
          </a:bodyPr>
          <a:lstStyle/>
          <a:p>
            <a:r>
              <a:rPr lang="en-US" sz="1400" b="1" dirty="0"/>
              <a:t>Detailed Compensation Analysis</a:t>
            </a:r>
          </a:p>
          <a:p>
            <a:r>
              <a:rPr lang="en-US" sz="1400" b="1" dirty="0"/>
              <a:t>Content: </a:t>
            </a:r>
            <a:r>
              <a:rPr lang="en-US" sz="1400" dirty="0"/>
              <a:t>Examines pay data at several time intervals (hourly, monthly, yearly) to illustrate the distribution of the highest, lowest, and median earnings.</a:t>
            </a:r>
          </a:p>
          <a:p>
            <a:r>
              <a:rPr lang="en-US" sz="1400" b="1" dirty="0"/>
              <a:t>Decision Support: </a:t>
            </a:r>
            <a:r>
              <a:rPr lang="en-US" sz="1400" dirty="0"/>
              <a:t>By determining what its competitors are paying and whether they are adhering to industry norms or not, this service helps firms to make well-informed decisions about their pay structures.</a:t>
            </a:r>
          </a:p>
          <a:p>
            <a:r>
              <a:rPr lang="en-US" sz="1400" b="1" dirty="0"/>
              <a:t>Customization: </a:t>
            </a:r>
            <a:r>
              <a:rPr lang="en-US" sz="1400" dirty="0"/>
              <a:t>Users can filter data to get relevant salary insights and pay periods.</a:t>
            </a: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Picture 5">
            <a:extLst>
              <a:ext uri="{FF2B5EF4-FFF2-40B4-BE49-F238E27FC236}">
                <a16:creationId xmlns:a16="http://schemas.microsoft.com/office/drawing/2014/main" id="{792CA68E-2A1A-851F-B547-BE343DF43762}"/>
              </a:ext>
            </a:extLst>
          </p:cNvPr>
          <p:cNvPicPr>
            <a:picLocks noChangeAspect="1"/>
          </p:cNvPicPr>
          <p:nvPr/>
        </p:nvPicPr>
        <p:blipFill>
          <a:blip r:embed="rId2"/>
          <a:stretch>
            <a:fillRect/>
          </a:stretch>
        </p:blipFill>
        <p:spPr>
          <a:xfrm>
            <a:off x="5324559" y="2682173"/>
            <a:ext cx="5960707" cy="3309801"/>
          </a:xfrm>
          <a:prstGeom prst="rect">
            <a:avLst/>
          </a:prstGeom>
        </p:spPr>
      </p:pic>
    </p:spTree>
    <p:extLst>
      <p:ext uri="{BB962C8B-B14F-4D97-AF65-F5344CB8AC3E}">
        <p14:creationId xmlns:p14="http://schemas.microsoft.com/office/powerpoint/2010/main" val="10661806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a:xfrm>
            <a:off x="793662" y="386930"/>
            <a:ext cx="10066122" cy="1298448"/>
          </a:xfrm>
        </p:spPr>
        <p:txBody>
          <a:bodyPr anchor="b">
            <a:normAutofit/>
          </a:bodyPr>
          <a:lstStyle/>
          <a:p>
            <a:r>
              <a:rPr lang="en-US"/>
              <a:t>Integrated Customizations into the Designs</a:t>
            </a: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A45A2473-F967-D921-3C67-EF454AA1B6DD}"/>
              </a:ext>
            </a:extLst>
          </p:cNvPr>
          <p:cNvSpPr>
            <a:spLocks noGrp="1"/>
          </p:cNvSpPr>
          <p:nvPr>
            <p:ph idx="1"/>
          </p:nvPr>
        </p:nvSpPr>
        <p:spPr>
          <a:xfrm>
            <a:off x="793661" y="2599509"/>
            <a:ext cx="4530898" cy="3639450"/>
          </a:xfrm>
        </p:spPr>
        <p:txBody>
          <a:bodyPr anchor="ctr">
            <a:normAutofit/>
          </a:bodyPr>
          <a:lstStyle/>
          <a:p>
            <a:r>
              <a:rPr lang="en-US" sz="1400" b="1" dirty="0"/>
              <a:t>Decomposition Analysis for Job Posting Metrics</a:t>
            </a:r>
          </a:p>
          <a:p>
            <a:r>
              <a:rPr lang="en-US" sz="1400" b="1" dirty="0"/>
              <a:t>Content: </a:t>
            </a:r>
            <a:r>
              <a:rPr lang="en-US" sz="1400" dirty="0"/>
              <a:t>In the exploration of factors influencing job posting metrics, such as application types, experience levels, and compensation types, this page uses decomposition trees.</a:t>
            </a:r>
          </a:p>
          <a:p>
            <a:r>
              <a:rPr lang="en-US" sz="1400" b="1" dirty="0"/>
              <a:t>Decision Support: </a:t>
            </a:r>
            <a:r>
              <a:rPr lang="en-US" sz="1400" dirty="0"/>
              <a:t>It helps in determining the key drivers of job posting performance, which can play a significant role in fine-tuning strategies for job advertisement.</a:t>
            </a:r>
          </a:p>
          <a:p>
            <a:r>
              <a:rPr lang="en-US" sz="1400" b="1" dirty="0"/>
              <a:t>Customization: </a:t>
            </a:r>
            <a:r>
              <a:rPr lang="en-US" sz="1400" dirty="0"/>
              <a:t>Through an interactive decomposition feature that permits users to choose specific metrics and factors for study, the tool becomes highly adaptable and thus more user-friendly.</a:t>
            </a: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6" name="Picture 5">
            <a:extLst>
              <a:ext uri="{FF2B5EF4-FFF2-40B4-BE49-F238E27FC236}">
                <a16:creationId xmlns:a16="http://schemas.microsoft.com/office/drawing/2014/main" id="{A1F68CC3-A1B9-65E7-E15E-124C601EF177}"/>
              </a:ext>
            </a:extLst>
          </p:cNvPr>
          <p:cNvPicPr>
            <a:picLocks noChangeAspect="1"/>
          </p:cNvPicPr>
          <p:nvPr/>
        </p:nvPicPr>
        <p:blipFill>
          <a:blip r:embed="rId2"/>
          <a:stretch>
            <a:fillRect/>
          </a:stretch>
        </p:blipFill>
        <p:spPr>
          <a:xfrm>
            <a:off x="5691681" y="2899254"/>
            <a:ext cx="5487445" cy="2785532"/>
          </a:xfrm>
          <a:prstGeom prst="rect">
            <a:avLst/>
          </a:prstGeom>
        </p:spPr>
      </p:pic>
    </p:spTree>
    <p:extLst>
      <p:ext uri="{BB962C8B-B14F-4D97-AF65-F5344CB8AC3E}">
        <p14:creationId xmlns:p14="http://schemas.microsoft.com/office/powerpoint/2010/main" val="36343983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AC829-6245-D519-250B-3A3C18BEDA44}"/>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Business Intelligence</a:t>
            </a:r>
          </a:p>
        </p:txBody>
      </p:sp>
      <p:sp>
        <p:nvSpPr>
          <p:cNvPr id="3" name="Content Placeholder 2">
            <a:extLst>
              <a:ext uri="{FF2B5EF4-FFF2-40B4-BE49-F238E27FC236}">
                <a16:creationId xmlns:a16="http://schemas.microsoft.com/office/drawing/2014/main" id="{7A71FF39-09B0-3702-2390-314DF36C2E93}"/>
              </a:ext>
            </a:extLst>
          </p:cNvPr>
          <p:cNvSpPr>
            <a:spLocks noGrp="1"/>
          </p:cNvSpPr>
          <p:nvPr>
            <p:ph idx="1"/>
          </p:nvPr>
        </p:nvSpPr>
        <p:spPr>
          <a:xfrm>
            <a:off x="804672" y="2421682"/>
            <a:ext cx="4977578" cy="3639289"/>
          </a:xfrm>
        </p:spPr>
        <p:txBody>
          <a:bodyPr anchor="ctr">
            <a:normAutofit/>
          </a:bodyPr>
          <a:lstStyle/>
          <a:p>
            <a:r>
              <a:rPr lang="en-US" sz="2000" dirty="0">
                <a:solidFill>
                  <a:schemeClr val="tx2"/>
                </a:solidFill>
              </a:rPr>
              <a:t>BI stands for Business Intelligence. It is all about the technology, applications, strategies, and practices that businesses use to collect, combine, analyze and display raw data meaningfully in order to reach data-driven actionable insights. These insights help businesses to make better business decisions: which in turn can lead to drastic improvements of their strategies in different aspects including operational efficiency and customer satisfaction or even financial prosperity.</a:t>
            </a:r>
          </a:p>
        </p:txBody>
      </p:sp>
      <p:grpSp>
        <p:nvGrpSpPr>
          <p:cNvPr id="21" name="Group 20">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22" name="Freeform: Shape 21">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Graphic 24" descr="Bar chart">
            <a:extLst>
              <a:ext uri="{FF2B5EF4-FFF2-40B4-BE49-F238E27FC236}">
                <a16:creationId xmlns:a16="http://schemas.microsoft.com/office/drawing/2014/main" id="{3E82C5C3-0947-2205-3F2E-BA6F70A2A1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4" name="Content Placeholder 2">
            <a:extLst>
              <a:ext uri="{FF2B5EF4-FFF2-40B4-BE49-F238E27FC236}">
                <a16:creationId xmlns:a16="http://schemas.microsoft.com/office/drawing/2014/main" id="{2E949909-A2EB-0B35-BD1E-615A2FDECE5E}"/>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(IBM, 2016; </a:t>
            </a:r>
            <a:r>
              <a:rPr lang="en-US" sz="1400" dirty="0" err="1">
                <a:solidFill>
                  <a:schemeClr val="tx2"/>
                </a:solidFill>
              </a:rPr>
              <a:t>CallMiner</a:t>
            </a:r>
            <a:r>
              <a:rPr lang="en-US" sz="1400" dirty="0">
                <a:solidFill>
                  <a:schemeClr val="tx2"/>
                </a:solidFill>
              </a:rPr>
              <a:t>, 2019; Tableau, 2024)</a:t>
            </a:r>
          </a:p>
        </p:txBody>
      </p:sp>
    </p:spTree>
    <p:extLst>
      <p:ext uri="{BB962C8B-B14F-4D97-AF65-F5344CB8AC3E}">
        <p14:creationId xmlns:p14="http://schemas.microsoft.com/office/powerpoint/2010/main" val="2365639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a:xfrm>
            <a:off x="793662" y="386930"/>
            <a:ext cx="10066122" cy="1298448"/>
          </a:xfrm>
        </p:spPr>
        <p:txBody>
          <a:bodyPr anchor="b">
            <a:normAutofit/>
          </a:bodyPr>
          <a:lstStyle/>
          <a:p>
            <a:r>
              <a:rPr lang="en-US"/>
              <a:t>Integrated Customizations into the Designs</a:t>
            </a: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A45A2473-F967-D921-3C67-EF454AA1B6DD}"/>
              </a:ext>
            </a:extLst>
          </p:cNvPr>
          <p:cNvSpPr>
            <a:spLocks noGrp="1"/>
          </p:cNvSpPr>
          <p:nvPr>
            <p:ph idx="1"/>
          </p:nvPr>
        </p:nvSpPr>
        <p:spPr>
          <a:xfrm>
            <a:off x="793661" y="2599509"/>
            <a:ext cx="4530898" cy="3639450"/>
          </a:xfrm>
        </p:spPr>
        <p:txBody>
          <a:bodyPr anchor="ctr">
            <a:normAutofit/>
          </a:bodyPr>
          <a:lstStyle/>
          <a:p>
            <a:r>
              <a:rPr lang="en-US" sz="1400" b="1" dirty="0"/>
              <a:t>Job Postings</a:t>
            </a:r>
          </a:p>
          <a:p>
            <a:r>
              <a:rPr lang="en-US" sz="1400" b="1" dirty="0"/>
              <a:t>Content: </a:t>
            </a:r>
            <a:r>
              <a:rPr lang="en-US" sz="1400" dirty="0"/>
              <a:t>Mainly focusing on the job postings insights such as sponsorship status, currency, remote work allowances, and compensation type which is visualized in pie charts and bar graphs. </a:t>
            </a:r>
          </a:p>
          <a:p>
            <a:r>
              <a:rPr lang="en-US" sz="1400" b="1" dirty="0"/>
              <a:t>Decision Support: </a:t>
            </a:r>
            <a:r>
              <a:rPr lang="en-US" sz="1400" dirty="0"/>
              <a:t>Such information helps HR and strategy teams make more informed decisions when tailoring job postings to candidate preferences for remote work availability as well as realizing impact that sponsorship has on applicant pools. </a:t>
            </a:r>
          </a:p>
          <a:p>
            <a:r>
              <a:rPr lang="en-US" sz="1400" b="1" dirty="0"/>
              <a:t>Customization: </a:t>
            </a:r>
            <a:r>
              <a:rPr lang="en-US" sz="1400" dirty="0"/>
              <a:t>Filters can be used to separate data into different segments based on whether they are eligible for remote work or sponsorship status thus customizing analysis according to prevailing market dynamic skills and job title analysis.</a:t>
            </a: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a:extLst>
              <a:ext uri="{FF2B5EF4-FFF2-40B4-BE49-F238E27FC236}">
                <a16:creationId xmlns:a16="http://schemas.microsoft.com/office/drawing/2014/main" id="{88276F56-CA53-D4A9-D7E3-D574D20E26C5}"/>
              </a:ext>
            </a:extLst>
          </p:cNvPr>
          <p:cNvPicPr>
            <a:picLocks noChangeAspect="1"/>
          </p:cNvPicPr>
          <p:nvPr/>
        </p:nvPicPr>
        <p:blipFill>
          <a:blip r:embed="rId2"/>
          <a:stretch>
            <a:fillRect/>
          </a:stretch>
        </p:blipFill>
        <p:spPr>
          <a:xfrm>
            <a:off x="5471189" y="2801706"/>
            <a:ext cx="5765542" cy="3235055"/>
          </a:xfrm>
          <a:prstGeom prst="rect">
            <a:avLst/>
          </a:prstGeom>
        </p:spPr>
      </p:pic>
    </p:spTree>
    <p:extLst>
      <p:ext uri="{BB962C8B-B14F-4D97-AF65-F5344CB8AC3E}">
        <p14:creationId xmlns:p14="http://schemas.microsoft.com/office/powerpoint/2010/main" val="1872399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4A6DCAAC-DDE9-1F56-91D6-EA2336085FAD}"/>
              </a:ext>
            </a:extLst>
          </p:cNvPr>
          <p:cNvSpPr>
            <a:spLocks noGrp="1"/>
          </p:cNvSpPr>
          <p:nvPr>
            <p:ph type="title"/>
          </p:nvPr>
        </p:nvSpPr>
        <p:spPr>
          <a:xfrm>
            <a:off x="793662" y="386930"/>
            <a:ext cx="10066122" cy="1298448"/>
          </a:xfrm>
        </p:spPr>
        <p:txBody>
          <a:bodyPr anchor="b">
            <a:normAutofit/>
          </a:bodyPr>
          <a:lstStyle/>
          <a:p>
            <a:r>
              <a:rPr lang="en-US"/>
              <a:t>Integrated Customizations into the Designs</a:t>
            </a:r>
            <a:endParaRPr lang="en-US" dirty="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A45A2473-F967-D921-3C67-EF454AA1B6DD}"/>
              </a:ext>
            </a:extLst>
          </p:cNvPr>
          <p:cNvSpPr>
            <a:spLocks noGrp="1"/>
          </p:cNvSpPr>
          <p:nvPr>
            <p:ph idx="1"/>
          </p:nvPr>
        </p:nvSpPr>
        <p:spPr>
          <a:xfrm>
            <a:off x="793661" y="2599509"/>
            <a:ext cx="4530898" cy="3639450"/>
          </a:xfrm>
        </p:spPr>
        <p:txBody>
          <a:bodyPr anchor="ctr">
            <a:normAutofit/>
          </a:bodyPr>
          <a:lstStyle/>
          <a:p>
            <a:r>
              <a:rPr lang="en-US" sz="1400" b="1" dirty="0"/>
              <a:t>Skills and Job Title Analysis</a:t>
            </a:r>
          </a:p>
          <a:p>
            <a:r>
              <a:rPr lang="en-US" sz="1400" b="1" dirty="0"/>
              <a:t>Content: </a:t>
            </a:r>
            <a:r>
              <a:rPr lang="en-US" sz="1400" dirty="0"/>
              <a:t>It delves into the assessment of skill demands and job titles. It entails information that shows how often certain skills are needed and the nature of positions available.</a:t>
            </a:r>
          </a:p>
          <a:p>
            <a:r>
              <a:rPr lang="en-US" sz="1400" b="1" dirty="0"/>
              <a:t>Decision Support: </a:t>
            </a:r>
            <a:r>
              <a:rPr lang="en-US" sz="1400" dirty="0"/>
              <a:t>It plays a role in aiding individuals to recognize what skills are needed most and therefore adjust training programs to suit them. It also assists in customizing recruitment teams to focus their recruitment towards employees within specific career paths.</a:t>
            </a:r>
          </a:p>
          <a:p>
            <a:r>
              <a:rPr lang="en-US" sz="1400" b="1" dirty="0"/>
              <a:t>Customization: </a:t>
            </a:r>
            <a:r>
              <a:rPr lang="en-US" sz="1400" dirty="0"/>
              <a:t>It is achieved through two primary filters, skills and titles, which enable a more focused approach for labor market prerequisites.</a:t>
            </a:r>
          </a:p>
        </p:txBody>
      </p:sp>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Picture 4" descr="A screenshot of a computer&#10;&#10;Description automatically generated">
            <a:extLst>
              <a:ext uri="{FF2B5EF4-FFF2-40B4-BE49-F238E27FC236}">
                <a16:creationId xmlns:a16="http://schemas.microsoft.com/office/drawing/2014/main" id="{D3EB0C5F-FEF5-1F2E-23E7-D6E9BA70D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24559" y="2474872"/>
            <a:ext cx="5937921" cy="3336887"/>
          </a:xfrm>
          <a:prstGeom prst="rect">
            <a:avLst/>
          </a:prstGeom>
        </p:spPr>
      </p:pic>
    </p:spTree>
    <p:extLst>
      <p:ext uri="{BB962C8B-B14F-4D97-AF65-F5344CB8AC3E}">
        <p14:creationId xmlns:p14="http://schemas.microsoft.com/office/powerpoint/2010/main" val="10536790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D1A70-AB24-4673-8EC9-8CDAA5E5F789}"/>
              </a:ext>
            </a:extLst>
          </p:cNvPr>
          <p:cNvSpPr>
            <a:spLocks noGrp="1"/>
          </p:cNvSpPr>
          <p:nvPr>
            <p:ph type="title"/>
          </p:nvPr>
        </p:nvSpPr>
        <p:spPr/>
        <p:txBody>
          <a:bodyPr/>
          <a:lstStyle/>
          <a:p>
            <a:r>
              <a:rPr lang="en-US" dirty="0"/>
              <a:t>Some Insights</a:t>
            </a:r>
          </a:p>
        </p:txBody>
      </p:sp>
      <p:graphicFrame>
        <p:nvGraphicFramePr>
          <p:cNvPr id="5" name="Content Placeholder 2">
            <a:extLst>
              <a:ext uri="{FF2B5EF4-FFF2-40B4-BE49-F238E27FC236}">
                <a16:creationId xmlns:a16="http://schemas.microsoft.com/office/drawing/2014/main" id="{1D0C106D-4EB9-4FFD-6065-E359CBDB2CC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4779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1DB4-7C34-5B58-A468-42CB591393E1}"/>
              </a:ext>
            </a:extLst>
          </p:cNvPr>
          <p:cNvSpPr>
            <a:spLocks noGrp="1"/>
          </p:cNvSpPr>
          <p:nvPr>
            <p:ph type="title"/>
          </p:nvPr>
        </p:nvSpPr>
        <p:spPr/>
        <p:txBody>
          <a:bodyPr/>
          <a:lstStyle/>
          <a:p>
            <a:r>
              <a:rPr lang="en-US" dirty="0"/>
              <a:t>Some Insights</a:t>
            </a:r>
          </a:p>
        </p:txBody>
      </p:sp>
      <p:graphicFrame>
        <p:nvGraphicFramePr>
          <p:cNvPr id="5" name="Content Placeholder 2">
            <a:extLst>
              <a:ext uri="{FF2B5EF4-FFF2-40B4-BE49-F238E27FC236}">
                <a16:creationId xmlns:a16="http://schemas.microsoft.com/office/drawing/2014/main" id="{C8D6A0DC-5B0A-2BAF-18B0-192333C4909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99090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90180C-7723-550D-9B8E-5F7AB977541F}"/>
              </a:ext>
            </a:extLst>
          </p:cNvPr>
          <p:cNvSpPr>
            <a:spLocks noGrp="1"/>
          </p:cNvSpPr>
          <p:nvPr>
            <p:ph type="ctrTitle"/>
          </p:nvPr>
        </p:nvSpPr>
        <p:spPr>
          <a:xfrm>
            <a:off x="2118443" y="2983096"/>
            <a:ext cx="4978399" cy="1658573"/>
          </a:xfrm>
        </p:spPr>
        <p:txBody>
          <a:bodyPr anchor="b">
            <a:normAutofit/>
          </a:bodyPr>
          <a:lstStyle/>
          <a:p>
            <a:pPr algn="l"/>
            <a:r>
              <a:rPr lang="en-US" sz="5200" dirty="0"/>
              <a:t>BI and Effective Decision-Making</a:t>
            </a:r>
          </a:p>
        </p:txBody>
      </p:sp>
      <p:pic>
        <p:nvPicPr>
          <p:cNvPr id="6" name="Graphic 5" descr="BI Dashboard">
            <a:extLst>
              <a:ext uri="{FF2B5EF4-FFF2-40B4-BE49-F238E27FC236}">
                <a16:creationId xmlns:a16="http://schemas.microsoft.com/office/drawing/2014/main" id="{5D7C6649-354E-CE73-FA64-3BAF87F54F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8" name="Graphic 7" descr="BI Dashboard">
            <a:extLst>
              <a:ext uri="{FF2B5EF4-FFF2-40B4-BE49-F238E27FC236}">
                <a16:creationId xmlns:a16="http://schemas.microsoft.com/office/drawing/2014/main" id="{82467DF8-FC7D-466B-974B-7BC14D6CE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674743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6DD283-C142-0B42-03A9-4D3E65DB8DE7}"/>
              </a:ext>
            </a:extLst>
          </p:cNvPr>
          <p:cNvSpPr>
            <a:spLocks noGrp="1"/>
          </p:cNvSpPr>
          <p:nvPr>
            <p:ph type="title"/>
          </p:nvPr>
        </p:nvSpPr>
        <p:spPr>
          <a:xfrm>
            <a:off x="6094105" y="802955"/>
            <a:ext cx="4977976" cy="1454051"/>
          </a:xfrm>
        </p:spPr>
        <p:txBody>
          <a:bodyPr>
            <a:normAutofit/>
          </a:bodyPr>
          <a:lstStyle/>
          <a:p>
            <a:r>
              <a:rPr lang="en-US" sz="3600" dirty="0">
                <a:solidFill>
                  <a:schemeClr val="tx2"/>
                </a:solidFill>
              </a:rPr>
              <a:t>BI and Effective Decision-Making</a:t>
            </a:r>
          </a:p>
        </p:txBody>
      </p:sp>
      <p:pic>
        <p:nvPicPr>
          <p:cNvPr id="7" name="Graphic 6" descr="Gears">
            <a:extLst>
              <a:ext uri="{FF2B5EF4-FFF2-40B4-BE49-F238E27FC236}">
                <a16:creationId xmlns:a16="http://schemas.microsoft.com/office/drawing/2014/main" id="{7754FD0D-AC33-3C07-E1FF-0205E3089F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DF4C72CB-C1B0-EF95-0A8A-D49FD2893C16}"/>
              </a:ext>
            </a:extLst>
          </p:cNvPr>
          <p:cNvSpPr>
            <a:spLocks noGrp="1"/>
          </p:cNvSpPr>
          <p:nvPr>
            <p:ph idx="1"/>
          </p:nvPr>
        </p:nvSpPr>
        <p:spPr>
          <a:xfrm>
            <a:off x="6090574" y="2421682"/>
            <a:ext cx="4977578" cy="3639289"/>
          </a:xfrm>
        </p:spPr>
        <p:txBody>
          <a:bodyPr anchor="ctr">
            <a:normAutofit/>
          </a:bodyPr>
          <a:lstStyle/>
          <a:p>
            <a:r>
              <a:rPr lang="en-US" sz="1800">
                <a:solidFill>
                  <a:schemeClr val="tx2"/>
                </a:solidFill>
              </a:rPr>
              <a:t>BI tools play a crucial role in improving decision-making processes in companies. They offer very important functionalities that help organizations to collect, store and process (through analysis and visualization) large amounts of data which they can use to make informed decisions on strategies as well as streamline their business operations.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676947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DBBCA-67D9-6BD0-091F-9A1C77CF6E12}"/>
              </a:ext>
            </a:extLst>
          </p:cNvPr>
          <p:cNvSpPr>
            <a:spLocks noGrp="1"/>
          </p:cNvSpPr>
          <p:nvPr>
            <p:ph type="title"/>
          </p:nvPr>
        </p:nvSpPr>
        <p:spPr>
          <a:xfrm>
            <a:off x="838200" y="556995"/>
            <a:ext cx="10515600" cy="1133693"/>
          </a:xfrm>
        </p:spPr>
        <p:txBody>
          <a:bodyPr>
            <a:normAutofit/>
          </a:bodyPr>
          <a:lstStyle/>
          <a:p>
            <a:r>
              <a:rPr lang="en-US" sz="5200" dirty="0"/>
              <a:t>BI and Effective Decision-Making</a:t>
            </a:r>
          </a:p>
        </p:txBody>
      </p:sp>
      <p:graphicFrame>
        <p:nvGraphicFramePr>
          <p:cNvPr id="5" name="Content Placeholder 2">
            <a:extLst>
              <a:ext uri="{FF2B5EF4-FFF2-40B4-BE49-F238E27FC236}">
                <a16:creationId xmlns:a16="http://schemas.microsoft.com/office/drawing/2014/main" id="{6ACA0FB2-C7E0-3C06-D646-FD11AA97BE29}"/>
              </a:ext>
            </a:extLst>
          </p:cNvPr>
          <p:cNvGraphicFramePr>
            <a:graphicFrameLocks noGrp="1"/>
          </p:cNvGraphicFramePr>
          <p:nvPr>
            <p:ph idx="1"/>
            <p:extLst>
              <p:ext uri="{D42A27DB-BD31-4B8C-83A1-F6EECF244321}">
                <p14:modId xmlns:p14="http://schemas.microsoft.com/office/powerpoint/2010/main" val="3749885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F662A277-D69D-E965-54B9-184FC9BDDD89}"/>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(Wieder and </a:t>
            </a:r>
            <a:r>
              <a:rPr lang="en-US" sz="1400" dirty="0" err="1">
                <a:solidFill>
                  <a:schemeClr val="tx2"/>
                </a:solidFill>
              </a:rPr>
              <a:t>Ossimitz</a:t>
            </a:r>
            <a:r>
              <a:rPr lang="en-US" sz="1400" dirty="0">
                <a:solidFill>
                  <a:schemeClr val="tx2"/>
                </a:solidFill>
              </a:rPr>
              <a:t>, 2015; </a:t>
            </a:r>
            <a:r>
              <a:rPr lang="en-US" sz="1400" dirty="0" err="1">
                <a:solidFill>
                  <a:schemeClr val="tx2"/>
                </a:solidFill>
              </a:rPr>
              <a:t>Kyligence</a:t>
            </a:r>
            <a:r>
              <a:rPr lang="en-US" sz="1400" dirty="0">
                <a:solidFill>
                  <a:schemeClr val="tx2"/>
                </a:solidFill>
              </a:rPr>
              <a:t>, 2022; </a:t>
            </a:r>
            <a:r>
              <a:rPr lang="en-US" sz="1400" dirty="0" err="1">
                <a:solidFill>
                  <a:schemeClr val="tx2"/>
                </a:solidFill>
              </a:rPr>
              <a:t>FineBI</a:t>
            </a:r>
            <a:r>
              <a:rPr lang="en-US" sz="1400" dirty="0">
                <a:solidFill>
                  <a:schemeClr val="tx2"/>
                </a:solidFill>
              </a:rPr>
              <a:t>, 2023; Phocas Software, 2023; Qlik, 2023; Eric, 2024)</a:t>
            </a:r>
          </a:p>
        </p:txBody>
      </p:sp>
    </p:spTree>
    <p:extLst>
      <p:ext uri="{BB962C8B-B14F-4D97-AF65-F5344CB8AC3E}">
        <p14:creationId xmlns:p14="http://schemas.microsoft.com/office/powerpoint/2010/main" val="404042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8DEDBBCA-67D9-6BD0-091F-9A1C77CF6E12}"/>
              </a:ext>
            </a:extLst>
          </p:cNvPr>
          <p:cNvSpPr>
            <a:spLocks noGrp="1"/>
          </p:cNvSpPr>
          <p:nvPr>
            <p:ph type="title"/>
          </p:nvPr>
        </p:nvSpPr>
        <p:spPr>
          <a:xfrm>
            <a:off x="838200" y="556995"/>
            <a:ext cx="10515600" cy="1133693"/>
          </a:xfrm>
        </p:spPr>
        <p:txBody>
          <a:bodyPr>
            <a:normAutofit/>
          </a:bodyPr>
          <a:lstStyle/>
          <a:p>
            <a:r>
              <a:rPr lang="en-US" sz="5200"/>
              <a:t>BI and Effective Decision-Making</a:t>
            </a:r>
          </a:p>
        </p:txBody>
      </p:sp>
      <p:graphicFrame>
        <p:nvGraphicFramePr>
          <p:cNvPr id="5" name="Content Placeholder 2">
            <a:extLst>
              <a:ext uri="{FF2B5EF4-FFF2-40B4-BE49-F238E27FC236}">
                <a16:creationId xmlns:a16="http://schemas.microsoft.com/office/drawing/2014/main" id="{6ACA0FB2-C7E0-3C06-D646-FD11AA97BE29}"/>
              </a:ext>
            </a:extLst>
          </p:cNvPr>
          <p:cNvGraphicFramePr>
            <a:graphicFrameLocks noGrp="1"/>
          </p:cNvGraphicFramePr>
          <p:nvPr>
            <p:ph idx="1"/>
            <p:extLst>
              <p:ext uri="{D42A27DB-BD31-4B8C-83A1-F6EECF244321}">
                <p14:modId xmlns:p14="http://schemas.microsoft.com/office/powerpoint/2010/main" val="7447047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6E84B622-B84F-51EE-0F45-BD302575B7A6}"/>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(Wieder and </a:t>
            </a:r>
            <a:r>
              <a:rPr lang="en-US" sz="1400" dirty="0" err="1">
                <a:solidFill>
                  <a:schemeClr val="tx2"/>
                </a:solidFill>
              </a:rPr>
              <a:t>Ossimitz</a:t>
            </a:r>
            <a:r>
              <a:rPr lang="en-US" sz="1400" dirty="0">
                <a:solidFill>
                  <a:schemeClr val="tx2"/>
                </a:solidFill>
              </a:rPr>
              <a:t>, 2015; </a:t>
            </a:r>
            <a:r>
              <a:rPr lang="en-US" sz="1400" dirty="0" err="1">
                <a:solidFill>
                  <a:schemeClr val="tx2"/>
                </a:solidFill>
              </a:rPr>
              <a:t>Kyligence</a:t>
            </a:r>
            <a:r>
              <a:rPr lang="en-US" sz="1400" dirty="0">
                <a:solidFill>
                  <a:schemeClr val="tx2"/>
                </a:solidFill>
              </a:rPr>
              <a:t>, 2022; </a:t>
            </a:r>
            <a:r>
              <a:rPr lang="en-US" sz="1400" dirty="0" err="1">
                <a:solidFill>
                  <a:schemeClr val="tx2"/>
                </a:solidFill>
              </a:rPr>
              <a:t>FineBI</a:t>
            </a:r>
            <a:r>
              <a:rPr lang="en-US" sz="1400" dirty="0">
                <a:solidFill>
                  <a:schemeClr val="tx2"/>
                </a:solidFill>
              </a:rPr>
              <a:t>, 2023; Phocas Software, 2023; Qlik, 2023; Eric, 2024)</a:t>
            </a:r>
          </a:p>
        </p:txBody>
      </p:sp>
    </p:spTree>
    <p:extLst>
      <p:ext uri="{BB962C8B-B14F-4D97-AF65-F5344CB8AC3E}">
        <p14:creationId xmlns:p14="http://schemas.microsoft.com/office/powerpoint/2010/main" val="589954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5FB23-6797-0330-ACB3-DD345D1DE067}"/>
              </a:ext>
            </a:extLst>
          </p:cNvPr>
          <p:cNvSpPr>
            <a:spLocks noGrp="1"/>
          </p:cNvSpPr>
          <p:nvPr>
            <p:ph type="ctrTitle"/>
          </p:nvPr>
        </p:nvSpPr>
        <p:spPr>
          <a:xfrm>
            <a:off x="2187269" y="1846477"/>
            <a:ext cx="4978399" cy="3165045"/>
          </a:xfrm>
        </p:spPr>
        <p:txBody>
          <a:bodyPr anchor="b">
            <a:normAutofit/>
          </a:bodyPr>
          <a:lstStyle/>
          <a:p>
            <a:pPr algn="l"/>
            <a:r>
              <a:rPr lang="en-US" sz="5200" dirty="0"/>
              <a:t>Case Studies: Enhancement of Operations Through BI Tools </a:t>
            </a:r>
          </a:p>
        </p:txBody>
      </p:sp>
      <p:pic>
        <p:nvPicPr>
          <p:cNvPr id="6" name="Graphic 5" descr="BI Dashboard">
            <a:extLst>
              <a:ext uri="{FF2B5EF4-FFF2-40B4-BE49-F238E27FC236}">
                <a16:creationId xmlns:a16="http://schemas.microsoft.com/office/drawing/2014/main" id="{F8F6D89E-31D0-4FF5-F840-EAAF73E798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8" name="Graphic 7" descr="BI Dashboard">
            <a:extLst>
              <a:ext uri="{FF2B5EF4-FFF2-40B4-BE49-F238E27FC236}">
                <a16:creationId xmlns:a16="http://schemas.microsoft.com/office/drawing/2014/main" id="{838BC80A-5DCA-406F-8142-9F2BB04B03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202830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F97EFC-2071-E116-07A5-701E0D49FBF4}"/>
              </a:ext>
            </a:extLst>
          </p:cNvPr>
          <p:cNvSpPr>
            <a:spLocks noGrp="1"/>
          </p:cNvSpPr>
          <p:nvPr>
            <p:ph type="title"/>
          </p:nvPr>
        </p:nvSpPr>
        <p:spPr>
          <a:xfrm>
            <a:off x="630936" y="640080"/>
            <a:ext cx="4818888" cy="1481328"/>
          </a:xfrm>
        </p:spPr>
        <p:txBody>
          <a:bodyPr anchor="b">
            <a:normAutofit/>
          </a:bodyPr>
          <a:lstStyle/>
          <a:p>
            <a:r>
              <a:rPr lang="en-US" sz="4800" b="1" dirty="0"/>
              <a:t>Amazon</a:t>
            </a:r>
          </a:p>
        </p:txBody>
      </p:sp>
      <p:sp>
        <p:nvSpPr>
          <p:cNvPr id="103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882D22F-3908-438A-72DD-606D05109FDE}"/>
              </a:ext>
            </a:extLst>
          </p:cNvPr>
          <p:cNvSpPr>
            <a:spLocks noGrp="1"/>
          </p:cNvSpPr>
          <p:nvPr>
            <p:ph idx="1"/>
          </p:nvPr>
        </p:nvSpPr>
        <p:spPr>
          <a:xfrm>
            <a:off x="630935" y="2660904"/>
            <a:ext cx="5715981" cy="3547872"/>
          </a:xfrm>
        </p:spPr>
        <p:txBody>
          <a:bodyPr anchor="t">
            <a:normAutofit fontScale="92500" lnSpcReduction="10000"/>
          </a:bodyPr>
          <a:lstStyle/>
          <a:p>
            <a:r>
              <a:rPr lang="en-US" sz="2000" b="0" i="0" dirty="0">
                <a:effectLst/>
                <a:latin typeface="Söhne"/>
              </a:rPr>
              <a:t>The retail giant Amazon has used BI tools to significantly change its inventory management systems. </a:t>
            </a:r>
          </a:p>
          <a:p>
            <a:r>
              <a:rPr lang="en-US" sz="2000" b="0" i="0" dirty="0">
                <a:effectLst/>
                <a:latin typeface="Söhne"/>
              </a:rPr>
              <a:t>By analyzing data from various sources, such as historical sales and seasonal demand trends as well as lead times of suppliers, Amazon's BI systems are able to forecast demand with precision. </a:t>
            </a:r>
          </a:p>
          <a:p>
            <a:r>
              <a:rPr lang="en-US" sz="2000" b="0" i="0" dirty="0">
                <a:effectLst/>
                <a:latin typeface="Söhne"/>
              </a:rPr>
              <a:t>Because of this ability, they ensure having just the right amount of stocks at all times, which helps in cutting down on storage costs while keeping the risk for stockouts minimal. </a:t>
            </a:r>
          </a:p>
          <a:p>
            <a:r>
              <a:rPr lang="en-US" sz="2000" b="0" i="0" dirty="0">
                <a:effectLst/>
                <a:latin typeface="Söhne"/>
              </a:rPr>
              <a:t>Consequently, Amazon has kept its high customer satisfaction rates up by always delivering on time.</a:t>
            </a:r>
          </a:p>
        </p:txBody>
      </p:sp>
      <p:pic>
        <p:nvPicPr>
          <p:cNvPr id="1026" name="Picture 2" descr="The History Of The Amazon Logo - Hatchwise">
            <a:extLst>
              <a:ext uri="{FF2B5EF4-FFF2-40B4-BE49-F238E27FC236}">
                <a16:creationId xmlns:a16="http://schemas.microsoft.com/office/drawing/2014/main" id="{FB7F94F8-A78F-D17B-EC17-0AD8D1A08BC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90194" y="2141687"/>
            <a:ext cx="4577113" cy="257462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00DDB1F-C2B4-B68B-4BDC-ACFB0A9A480A}"/>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(Amazon, 2023; Anthony, 2023)</a:t>
            </a:r>
          </a:p>
        </p:txBody>
      </p:sp>
    </p:spTree>
    <p:extLst>
      <p:ext uri="{BB962C8B-B14F-4D97-AF65-F5344CB8AC3E}">
        <p14:creationId xmlns:p14="http://schemas.microsoft.com/office/powerpoint/2010/main" val="40335185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56B-E9E2-0ED9-E4FA-F17F427FB911}"/>
              </a:ext>
            </a:extLst>
          </p:cNvPr>
          <p:cNvSpPr>
            <a:spLocks noGrp="1"/>
          </p:cNvSpPr>
          <p:nvPr>
            <p:ph type="title"/>
          </p:nvPr>
        </p:nvSpPr>
        <p:spPr/>
        <p:txBody>
          <a:bodyPr/>
          <a:lstStyle/>
          <a:p>
            <a:r>
              <a:rPr lang="en-US" dirty="0"/>
              <a:t>BI Tools and Techniques</a:t>
            </a:r>
          </a:p>
        </p:txBody>
      </p:sp>
      <p:graphicFrame>
        <p:nvGraphicFramePr>
          <p:cNvPr id="5" name="Content Placeholder 2">
            <a:extLst>
              <a:ext uri="{FF2B5EF4-FFF2-40B4-BE49-F238E27FC236}">
                <a16:creationId xmlns:a16="http://schemas.microsoft.com/office/drawing/2014/main" id="{C358E558-C978-007A-D9BE-44A8E4A9179F}"/>
              </a:ext>
            </a:extLst>
          </p:cNvPr>
          <p:cNvGraphicFramePr>
            <a:graphicFrameLocks noGrp="1"/>
          </p:cNvGraphicFramePr>
          <p:nvPr>
            <p:ph idx="1"/>
            <p:extLst>
              <p:ext uri="{D42A27DB-BD31-4B8C-83A1-F6EECF244321}">
                <p14:modId xmlns:p14="http://schemas.microsoft.com/office/powerpoint/2010/main" val="12994519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5A918A21-90D8-9700-6EE2-9D00DF1B6D83}"/>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dirty="0">
                <a:solidFill>
                  <a:schemeClr val="tx2"/>
                </a:solidFill>
              </a:rPr>
              <a:t>(</a:t>
            </a:r>
            <a:r>
              <a:rPr lang="es-ES" sz="1400" dirty="0" err="1">
                <a:solidFill>
                  <a:schemeClr val="tx2"/>
                </a:solidFill>
              </a:rPr>
              <a:t>Anandarajan</a:t>
            </a:r>
            <a:r>
              <a:rPr lang="es-ES" sz="1400" dirty="0">
                <a:solidFill>
                  <a:schemeClr val="tx2"/>
                </a:solidFill>
              </a:rPr>
              <a:t>, </a:t>
            </a:r>
            <a:r>
              <a:rPr lang="es-ES" sz="1400" dirty="0" err="1">
                <a:solidFill>
                  <a:schemeClr val="tx2"/>
                </a:solidFill>
              </a:rPr>
              <a:t>Anandarajan</a:t>
            </a:r>
            <a:r>
              <a:rPr lang="es-ES" sz="1400" dirty="0">
                <a:solidFill>
                  <a:schemeClr val="tx2"/>
                </a:solidFill>
              </a:rPr>
              <a:t> and Srinivasan, 2004; </a:t>
            </a:r>
            <a:r>
              <a:rPr lang="es-ES" sz="1400" dirty="0" err="1">
                <a:solidFill>
                  <a:schemeClr val="tx2"/>
                </a:solidFill>
              </a:rPr>
              <a:t>CallMiner</a:t>
            </a:r>
            <a:r>
              <a:rPr lang="es-ES" sz="1400" dirty="0">
                <a:solidFill>
                  <a:schemeClr val="tx2"/>
                </a:solidFill>
              </a:rPr>
              <a:t>, 2019; </a:t>
            </a:r>
            <a:r>
              <a:rPr lang="es-ES" sz="1400" dirty="0" err="1">
                <a:solidFill>
                  <a:schemeClr val="tx2"/>
                </a:solidFill>
              </a:rPr>
              <a:t>Misiuro</a:t>
            </a:r>
            <a:r>
              <a:rPr lang="es-ES" sz="1400" dirty="0">
                <a:solidFill>
                  <a:schemeClr val="tx2"/>
                </a:solidFill>
              </a:rPr>
              <a:t>, 2022; </a:t>
            </a:r>
            <a:r>
              <a:rPr lang="es-ES" sz="1400" dirty="0" err="1">
                <a:solidFill>
                  <a:schemeClr val="tx2"/>
                </a:solidFill>
              </a:rPr>
              <a:t>Indeed</a:t>
            </a:r>
            <a:r>
              <a:rPr lang="es-ES" sz="1400" dirty="0">
                <a:solidFill>
                  <a:schemeClr val="tx2"/>
                </a:solidFill>
              </a:rPr>
              <a:t> Editorial </a:t>
            </a:r>
            <a:r>
              <a:rPr lang="es-ES" sz="1400" dirty="0" err="1">
                <a:solidFill>
                  <a:schemeClr val="tx2"/>
                </a:solidFill>
              </a:rPr>
              <a:t>Team</a:t>
            </a:r>
            <a:r>
              <a:rPr lang="es-ES" sz="1400" dirty="0">
                <a:solidFill>
                  <a:schemeClr val="tx2"/>
                </a:solidFill>
              </a:rPr>
              <a:t>, 2024)</a:t>
            </a:r>
            <a:endParaRPr lang="en-US" sz="1400" dirty="0">
              <a:solidFill>
                <a:schemeClr val="tx2"/>
              </a:solidFill>
            </a:endParaRPr>
          </a:p>
        </p:txBody>
      </p:sp>
    </p:spTree>
    <p:extLst>
      <p:ext uri="{BB962C8B-B14F-4D97-AF65-F5344CB8AC3E}">
        <p14:creationId xmlns:p14="http://schemas.microsoft.com/office/powerpoint/2010/main" val="675555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59B86-F331-E5FC-DB73-D3C71DE40923}"/>
              </a:ext>
            </a:extLst>
          </p:cNvPr>
          <p:cNvSpPr>
            <a:spLocks noGrp="1"/>
          </p:cNvSpPr>
          <p:nvPr>
            <p:ph type="title"/>
          </p:nvPr>
        </p:nvSpPr>
        <p:spPr>
          <a:xfrm>
            <a:off x="630936" y="640080"/>
            <a:ext cx="4818888" cy="1481328"/>
          </a:xfrm>
        </p:spPr>
        <p:txBody>
          <a:bodyPr anchor="b">
            <a:normAutofit/>
          </a:bodyPr>
          <a:lstStyle/>
          <a:p>
            <a:r>
              <a:rPr lang="en-US" sz="4800" b="1" dirty="0"/>
              <a:t>FedEx</a:t>
            </a:r>
          </a:p>
        </p:txBody>
      </p:sp>
      <p:sp>
        <p:nvSpPr>
          <p:cNvPr id="308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5D0685-0342-2282-4E89-322D4920C801}"/>
              </a:ext>
            </a:extLst>
          </p:cNvPr>
          <p:cNvSpPr>
            <a:spLocks noGrp="1"/>
          </p:cNvSpPr>
          <p:nvPr>
            <p:ph idx="1"/>
          </p:nvPr>
        </p:nvSpPr>
        <p:spPr>
          <a:xfrm>
            <a:off x="630936" y="2660904"/>
            <a:ext cx="4818888" cy="3547872"/>
          </a:xfrm>
        </p:spPr>
        <p:txBody>
          <a:bodyPr anchor="t">
            <a:normAutofit fontScale="85000" lnSpcReduction="10000"/>
          </a:bodyPr>
          <a:lstStyle/>
          <a:p>
            <a:r>
              <a:rPr lang="en-US" sz="2000" dirty="0"/>
              <a:t>FedEx uses Business Intelligence tools in such a way that it can help decide the optimal routes for deliveries and time schedules are decided by real-time traffic data, weather information and details available from package tracking systems.</a:t>
            </a:r>
          </a:p>
          <a:p>
            <a:r>
              <a:rPr lang="en-US" sz="2000" dirty="0"/>
              <a:t>These improvements have helped them cut down a lot on delivery times as well as what they would have otherwise spent operationally.</a:t>
            </a:r>
          </a:p>
          <a:p>
            <a:r>
              <a:rPr lang="en-US" sz="2000" dirty="0"/>
              <a:t> In addition to that, customers benefit from enhanced route efficiency and ensured timely deliveries that leads to enhanced customer service. Ensuring timely deliveries is a very important element that all logistics companies need to be concerned with.</a:t>
            </a:r>
          </a:p>
        </p:txBody>
      </p:sp>
      <p:pic>
        <p:nvPicPr>
          <p:cNvPr id="3074" name="Picture 2" descr="The FedEx Logo: The History Of The Award-Winning Logo Design">
            <a:extLst>
              <a:ext uri="{FF2B5EF4-FFF2-40B4-BE49-F238E27FC236}">
                <a16:creationId xmlns:a16="http://schemas.microsoft.com/office/drawing/2014/main" id="{92D6C76B-176E-09DC-8975-7B18D80266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9048" y="1893665"/>
            <a:ext cx="5458968" cy="307066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1282D991-6206-A938-C846-452AF31397B5}"/>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(Roundtrip.ai, 2022; Hillary, 2023; Toodlify.ai, 2024)</a:t>
            </a:r>
          </a:p>
        </p:txBody>
      </p:sp>
    </p:spTree>
    <p:extLst>
      <p:ext uri="{BB962C8B-B14F-4D97-AF65-F5344CB8AC3E}">
        <p14:creationId xmlns:p14="http://schemas.microsoft.com/office/powerpoint/2010/main" val="35540059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28059B86-F331-E5FC-DB73-D3C71DE40923}"/>
              </a:ext>
            </a:extLst>
          </p:cNvPr>
          <p:cNvSpPr>
            <a:spLocks noGrp="1"/>
          </p:cNvSpPr>
          <p:nvPr>
            <p:ph type="title"/>
          </p:nvPr>
        </p:nvSpPr>
        <p:spPr>
          <a:xfrm>
            <a:off x="630936" y="640080"/>
            <a:ext cx="4818888" cy="1481328"/>
          </a:xfrm>
        </p:spPr>
        <p:txBody>
          <a:bodyPr anchor="b">
            <a:normAutofit/>
          </a:bodyPr>
          <a:lstStyle/>
          <a:p>
            <a:r>
              <a:rPr lang="en-US" sz="4800" b="1" dirty="0"/>
              <a:t>Coca-Cola</a:t>
            </a:r>
          </a:p>
        </p:txBody>
      </p:sp>
      <p:sp>
        <p:nvSpPr>
          <p:cNvPr id="308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315D0685-0342-2282-4E89-322D4920C801}"/>
              </a:ext>
            </a:extLst>
          </p:cNvPr>
          <p:cNvSpPr>
            <a:spLocks noGrp="1"/>
          </p:cNvSpPr>
          <p:nvPr>
            <p:ph idx="1"/>
          </p:nvPr>
        </p:nvSpPr>
        <p:spPr>
          <a:xfrm>
            <a:off x="630936" y="2660904"/>
            <a:ext cx="4818888" cy="3547872"/>
          </a:xfrm>
        </p:spPr>
        <p:txBody>
          <a:bodyPr anchor="t">
            <a:normAutofit fontScale="92500" lnSpcReduction="20000"/>
          </a:bodyPr>
          <a:lstStyle/>
          <a:p>
            <a:r>
              <a:rPr lang="en-US" sz="2000" dirty="0"/>
              <a:t>Coca-Cola uses BI tools to oversee and analyze the social media and consumer complaints, sales data as well. </a:t>
            </a:r>
          </a:p>
          <a:p>
            <a:r>
              <a:rPr lang="en-US" sz="2000" dirty="0"/>
              <a:t>They do this so as to understand market dynamics, which are heavily influenced by the consumers' preferences that in return can be a feedback of the sales. </a:t>
            </a:r>
          </a:p>
          <a:p>
            <a:r>
              <a:rPr lang="en-US" sz="2000" dirty="0"/>
              <a:t>This detailed analysis greatly helps Coca-Cola in their marketing strategies; by customizing their advertisements and releasing new products based on specific demographic likes.</a:t>
            </a:r>
          </a:p>
          <a:p>
            <a:r>
              <a:rPr lang="en-US" sz="2000" dirty="0"/>
              <a:t>In turn, Coca-Cola has greatly been able to improve its market share (penetration into new markets)  and customer loyalty.</a:t>
            </a:r>
          </a:p>
        </p:txBody>
      </p:sp>
      <p:pic>
        <p:nvPicPr>
          <p:cNvPr id="4098" name="Picture 2">
            <a:extLst>
              <a:ext uri="{FF2B5EF4-FFF2-40B4-BE49-F238E27FC236}">
                <a16:creationId xmlns:a16="http://schemas.microsoft.com/office/drawing/2014/main" id="{31123F85-62B2-EAF0-949D-9612EBDDB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0529" y="2420476"/>
            <a:ext cx="6430437" cy="201704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D803BB5D-A6CD-1550-0C28-12CE3A4BCE44}"/>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(van </a:t>
            </a:r>
            <a:r>
              <a:rPr lang="en-US" sz="1400" dirty="0" err="1">
                <a:solidFill>
                  <a:schemeClr val="tx2"/>
                </a:solidFill>
              </a:rPr>
              <a:t>Rijmenam</a:t>
            </a:r>
            <a:r>
              <a:rPr lang="en-US" sz="1400" dirty="0">
                <a:solidFill>
                  <a:schemeClr val="tx2"/>
                </a:solidFill>
              </a:rPr>
              <a:t>, 2013; The Coca-Cola Company, 2021; </a:t>
            </a:r>
            <a:r>
              <a:rPr lang="en-US" sz="1400" dirty="0" err="1">
                <a:solidFill>
                  <a:schemeClr val="tx2"/>
                </a:solidFill>
              </a:rPr>
              <a:t>Teselko</a:t>
            </a:r>
            <a:r>
              <a:rPr lang="en-US" sz="1400" dirty="0">
                <a:solidFill>
                  <a:schemeClr val="tx2"/>
                </a:solidFill>
              </a:rPr>
              <a:t>, 2022; </a:t>
            </a:r>
            <a:r>
              <a:rPr lang="en-US" sz="1400" dirty="0" err="1">
                <a:solidFill>
                  <a:schemeClr val="tx2"/>
                </a:solidFill>
              </a:rPr>
              <a:t>Panigrahi</a:t>
            </a:r>
            <a:r>
              <a:rPr lang="en-US" sz="1400" dirty="0">
                <a:solidFill>
                  <a:schemeClr val="tx2"/>
                </a:solidFill>
              </a:rPr>
              <a:t>, 2023)</a:t>
            </a:r>
          </a:p>
        </p:txBody>
      </p:sp>
    </p:spTree>
    <p:extLst>
      <p:ext uri="{BB962C8B-B14F-4D97-AF65-F5344CB8AC3E}">
        <p14:creationId xmlns:p14="http://schemas.microsoft.com/office/powerpoint/2010/main" val="3153057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2C1B25-A3BE-B2C6-6CFC-6D9678A6616B}"/>
              </a:ext>
            </a:extLst>
          </p:cNvPr>
          <p:cNvSpPr>
            <a:spLocks noGrp="1"/>
          </p:cNvSpPr>
          <p:nvPr>
            <p:ph type="ctrTitle"/>
          </p:nvPr>
        </p:nvSpPr>
        <p:spPr>
          <a:xfrm>
            <a:off x="2079114" y="1846477"/>
            <a:ext cx="4978399" cy="3165045"/>
          </a:xfrm>
        </p:spPr>
        <p:txBody>
          <a:bodyPr anchor="b">
            <a:normAutofit/>
          </a:bodyPr>
          <a:lstStyle/>
          <a:p>
            <a:pPr algn="l"/>
            <a:r>
              <a:rPr lang="en-US" sz="5200" dirty="0"/>
              <a:t>Legal Considerations in the Utilization of BI Tools </a:t>
            </a:r>
          </a:p>
        </p:txBody>
      </p:sp>
      <p:pic>
        <p:nvPicPr>
          <p:cNvPr id="6" name="Graphic 5" descr="Scales of Justice">
            <a:extLst>
              <a:ext uri="{FF2B5EF4-FFF2-40B4-BE49-F238E27FC236}">
                <a16:creationId xmlns:a16="http://schemas.microsoft.com/office/drawing/2014/main" id="{81F584D0-E5C2-40C6-0323-FAD400B464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8" name="Graphic 7" descr="Scales of Justice">
            <a:extLst>
              <a:ext uri="{FF2B5EF4-FFF2-40B4-BE49-F238E27FC236}">
                <a16:creationId xmlns:a16="http://schemas.microsoft.com/office/drawing/2014/main" id="{2E250CFF-5DAF-457D-9312-9438F40B3D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66632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B6DD-B891-DC01-6A8F-CC3C14683409}"/>
              </a:ext>
            </a:extLst>
          </p:cNvPr>
          <p:cNvSpPr>
            <a:spLocks noGrp="1"/>
          </p:cNvSpPr>
          <p:nvPr>
            <p:ph type="title"/>
          </p:nvPr>
        </p:nvSpPr>
        <p:spPr/>
        <p:txBody>
          <a:bodyPr/>
          <a:lstStyle/>
          <a:p>
            <a:r>
              <a:rPr lang="en-US" dirty="0"/>
              <a:t>Data Privacy and Protection</a:t>
            </a:r>
          </a:p>
        </p:txBody>
      </p:sp>
      <p:graphicFrame>
        <p:nvGraphicFramePr>
          <p:cNvPr id="5" name="Content Placeholder 2">
            <a:extLst>
              <a:ext uri="{FF2B5EF4-FFF2-40B4-BE49-F238E27FC236}">
                <a16:creationId xmlns:a16="http://schemas.microsoft.com/office/drawing/2014/main" id="{A1EACB91-D86A-65D1-35B7-7DD36FE1367B}"/>
              </a:ext>
            </a:extLst>
          </p:cNvPr>
          <p:cNvGraphicFramePr>
            <a:graphicFrameLocks noGrp="1"/>
          </p:cNvGraphicFramePr>
          <p:nvPr>
            <p:ph idx="1"/>
            <p:extLst>
              <p:ext uri="{D42A27DB-BD31-4B8C-83A1-F6EECF244321}">
                <p14:modId xmlns:p14="http://schemas.microsoft.com/office/powerpoint/2010/main" val="1101118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DBEE5221-467C-EBA7-F851-9A9B7C508329}"/>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(Morgan, 2019; APEXCARE MEDIGENIX, 2023; Brush, 2023; Scholar, 2023; Business Intelligence Consulting, 2024)</a:t>
            </a:r>
          </a:p>
        </p:txBody>
      </p:sp>
    </p:spTree>
    <p:extLst>
      <p:ext uri="{BB962C8B-B14F-4D97-AF65-F5344CB8AC3E}">
        <p14:creationId xmlns:p14="http://schemas.microsoft.com/office/powerpoint/2010/main" val="3522766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45B48-E1DB-FC8C-655C-B0B18C7D8424}"/>
              </a:ext>
            </a:extLst>
          </p:cNvPr>
          <p:cNvSpPr>
            <a:spLocks noGrp="1"/>
          </p:cNvSpPr>
          <p:nvPr>
            <p:ph type="title"/>
          </p:nvPr>
        </p:nvSpPr>
        <p:spPr/>
        <p:txBody>
          <a:bodyPr/>
          <a:lstStyle/>
          <a:p>
            <a:r>
              <a:rPr lang="en-US" dirty="0"/>
              <a:t>Intellectual Property Rights</a:t>
            </a:r>
          </a:p>
        </p:txBody>
      </p:sp>
      <p:graphicFrame>
        <p:nvGraphicFramePr>
          <p:cNvPr id="5" name="Content Placeholder 2">
            <a:extLst>
              <a:ext uri="{FF2B5EF4-FFF2-40B4-BE49-F238E27FC236}">
                <a16:creationId xmlns:a16="http://schemas.microsoft.com/office/drawing/2014/main" id="{6C5A23DA-7AD6-FA4B-8DD0-9D8E48176735}"/>
              </a:ext>
            </a:extLst>
          </p:cNvPr>
          <p:cNvGraphicFramePr>
            <a:graphicFrameLocks noGrp="1"/>
          </p:cNvGraphicFramePr>
          <p:nvPr>
            <p:ph idx="1"/>
            <p:extLst>
              <p:ext uri="{D42A27DB-BD31-4B8C-83A1-F6EECF244321}">
                <p14:modId xmlns:p14="http://schemas.microsoft.com/office/powerpoint/2010/main" val="37024550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DC931D48-8C8A-9493-4D0E-C16054E40BEB}"/>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(Morgan, 2019; APEXCARE MEDIGENIX, 2023; Brush, 2023; Scholar, 2023; Business Intelligence Consulting, 2024)</a:t>
            </a:r>
          </a:p>
        </p:txBody>
      </p:sp>
    </p:spTree>
    <p:extLst>
      <p:ext uri="{BB962C8B-B14F-4D97-AF65-F5344CB8AC3E}">
        <p14:creationId xmlns:p14="http://schemas.microsoft.com/office/powerpoint/2010/main" val="705134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ABB3-E6C7-6933-A701-6FC28DE0B0F0}"/>
              </a:ext>
            </a:extLst>
          </p:cNvPr>
          <p:cNvSpPr>
            <a:spLocks noGrp="1"/>
          </p:cNvSpPr>
          <p:nvPr>
            <p:ph type="title"/>
          </p:nvPr>
        </p:nvSpPr>
        <p:spPr/>
        <p:txBody>
          <a:bodyPr>
            <a:normAutofit/>
          </a:bodyPr>
          <a:lstStyle/>
          <a:p>
            <a:r>
              <a:rPr lang="en-US" dirty="0"/>
              <a:t>Compliance with Industry Standards</a:t>
            </a:r>
          </a:p>
        </p:txBody>
      </p:sp>
      <p:graphicFrame>
        <p:nvGraphicFramePr>
          <p:cNvPr id="5" name="Content Placeholder 2">
            <a:extLst>
              <a:ext uri="{FF2B5EF4-FFF2-40B4-BE49-F238E27FC236}">
                <a16:creationId xmlns:a16="http://schemas.microsoft.com/office/drawing/2014/main" id="{E29498AD-6338-E456-7255-587772666DCB}"/>
              </a:ext>
            </a:extLst>
          </p:cNvPr>
          <p:cNvGraphicFramePr>
            <a:graphicFrameLocks noGrp="1"/>
          </p:cNvGraphicFramePr>
          <p:nvPr>
            <p:ph idx="1"/>
            <p:extLst>
              <p:ext uri="{D42A27DB-BD31-4B8C-83A1-F6EECF244321}">
                <p14:modId xmlns:p14="http://schemas.microsoft.com/office/powerpoint/2010/main" val="26798402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85A569E4-8E98-B9D9-D0A1-4C9645A45428}"/>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(Morgan, 2019; APEXCARE MEDIGENIX, 2023; Brush, 2023; Scholar, 2023; Business Intelligence Consulting, 2024)</a:t>
            </a:r>
          </a:p>
        </p:txBody>
      </p:sp>
    </p:spTree>
    <p:extLst>
      <p:ext uri="{BB962C8B-B14F-4D97-AF65-F5344CB8AC3E}">
        <p14:creationId xmlns:p14="http://schemas.microsoft.com/office/powerpoint/2010/main" val="9853204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1354-74FB-5748-89ED-EB643E911EDA}"/>
              </a:ext>
            </a:extLst>
          </p:cNvPr>
          <p:cNvSpPr>
            <a:spLocks noGrp="1"/>
          </p:cNvSpPr>
          <p:nvPr>
            <p:ph type="title"/>
          </p:nvPr>
        </p:nvSpPr>
        <p:spPr/>
        <p:txBody>
          <a:bodyPr>
            <a:normAutofit/>
          </a:bodyPr>
          <a:lstStyle/>
          <a:p>
            <a:r>
              <a:rPr lang="en-US" dirty="0"/>
              <a:t>Cross-Border Data Transfer</a:t>
            </a:r>
          </a:p>
        </p:txBody>
      </p:sp>
      <p:graphicFrame>
        <p:nvGraphicFramePr>
          <p:cNvPr id="5" name="Content Placeholder 2">
            <a:extLst>
              <a:ext uri="{FF2B5EF4-FFF2-40B4-BE49-F238E27FC236}">
                <a16:creationId xmlns:a16="http://schemas.microsoft.com/office/drawing/2014/main" id="{2CBB04B3-6FCC-A21A-D6FF-8D06031125D5}"/>
              </a:ext>
            </a:extLst>
          </p:cNvPr>
          <p:cNvGraphicFramePr>
            <a:graphicFrameLocks noGrp="1"/>
          </p:cNvGraphicFramePr>
          <p:nvPr>
            <p:ph idx="1"/>
            <p:extLst>
              <p:ext uri="{D42A27DB-BD31-4B8C-83A1-F6EECF244321}">
                <p14:modId xmlns:p14="http://schemas.microsoft.com/office/powerpoint/2010/main" val="31436474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205B88EC-6CA4-CA6A-3D7F-C612EE1B2041}"/>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(Morgan, 2019; APEXCARE MEDIGENIX, 2023; Brush, 2023; Scholar, 2023; Business Intelligence Consulting, 2024)</a:t>
            </a:r>
          </a:p>
        </p:txBody>
      </p:sp>
    </p:spTree>
    <p:extLst>
      <p:ext uri="{BB962C8B-B14F-4D97-AF65-F5344CB8AC3E}">
        <p14:creationId xmlns:p14="http://schemas.microsoft.com/office/powerpoint/2010/main" val="987549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AABB3-E6C7-6933-A701-6FC28DE0B0F0}"/>
              </a:ext>
            </a:extLst>
          </p:cNvPr>
          <p:cNvSpPr>
            <a:spLocks noGrp="1"/>
          </p:cNvSpPr>
          <p:nvPr>
            <p:ph type="title"/>
          </p:nvPr>
        </p:nvSpPr>
        <p:spPr/>
        <p:txBody>
          <a:bodyPr>
            <a:normAutofit/>
          </a:bodyPr>
          <a:lstStyle/>
          <a:p>
            <a:r>
              <a:rPr lang="en-US" dirty="0"/>
              <a:t>Cybersecurity Measures</a:t>
            </a:r>
          </a:p>
        </p:txBody>
      </p:sp>
      <p:graphicFrame>
        <p:nvGraphicFramePr>
          <p:cNvPr id="5" name="Content Placeholder 2">
            <a:extLst>
              <a:ext uri="{FF2B5EF4-FFF2-40B4-BE49-F238E27FC236}">
                <a16:creationId xmlns:a16="http://schemas.microsoft.com/office/drawing/2014/main" id="{E29498AD-6338-E456-7255-587772666DCB}"/>
              </a:ext>
            </a:extLst>
          </p:cNvPr>
          <p:cNvGraphicFramePr>
            <a:graphicFrameLocks noGrp="1"/>
          </p:cNvGraphicFramePr>
          <p:nvPr>
            <p:ph idx="1"/>
            <p:extLst>
              <p:ext uri="{D42A27DB-BD31-4B8C-83A1-F6EECF244321}">
                <p14:modId xmlns:p14="http://schemas.microsoft.com/office/powerpoint/2010/main" val="228503267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9850FAFB-07C4-41A2-ECF9-A8EC5CCEC885}"/>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(Morgan, 2019; APEXCARE MEDIGENIX, 2023; Brush, 2023; Scholar, 2023; Business Intelligence Consulting, 2024)</a:t>
            </a:r>
          </a:p>
        </p:txBody>
      </p:sp>
    </p:spTree>
    <p:extLst>
      <p:ext uri="{BB962C8B-B14F-4D97-AF65-F5344CB8AC3E}">
        <p14:creationId xmlns:p14="http://schemas.microsoft.com/office/powerpoint/2010/main" val="3737027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B04577-3C87-0418-AC7A-E8B92D1AA5FC}"/>
              </a:ext>
            </a:extLst>
          </p:cNvPr>
          <p:cNvSpPr>
            <a:spLocks noGrp="1"/>
          </p:cNvSpPr>
          <p:nvPr>
            <p:ph type="ctrTitle"/>
          </p:nvPr>
        </p:nvSpPr>
        <p:spPr>
          <a:xfrm>
            <a:off x="2108611" y="1846477"/>
            <a:ext cx="4978399" cy="3165045"/>
          </a:xfrm>
        </p:spPr>
        <p:txBody>
          <a:bodyPr anchor="b">
            <a:normAutofit fontScale="90000"/>
          </a:bodyPr>
          <a:lstStyle/>
          <a:p>
            <a:pPr algn="l"/>
            <a:r>
              <a:rPr lang="en-US" sz="5200" dirty="0"/>
              <a:t>Using BI to Extend Target Audience and Gain a Competitive Edge </a:t>
            </a:r>
          </a:p>
        </p:txBody>
      </p:sp>
      <p:pic>
        <p:nvPicPr>
          <p:cNvPr id="6" name="Graphic 5" descr="Bullseye">
            <a:extLst>
              <a:ext uri="{FF2B5EF4-FFF2-40B4-BE49-F238E27FC236}">
                <a16:creationId xmlns:a16="http://schemas.microsoft.com/office/drawing/2014/main" id="{4E480B26-6931-4FDC-6F81-FBA4E7234C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8" name="Graphic 7" descr="Bullseye">
            <a:extLst>
              <a:ext uri="{FF2B5EF4-FFF2-40B4-BE49-F238E27FC236}">
                <a16:creationId xmlns:a16="http://schemas.microsoft.com/office/drawing/2014/main" id="{278D860C-54A0-44E2-A1A8-5C5E471FFA3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2807858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8"/>
                                        </p:tgtEl>
                                        <p:attrNameLst>
                                          <p:attrName>style.visibility</p:attrName>
                                        </p:attrNameLst>
                                      </p:cBhvr>
                                      <p:to>
                                        <p:strVal val="visible"/>
                                      </p:to>
                                    </p:set>
                                    <p:animEffect transition="in" filter="fade">
                                      <p:cBhvr>
                                        <p:cTn id="13"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D887-2BC7-3B05-5FCE-C1A6745E10D7}"/>
              </a:ext>
            </a:extLst>
          </p:cNvPr>
          <p:cNvSpPr>
            <a:spLocks noGrp="1"/>
          </p:cNvSpPr>
          <p:nvPr>
            <p:ph type="title"/>
          </p:nvPr>
        </p:nvSpPr>
        <p:spPr/>
        <p:txBody>
          <a:bodyPr/>
          <a:lstStyle/>
          <a:p>
            <a:r>
              <a:rPr lang="en-US" dirty="0"/>
              <a:t>Enhanced Market Segmentation and Targeting</a:t>
            </a:r>
          </a:p>
        </p:txBody>
      </p:sp>
      <p:graphicFrame>
        <p:nvGraphicFramePr>
          <p:cNvPr id="5" name="Content Placeholder 2">
            <a:extLst>
              <a:ext uri="{FF2B5EF4-FFF2-40B4-BE49-F238E27FC236}">
                <a16:creationId xmlns:a16="http://schemas.microsoft.com/office/drawing/2014/main" id="{98AD037D-300F-B11B-0EE9-81A8F2F42060}"/>
              </a:ext>
            </a:extLst>
          </p:cNvPr>
          <p:cNvGraphicFramePr>
            <a:graphicFrameLocks noGrp="1"/>
          </p:cNvGraphicFramePr>
          <p:nvPr>
            <p:ph idx="1"/>
            <p:extLst>
              <p:ext uri="{D42A27DB-BD31-4B8C-83A1-F6EECF244321}">
                <p14:modId xmlns:p14="http://schemas.microsoft.com/office/powerpoint/2010/main" val="33693804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2">
            <a:extLst>
              <a:ext uri="{FF2B5EF4-FFF2-40B4-BE49-F238E27FC236}">
                <a16:creationId xmlns:a16="http://schemas.microsoft.com/office/drawing/2014/main" id="{E2607B05-91A6-92FE-E401-FACDBFD77CBF}"/>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(Jonas, 2017; </a:t>
            </a:r>
            <a:r>
              <a:rPr lang="en-US" sz="1400" dirty="0" err="1">
                <a:solidFill>
                  <a:schemeClr val="tx2"/>
                </a:solidFill>
              </a:rPr>
              <a:t>FasterCapital</a:t>
            </a:r>
            <a:r>
              <a:rPr lang="en-US" sz="1400" dirty="0">
                <a:solidFill>
                  <a:schemeClr val="tx2"/>
                </a:solidFill>
              </a:rPr>
              <a:t>, 2021; Phocas Software, 2022; Stitch, 2022; Kelly, 2023; </a:t>
            </a:r>
            <a:r>
              <a:rPr lang="en-US" sz="1400" dirty="0" err="1">
                <a:solidFill>
                  <a:schemeClr val="tx2"/>
                </a:solidFill>
              </a:rPr>
              <a:t>Dunlea</a:t>
            </a:r>
            <a:r>
              <a:rPr lang="en-US" sz="1400" dirty="0">
                <a:solidFill>
                  <a:schemeClr val="tx2"/>
                </a:solidFill>
              </a:rPr>
              <a:t>, 2024; Rizwan, 2024)</a:t>
            </a:r>
          </a:p>
        </p:txBody>
      </p:sp>
    </p:spTree>
    <p:extLst>
      <p:ext uri="{BB962C8B-B14F-4D97-AF65-F5344CB8AC3E}">
        <p14:creationId xmlns:p14="http://schemas.microsoft.com/office/powerpoint/2010/main" val="7195617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56B-E9E2-0ED9-E4FA-F17F427FB911}"/>
              </a:ext>
            </a:extLst>
          </p:cNvPr>
          <p:cNvSpPr>
            <a:spLocks noGrp="1"/>
          </p:cNvSpPr>
          <p:nvPr>
            <p:ph type="title"/>
          </p:nvPr>
        </p:nvSpPr>
        <p:spPr/>
        <p:txBody>
          <a:bodyPr/>
          <a:lstStyle/>
          <a:p>
            <a:r>
              <a:rPr lang="en-US" dirty="0"/>
              <a:t>BI Tools and Techniques</a:t>
            </a:r>
          </a:p>
        </p:txBody>
      </p:sp>
      <p:graphicFrame>
        <p:nvGraphicFramePr>
          <p:cNvPr id="5" name="Content Placeholder 2">
            <a:extLst>
              <a:ext uri="{FF2B5EF4-FFF2-40B4-BE49-F238E27FC236}">
                <a16:creationId xmlns:a16="http://schemas.microsoft.com/office/drawing/2014/main" id="{4FA9BF99-BA5A-66C7-9ED5-8C9177C5B5D7}"/>
              </a:ext>
            </a:extLst>
          </p:cNvPr>
          <p:cNvGraphicFramePr>
            <a:graphicFrameLocks noGrp="1"/>
          </p:cNvGraphicFramePr>
          <p:nvPr>
            <p:ph idx="1"/>
            <p:extLst>
              <p:ext uri="{D42A27DB-BD31-4B8C-83A1-F6EECF244321}">
                <p14:modId xmlns:p14="http://schemas.microsoft.com/office/powerpoint/2010/main" val="17292520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FFC366A9-D9BD-57BC-C8A3-0F3660E11C54}"/>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dirty="0">
                <a:solidFill>
                  <a:schemeClr val="tx2"/>
                </a:solidFill>
              </a:rPr>
              <a:t>(</a:t>
            </a:r>
            <a:r>
              <a:rPr lang="es-ES" sz="1400" dirty="0" err="1">
                <a:solidFill>
                  <a:schemeClr val="tx2"/>
                </a:solidFill>
              </a:rPr>
              <a:t>Anandarajan</a:t>
            </a:r>
            <a:r>
              <a:rPr lang="es-ES" sz="1400" dirty="0">
                <a:solidFill>
                  <a:schemeClr val="tx2"/>
                </a:solidFill>
              </a:rPr>
              <a:t>, </a:t>
            </a:r>
            <a:r>
              <a:rPr lang="es-ES" sz="1400" dirty="0" err="1">
                <a:solidFill>
                  <a:schemeClr val="tx2"/>
                </a:solidFill>
              </a:rPr>
              <a:t>Anandarajan</a:t>
            </a:r>
            <a:r>
              <a:rPr lang="es-ES" sz="1400" dirty="0">
                <a:solidFill>
                  <a:schemeClr val="tx2"/>
                </a:solidFill>
              </a:rPr>
              <a:t> and Srinivasan, 2004; </a:t>
            </a:r>
            <a:r>
              <a:rPr lang="es-ES" sz="1400" dirty="0" err="1">
                <a:solidFill>
                  <a:schemeClr val="tx2"/>
                </a:solidFill>
              </a:rPr>
              <a:t>CallMiner</a:t>
            </a:r>
            <a:r>
              <a:rPr lang="es-ES" sz="1400" dirty="0">
                <a:solidFill>
                  <a:schemeClr val="tx2"/>
                </a:solidFill>
              </a:rPr>
              <a:t>, 2019; </a:t>
            </a:r>
            <a:r>
              <a:rPr lang="es-ES" sz="1400" dirty="0" err="1">
                <a:solidFill>
                  <a:schemeClr val="tx2"/>
                </a:solidFill>
              </a:rPr>
              <a:t>Misiuro</a:t>
            </a:r>
            <a:r>
              <a:rPr lang="es-ES" sz="1400" dirty="0">
                <a:solidFill>
                  <a:schemeClr val="tx2"/>
                </a:solidFill>
              </a:rPr>
              <a:t>, 2022; </a:t>
            </a:r>
            <a:r>
              <a:rPr lang="es-ES" sz="1400" dirty="0" err="1">
                <a:solidFill>
                  <a:schemeClr val="tx2"/>
                </a:solidFill>
              </a:rPr>
              <a:t>Indeed</a:t>
            </a:r>
            <a:r>
              <a:rPr lang="es-ES" sz="1400" dirty="0">
                <a:solidFill>
                  <a:schemeClr val="tx2"/>
                </a:solidFill>
              </a:rPr>
              <a:t> Editorial </a:t>
            </a:r>
            <a:r>
              <a:rPr lang="es-ES" sz="1400" dirty="0" err="1">
                <a:solidFill>
                  <a:schemeClr val="tx2"/>
                </a:solidFill>
              </a:rPr>
              <a:t>Team</a:t>
            </a:r>
            <a:r>
              <a:rPr lang="es-ES" sz="1400" dirty="0">
                <a:solidFill>
                  <a:schemeClr val="tx2"/>
                </a:solidFill>
              </a:rPr>
              <a:t>, 2024)</a:t>
            </a:r>
            <a:endParaRPr lang="en-US" sz="1400" dirty="0">
              <a:solidFill>
                <a:schemeClr val="tx2"/>
              </a:solidFill>
            </a:endParaRPr>
          </a:p>
        </p:txBody>
      </p:sp>
    </p:spTree>
    <p:extLst>
      <p:ext uri="{BB962C8B-B14F-4D97-AF65-F5344CB8AC3E}">
        <p14:creationId xmlns:p14="http://schemas.microsoft.com/office/powerpoint/2010/main" val="2798477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8FFB1-DD45-C0C6-F5D5-767F535BDE9C}"/>
              </a:ext>
            </a:extLst>
          </p:cNvPr>
          <p:cNvSpPr>
            <a:spLocks noGrp="1"/>
          </p:cNvSpPr>
          <p:nvPr>
            <p:ph type="title"/>
          </p:nvPr>
        </p:nvSpPr>
        <p:spPr/>
        <p:txBody>
          <a:bodyPr/>
          <a:lstStyle/>
          <a:p>
            <a:r>
              <a:rPr lang="en-US" dirty="0"/>
              <a:t>Predictive Analytics for Consumer Behavior</a:t>
            </a:r>
          </a:p>
        </p:txBody>
      </p:sp>
      <p:graphicFrame>
        <p:nvGraphicFramePr>
          <p:cNvPr id="5" name="Content Placeholder 2">
            <a:extLst>
              <a:ext uri="{FF2B5EF4-FFF2-40B4-BE49-F238E27FC236}">
                <a16:creationId xmlns:a16="http://schemas.microsoft.com/office/drawing/2014/main" id="{CAFC9A21-EABE-AB99-8225-2822FE9D5742}"/>
              </a:ext>
            </a:extLst>
          </p:cNvPr>
          <p:cNvGraphicFramePr>
            <a:graphicFrameLocks noGrp="1"/>
          </p:cNvGraphicFramePr>
          <p:nvPr>
            <p:ph idx="1"/>
            <p:extLst>
              <p:ext uri="{D42A27DB-BD31-4B8C-83A1-F6EECF244321}">
                <p14:modId xmlns:p14="http://schemas.microsoft.com/office/powerpoint/2010/main" val="5382297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70C62E94-DFC5-F78C-E953-BBF230EC8B13}"/>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(Jonas, 2017; </a:t>
            </a:r>
            <a:r>
              <a:rPr lang="en-US" sz="1400" dirty="0" err="1">
                <a:solidFill>
                  <a:schemeClr val="tx2"/>
                </a:solidFill>
              </a:rPr>
              <a:t>FasterCapital</a:t>
            </a:r>
            <a:r>
              <a:rPr lang="en-US" sz="1400" dirty="0">
                <a:solidFill>
                  <a:schemeClr val="tx2"/>
                </a:solidFill>
              </a:rPr>
              <a:t>, 2021; Phocas Software, 2022; Stitch, 2022; Kelly, 2023; </a:t>
            </a:r>
            <a:r>
              <a:rPr lang="en-US" sz="1400" dirty="0" err="1">
                <a:solidFill>
                  <a:schemeClr val="tx2"/>
                </a:solidFill>
              </a:rPr>
              <a:t>Dunlea</a:t>
            </a:r>
            <a:r>
              <a:rPr lang="en-US" sz="1400" dirty="0">
                <a:solidFill>
                  <a:schemeClr val="tx2"/>
                </a:solidFill>
              </a:rPr>
              <a:t>, 2024; Rizwan, 2024)</a:t>
            </a:r>
          </a:p>
        </p:txBody>
      </p:sp>
    </p:spTree>
    <p:extLst>
      <p:ext uri="{BB962C8B-B14F-4D97-AF65-F5344CB8AC3E}">
        <p14:creationId xmlns:p14="http://schemas.microsoft.com/office/powerpoint/2010/main" val="39916613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3088-E362-A74D-1B76-8FB8D7A99905}"/>
              </a:ext>
            </a:extLst>
          </p:cNvPr>
          <p:cNvSpPr>
            <a:spLocks noGrp="1"/>
          </p:cNvSpPr>
          <p:nvPr>
            <p:ph type="title"/>
          </p:nvPr>
        </p:nvSpPr>
        <p:spPr/>
        <p:txBody>
          <a:bodyPr/>
          <a:lstStyle/>
          <a:p>
            <a:r>
              <a:rPr lang="en-US" dirty="0"/>
              <a:t>Product and Service Innovation</a:t>
            </a:r>
          </a:p>
        </p:txBody>
      </p:sp>
      <p:graphicFrame>
        <p:nvGraphicFramePr>
          <p:cNvPr id="5" name="Content Placeholder 2">
            <a:extLst>
              <a:ext uri="{FF2B5EF4-FFF2-40B4-BE49-F238E27FC236}">
                <a16:creationId xmlns:a16="http://schemas.microsoft.com/office/drawing/2014/main" id="{C76BB517-25A7-0BE3-A8F1-483AAA0E86BA}"/>
              </a:ext>
            </a:extLst>
          </p:cNvPr>
          <p:cNvGraphicFramePr>
            <a:graphicFrameLocks noGrp="1"/>
          </p:cNvGraphicFramePr>
          <p:nvPr>
            <p:ph idx="1"/>
            <p:extLst>
              <p:ext uri="{D42A27DB-BD31-4B8C-83A1-F6EECF244321}">
                <p14:modId xmlns:p14="http://schemas.microsoft.com/office/powerpoint/2010/main" val="111951409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DF0658C0-F56B-D43A-1C81-2DFE27268524}"/>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(Jonas, 2017; </a:t>
            </a:r>
            <a:r>
              <a:rPr lang="en-US" sz="1400" dirty="0" err="1">
                <a:solidFill>
                  <a:schemeClr val="tx2"/>
                </a:solidFill>
              </a:rPr>
              <a:t>FasterCapital</a:t>
            </a:r>
            <a:r>
              <a:rPr lang="en-US" sz="1400" dirty="0">
                <a:solidFill>
                  <a:schemeClr val="tx2"/>
                </a:solidFill>
              </a:rPr>
              <a:t>, 2021; Phocas Software, 2022; Stitch, 2022; Kelly, 2023; </a:t>
            </a:r>
            <a:r>
              <a:rPr lang="en-US" sz="1400" dirty="0" err="1">
                <a:solidFill>
                  <a:schemeClr val="tx2"/>
                </a:solidFill>
              </a:rPr>
              <a:t>Dunlea</a:t>
            </a:r>
            <a:r>
              <a:rPr lang="en-US" sz="1400" dirty="0">
                <a:solidFill>
                  <a:schemeClr val="tx2"/>
                </a:solidFill>
              </a:rPr>
              <a:t>, 2024; Rizwan, 2024)</a:t>
            </a:r>
          </a:p>
        </p:txBody>
      </p:sp>
    </p:spTree>
    <p:extLst>
      <p:ext uri="{BB962C8B-B14F-4D97-AF65-F5344CB8AC3E}">
        <p14:creationId xmlns:p14="http://schemas.microsoft.com/office/powerpoint/2010/main" val="40212734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10AB0-1564-62C4-2B13-7C649A40376E}"/>
              </a:ext>
            </a:extLst>
          </p:cNvPr>
          <p:cNvSpPr>
            <a:spLocks noGrp="1"/>
          </p:cNvSpPr>
          <p:nvPr>
            <p:ph type="title"/>
          </p:nvPr>
        </p:nvSpPr>
        <p:spPr/>
        <p:txBody>
          <a:bodyPr/>
          <a:lstStyle/>
          <a:p>
            <a:r>
              <a:rPr lang="en-US" dirty="0"/>
              <a:t>Enhancing Customer Experience</a:t>
            </a:r>
          </a:p>
        </p:txBody>
      </p:sp>
      <p:graphicFrame>
        <p:nvGraphicFramePr>
          <p:cNvPr id="5" name="Content Placeholder 2">
            <a:extLst>
              <a:ext uri="{FF2B5EF4-FFF2-40B4-BE49-F238E27FC236}">
                <a16:creationId xmlns:a16="http://schemas.microsoft.com/office/drawing/2014/main" id="{8113A7F8-6A3B-522C-C929-BB53B4CCA7EC}"/>
              </a:ext>
            </a:extLst>
          </p:cNvPr>
          <p:cNvGraphicFramePr>
            <a:graphicFrameLocks noGrp="1"/>
          </p:cNvGraphicFramePr>
          <p:nvPr>
            <p:ph idx="1"/>
            <p:extLst>
              <p:ext uri="{D42A27DB-BD31-4B8C-83A1-F6EECF244321}">
                <p14:modId xmlns:p14="http://schemas.microsoft.com/office/powerpoint/2010/main" val="16896029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845283AE-3BDB-785E-E772-39BB71CA6D63}"/>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(Jonas, 2017; </a:t>
            </a:r>
            <a:r>
              <a:rPr lang="en-US" sz="1400" dirty="0" err="1">
                <a:solidFill>
                  <a:schemeClr val="tx2"/>
                </a:solidFill>
              </a:rPr>
              <a:t>FasterCapital</a:t>
            </a:r>
            <a:r>
              <a:rPr lang="en-US" sz="1400" dirty="0">
                <a:solidFill>
                  <a:schemeClr val="tx2"/>
                </a:solidFill>
              </a:rPr>
              <a:t>, 2021; Phocas Software, 2022; Stitch, 2022; Kelly, 2023; </a:t>
            </a:r>
            <a:r>
              <a:rPr lang="en-US" sz="1400" dirty="0" err="1">
                <a:solidFill>
                  <a:schemeClr val="tx2"/>
                </a:solidFill>
              </a:rPr>
              <a:t>Dunlea</a:t>
            </a:r>
            <a:r>
              <a:rPr lang="en-US" sz="1400" dirty="0">
                <a:solidFill>
                  <a:schemeClr val="tx2"/>
                </a:solidFill>
              </a:rPr>
              <a:t>, 2024; Rizwan, 2024)</a:t>
            </a:r>
          </a:p>
        </p:txBody>
      </p:sp>
    </p:spTree>
    <p:extLst>
      <p:ext uri="{BB962C8B-B14F-4D97-AF65-F5344CB8AC3E}">
        <p14:creationId xmlns:p14="http://schemas.microsoft.com/office/powerpoint/2010/main" val="18432105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323E7-EF86-7702-A7DE-D64CC6B98D80}"/>
              </a:ext>
            </a:extLst>
          </p:cNvPr>
          <p:cNvSpPr>
            <a:spLocks noGrp="1"/>
          </p:cNvSpPr>
          <p:nvPr>
            <p:ph type="title"/>
          </p:nvPr>
        </p:nvSpPr>
        <p:spPr/>
        <p:txBody>
          <a:bodyPr/>
          <a:lstStyle/>
          <a:p>
            <a:r>
              <a:rPr lang="en-US" dirty="0"/>
              <a:t>Compliance with Security Legislation</a:t>
            </a:r>
          </a:p>
        </p:txBody>
      </p:sp>
      <p:graphicFrame>
        <p:nvGraphicFramePr>
          <p:cNvPr id="5" name="Content Placeholder 2">
            <a:extLst>
              <a:ext uri="{FF2B5EF4-FFF2-40B4-BE49-F238E27FC236}">
                <a16:creationId xmlns:a16="http://schemas.microsoft.com/office/drawing/2014/main" id="{7D03C1C1-1A78-1BB8-5471-DEC4A84D9031}"/>
              </a:ext>
            </a:extLst>
          </p:cNvPr>
          <p:cNvGraphicFramePr>
            <a:graphicFrameLocks noGrp="1"/>
          </p:cNvGraphicFramePr>
          <p:nvPr>
            <p:ph idx="1"/>
            <p:extLst>
              <p:ext uri="{D42A27DB-BD31-4B8C-83A1-F6EECF244321}">
                <p14:modId xmlns:p14="http://schemas.microsoft.com/office/powerpoint/2010/main" val="293045772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a:extLst>
              <a:ext uri="{FF2B5EF4-FFF2-40B4-BE49-F238E27FC236}">
                <a16:creationId xmlns:a16="http://schemas.microsoft.com/office/drawing/2014/main" id="{DC179899-B311-1A47-8646-C253D976CCE8}"/>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solidFill>
              </a:rPr>
              <a:t>(Jonas, 2017; </a:t>
            </a:r>
            <a:r>
              <a:rPr lang="en-US" sz="1400" dirty="0" err="1">
                <a:solidFill>
                  <a:schemeClr val="tx2"/>
                </a:solidFill>
              </a:rPr>
              <a:t>FasterCapital</a:t>
            </a:r>
            <a:r>
              <a:rPr lang="en-US" sz="1400" dirty="0">
                <a:solidFill>
                  <a:schemeClr val="tx2"/>
                </a:solidFill>
              </a:rPr>
              <a:t>, 2021; Phocas Software, 2022; Stitch, 2022; Kelly, 2023; </a:t>
            </a:r>
            <a:r>
              <a:rPr lang="en-US" sz="1400" dirty="0" err="1">
                <a:solidFill>
                  <a:schemeClr val="tx2"/>
                </a:solidFill>
              </a:rPr>
              <a:t>Dunlea</a:t>
            </a:r>
            <a:r>
              <a:rPr lang="en-US" sz="1400" dirty="0">
                <a:solidFill>
                  <a:schemeClr val="tx2"/>
                </a:solidFill>
              </a:rPr>
              <a:t>, 2024; Rizwan, 2024)</a:t>
            </a:r>
          </a:p>
        </p:txBody>
      </p:sp>
    </p:spTree>
    <p:extLst>
      <p:ext uri="{BB962C8B-B14F-4D97-AF65-F5344CB8AC3E}">
        <p14:creationId xmlns:p14="http://schemas.microsoft.com/office/powerpoint/2010/main" val="3609481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42EB-089A-242D-6C18-E857D7DBADF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6FE53F1-0780-4E4B-C6BE-6576E0B8078E}"/>
              </a:ext>
            </a:extLst>
          </p:cNvPr>
          <p:cNvSpPr>
            <a:spLocks noGrp="1"/>
          </p:cNvSpPr>
          <p:nvPr>
            <p:ph idx="1"/>
          </p:nvPr>
        </p:nvSpPr>
        <p:spPr/>
        <p:txBody>
          <a:bodyPr>
            <a:normAutofit fontScale="62500" lnSpcReduction="20000"/>
          </a:bodyPr>
          <a:lstStyle/>
          <a:p>
            <a:r>
              <a:rPr lang="en-US" dirty="0"/>
              <a:t>Amazon (2023) AI-Powered Inventory Management, Amazon.</a:t>
            </a:r>
          </a:p>
          <a:p>
            <a:r>
              <a:rPr lang="en-US" dirty="0" err="1"/>
              <a:t>Anandarajan</a:t>
            </a:r>
            <a:r>
              <a:rPr lang="en-US" dirty="0"/>
              <a:t>, M., </a:t>
            </a:r>
            <a:r>
              <a:rPr lang="en-US" dirty="0" err="1"/>
              <a:t>Anandarajan</a:t>
            </a:r>
            <a:r>
              <a:rPr lang="en-US" dirty="0"/>
              <a:t>, A. and Srinivasan, C.A. (2004) ‘Business Intelligence Techniques’, Business Intelligence Techniques [Preprint].</a:t>
            </a:r>
          </a:p>
          <a:p>
            <a:r>
              <a:rPr lang="en-US" dirty="0"/>
              <a:t>Anthony (2023) Amazon’s Business Intelligence Tools: Advanced Techniques for Analyzing and Visualizing Data - </a:t>
            </a:r>
            <a:r>
              <a:rPr lang="en-US" dirty="0" err="1"/>
              <a:t>Signalytics</a:t>
            </a:r>
            <a:r>
              <a:rPr lang="en-US" dirty="0"/>
              <a:t>, </a:t>
            </a:r>
            <a:r>
              <a:rPr lang="en-US" dirty="0" err="1"/>
              <a:t>Signalytics</a:t>
            </a:r>
            <a:r>
              <a:rPr lang="en-US" dirty="0"/>
              <a:t>.</a:t>
            </a:r>
          </a:p>
          <a:p>
            <a:r>
              <a:rPr lang="en-US" dirty="0"/>
              <a:t>APEXCARE MEDIGENIX (2023) 8 Legal Issues for Business Intelligence Tools: Expert Insight, APEXCARE MEDIGENIX.</a:t>
            </a:r>
          </a:p>
          <a:p>
            <a:r>
              <a:rPr lang="en-US" dirty="0"/>
              <a:t>Brush, J. (2023) Legal Issues in Business Intelligence Tools: Compliance and Governance, Jade Brush.</a:t>
            </a:r>
          </a:p>
          <a:p>
            <a:r>
              <a:rPr lang="en-US" dirty="0"/>
              <a:t>Business Intelligence Consulting (2024) What Key Considerations Should Businesses Keep in Mind for Legal Compliance with BI?, Business Intelligence Consulting.</a:t>
            </a:r>
          </a:p>
          <a:p>
            <a:r>
              <a:rPr lang="en-US" dirty="0" err="1"/>
              <a:t>CallMiner</a:t>
            </a:r>
            <a:r>
              <a:rPr lang="en-US" dirty="0"/>
              <a:t> (2019) What is Business Intelligence? Definition &amp; Tools, </a:t>
            </a:r>
            <a:r>
              <a:rPr lang="en-US" dirty="0" err="1"/>
              <a:t>CallMiner</a:t>
            </a:r>
            <a:r>
              <a:rPr lang="en-US" dirty="0"/>
              <a:t>.</a:t>
            </a:r>
          </a:p>
          <a:p>
            <a:r>
              <a:rPr lang="en-US" dirty="0" err="1"/>
              <a:t>Dunlea</a:t>
            </a:r>
            <a:r>
              <a:rPr lang="en-US" dirty="0"/>
              <a:t>, J. (2024) Business Intelligence in Marketing: Unlocking Growth and Efficiency At Scale, </a:t>
            </a:r>
            <a:r>
              <a:rPr lang="en-US" dirty="0" err="1"/>
              <a:t>Akkio</a:t>
            </a:r>
            <a:r>
              <a:rPr lang="en-US" dirty="0"/>
              <a:t>.</a:t>
            </a:r>
          </a:p>
          <a:p>
            <a:r>
              <a:rPr lang="en-US" dirty="0"/>
              <a:t>Eric, J. (2024) How Business Intelligence Helps in Decision-Making: Complete Guide, Data Rundown.</a:t>
            </a:r>
          </a:p>
          <a:p>
            <a:r>
              <a:rPr lang="en-US" dirty="0" err="1"/>
              <a:t>FasterCapital</a:t>
            </a:r>
            <a:r>
              <a:rPr lang="en-US" dirty="0"/>
              <a:t> (2021) The Importance Of Business Intelligence In Gaining A Competitive Edge -, </a:t>
            </a:r>
            <a:r>
              <a:rPr lang="en-US" dirty="0" err="1"/>
              <a:t>FasterCapital</a:t>
            </a:r>
            <a:r>
              <a:rPr lang="en-US" dirty="0"/>
              <a:t>.</a:t>
            </a:r>
          </a:p>
        </p:txBody>
      </p:sp>
    </p:spTree>
    <p:extLst>
      <p:ext uri="{BB962C8B-B14F-4D97-AF65-F5344CB8AC3E}">
        <p14:creationId xmlns:p14="http://schemas.microsoft.com/office/powerpoint/2010/main" val="2665205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42EB-089A-242D-6C18-E857D7DBADF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6FE53F1-0780-4E4B-C6BE-6576E0B8078E}"/>
              </a:ext>
            </a:extLst>
          </p:cNvPr>
          <p:cNvSpPr>
            <a:spLocks noGrp="1"/>
          </p:cNvSpPr>
          <p:nvPr>
            <p:ph idx="1"/>
          </p:nvPr>
        </p:nvSpPr>
        <p:spPr/>
        <p:txBody>
          <a:bodyPr>
            <a:normAutofit fontScale="55000" lnSpcReduction="20000"/>
          </a:bodyPr>
          <a:lstStyle/>
          <a:p>
            <a:r>
              <a:rPr lang="en-US" dirty="0" err="1"/>
              <a:t>FineBI</a:t>
            </a:r>
            <a:r>
              <a:rPr lang="en-US" dirty="0"/>
              <a:t> (2023) Enterprise Business Intelligence: A Comprehensive Guide, </a:t>
            </a:r>
            <a:r>
              <a:rPr lang="en-US" dirty="0" err="1"/>
              <a:t>FineBI</a:t>
            </a:r>
            <a:r>
              <a:rPr lang="en-US" dirty="0"/>
              <a:t>.</a:t>
            </a:r>
          </a:p>
          <a:p>
            <a:r>
              <a:rPr lang="en-US" dirty="0"/>
              <a:t>Hillary (2023) How FedEx is Revolutionizing Package Tracking with AI and Machine Learning - </a:t>
            </a:r>
            <a:r>
              <a:rPr lang="en-US" dirty="0" err="1"/>
              <a:t>TechBullion</a:t>
            </a:r>
            <a:r>
              <a:rPr lang="en-US" dirty="0"/>
              <a:t>, </a:t>
            </a:r>
            <a:r>
              <a:rPr lang="en-US" dirty="0" err="1"/>
              <a:t>TechBullion</a:t>
            </a:r>
            <a:r>
              <a:rPr lang="en-US" dirty="0"/>
              <a:t>.</a:t>
            </a:r>
          </a:p>
          <a:p>
            <a:r>
              <a:rPr lang="en-US" dirty="0"/>
              <a:t>IBM (2016) What Is Business Intelligence (BI)?, IBM.</a:t>
            </a:r>
          </a:p>
          <a:p>
            <a:r>
              <a:rPr lang="en-US" dirty="0"/>
              <a:t>Indeed Editorial Team (2024) What Is Business Intelligence? (With Techniques And Uses), Indeed.</a:t>
            </a:r>
          </a:p>
          <a:p>
            <a:r>
              <a:rPr lang="en-US" dirty="0"/>
              <a:t>Jonas (2017) 10 Ways Business Intelligence Can Improve Your Business, Jonas.</a:t>
            </a:r>
          </a:p>
          <a:p>
            <a:r>
              <a:rPr lang="en-US" dirty="0"/>
              <a:t>Kelly, I. (2023) Unlocking the Potential of Data: Harnessing Business Intelligence for a Competitive Edge, </a:t>
            </a:r>
            <a:r>
              <a:rPr lang="en-US" dirty="0" err="1"/>
              <a:t>Lightningpoint</a:t>
            </a:r>
            <a:r>
              <a:rPr lang="en-US" dirty="0"/>
              <a:t> Global.</a:t>
            </a:r>
          </a:p>
          <a:p>
            <a:r>
              <a:rPr lang="en-US" dirty="0" err="1"/>
              <a:t>Kyligence</a:t>
            </a:r>
            <a:r>
              <a:rPr lang="en-US" dirty="0"/>
              <a:t> (2022) How Business Intelligence Helps in Decision Making?, </a:t>
            </a:r>
            <a:r>
              <a:rPr lang="en-US" dirty="0" err="1"/>
              <a:t>Kyligence</a:t>
            </a:r>
            <a:r>
              <a:rPr lang="en-US" dirty="0"/>
              <a:t>.</a:t>
            </a:r>
          </a:p>
          <a:p>
            <a:r>
              <a:rPr lang="en-US" dirty="0" err="1"/>
              <a:t>Misiuro</a:t>
            </a:r>
            <a:r>
              <a:rPr lang="en-US" dirty="0"/>
              <a:t>, A. (2022) What are the Business Intelligence Techniques: a quick overview, </a:t>
            </a:r>
            <a:r>
              <a:rPr lang="en-US" dirty="0" err="1"/>
              <a:t>Synder</a:t>
            </a:r>
            <a:r>
              <a:rPr lang="en-US" dirty="0"/>
              <a:t>.</a:t>
            </a:r>
          </a:p>
          <a:p>
            <a:r>
              <a:rPr lang="en-US" dirty="0"/>
              <a:t>Morgan, J. (2019) Managing Data Security for Business Intelligence Tools, </a:t>
            </a:r>
            <a:r>
              <a:rPr lang="en-US" dirty="0" err="1"/>
              <a:t>OpenMind</a:t>
            </a:r>
            <a:r>
              <a:rPr lang="en-US" dirty="0"/>
              <a:t>.</a:t>
            </a:r>
          </a:p>
          <a:p>
            <a:r>
              <a:rPr lang="en-US" dirty="0" err="1"/>
              <a:t>Panigrahi</a:t>
            </a:r>
            <a:r>
              <a:rPr lang="en-US" dirty="0"/>
              <a:t>, S. (2023) Coca-Cola’s Social Media Strategy: A Deep Dive Into A Gripping Strategy, Keyhole.</a:t>
            </a:r>
          </a:p>
          <a:p>
            <a:r>
              <a:rPr lang="en-US" dirty="0"/>
              <a:t>Phocas Software (2022) How to use BI to gain competitive advantage in business, Phocas Software.</a:t>
            </a:r>
          </a:p>
          <a:p>
            <a:r>
              <a:rPr lang="en-US" dirty="0"/>
              <a:t>Phocas Software (2023) How do businesses make decisions with BI?, Phocas Software.</a:t>
            </a:r>
          </a:p>
          <a:p>
            <a:r>
              <a:rPr lang="en-US" dirty="0"/>
              <a:t>Qlik (2023) What is Business Intelligence? A Complete Guide, Qlik.</a:t>
            </a:r>
          </a:p>
          <a:p>
            <a:pPr marL="0" indent="0">
              <a:buNone/>
            </a:pPr>
            <a:endParaRPr lang="en-US" dirty="0"/>
          </a:p>
        </p:txBody>
      </p:sp>
    </p:spTree>
    <p:extLst>
      <p:ext uri="{BB962C8B-B14F-4D97-AF65-F5344CB8AC3E}">
        <p14:creationId xmlns:p14="http://schemas.microsoft.com/office/powerpoint/2010/main" val="2218560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42EB-089A-242D-6C18-E857D7DBADF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6FE53F1-0780-4E4B-C6BE-6576E0B8078E}"/>
              </a:ext>
            </a:extLst>
          </p:cNvPr>
          <p:cNvSpPr>
            <a:spLocks noGrp="1"/>
          </p:cNvSpPr>
          <p:nvPr>
            <p:ph idx="1"/>
          </p:nvPr>
        </p:nvSpPr>
        <p:spPr/>
        <p:txBody>
          <a:bodyPr>
            <a:normAutofit fontScale="62500" lnSpcReduction="20000"/>
          </a:bodyPr>
          <a:lstStyle/>
          <a:p>
            <a:r>
              <a:rPr lang="en-US" dirty="0"/>
              <a:t>van </a:t>
            </a:r>
            <a:r>
              <a:rPr lang="en-US" dirty="0" err="1"/>
              <a:t>Rijmenam</a:t>
            </a:r>
            <a:r>
              <a:rPr lang="en-US" dirty="0"/>
              <a:t>, M. (2013) How Coca-Cola takes a refreshing approach on big data, </a:t>
            </a:r>
            <a:r>
              <a:rPr lang="en-US" dirty="0" err="1"/>
              <a:t>Datafloq</a:t>
            </a:r>
            <a:r>
              <a:rPr lang="en-US" dirty="0"/>
              <a:t>.</a:t>
            </a:r>
          </a:p>
          <a:p>
            <a:r>
              <a:rPr lang="en-US" dirty="0"/>
              <a:t>Rizwan (2024) The competitive edge: How Business Intelligence (BI) gives businesses a strategic advantage in today’s market, </a:t>
            </a:r>
            <a:r>
              <a:rPr lang="en-US" dirty="0" err="1"/>
              <a:t>IAXservices</a:t>
            </a:r>
            <a:r>
              <a:rPr lang="en-US" dirty="0"/>
              <a:t>.</a:t>
            </a:r>
          </a:p>
          <a:p>
            <a:r>
              <a:rPr lang="en-US" dirty="0"/>
              <a:t>Roundtrip.ai (2022) The Smart Strategy: How FedEx Plans Their Routes, Roundtrip.ai.</a:t>
            </a:r>
          </a:p>
          <a:p>
            <a:r>
              <a:rPr lang="en-US" dirty="0"/>
              <a:t>Scholar, A. (2023) 8 Common Legal Issues Businesses Face with Business Intelligence Tools, Insight Tribune.</a:t>
            </a:r>
          </a:p>
          <a:p>
            <a:r>
              <a:rPr lang="en-US" dirty="0"/>
              <a:t>Stitch (2022) Using business intelligence tools for marketing, Stitch.</a:t>
            </a:r>
          </a:p>
          <a:p>
            <a:r>
              <a:rPr lang="en-US" dirty="0"/>
              <a:t>Tableau (2024) Business intelligence: A complete overview | Tableau, Tableau.</a:t>
            </a:r>
          </a:p>
          <a:p>
            <a:r>
              <a:rPr lang="en-US" dirty="0" err="1"/>
              <a:t>Teselko</a:t>
            </a:r>
            <a:r>
              <a:rPr lang="en-US" dirty="0"/>
              <a:t>, E. (2022) How Coca-Cola leverages social media analytics, </a:t>
            </a:r>
            <a:r>
              <a:rPr lang="en-US" dirty="0" err="1"/>
              <a:t>YouScan</a:t>
            </a:r>
            <a:r>
              <a:rPr lang="en-US" dirty="0"/>
              <a:t>. </a:t>
            </a:r>
          </a:p>
          <a:p>
            <a:r>
              <a:rPr lang="en-US" dirty="0"/>
              <a:t>The Coca-Cola Company (2021) Coca-Cola’s 2021 Marketing Innovation Portfolio Strategy, News.</a:t>
            </a:r>
          </a:p>
          <a:p>
            <a:r>
              <a:rPr lang="en-US" dirty="0"/>
              <a:t>Toodlify.ai (2024) Transforming Package Delivery: How FedEx’s AI-Powered System Revolutionizes Routes, Toodlify.ai.</a:t>
            </a:r>
          </a:p>
          <a:p>
            <a:r>
              <a:rPr lang="en-US" dirty="0"/>
              <a:t>Wieder, B. and </a:t>
            </a:r>
            <a:r>
              <a:rPr lang="en-US" dirty="0" err="1"/>
              <a:t>Ossimitz</a:t>
            </a:r>
            <a:r>
              <a:rPr lang="en-US" dirty="0"/>
              <a:t>, M.L. (2015) The Impact of Business Intelligence on the Quality of Decision Making, Procedia Computer Science.</a:t>
            </a:r>
          </a:p>
          <a:p>
            <a:endParaRPr lang="en-US" dirty="0"/>
          </a:p>
          <a:p>
            <a:pPr marL="0" indent="0">
              <a:buNone/>
            </a:pPr>
            <a:endParaRPr lang="en-US" dirty="0"/>
          </a:p>
        </p:txBody>
      </p:sp>
    </p:spTree>
    <p:extLst>
      <p:ext uri="{BB962C8B-B14F-4D97-AF65-F5344CB8AC3E}">
        <p14:creationId xmlns:p14="http://schemas.microsoft.com/office/powerpoint/2010/main" val="3776199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9BB2-D6B2-3D28-5AA0-1B14269A950D}"/>
              </a:ext>
            </a:extLst>
          </p:cNvPr>
          <p:cNvSpPr>
            <a:spLocks noGrp="1"/>
          </p:cNvSpPr>
          <p:nvPr>
            <p:ph type="title"/>
          </p:nvPr>
        </p:nvSpPr>
        <p:spPr>
          <a:xfrm>
            <a:off x="1003860" y="3092921"/>
            <a:ext cx="5555624" cy="2232199"/>
          </a:xfrm>
        </p:spPr>
        <p:txBody>
          <a:bodyPr vert="horz" lIns="91440" tIns="45720" rIns="91440" bIns="45720" rtlCol="0" anchor="t">
            <a:normAutofit/>
          </a:bodyPr>
          <a:lstStyle/>
          <a:p>
            <a:r>
              <a:rPr lang="en-US" sz="5400" b="1" dirty="0"/>
              <a:t>Thank You!</a:t>
            </a:r>
          </a:p>
        </p:txBody>
      </p:sp>
      <p:pic>
        <p:nvPicPr>
          <p:cNvPr id="154" name="Graphic 153" descr="Handshake">
            <a:extLst>
              <a:ext uri="{FF2B5EF4-FFF2-40B4-BE49-F238E27FC236}">
                <a16:creationId xmlns:a16="http://schemas.microsoft.com/office/drawing/2014/main" id="{203B992C-F5BA-01AC-50EA-A21CDAD3C2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1032842"/>
            <a:ext cx="4986227" cy="4986227"/>
          </a:xfrm>
          <a:prstGeom prst="rect">
            <a:avLst/>
          </a:prstGeom>
        </p:spPr>
      </p:pic>
    </p:spTree>
    <p:extLst>
      <p:ext uri="{BB962C8B-B14F-4D97-AF65-F5344CB8AC3E}">
        <p14:creationId xmlns:p14="http://schemas.microsoft.com/office/powerpoint/2010/main" val="21645122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8C56B-E9E2-0ED9-E4FA-F17F427FB911}"/>
              </a:ext>
            </a:extLst>
          </p:cNvPr>
          <p:cNvSpPr>
            <a:spLocks noGrp="1"/>
          </p:cNvSpPr>
          <p:nvPr>
            <p:ph type="title"/>
          </p:nvPr>
        </p:nvSpPr>
        <p:spPr/>
        <p:txBody>
          <a:bodyPr/>
          <a:lstStyle/>
          <a:p>
            <a:r>
              <a:rPr lang="en-US" dirty="0"/>
              <a:t>BI Tools and Techniques</a:t>
            </a:r>
          </a:p>
        </p:txBody>
      </p:sp>
      <p:graphicFrame>
        <p:nvGraphicFramePr>
          <p:cNvPr id="5" name="Content Placeholder 2">
            <a:extLst>
              <a:ext uri="{FF2B5EF4-FFF2-40B4-BE49-F238E27FC236}">
                <a16:creationId xmlns:a16="http://schemas.microsoft.com/office/drawing/2014/main" id="{500A3CAF-9088-A72F-7160-D0FD11948896}"/>
              </a:ext>
            </a:extLst>
          </p:cNvPr>
          <p:cNvGraphicFramePr>
            <a:graphicFrameLocks noGrp="1"/>
          </p:cNvGraphicFramePr>
          <p:nvPr>
            <p:ph idx="1"/>
            <p:extLst>
              <p:ext uri="{D42A27DB-BD31-4B8C-83A1-F6EECF244321}">
                <p14:modId xmlns:p14="http://schemas.microsoft.com/office/powerpoint/2010/main" val="41395051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25647433-B4F6-220F-F4DB-2433CE8853F6}"/>
              </a:ext>
            </a:extLst>
          </p:cNvPr>
          <p:cNvSpPr txBox="1">
            <a:spLocks/>
          </p:cNvSpPr>
          <p:nvPr/>
        </p:nvSpPr>
        <p:spPr>
          <a:xfrm>
            <a:off x="452284" y="6452037"/>
            <a:ext cx="11289463" cy="397906"/>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400" dirty="0">
                <a:solidFill>
                  <a:schemeClr val="tx2"/>
                </a:solidFill>
              </a:rPr>
              <a:t>(</a:t>
            </a:r>
            <a:r>
              <a:rPr lang="es-ES" sz="1400" dirty="0" err="1">
                <a:solidFill>
                  <a:schemeClr val="tx2"/>
                </a:solidFill>
              </a:rPr>
              <a:t>Anandarajan</a:t>
            </a:r>
            <a:r>
              <a:rPr lang="es-ES" sz="1400" dirty="0">
                <a:solidFill>
                  <a:schemeClr val="tx2"/>
                </a:solidFill>
              </a:rPr>
              <a:t>, </a:t>
            </a:r>
            <a:r>
              <a:rPr lang="es-ES" sz="1400" dirty="0" err="1">
                <a:solidFill>
                  <a:schemeClr val="tx2"/>
                </a:solidFill>
              </a:rPr>
              <a:t>Anandarajan</a:t>
            </a:r>
            <a:r>
              <a:rPr lang="es-ES" sz="1400" dirty="0">
                <a:solidFill>
                  <a:schemeClr val="tx2"/>
                </a:solidFill>
              </a:rPr>
              <a:t> and Srinivasan, 2004; </a:t>
            </a:r>
            <a:r>
              <a:rPr lang="es-ES" sz="1400" dirty="0" err="1">
                <a:solidFill>
                  <a:schemeClr val="tx2"/>
                </a:solidFill>
              </a:rPr>
              <a:t>CallMiner</a:t>
            </a:r>
            <a:r>
              <a:rPr lang="es-ES" sz="1400" dirty="0">
                <a:solidFill>
                  <a:schemeClr val="tx2"/>
                </a:solidFill>
              </a:rPr>
              <a:t>, 2019; </a:t>
            </a:r>
            <a:r>
              <a:rPr lang="es-ES" sz="1400" dirty="0" err="1">
                <a:solidFill>
                  <a:schemeClr val="tx2"/>
                </a:solidFill>
              </a:rPr>
              <a:t>Misiuro</a:t>
            </a:r>
            <a:r>
              <a:rPr lang="es-ES" sz="1400" dirty="0">
                <a:solidFill>
                  <a:schemeClr val="tx2"/>
                </a:solidFill>
              </a:rPr>
              <a:t>, 2022; </a:t>
            </a:r>
            <a:r>
              <a:rPr lang="es-ES" sz="1400" dirty="0" err="1">
                <a:solidFill>
                  <a:schemeClr val="tx2"/>
                </a:solidFill>
              </a:rPr>
              <a:t>Indeed</a:t>
            </a:r>
            <a:r>
              <a:rPr lang="es-ES" sz="1400" dirty="0">
                <a:solidFill>
                  <a:schemeClr val="tx2"/>
                </a:solidFill>
              </a:rPr>
              <a:t> Editorial </a:t>
            </a:r>
            <a:r>
              <a:rPr lang="es-ES" sz="1400" dirty="0" err="1">
                <a:solidFill>
                  <a:schemeClr val="tx2"/>
                </a:solidFill>
              </a:rPr>
              <a:t>Team</a:t>
            </a:r>
            <a:r>
              <a:rPr lang="es-ES" sz="1400" dirty="0">
                <a:solidFill>
                  <a:schemeClr val="tx2"/>
                </a:solidFill>
              </a:rPr>
              <a:t>, 2024)</a:t>
            </a:r>
            <a:endParaRPr lang="en-US" sz="1400" dirty="0">
              <a:solidFill>
                <a:schemeClr val="tx2"/>
              </a:solidFill>
            </a:endParaRPr>
          </a:p>
        </p:txBody>
      </p:sp>
    </p:spTree>
    <p:extLst>
      <p:ext uri="{BB962C8B-B14F-4D97-AF65-F5344CB8AC3E}">
        <p14:creationId xmlns:p14="http://schemas.microsoft.com/office/powerpoint/2010/main" val="13789087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2469-F484-0BE8-F337-03812FA04C21}"/>
              </a:ext>
            </a:extLst>
          </p:cNvPr>
          <p:cNvSpPr>
            <a:spLocks noGrp="1"/>
          </p:cNvSpPr>
          <p:nvPr>
            <p:ph type="title"/>
          </p:nvPr>
        </p:nvSpPr>
        <p:spPr/>
        <p:txBody>
          <a:bodyPr/>
          <a:lstStyle/>
          <a:p>
            <a:r>
              <a:rPr lang="en-US" dirty="0"/>
              <a:t>BI Tools and Techniques (Application)</a:t>
            </a:r>
          </a:p>
        </p:txBody>
      </p:sp>
      <p:graphicFrame>
        <p:nvGraphicFramePr>
          <p:cNvPr id="6" name="Content Placeholder 2">
            <a:extLst>
              <a:ext uri="{FF2B5EF4-FFF2-40B4-BE49-F238E27FC236}">
                <a16:creationId xmlns:a16="http://schemas.microsoft.com/office/drawing/2014/main" id="{3C3E1757-28EF-D273-F962-B064C436A100}"/>
              </a:ext>
            </a:extLst>
          </p:cNvPr>
          <p:cNvGraphicFramePr>
            <a:graphicFrameLocks noGrp="1"/>
          </p:cNvGraphicFramePr>
          <p:nvPr>
            <p:ph idx="1"/>
            <p:extLst>
              <p:ext uri="{D42A27DB-BD31-4B8C-83A1-F6EECF244321}">
                <p14:modId xmlns:p14="http://schemas.microsoft.com/office/powerpoint/2010/main" val="12748306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63809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CA2469-F484-0BE8-F337-03812FA04C21}"/>
              </a:ext>
            </a:extLst>
          </p:cNvPr>
          <p:cNvSpPr>
            <a:spLocks noGrp="1"/>
          </p:cNvSpPr>
          <p:nvPr>
            <p:ph type="title"/>
          </p:nvPr>
        </p:nvSpPr>
        <p:spPr>
          <a:xfrm>
            <a:off x="621792" y="1161288"/>
            <a:ext cx="3602736" cy="4526280"/>
          </a:xfrm>
        </p:spPr>
        <p:txBody>
          <a:bodyPr>
            <a:normAutofit/>
          </a:bodyPr>
          <a:lstStyle/>
          <a:p>
            <a:r>
              <a:rPr lang="en-US" sz="4000"/>
              <a:t>BI Tools and Techniques (Application)</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65F9C92-2F83-7EF5-DDA7-3660F440D857}"/>
              </a:ext>
            </a:extLst>
          </p:cNvPr>
          <p:cNvSpPr>
            <a:spLocks noGrp="1"/>
          </p:cNvSpPr>
          <p:nvPr>
            <p:ph idx="1"/>
          </p:nvPr>
        </p:nvSpPr>
        <p:spPr>
          <a:xfrm>
            <a:off x="5434149" y="932688"/>
            <a:ext cx="5916603" cy="4992624"/>
          </a:xfrm>
        </p:spPr>
        <p:txBody>
          <a:bodyPr anchor="ctr">
            <a:normAutofit/>
          </a:bodyPr>
          <a:lstStyle/>
          <a:p>
            <a:r>
              <a:rPr lang="en-US" sz="1600" b="1" dirty="0"/>
              <a:t>Geographic Visualization: </a:t>
            </a:r>
            <a:r>
              <a:rPr lang="en-US" sz="1600" dirty="0"/>
              <a:t>Showing the number of companies by country and state helps in assessing market saturation and potential areas for expansion.</a:t>
            </a:r>
          </a:p>
          <a:p>
            <a:r>
              <a:rPr lang="en-US" sz="1600" b="1" dirty="0"/>
              <a:t>Trend Analysis: </a:t>
            </a:r>
            <a:r>
              <a:rPr lang="en-US" sz="1600" dirty="0"/>
              <a:t>The line graphs depicting the growth in data entries over days provide insights into peak activity times and can help in planning resource allocation for data processing.</a:t>
            </a:r>
          </a:p>
          <a:p>
            <a:r>
              <a:rPr lang="en-US" sz="1600" b="1" dirty="0"/>
              <a:t>Correlation Analysis: </a:t>
            </a:r>
            <a:r>
              <a:rPr lang="en-US" sz="1600" dirty="0"/>
              <a:t>With the use of scatter plots that display the number of followers and employees in companies we can see any hidden correlations between both variables that might display how workforce might affect social engagement with the company.</a:t>
            </a:r>
          </a:p>
          <a:p>
            <a:r>
              <a:rPr lang="en-US" sz="1600" b="1" dirty="0"/>
              <a:t>Segmentation Analysis: </a:t>
            </a:r>
            <a:r>
              <a:rPr lang="en-US" sz="1600" dirty="0"/>
              <a:t>It allows for targeted marketing to each segment, for example by breaking down the job postings by type or by segmenting the companies by sizes.</a:t>
            </a:r>
          </a:p>
          <a:p>
            <a:r>
              <a:rPr lang="en-US" sz="1600" b="1" dirty="0"/>
              <a:t>Statistical Distribution: </a:t>
            </a:r>
            <a:r>
              <a:rPr lang="en-US" sz="1600" dirty="0"/>
              <a:t>The histograms show the number of views and applications for each job posting, which help decision-makers understand the user engagement levels and their distribution.</a:t>
            </a:r>
          </a:p>
        </p:txBody>
      </p:sp>
    </p:spTree>
    <p:extLst>
      <p:ext uri="{BB962C8B-B14F-4D97-AF65-F5344CB8AC3E}">
        <p14:creationId xmlns:p14="http://schemas.microsoft.com/office/powerpoint/2010/main" val="3340939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1931F6-0352-E939-0FA5-C723B05492CE}"/>
              </a:ext>
            </a:extLst>
          </p:cNvPr>
          <p:cNvSpPr>
            <a:spLocks noGrp="1"/>
          </p:cNvSpPr>
          <p:nvPr>
            <p:ph type="title"/>
          </p:nvPr>
        </p:nvSpPr>
        <p:spPr>
          <a:xfrm>
            <a:off x="761800" y="762001"/>
            <a:ext cx="5334197" cy="1708242"/>
          </a:xfrm>
        </p:spPr>
        <p:txBody>
          <a:bodyPr anchor="ctr">
            <a:normAutofit/>
          </a:bodyPr>
          <a:lstStyle/>
          <a:p>
            <a:r>
              <a:rPr lang="en-US" sz="4000"/>
              <a:t>Meeting User or Business Requirements</a:t>
            </a:r>
          </a:p>
        </p:txBody>
      </p:sp>
      <p:sp>
        <p:nvSpPr>
          <p:cNvPr id="3" name="Content Placeholder 2">
            <a:extLst>
              <a:ext uri="{FF2B5EF4-FFF2-40B4-BE49-F238E27FC236}">
                <a16:creationId xmlns:a16="http://schemas.microsoft.com/office/drawing/2014/main" id="{DDB42951-8D45-8687-D68C-D59F4D4D2C29}"/>
              </a:ext>
            </a:extLst>
          </p:cNvPr>
          <p:cNvSpPr>
            <a:spLocks noGrp="1"/>
          </p:cNvSpPr>
          <p:nvPr>
            <p:ph idx="1"/>
          </p:nvPr>
        </p:nvSpPr>
        <p:spPr>
          <a:xfrm>
            <a:off x="761800" y="2470244"/>
            <a:ext cx="5334197" cy="3769835"/>
          </a:xfrm>
        </p:spPr>
        <p:txBody>
          <a:bodyPr anchor="ctr">
            <a:normAutofit/>
          </a:bodyPr>
          <a:lstStyle/>
          <a:p>
            <a:r>
              <a:rPr lang="en-US" sz="2000" dirty="0"/>
              <a:t>The BI system is primarily used by department heads, hiring managers, and marketing teams. It has been customized and tailored in various ways to meet the needs of LinkedIn decision-makers who need data-driven decision-making to maximize the company’s market presence and improve their talent acquisition strategies.</a:t>
            </a:r>
          </a:p>
        </p:txBody>
      </p:sp>
      <p:pic>
        <p:nvPicPr>
          <p:cNvPr id="5" name="Picture 4" descr="Graph on document with pen">
            <a:extLst>
              <a:ext uri="{FF2B5EF4-FFF2-40B4-BE49-F238E27FC236}">
                <a16:creationId xmlns:a16="http://schemas.microsoft.com/office/drawing/2014/main" id="{F56CC620-C028-E5C9-F0AF-B6518213C013}"/>
              </a:ext>
            </a:extLst>
          </p:cNvPr>
          <p:cNvPicPr>
            <a:picLocks noChangeAspect="1"/>
          </p:cNvPicPr>
          <p:nvPr/>
        </p:nvPicPr>
        <p:blipFill rotWithShape="1">
          <a:blip r:embed="rId2"/>
          <a:srcRect l="30943" r="17221"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6690453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1931F6-0352-E939-0FA5-C723B05492CE}"/>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Meeting User or Business Requirements</a:t>
            </a:r>
          </a:p>
        </p:txBody>
      </p:sp>
      <p:graphicFrame>
        <p:nvGraphicFramePr>
          <p:cNvPr id="5" name="Content Placeholder 2">
            <a:extLst>
              <a:ext uri="{FF2B5EF4-FFF2-40B4-BE49-F238E27FC236}">
                <a16:creationId xmlns:a16="http://schemas.microsoft.com/office/drawing/2014/main" id="{453CBBC7-87BF-D8F2-CDF2-CFC38E919558}"/>
              </a:ext>
            </a:extLst>
          </p:cNvPr>
          <p:cNvGraphicFramePr>
            <a:graphicFrameLocks noGrp="1"/>
          </p:cNvGraphicFramePr>
          <p:nvPr>
            <p:ph idx="1"/>
            <p:extLst>
              <p:ext uri="{D42A27DB-BD31-4B8C-83A1-F6EECF244321}">
                <p14:modId xmlns:p14="http://schemas.microsoft.com/office/powerpoint/2010/main" val="2415344510"/>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52923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1512</TotalTime>
  <Words>5944</Words>
  <Application>Microsoft Office PowerPoint</Application>
  <PresentationFormat>Widescreen</PresentationFormat>
  <Paragraphs>254</Paragraphs>
  <Slides>47</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Aptos</vt:lpstr>
      <vt:lpstr>Aptos Display</vt:lpstr>
      <vt:lpstr>Arial</vt:lpstr>
      <vt:lpstr>Calibri</vt:lpstr>
      <vt:lpstr>Calibri Light</vt:lpstr>
      <vt:lpstr>Söhne</vt:lpstr>
      <vt:lpstr>ui-sans-serif</vt:lpstr>
      <vt:lpstr>Office Theme</vt:lpstr>
      <vt:lpstr>1_Office Theme</vt:lpstr>
      <vt:lpstr>Business Intelligence Application</vt:lpstr>
      <vt:lpstr>Business Intelligence</vt:lpstr>
      <vt:lpstr>BI Tools and Techniques</vt:lpstr>
      <vt:lpstr>BI Tools and Techniques</vt:lpstr>
      <vt:lpstr>BI Tools and Techniques</vt:lpstr>
      <vt:lpstr>BI Tools and Techniques (Application)</vt:lpstr>
      <vt:lpstr>BI Tools and Techniques (Application)</vt:lpstr>
      <vt:lpstr>Meeting User or Business Requirements</vt:lpstr>
      <vt:lpstr>Meeting User or Business Requirements</vt:lpstr>
      <vt:lpstr>Meeting User or Business Requirements</vt:lpstr>
      <vt:lpstr>Integrated Customizations into the Designs</vt:lpstr>
      <vt:lpstr>Integrated Customizations into the Designs</vt:lpstr>
      <vt:lpstr>Integrated Customizations into the Designs</vt:lpstr>
      <vt:lpstr>Integrated Customizations into the Designs</vt:lpstr>
      <vt:lpstr>Integrated Customizations into the Designs</vt:lpstr>
      <vt:lpstr>Integrated Customizations into the Designs</vt:lpstr>
      <vt:lpstr>Integrated Customizations into the Designs</vt:lpstr>
      <vt:lpstr>Integrated Customizations into the Designs</vt:lpstr>
      <vt:lpstr>Integrated Customizations into the Designs</vt:lpstr>
      <vt:lpstr>Integrated Customizations into the Designs</vt:lpstr>
      <vt:lpstr>Integrated Customizations into the Designs</vt:lpstr>
      <vt:lpstr>Some Insights</vt:lpstr>
      <vt:lpstr>Some Insights</vt:lpstr>
      <vt:lpstr>BI and Effective Decision-Making</vt:lpstr>
      <vt:lpstr>BI and Effective Decision-Making</vt:lpstr>
      <vt:lpstr>BI and Effective Decision-Making</vt:lpstr>
      <vt:lpstr>BI and Effective Decision-Making</vt:lpstr>
      <vt:lpstr>Case Studies: Enhancement of Operations Through BI Tools </vt:lpstr>
      <vt:lpstr>Amazon</vt:lpstr>
      <vt:lpstr>FedEx</vt:lpstr>
      <vt:lpstr>Coca-Cola</vt:lpstr>
      <vt:lpstr>Legal Considerations in the Utilization of BI Tools </vt:lpstr>
      <vt:lpstr>Data Privacy and Protection</vt:lpstr>
      <vt:lpstr>Intellectual Property Rights</vt:lpstr>
      <vt:lpstr>Compliance with Industry Standards</vt:lpstr>
      <vt:lpstr>Cross-Border Data Transfer</vt:lpstr>
      <vt:lpstr>Cybersecurity Measures</vt:lpstr>
      <vt:lpstr>Using BI to Extend Target Audience and Gain a Competitive Edge </vt:lpstr>
      <vt:lpstr>Enhanced Market Segmentation and Targeting</vt:lpstr>
      <vt:lpstr>Predictive Analytics for Consumer Behavior</vt:lpstr>
      <vt:lpstr>Product and Service Innovation</vt:lpstr>
      <vt:lpstr>Enhancing Customer Experience</vt:lpstr>
      <vt:lpstr>Compliance with Security Legislation</vt:lpstr>
      <vt:lpstr>References</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Intelligence Application</dc:title>
  <dc:creator>Marwan Al-Farah</dc:creator>
  <cp:lastModifiedBy>Marwan Al-Farah</cp:lastModifiedBy>
  <cp:revision>23</cp:revision>
  <dcterms:created xsi:type="dcterms:W3CDTF">2024-05-08T18:19:46Z</dcterms:created>
  <dcterms:modified xsi:type="dcterms:W3CDTF">2024-06-03T15:10:21Z</dcterms:modified>
</cp:coreProperties>
</file>