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65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60" r:id="rId13"/>
    <p:sldId id="276" r:id="rId14"/>
    <p:sldId id="277" r:id="rId15"/>
    <p:sldId id="278" r:id="rId16"/>
    <p:sldId id="281" r:id="rId17"/>
    <p:sldId id="283" r:id="rId18"/>
    <p:sldId id="284" r:id="rId19"/>
    <p:sldId id="285" r:id="rId20"/>
    <p:sldId id="286" r:id="rId21"/>
    <p:sldId id="288" r:id="rId22"/>
    <p:sldId id="313" r:id="rId23"/>
    <p:sldId id="287" r:id="rId24"/>
    <p:sldId id="292" r:id="rId25"/>
    <p:sldId id="295" r:id="rId26"/>
    <p:sldId id="296" r:id="rId27"/>
    <p:sldId id="297" r:id="rId28"/>
    <p:sldId id="293" r:id="rId29"/>
    <p:sldId id="261" r:id="rId30"/>
    <p:sldId id="262" r:id="rId31"/>
    <p:sldId id="299" r:id="rId32"/>
    <p:sldId id="300" r:id="rId33"/>
    <p:sldId id="301" r:id="rId34"/>
    <p:sldId id="302" r:id="rId35"/>
    <p:sldId id="303" r:id="rId36"/>
    <p:sldId id="304" r:id="rId37"/>
    <p:sldId id="312" r:id="rId38"/>
    <p:sldId id="263" r:id="rId39"/>
    <p:sldId id="310" r:id="rId40"/>
    <p:sldId id="306" r:id="rId41"/>
    <p:sldId id="30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94FF-5FA0-41A5-8D90-7E8A76A6CB4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7DBFC-D8BA-467E-A454-D9F5DA937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625B-A7FB-4EA9-8BC7-BDDB541A0A52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6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2F93-0D05-49C3-AA37-900A5DC764F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5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AA84-E0C1-41D6-9C8A-78262964D2BB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9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9CA7-6206-4A30-8D68-13F3D6F2C144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25C5-B889-44AD-A7E9-9FD676091BCC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5B1-C264-4F85-9824-EA2F1B489086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7F4F-54EA-4215-853E-3AF261E077B5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8E3A-6D3E-41EE-BFF9-3845AAA24013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C517-FE35-4D79-AEF4-CBC8B44AF1CE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8F33F4-EA99-402C-B6B5-3DCBDFE7AA5C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BF200-F7CD-4157-8DE6-90411F21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9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AC3D-0163-4388-A0AF-31858374AB1E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82EF3E-A08A-4BC8-954A-08AD7BA61038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FBF200-F7CD-4157-8DE6-90411F21BA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8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mato.com/lebano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ps.google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E196-9BDC-40C7-849B-B850D532B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1" y="295275"/>
            <a:ext cx="11925299" cy="2806407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Master thesis:</a:t>
            </a:r>
            <a:br>
              <a:rPr lang="en-US" dirty="0"/>
            </a:br>
            <a:r>
              <a:rPr lang="en-US" dirty="0"/>
              <a:t>Sentiment Analysis for Lebanese Arabizi Customers’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34289-56E1-479A-97D5-666EF29E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678" y="3372539"/>
            <a:ext cx="9144000" cy="1655762"/>
          </a:xfrm>
        </p:spPr>
        <p:txBody>
          <a:bodyPr>
            <a:no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Marwan Al Omari</a:t>
            </a:r>
          </a:p>
          <a:p>
            <a:r>
              <a:rPr lang="en-US" dirty="0"/>
              <a:t>Lebanese University</a:t>
            </a:r>
          </a:p>
          <a:p>
            <a:r>
              <a:rPr lang="en-US" dirty="0"/>
              <a:t>Center of Language Sciences and Communication</a:t>
            </a:r>
          </a:p>
          <a:p>
            <a:r>
              <a:rPr lang="en-US" dirty="0"/>
              <a:t>2019, MONDAY 29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6CB0AB-60C8-42A8-AA55-12253182D38D}"/>
              </a:ext>
            </a:extLst>
          </p:cNvPr>
          <p:cNvSpPr txBox="1">
            <a:spLocks/>
          </p:cNvSpPr>
          <p:nvPr/>
        </p:nvSpPr>
        <p:spPr>
          <a:xfrm>
            <a:off x="1524000" y="540364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Supervised by </a:t>
            </a:r>
            <a:r>
              <a:rPr lang="en-US" sz="2800" dirty="0"/>
              <a:t>Dr. Moustafa Al-Hajj</a:t>
            </a:r>
            <a:endParaRPr lang="en-US" dirty="0"/>
          </a:p>
          <a:p>
            <a:r>
              <a:rPr lang="en-US" dirty="0"/>
              <a:t>Co-supervised by </a:t>
            </a:r>
            <a:r>
              <a:rPr lang="en-US" sz="2800" dirty="0"/>
              <a:t>Dr. Amani Sabra</a:t>
            </a:r>
            <a:endParaRPr lang="en-US" dirty="0"/>
          </a:p>
        </p:txBody>
      </p:sp>
      <p:pic>
        <p:nvPicPr>
          <p:cNvPr id="6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86A69B18-FF44-42B2-A1BE-FC63096D33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342" y="0"/>
            <a:ext cx="5299364" cy="6954920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9EE98C28-CCE2-473C-BE08-8E0642A97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495" y="99176"/>
            <a:ext cx="1065237" cy="1331039"/>
          </a:xfrm>
          <a:prstGeom prst="rect">
            <a:avLst/>
          </a:prstGeom>
        </p:spPr>
      </p:pic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7BC53AED-940C-45EB-812C-43FA572FD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620" y="99176"/>
            <a:ext cx="1065237" cy="8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4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2660-2F40-4A0D-B0C9-9FFBE284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B02F-7111-45C2-AA2B-AE48CA6B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Language shift from Arabic to Arabizi for domination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Manual data collection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Lexicon-based analysis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Variety of writings in the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4572-A873-47F6-AF90-78B15CE4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36-D5B0-4124-81B2-C68ADAC2BE36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3CFB6-3038-4F3D-9CD6-B2728963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EF887-7DD7-436B-BE34-37649E10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7AA0-E9A1-43E5-9E4F-FD688EEF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F04B-DF61-4A55-AF9E-DDA78767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Benchmark Dataset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Real-time tool for Arabizi SA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Experimenting logistic regression with hyperparameter tuning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03BF-0C97-4A9F-A53E-12CF20DB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7931-143D-4BF8-A5F1-F0779BB92416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FF578-E00B-4CD6-A26C-24CF8F82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783F-513C-446D-A442-FC91D018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2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FD49-89CB-4899-907F-4173A219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5" y="14053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Methodology: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FA8F-5F4C-4D32-B1C7-2DBE011B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123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Mixed quantitative, descriptive, and experimental.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Statistical using of ML and rule-based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Describing characteristics of the corpus and the challenge.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Experimenting variables: sentiment ratings, dataset’s training and splitting percentages, training features, evaluation measures.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B47C8-3C27-4019-BFAD-6AF73F49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ADFE-B115-4EB8-A1CE-550F12F490CF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0B66E-DC13-4E72-8500-22A623D9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6A8BD-994B-43B7-99A0-21EA43B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1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5C39E-5C23-4C0B-80A7-783A3376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675" y="457200"/>
            <a:ext cx="6262181" cy="1628503"/>
          </a:xfrm>
        </p:spPr>
        <p:txBody>
          <a:bodyPr>
            <a:normAutofit/>
          </a:bodyPr>
          <a:lstStyle/>
          <a:p>
            <a:r>
              <a:rPr lang="en-US" sz="3600" dirty="0"/>
              <a:t>Methodology: Research Sample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4E1E00F-CAA6-4BF7-9BD7-4BCA6AC80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48808" cy="631071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3B29-61A2-4AE4-B0A9-2CE2865D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4" y="2198914"/>
            <a:ext cx="64215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dataset collected from: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Facebook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Zomato (</a:t>
            </a:r>
            <a:r>
              <a:rPr lang="en-US" sz="2800" dirty="0">
                <a:hlinkClick r:id="rId3"/>
              </a:rPr>
              <a:t>https://www.zomato.com/lebanon</a:t>
            </a:r>
            <a:r>
              <a:rPr lang="en-US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Google Map (</a:t>
            </a:r>
            <a:r>
              <a:rPr lang="en-US" sz="2800" dirty="0">
                <a:hlinkClick r:id="rId4"/>
              </a:rPr>
              <a:t>https://maps.google.com</a:t>
            </a:r>
            <a:r>
              <a:rPr lang="en-US" sz="2800" dirty="0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C2E2-793F-4EE4-9194-7DA052BF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2A48D4-0D8C-4BCA-8745-C17E7E9E346B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4D5D0-FC77-489F-B09C-4A3B7F3E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FF717-88FA-4081-868A-737D5A0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FBF200-F7CD-4157-8DE6-90411F21BAA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436F-0758-4299-8A4E-5685F69B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Research Sample(</a:t>
            </a:r>
            <a:r>
              <a:rPr lang="en-US" dirty="0" err="1"/>
              <a:t>conti</a:t>
            </a:r>
            <a:r>
              <a:rPr lang="en-US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08AD-C69A-4E34-9E56-FBEA3BBC7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corpus contains 2635 reviews in Excel CSV (Comma Separated Values) UTF-8 format.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00E14-94A0-421B-9CC6-A3975A86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93D7-32BB-4A11-B4F2-EB184C55D699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4AECA-60CC-4DA0-BB83-7BEC70AE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22D9A-AEF8-48CA-8608-4F755E1A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52214A-1981-4ACE-BF16-DBB682BCE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59893"/>
              </p:ext>
            </p:extLst>
          </p:nvPr>
        </p:nvGraphicFramePr>
        <p:xfrm>
          <a:off x="838200" y="2399250"/>
          <a:ext cx="10515600" cy="3760434"/>
        </p:xfrm>
        <a:graphic>
          <a:graphicData uri="http://schemas.openxmlformats.org/drawingml/2006/table">
            <a:tbl>
              <a:tblPr firstRow="1" firstCol="1" bandRow="1"/>
              <a:tblGrid>
                <a:gridCol w="2103120">
                  <a:extLst>
                    <a:ext uri="{9D8B030D-6E8A-4147-A177-3AD203B41FA5}">
                      <a16:colId xmlns:a16="http://schemas.microsoft.com/office/drawing/2014/main" val="25115981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42212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686534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7000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09911649"/>
                    </a:ext>
                  </a:extLst>
                </a:gridCol>
              </a:tblGrid>
              <a:tr h="447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pagename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servicesector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review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review (in English)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rating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74100"/>
                  </a:ext>
                </a:extLst>
              </a:tr>
              <a:tr h="949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 Saha Restaurant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La3de 7ilwe bs </a:t>
                      </a:r>
                      <a:r>
                        <a:rPr lang="fr-FR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lakel</a:t>
                      </a: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mano</a:t>
                      </a: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tayyib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Beautiful ambiance but the food is not delicious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612279"/>
                  </a:ext>
                </a:extLst>
              </a:tr>
              <a:tr h="447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 Jawad Restaurant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sayer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abadan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ma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tayib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it is no more delicious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942638"/>
                  </a:ext>
                </a:extLst>
              </a:tr>
              <a:tr h="447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Shadi Najjar Store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Walla mnih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Wallah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good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617301"/>
                  </a:ext>
                </a:extLst>
              </a:tr>
              <a:tr h="447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Hayat Doner Alturki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Ktir tayeb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Very delicious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818818"/>
                  </a:ext>
                </a:extLst>
              </a:tr>
              <a:tr h="447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Ahwak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7aramiye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Thieves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38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4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E69B-876B-42F4-BD4A-1C8D1D46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Methodology: Data Preprocessing and Filtering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B9F4631-311C-4BBC-A8C9-E81564D4C9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03"/>
            <a:ext cx="4524375" cy="31683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C089-9945-499B-A9C4-503C76DA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b="1" dirty="0"/>
              <a:t>Removal of reviews with “neutral” sentiment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3-star reviews dropped to avoid confusion.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Ratings’ Encodings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1755 Reviews with values of 5s and 4s encoded as 1 (positive sentiment)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880 Reviews with values of 1s and 2s encoded as 0 (negative sentiment).</a:t>
            </a:r>
            <a:endParaRPr lang="en-US" b="1" dirty="0"/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Data splitting for training and testing</a:t>
            </a:r>
          </a:p>
          <a:p>
            <a:pPr marL="0" indent="0">
              <a:buNone/>
            </a:pPr>
            <a:r>
              <a:rPr lang="en-US" dirty="0"/>
              <a:t>Random split 80% for training and 20% for testing.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Training set is 2098 examples with 684 negative and 1414 positive. 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Testing set is 784 examples with 176 negative and 349 positive.</a:t>
            </a:r>
          </a:p>
          <a:p>
            <a:pPr marL="457200" indent="-457200">
              <a:buFont typeface="+mj-lt"/>
              <a:buAutoNum type="alphaUcPeriod"/>
            </a:pPr>
            <a:endParaRPr lang="en-US" b="1" dirty="0"/>
          </a:p>
          <a:p>
            <a:pPr marL="457200" indent="-457200">
              <a:buFont typeface="+mj-lt"/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DC28-3D84-45DD-B62D-32CAF910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848785-2040-4ACC-8888-F96959F75CD0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AEC2E-6AF4-46A8-B639-06FA5A1D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FB9E-FE51-48FB-BEC5-B68795DC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FBF200-F7CD-4157-8DE6-90411F21BAA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FB43-F390-4841-A285-4ADE9614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23A1-E8CE-4D93-BDBD-59699493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Removal of User’s Related Information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To ensure maintenance of ethical standards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Lower Case Conversion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D419F-E863-4CB1-A954-B8BB1D9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8045-B3AC-42C8-831F-22A6E0D054F7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323F-4B8B-4684-9A0C-8D374D7D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FA270-A97B-424F-9450-E5FF64BA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8D55A-309D-468D-963B-8C93B2F78D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61" y="3259961"/>
            <a:ext cx="7189366" cy="18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9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CDE4-12A7-4A9C-8BD3-D5A04820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Representation</a:t>
            </a:r>
            <a:br>
              <a:rPr lang="en-US" dirty="0"/>
            </a:br>
            <a:r>
              <a:rPr lang="en-US" dirty="0"/>
              <a:t>Bag of Words (BoW)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D5DA-D128-4C6D-A3F7-3C551FF9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Assigning a weight to t based on the frequency of occurrences of t in d.</a:t>
            </a:r>
          </a:p>
          <a:p>
            <a:pPr marL="0" indent="0" algn="just">
              <a:buNone/>
            </a:pPr>
            <a:r>
              <a:rPr lang="en-US" sz="2400" dirty="0"/>
              <a:t>Example: “a7la mat3m a7la 3alam”, “A7la café”, and “A7la mat3m”.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F1F57-C05A-456A-A35F-0DDC1D4A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2670-EFDB-4A3E-AA75-06F2E397933F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F3224-3D9B-4A2D-A863-6F6500B4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12825-0433-45C4-AAA3-A264014B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F2B1F3B-9CE6-4BC4-90A9-B1C0FE7EFC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20535"/>
                  </p:ext>
                </p:extLst>
              </p:nvPr>
            </p:nvGraphicFramePr>
            <p:xfrm>
              <a:off x="868679" y="2808215"/>
              <a:ext cx="10515601" cy="329121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02645">
                      <a:extLst>
                        <a:ext uri="{9D8B030D-6E8A-4147-A177-3AD203B41FA5}">
                          <a16:colId xmlns:a16="http://schemas.microsoft.com/office/drawing/2014/main" val="3119802047"/>
                        </a:ext>
                      </a:extLst>
                    </a:gridCol>
                    <a:gridCol w="2042130">
                      <a:extLst>
                        <a:ext uri="{9D8B030D-6E8A-4147-A177-3AD203B41FA5}">
                          <a16:colId xmlns:a16="http://schemas.microsoft.com/office/drawing/2014/main" val="3072593922"/>
                        </a:ext>
                      </a:extLst>
                    </a:gridCol>
                    <a:gridCol w="2978018">
                      <a:extLst>
                        <a:ext uri="{9D8B030D-6E8A-4147-A177-3AD203B41FA5}">
                          <a16:colId xmlns:a16="http://schemas.microsoft.com/office/drawing/2014/main" val="2129914483"/>
                        </a:ext>
                      </a:extLst>
                    </a:gridCol>
                    <a:gridCol w="1892808">
                      <a:extLst>
                        <a:ext uri="{9D8B030D-6E8A-4147-A177-3AD203B41FA5}">
                          <a16:colId xmlns:a16="http://schemas.microsoft.com/office/drawing/2014/main" val="571819764"/>
                        </a:ext>
                      </a:extLst>
                    </a:gridCol>
                  </a:tblGrid>
                  <a:tr h="3759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4457142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 dirty="0">
                              <a:effectLst/>
                            </a:rPr>
                            <a:t>a7la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62752087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 dirty="0">
                              <a:effectLst/>
                            </a:rPr>
                            <a:t>mat3m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8075224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 dirty="0">
                              <a:effectLst/>
                            </a:rPr>
                            <a:t>3alam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19050626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>
                              <a:effectLst/>
                            </a:rPr>
                            <a:t>café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6383914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>
                              <a:effectLst/>
                            </a:rPr>
                            <a:t>a7la café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61371968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>
                              <a:effectLst/>
                            </a:rPr>
                            <a:t>a7la mat3m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71496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>
                              <a:effectLst/>
                            </a:rPr>
                            <a:t>mat3m a7la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83834512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 dirty="0">
                              <a:effectLst/>
                            </a:rPr>
                            <a:t>a7la 3alam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57054884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>
                              <a:effectLst/>
                            </a:rPr>
                            <a:t>a7la mat3m a7la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904215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 dirty="0">
                              <a:effectLst/>
                            </a:rPr>
                            <a:t>mat3m a7la 3alam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0602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F2B1F3B-9CE6-4BC4-90A9-B1C0FE7EFC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20535"/>
                  </p:ext>
                </p:extLst>
              </p:nvPr>
            </p:nvGraphicFramePr>
            <p:xfrm>
              <a:off x="868679" y="2808215"/>
              <a:ext cx="10515601" cy="329121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02645">
                      <a:extLst>
                        <a:ext uri="{9D8B030D-6E8A-4147-A177-3AD203B41FA5}">
                          <a16:colId xmlns:a16="http://schemas.microsoft.com/office/drawing/2014/main" val="3119802047"/>
                        </a:ext>
                      </a:extLst>
                    </a:gridCol>
                    <a:gridCol w="2042130">
                      <a:extLst>
                        <a:ext uri="{9D8B030D-6E8A-4147-A177-3AD203B41FA5}">
                          <a16:colId xmlns:a16="http://schemas.microsoft.com/office/drawing/2014/main" val="3072593922"/>
                        </a:ext>
                      </a:extLst>
                    </a:gridCol>
                    <a:gridCol w="2978018">
                      <a:extLst>
                        <a:ext uri="{9D8B030D-6E8A-4147-A177-3AD203B41FA5}">
                          <a16:colId xmlns:a16="http://schemas.microsoft.com/office/drawing/2014/main" val="2129914483"/>
                        </a:ext>
                      </a:extLst>
                    </a:gridCol>
                    <a:gridCol w="1892808">
                      <a:extLst>
                        <a:ext uri="{9D8B030D-6E8A-4147-A177-3AD203B41FA5}">
                          <a16:colId xmlns:a16="http://schemas.microsoft.com/office/drawing/2014/main" val="571819764"/>
                        </a:ext>
                      </a:extLst>
                    </a:gridCol>
                  </a:tblGrid>
                  <a:tr h="421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9" t="-1449" r="-192724" b="-7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6190" t="-1449" r="-238988" b="-7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0164" t="-1449" r="-64549" b="-7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55305" t="-1449" r="-1286" b="-7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4457142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 dirty="0">
                              <a:effectLst/>
                            </a:rPr>
                            <a:t>a7la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62752087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 dirty="0">
                              <a:effectLst/>
                            </a:rPr>
                            <a:t>mat3m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8075224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 dirty="0">
                              <a:effectLst/>
                            </a:rPr>
                            <a:t>3alam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19050626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>
                              <a:effectLst/>
                            </a:rPr>
                            <a:t>café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63839145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>
                              <a:effectLst/>
                            </a:rPr>
                            <a:t>a7la café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61371968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>
                              <a:effectLst/>
                            </a:rPr>
                            <a:t>a7la mat3m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714965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>
                              <a:effectLst/>
                            </a:rPr>
                            <a:t>mat3m a7la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83834512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 dirty="0">
                              <a:effectLst/>
                            </a:rPr>
                            <a:t>a7la 3alam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57054884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>
                              <a:effectLst/>
                            </a:rPr>
                            <a:t>a7la mat3m a7la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9042155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400" dirty="0">
                              <a:effectLst/>
                            </a:rPr>
                            <a:t>mat3m a7la 3alam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06023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47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10F8-158E-424B-BAAA-554E4514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 and Inverse Document Frequency (TF*IDF)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4A9AF-C7AE-46A5-8FEF-170712B76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𝑡𝑓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is BoW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𝑖𝑑𝑓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recognizes less frequent terms with large weights, while low weight for frequent terms in documents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#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1+#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			     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4A9AF-C7AE-46A5-8FEF-170712B76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E53A9-3EB8-4D2D-B570-9019B954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4616-718D-4E5A-8495-DE31C02A6447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6A2D-F0DF-494B-BA1C-E9BCB444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46B7A-2E02-4CC9-B4D7-3CAA89BC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1FC71A-F6BD-49FD-A23A-559C69E23F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524323"/>
                  </p:ext>
                </p:extLst>
              </p:nvPr>
            </p:nvGraphicFramePr>
            <p:xfrm>
              <a:off x="2256640" y="2927758"/>
              <a:ext cx="6853804" cy="33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4098">
                      <a:extLst>
                        <a:ext uri="{9D8B030D-6E8A-4147-A177-3AD203B41FA5}">
                          <a16:colId xmlns:a16="http://schemas.microsoft.com/office/drawing/2014/main" val="547346136"/>
                        </a:ext>
                      </a:extLst>
                    </a:gridCol>
                    <a:gridCol w="2479706">
                      <a:extLst>
                        <a:ext uri="{9D8B030D-6E8A-4147-A177-3AD203B41FA5}">
                          <a16:colId xmlns:a16="http://schemas.microsoft.com/office/drawing/2014/main" val="3514873917"/>
                        </a:ext>
                      </a:extLst>
                    </a:gridCol>
                  </a:tblGrid>
                  <a:tr h="44236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𝒊𝒅𝒇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𝒊𝒅𝒇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2109724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a7la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-0.124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91113839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mat3m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04130424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3alam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0.176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4254355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café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0.176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88192116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a7la café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0.176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30934422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a7la mat3m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412347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mat3m a7la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0.176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7364608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a7la 3alam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0.176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6036116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a7la mat3m a7la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0.176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7305047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mat3m a7la 3alam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0.176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09005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1FC71A-F6BD-49FD-A23A-559C69E23F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524323"/>
                  </p:ext>
                </p:extLst>
              </p:nvPr>
            </p:nvGraphicFramePr>
            <p:xfrm>
              <a:off x="2256640" y="2927758"/>
              <a:ext cx="6853804" cy="33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4098">
                      <a:extLst>
                        <a:ext uri="{9D8B030D-6E8A-4147-A177-3AD203B41FA5}">
                          <a16:colId xmlns:a16="http://schemas.microsoft.com/office/drawing/2014/main" val="547346136"/>
                        </a:ext>
                      </a:extLst>
                    </a:gridCol>
                    <a:gridCol w="2479706">
                      <a:extLst>
                        <a:ext uri="{9D8B030D-6E8A-4147-A177-3AD203B41FA5}">
                          <a16:colId xmlns:a16="http://schemas.microsoft.com/office/drawing/2014/main" val="3514873917"/>
                        </a:ext>
                      </a:extLst>
                    </a:gridCol>
                  </a:tblGrid>
                  <a:tr h="4423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" t="-1370" r="-57242" b="-673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6658" t="-1370" r="-983" b="-673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2109724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a7la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-0.124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91113839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mat3m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04130424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3alam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0.176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4254355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café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0.176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88192116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a7la café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0.176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30934422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a7la mat3m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412347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mat3m a7la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0.176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7364608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a7la 3alam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0.176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6036116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a7la mat3m a7la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0.176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7305047"/>
                      </a:ext>
                    </a:extLst>
                  </a:tr>
                  <a:tr h="2894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mat3m a7la 3alam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0.176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09005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48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A3C7-F0E0-4670-9664-68FDDF01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TF*IDF (</a:t>
            </a:r>
            <a:r>
              <a:rPr lang="en-US" dirty="0" err="1"/>
              <a:t>conti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BAC3-48E4-4696-87BC-7526BB68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5521D-93EF-4A11-845E-EDA2C328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8A9-0A91-45DB-98F1-7299A9907853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BF289-F63D-4E5A-8CA0-C1E93F40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A3CC-02C3-4236-9BBF-6E698374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A6CA3E2-E41E-44F2-B8DB-952C297E9D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45"/>
                  </p:ext>
                </p:extLst>
              </p:nvPr>
            </p:nvGraphicFramePr>
            <p:xfrm>
              <a:off x="3803631" y="1916010"/>
              <a:ext cx="6940013" cy="41208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54281">
                      <a:extLst>
                        <a:ext uri="{9D8B030D-6E8A-4147-A177-3AD203B41FA5}">
                          <a16:colId xmlns:a16="http://schemas.microsoft.com/office/drawing/2014/main" val="240589374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3087898679"/>
                        </a:ext>
                      </a:extLst>
                    </a:gridCol>
                    <a:gridCol w="1837189">
                      <a:extLst>
                        <a:ext uri="{9D8B030D-6E8A-4147-A177-3AD203B41FA5}">
                          <a16:colId xmlns:a16="http://schemas.microsoft.com/office/drawing/2014/main" val="981800745"/>
                        </a:ext>
                      </a:extLst>
                    </a:gridCol>
                    <a:gridCol w="1879134">
                      <a:extLst>
                        <a:ext uri="{9D8B030D-6E8A-4147-A177-3AD203B41FA5}">
                          <a16:colId xmlns:a16="http://schemas.microsoft.com/office/drawing/2014/main" val="67240481"/>
                        </a:ext>
                      </a:extLst>
                    </a:gridCol>
                  </a:tblGrid>
                  <a:tr h="3759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5999774"/>
                      </a:ext>
                    </a:extLst>
                  </a:tr>
                  <a:tr h="3365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 dirty="0">
                              <a:effectLst/>
                            </a:rPr>
                            <a:t>a7la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-0.248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-0.124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-0.124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9224152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 dirty="0">
                              <a:effectLst/>
                            </a:rPr>
                            <a:t>mat3m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15092990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3alam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0.176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809701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 dirty="0">
                              <a:effectLst/>
                            </a:rPr>
                            <a:t>café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0.176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52061011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a7la café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0.176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26635252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a7la mat3m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317900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mat3m a7la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0.176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22446747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a7la 3alam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0.176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312195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a7la mat3m a7la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0.176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9581315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mat3m a7la 3alam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0.176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7879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A6CA3E2-E41E-44F2-B8DB-952C297E9D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45"/>
                  </p:ext>
                </p:extLst>
              </p:nvPr>
            </p:nvGraphicFramePr>
            <p:xfrm>
              <a:off x="3803631" y="1916010"/>
              <a:ext cx="6940013" cy="41208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54281">
                      <a:extLst>
                        <a:ext uri="{9D8B030D-6E8A-4147-A177-3AD203B41FA5}">
                          <a16:colId xmlns:a16="http://schemas.microsoft.com/office/drawing/2014/main" val="240589374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3087898679"/>
                        </a:ext>
                      </a:extLst>
                    </a:gridCol>
                    <a:gridCol w="1837189">
                      <a:extLst>
                        <a:ext uri="{9D8B030D-6E8A-4147-A177-3AD203B41FA5}">
                          <a16:colId xmlns:a16="http://schemas.microsoft.com/office/drawing/2014/main" val="981800745"/>
                        </a:ext>
                      </a:extLst>
                    </a:gridCol>
                    <a:gridCol w="1879134">
                      <a:extLst>
                        <a:ext uri="{9D8B030D-6E8A-4147-A177-3AD203B41FA5}">
                          <a16:colId xmlns:a16="http://schemas.microsoft.com/office/drawing/2014/main" val="67240481"/>
                        </a:ext>
                      </a:extLst>
                    </a:gridCol>
                  </a:tblGrid>
                  <a:tr h="467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92" t="-1299" r="-348627" b="-8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3091" t="-1299" r="-223273" b="-8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6412" t="-1299" r="-103987" b="-8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69256" t="-1299" r="-1294" b="-805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99774"/>
                      </a:ext>
                    </a:extLst>
                  </a:tr>
                  <a:tr h="3365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 dirty="0">
                              <a:effectLst/>
                            </a:rPr>
                            <a:t>a7la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-0.248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-0.124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-0.124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92241525"/>
                      </a:ext>
                    </a:extLst>
                  </a:tr>
                  <a:tr h="3279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 dirty="0">
                              <a:effectLst/>
                            </a:rPr>
                            <a:t>mat3m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15092990"/>
                      </a:ext>
                    </a:extLst>
                  </a:tr>
                  <a:tr h="3279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3alam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0.176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809701"/>
                      </a:ext>
                    </a:extLst>
                  </a:tr>
                  <a:tr h="3279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 dirty="0">
                              <a:effectLst/>
                            </a:rPr>
                            <a:t>café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0.176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52061011"/>
                      </a:ext>
                    </a:extLst>
                  </a:tr>
                  <a:tr h="3279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a7la café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0.176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26635252"/>
                      </a:ext>
                    </a:extLst>
                  </a:tr>
                  <a:tr h="3279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a7la mat3m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317900"/>
                      </a:ext>
                    </a:extLst>
                  </a:tr>
                  <a:tr h="3279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mat3m a7la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0.176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22446747"/>
                      </a:ext>
                    </a:extLst>
                  </a:tr>
                  <a:tr h="3279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a7la 3alam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0.176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3121953"/>
                      </a:ext>
                    </a:extLst>
                  </a:tr>
                  <a:tr h="3279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a7la mat3m a7la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0.176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95813153"/>
                      </a:ext>
                    </a:extLst>
                  </a:tr>
                  <a:tr h="69367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501650" algn="l"/>
                            </a:tabLst>
                          </a:pPr>
                          <a:r>
                            <a:rPr lang="en-US" sz="1600">
                              <a:effectLst/>
                            </a:rPr>
                            <a:t>mat3m a7la 3alam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0.176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7879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47A84A-A6FA-4AC2-9155-931E89099D2D}"/>
                  </a:ext>
                </a:extLst>
              </p:cNvPr>
              <p:cNvSpPr/>
              <p:nvPr/>
            </p:nvSpPr>
            <p:spPr>
              <a:xfrm>
                <a:off x="1350628" y="3595802"/>
                <a:ext cx="18060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𝑡𝑓</m:t>
                    </m:r>
                  </m:oMath>
                </a14:m>
                <a:r>
                  <a:rPr lang="en-US" sz="2800" dirty="0"/>
                  <a:t>*</a:t>
                </a:r>
                <a:r>
                  <a:rPr lang="en-US" sz="2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𝑖𝑑𝑓</m:t>
                    </m:r>
                  </m:oMath>
                </a14:m>
                <a:r>
                  <a:rPr lang="en-US" sz="2800" dirty="0"/>
                  <a:t>=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47A84A-A6FA-4AC2-9155-931E89099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28" y="3595802"/>
                <a:ext cx="180607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60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E1D2-FCA4-4FB6-BD80-1698EF18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" y="172620"/>
            <a:ext cx="10515600" cy="1325563"/>
          </a:xfrm>
        </p:spPr>
        <p:txBody>
          <a:bodyPr/>
          <a:lstStyle/>
          <a:p>
            <a:r>
              <a:rPr lang="en-US" dirty="0"/>
              <a:t>Presentation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2D6D-2FFB-4BEB-851B-0786B411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26" y="1770894"/>
            <a:ext cx="10712116" cy="4546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98D9-42AA-45E5-83C7-8A78ED69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0E8C-51A6-4F8E-834C-A60A8C466CD2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F994-EC2E-4BAB-8D2A-20BFDBEF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2A1FC-3AF9-4637-A379-15C68084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C76E-8842-4DC1-8B4B-09597F82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Tools: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1C16-5870-4CD9-9F02-35DC1737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5" y="186889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Logistic regression uses sigmoid function (S-shaped curve)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map +∞ and -∞ to scale between 0 and 1.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3F40C-549A-4798-9B1C-098F12C1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08C-69DA-47B0-9B0C-38B9E6B031CA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5C762-6D30-4194-B7F8-14C36C4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DC6F1-1684-4CF4-8520-BB530400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F50D4-5A91-45EA-B90D-217D46C5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04" y="2558643"/>
            <a:ext cx="6266576" cy="37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1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7ABE-16E2-44BD-9457-6D93B996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AE7759-C3C6-4FA2-8CA8-125743479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logistic function calculates coefficients’ values in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sigmoid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maps the result into a scale between 0 and 1 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=±1|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AE7759-C3C6-4FA2-8CA8-125743479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6B85-DD07-4FDD-80CB-36EF9B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C08D-82AB-4B3A-9961-9815F39552EB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3D385-0B83-476E-B6C7-35EE8560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298E6-F7B8-4E53-BA8A-8CBA14DF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492A0-065E-4800-A99F-BBB17CF03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38" y="2539767"/>
            <a:ext cx="8046720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7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7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8CAEF-5005-4A0A-ABAF-39A03B8D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Logistic Regression (Example)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89646-CD99-49C0-95BA-CEEB8206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1A35871-27B9-4C24-9691-CD6643A89006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E717-8356-44C8-B9FA-D21358D9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166E-B010-4CA0-B6AB-18285EED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3FBF200-F7CD-4157-8DE6-90411F21BAAE}" type="slidenum">
              <a:rPr lang="en-US" smtClean="0"/>
              <a:pPr defTabSz="914400">
                <a:spcAft>
                  <a:spcPts val="600"/>
                </a:spcAft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13AEBCA-8BFA-4F57-89FD-B0B483DBD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02695"/>
                  </p:ext>
                </p:extLst>
              </p:nvPr>
            </p:nvGraphicFramePr>
            <p:xfrm>
              <a:off x="7087287" y="1217097"/>
              <a:ext cx="4792606" cy="32128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6303">
                      <a:extLst>
                        <a:ext uri="{9D8B030D-6E8A-4147-A177-3AD203B41FA5}">
                          <a16:colId xmlns:a16="http://schemas.microsoft.com/office/drawing/2014/main" val="2846745621"/>
                        </a:ext>
                      </a:extLst>
                    </a:gridCol>
                    <a:gridCol w="2396303">
                      <a:extLst>
                        <a:ext uri="{9D8B030D-6E8A-4147-A177-3AD203B41FA5}">
                          <a16:colId xmlns:a16="http://schemas.microsoft.com/office/drawing/2014/main" val="1385428854"/>
                        </a:ext>
                      </a:extLst>
                    </a:gridCol>
                  </a:tblGrid>
                  <a:tr h="6425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𝑆𝑐𝑜𝑟𝑒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𝑠𝑖𝑔𝑚𝑜𝑖𝑑</m:t>
                                </m:r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0114540"/>
                      </a:ext>
                    </a:extLst>
                  </a:tr>
                  <a:tr h="6425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694106"/>
                      </a:ext>
                    </a:extLst>
                  </a:tr>
                  <a:tr h="6425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5215697"/>
                      </a:ext>
                    </a:extLst>
                  </a:tr>
                  <a:tr h="6425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0218197"/>
                      </a:ext>
                    </a:extLst>
                  </a:tr>
                  <a:tr h="6425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24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13AEBCA-8BFA-4F57-89FD-B0B483DBD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02695"/>
                  </p:ext>
                </p:extLst>
              </p:nvPr>
            </p:nvGraphicFramePr>
            <p:xfrm>
              <a:off x="7087287" y="1217097"/>
              <a:ext cx="4792606" cy="32128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6303">
                      <a:extLst>
                        <a:ext uri="{9D8B030D-6E8A-4147-A177-3AD203B41FA5}">
                          <a16:colId xmlns:a16="http://schemas.microsoft.com/office/drawing/2014/main" val="2846745621"/>
                        </a:ext>
                      </a:extLst>
                    </a:gridCol>
                    <a:gridCol w="2396303">
                      <a:extLst>
                        <a:ext uri="{9D8B030D-6E8A-4147-A177-3AD203B41FA5}">
                          <a16:colId xmlns:a16="http://schemas.microsoft.com/office/drawing/2014/main" val="1385428854"/>
                        </a:ext>
                      </a:extLst>
                    </a:gridCol>
                  </a:tblGrid>
                  <a:tr h="6425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4" t="-943" r="-10076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09" t="-943" r="-1018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0114540"/>
                      </a:ext>
                    </a:extLst>
                  </a:tr>
                  <a:tr h="6425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694106"/>
                      </a:ext>
                    </a:extLst>
                  </a:tr>
                  <a:tr h="6425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5215697"/>
                      </a:ext>
                    </a:extLst>
                  </a:tr>
                  <a:tr h="6425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0218197"/>
                      </a:ext>
                    </a:extLst>
                  </a:tr>
                  <a:tr h="64257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2444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9D65F116-15B3-4623-B3FB-513BDCB5E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1" b="8242"/>
          <a:stretch/>
        </p:blipFill>
        <p:spPr>
          <a:xfrm>
            <a:off x="20168" y="375507"/>
            <a:ext cx="6639952" cy="41178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D9F8AA-7E83-41E6-A50A-EDBA8265530A}"/>
              </a:ext>
            </a:extLst>
          </p:cNvPr>
          <p:cNvCxnSpPr>
            <a:cxnSpLocks/>
          </p:cNvCxnSpPr>
          <p:nvPr/>
        </p:nvCxnSpPr>
        <p:spPr>
          <a:xfrm flipV="1">
            <a:off x="3496826" y="2290192"/>
            <a:ext cx="0" cy="1749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A5D826-7C3E-4744-8EBA-56B5834082E1}"/>
              </a:ext>
            </a:extLst>
          </p:cNvPr>
          <p:cNvCxnSpPr>
            <a:cxnSpLocks/>
          </p:cNvCxnSpPr>
          <p:nvPr/>
        </p:nvCxnSpPr>
        <p:spPr>
          <a:xfrm flipV="1">
            <a:off x="478172" y="2290192"/>
            <a:ext cx="3018654" cy="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7BDB6-6667-445A-A594-7281743B341A}"/>
              </a:ext>
            </a:extLst>
          </p:cNvPr>
          <p:cNvCxnSpPr>
            <a:cxnSpLocks/>
          </p:cNvCxnSpPr>
          <p:nvPr/>
        </p:nvCxnSpPr>
        <p:spPr>
          <a:xfrm flipV="1">
            <a:off x="2030136" y="3665989"/>
            <a:ext cx="0" cy="42027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D266A2-F253-4EFB-B816-56F2D54A799D}"/>
              </a:ext>
            </a:extLst>
          </p:cNvPr>
          <p:cNvCxnSpPr>
            <a:cxnSpLocks/>
          </p:cNvCxnSpPr>
          <p:nvPr/>
        </p:nvCxnSpPr>
        <p:spPr>
          <a:xfrm>
            <a:off x="478172" y="3665989"/>
            <a:ext cx="155196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793071-D58F-44FE-B962-B3EDAE1DB20C}"/>
              </a:ext>
            </a:extLst>
          </p:cNvPr>
          <p:cNvCxnSpPr>
            <a:cxnSpLocks/>
          </p:cNvCxnSpPr>
          <p:nvPr/>
        </p:nvCxnSpPr>
        <p:spPr>
          <a:xfrm flipH="1" flipV="1">
            <a:off x="4974671" y="914400"/>
            <a:ext cx="2" cy="317186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57AFBE-4C73-4EE0-A2C1-4FC2552E0434}"/>
              </a:ext>
            </a:extLst>
          </p:cNvPr>
          <p:cNvCxnSpPr>
            <a:cxnSpLocks/>
          </p:cNvCxnSpPr>
          <p:nvPr/>
        </p:nvCxnSpPr>
        <p:spPr>
          <a:xfrm flipV="1">
            <a:off x="478172" y="914401"/>
            <a:ext cx="4496499" cy="1165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C6FA81-B2F5-49FF-A8E9-049C12FBED66}"/>
              </a:ext>
            </a:extLst>
          </p:cNvPr>
          <p:cNvCxnSpPr>
            <a:cxnSpLocks/>
          </p:cNvCxnSpPr>
          <p:nvPr/>
        </p:nvCxnSpPr>
        <p:spPr>
          <a:xfrm flipH="1" flipV="1">
            <a:off x="6442743" y="595618"/>
            <a:ext cx="3" cy="34906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BB25A5-A110-4E07-B118-747093C17864}"/>
              </a:ext>
            </a:extLst>
          </p:cNvPr>
          <p:cNvCxnSpPr>
            <a:cxnSpLocks/>
          </p:cNvCxnSpPr>
          <p:nvPr/>
        </p:nvCxnSpPr>
        <p:spPr>
          <a:xfrm flipV="1">
            <a:off x="478172" y="595618"/>
            <a:ext cx="5956182" cy="1165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9C5F-1FE9-4231-9A6E-4305CB6A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(BoW 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F0411DDF-633C-453E-9D41-6CEB0AD9588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5355211"/>
                  </p:ext>
                </p:extLst>
              </p:nvPr>
            </p:nvGraphicFramePr>
            <p:xfrm>
              <a:off x="2395768" y="2052783"/>
              <a:ext cx="5937250" cy="17299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78660">
                      <a:extLst>
                        <a:ext uri="{9D8B030D-6E8A-4147-A177-3AD203B41FA5}">
                          <a16:colId xmlns:a16="http://schemas.microsoft.com/office/drawing/2014/main" val="50396489"/>
                        </a:ext>
                      </a:extLst>
                    </a:gridCol>
                    <a:gridCol w="1979295">
                      <a:extLst>
                        <a:ext uri="{9D8B030D-6E8A-4147-A177-3AD203B41FA5}">
                          <a16:colId xmlns:a16="http://schemas.microsoft.com/office/drawing/2014/main" val="2587308565"/>
                        </a:ext>
                      </a:extLst>
                    </a:gridCol>
                    <a:gridCol w="1979295">
                      <a:extLst>
                        <a:ext uri="{9D8B030D-6E8A-4147-A177-3AD203B41FA5}">
                          <a16:colId xmlns:a16="http://schemas.microsoft.com/office/drawing/2014/main" val="74027044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Input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Coefficient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Value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29576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Intercept (default)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30697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#awesome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92949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#terrible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7880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F0411DDF-633C-453E-9D41-6CEB0AD9588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5355211"/>
                  </p:ext>
                </p:extLst>
              </p:nvPr>
            </p:nvGraphicFramePr>
            <p:xfrm>
              <a:off x="2395768" y="2052783"/>
              <a:ext cx="5937250" cy="17299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78660">
                      <a:extLst>
                        <a:ext uri="{9D8B030D-6E8A-4147-A177-3AD203B41FA5}">
                          <a16:colId xmlns:a16="http://schemas.microsoft.com/office/drawing/2014/main" val="50396489"/>
                        </a:ext>
                      </a:extLst>
                    </a:gridCol>
                    <a:gridCol w="1979295">
                      <a:extLst>
                        <a:ext uri="{9D8B030D-6E8A-4147-A177-3AD203B41FA5}">
                          <a16:colId xmlns:a16="http://schemas.microsoft.com/office/drawing/2014/main" val="2587308565"/>
                        </a:ext>
                      </a:extLst>
                    </a:gridCol>
                    <a:gridCol w="1979295">
                      <a:extLst>
                        <a:ext uri="{9D8B030D-6E8A-4147-A177-3AD203B41FA5}">
                          <a16:colId xmlns:a16="http://schemas.microsoft.com/office/drawing/2014/main" val="740270442"/>
                        </a:ext>
                      </a:extLst>
                    </a:gridCol>
                  </a:tblGrid>
                  <a:tr h="327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15" t="-1852" r="-201231" b="-43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926" t="-1852" r="-101852" b="-43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Value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29576410"/>
                      </a:ext>
                    </a:extLst>
                  </a:tr>
                  <a:tr h="467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Intercept (default)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926" t="-71429" r="-101852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08" t="-71429" r="-1538" b="-2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069743"/>
                      </a:ext>
                    </a:extLst>
                  </a:tr>
                  <a:tr h="467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#awesome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926" t="-171429" r="-101852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08" t="-171429" r="-1538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2949478"/>
                      </a:ext>
                    </a:extLst>
                  </a:tr>
                  <a:tr h="467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#terrible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926" t="-271429" r="-101852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08" t="-271429" r="-1538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880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0C245-B023-4F72-98A7-D38878E7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7F91-EE87-483D-B321-65C80B647B4D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FCA2F-2019-4269-91C4-E3679DE0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1D35C-A782-432C-B95A-AA8BAF86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89B9FAF-3208-424A-A11B-3A762C88E9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41537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 “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𝑓𝑜𝑜𝑑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𝑤𝑎𝑠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𝑎𝑤𝑒𝑠𝑜𝑚𝑒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𝑏𝑢𝑡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𝑠𝑒𝑟𝑣𝑖𝑐𝑒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𝑤𝑎𝑠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𝑡𝑒𝑟𝑟𝑖𝑏𝑙𝑒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=1.0 #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𝑎𝑤𝑒𝑠𝑜𝑚𝑒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−1.5 #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𝑡𝑒𝑟𝑟𝑖𝑏𝑙𝑒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−0.5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89B9FAF-3208-424A-A11B-3A762C88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1537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2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ECE2-86B4-4772-B24A-F0189D9D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SLCSAS (Science of Language and Communication Semantic Analysis System)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0199-970A-43B7-B168-E84F9FE0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Program in Perl programming language developed by Moustafa Al-Hajj (2018)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200" dirty="0"/>
              <a:t>linguistic grammar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200" dirty="0"/>
              <a:t>dictionary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200" dirty="0"/>
              <a:t>semantic map (categories)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07ED-4C13-4480-B318-BB062D85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30D-0026-4CDF-B1A6-3B26D47D50A2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20B-D90E-4B52-9A8D-A9163029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935BF-9F00-44B2-876B-D1ACAF42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2DA905-7A2D-4F41-9585-48A8C7EB4E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55" y="2441196"/>
            <a:ext cx="8646535" cy="38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4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FFE3-CF95-42A4-807D-C08DCF63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SLCSAS (dictionary)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B2CF6-29CC-4FC1-8703-998B46A87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Built from 25% of the training set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525</m:t>
                    </m:r>
                  </m:oMath>
                </a14:m>
                <a:r>
                  <a:rPr lang="en-US" dirty="0"/>
                  <a:t> reviews</a:t>
                </a:r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B2CF6-29CC-4FC1-8703-998B46A87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2291-50BD-44A1-903E-9B5622D8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8223-6899-498B-83F9-00BF6A93B582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BD324-F81F-4AC9-BCF7-24162D83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ABA36-50C8-46AC-8A7E-4ADA270E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591F09-884C-431E-A065-9D10456C52A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28051"/>
          <a:ext cx="10515599" cy="3796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7286">
                  <a:extLst>
                    <a:ext uri="{9D8B030D-6E8A-4147-A177-3AD203B41FA5}">
                      <a16:colId xmlns:a16="http://schemas.microsoft.com/office/drawing/2014/main" val="2868370139"/>
                    </a:ext>
                  </a:extLst>
                </a:gridCol>
                <a:gridCol w="2092604">
                  <a:extLst>
                    <a:ext uri="{9D8B030D-6E8A-4147-A177-3AD203B41FA5}">
                      <a16:colId xmlns:a16="http://schemas.microsoft.com/office/drawing/2014/main" val="3458180573"/>
                    </a:ext>
                  </a:extLst>
                </a:gridCol>
                <a:gridCol w="2092604">
                  <a:extLst>
                    <a:ext uri="{9D8B030D-6E8A-4147-A177-3AD203B41FA5}">
                      <a16:colId xmlns:a16="http://schemas.microsoft.com/office/drawing/2014/main" val="3790585025"/>
                    </a:ext>
                  </a:extLst>
                </a:gridCol>
                <a:gridCol w="2090501">
                  <a:extLst>
                    <a:ext uri="{9D8B030D-6E8A-4147-A177-3AD203B41FA5}">
                      <a16:colId xmlns:a16="http://schemas.microsoft.com/office/drawing/2014/main" val="3617539154"/>
                    </a:ext>
                  </a:extLst>
                </a:gridCol>
                <a:gridCol w="2092604">
                  <a:extLst>
                    <a:ext uri="{9D8B030D-6E8A-4147-A177-3AD203B41FA5}">
                      <a16:colId xmlns:a16="http://schemas.microsoft.com/office/drawing/2014/main" val="4293999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Category\Class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#Positive Class Terms Markers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#Positive Class Target Terms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#Negative Class Terms Markers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#Negative Class Target Terms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2644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Delivery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092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Costumer service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0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Price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78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Recommendation &amp; Suggestion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66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768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Administration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99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2158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Service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897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Product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3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Market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46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Ambiance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5052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Overall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51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27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4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6CF6-E8C8-4335-BA82-0CDF2CFD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SLCSAS (Grammar rules)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C91A-5F80-4878-B1C3-71F8C3E0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11 categories in term marker and target text.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5A468-3FBB-404C-A05A-8C0508C4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D0EF-0F90-4C0D-AF05-EA20B912D752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60FA4-B1D7-41A6-831A-3896B601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 Analysis for Lebanese Arabizi Customers’ Reviews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0DB13-F1A2-400D-BA3B-9769DCB0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9E954-FE1B-4527-8972-DAF1EE6E31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6" y="3573711"/>
            <a:ext cx="5869163" cy="169796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522EDD4-BACF-4297-A731-F461FE880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726" y="7379096"/>
            <a:ext cx="52132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 Example of Grammar Rule in the Price Category of the Negative Class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25" descr="A picture containing music&#10;&#10;Description automatically generated">
            <a:extLst>
              <a:ext uri="{FF2B5EF4-FFF2-40B4-BE49-F238E27FC236}">
                <a16:creationId xmlns:a16="http://schemas.microsoft.com/office/drawing/2014/main" id="{7F2A8A20-5216-43E6-AE19-1EECA62F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45" y="3314713"/>
            <a:ext cx="5226201" cy="24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C09F43B-03DD-40FC-9B9C-C33CF2133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726" y="100405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84350-7B45-4A21-AC37-21D685558784}"/>
              </a:ext>
            </a:extLst>
          </p:cNvPr>
          <p:cNvSpPr/>
          <p:nvPr/>
        </p:nvSpPr>
        <p:spPr>
          <a:xfrm>
            <a:off x="0" y="2530476"/>
            <a:ext cx="1140903" cy="4890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D1D816-1283-45B7-9A1A-D7A1FE806633}"/>
              </a:ext>
            </a:extLst>
          </p:cNvPr>
          <p:cNvSpPr/>
          <p:nvPr/>
        </p:nvSpPr>
        <p:spPr>
          <a:xfrm>
            <a:off x="1762963" y="3033841"/>
            <a:ext cx="1140903" cy="4890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7B087A-925C-4DB6-B618-79957A80E908}"/>
              </a:ext>
            </a:extLst>
          </p:cNvPr>
          <p:cNvSpPr/>
          <p:nvPr/>
        </p:nvSpPr>
        <p:spPr>
          <a:xfrm>
            <a:off x="8148383" y="2774843"/>
            <a:ext cx="1140903" cy="4890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193684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0C42-5E31-4608-98B9-390ECD30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305" y="647291"/>
            <a:ext cx="329689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SLCSAS (semantic map)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298146-D755-4D11-B844-86FC722357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98" y="0"/>
            <a:ext cx="5389249" cy="63012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C0EF7-F419-4104-A199-2DE7CB23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C885B84-AFC2-4725-8CA8-738439C7F775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CB185-D2B2-43F9-8F7A-723BB20C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D8F27-198B-45EC-8642-7364A595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3FBF200-F7CD-4157-8DE6-90411F21BAAE}" type="slidenum">
              <a:rPr lang="en-US" smtClean="0"/>
              <a:pPr defTabSz="914400"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7F649-69D1-42B9-BD27-2C72C005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260" y="798488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Procedure</a:t>
            </a:r>
          </a:p>
        </p:txBody>
      </p:sp>
      <p:pic>
        <p:nvPicPr>
          <p:cNvPr id="4" name="Content Placeholder 3" descr="A screenshot of a map&#10;&#10;Description automatically generated">
            <a:extLst>
              <a:ext uri="{FF2B5EF4-FFF2-40B4-BE49-F238E27FC236}">
                <a16:creationId xmlns:a16="http://schemas.microsoft.com/office/drawing/2014/main" id="{2DC95F59-900C-4CCE-B845-CC8036BA69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7" y="33090"/>
            <a:ext cx="8405768" cy="6268134"/>
          </a:xfrm>
          <a:prstGeom prst="rect">
            <a:avLst/>
          </a:prstGeom>
        </p:spPr>
      </p:pic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655A7-142E-4F30-814B-FF8693D5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F1596A4-168E-411A-98CA-0C530C842C8B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B188-0AA2-4820-9E10-F478EDD3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A132-1C30-4C88-B044-DD4737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3FBF200-F7CD-4157-8DE6-90411F21BAAE}" type="slidenum">
              <a:rPr lang="en-US" smtClean="0"/>
              <a:pPr defTabSz="914400"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B6C-BCDC-42F5-AF08-EADF136A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Machine Learning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A88DFCD-68A8-4470-91D8-C00F9147A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577586"/>
              </p:ext>
            </p:extLst>
          </p:nvPr>
        </p:nvGraphicFramePr>
        <p:xfrm>
          <a:off x="629651" y="2163185"/>
          <a:ext cx="10515600" cy="1721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27406">
                  <a:extLst>
                    <a:ext uri="{9D8B030D-6E8A-4147-A177-3AD203B41FA5}">
                      <a16:colId xmlns:a16="http://schemas.microsoft.com/office/drawing/2014/main" val="2980089174"/>
                    </a:ext>
                  </a:extLst>
                </a:gridCol>
                <a:gridCol w="2761397">
                  <a:extLst>
                    <a:ext uri="{9D8B030D-6E8A-4147-A177-3AD203B41FA5}">
                      <a16:colId xmlns:a16="http://schemas.microsoft.com/office/drawing/2014/main" val="540966110"/>
                    </a:ext>
                  </a:extLst>
                </a:gridCol>
                <a:gridCol w="2626797">
                  <a:extLst>
                    <a:ext uri="{9D8B030D-6E8A-4147-A177-3AD203B41FA5}">
                      <a16:colId xmlns:a16="http://schemas.microsoft.com/office/drawing/2014/main" val="2184913640"/>
                    </a:ext>
                  </a:extLst>
                </a:gridCol>
              </a:tblGrid>
              <a:tr h="245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Parameter\architecture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BoW LR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TF*IDF LR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168403"/>
                  </a:ext>
                </a:extLst>
              </a:tr>
              <a:tr h="245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multi-level n-gram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unigram, bigram, and trigram (1,3)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58536"/>
                  </a:ext>
                </a:extLst>
              </a:tr>
              <a:tr h="245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inverse of regularization strength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05890"/>
                  </a:ext>
                </a:extLst>
              </a:tr>
              <a:tr h="245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tolerance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6481"/>
                  </a:ext>
                </a:extLst>
              </a:tr>
              <a:tr h="245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maximum iterations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36914"/>
                  </a:ext>
                </a:extLst>
              </a:tr>
              <a:tr h="245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Penalty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L2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06359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C4DEEC-5F95-4AD4-BBD8-0A5D4DA5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BA35-10AC-4C0E-9F7F-F4436C1F1ECA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A6DAE-F516-4094-95DF-4816DE08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CB1C5-5456-426A-B5B6-EC3FABE1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E47E3-5052-45EF-8650-24BB83FF3AB5}"/>
              </a:ext>
            </a:extLst>
          </p:cNvPr>
          <p:cNvSpPr/>
          <p:nvPr/>
        </p:nvSpPr>
        <p:spPr>
          <a:xfrm>
            <a:off x="629651" y="1791408"/>
            <a:ext cx="1963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Default LR settings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187B5-2141-467D-A2AB-660A402BCC7E}"/>
              </a:ext>
            </a:extLst>
          </p:cNvPr>
          <p:cNvSpPr/>
          <p:nvPr/>
        </p:nvSpPr>
        <p:spPr>
          <a:xfrm>
            <a:off x="629651" y="3895425"/>
            <a:ext cx="2494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hyperparameter tuning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F32885-A29D-4BAD-9560-2B28EE6F9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65555"/>
              </p:ext>
            </p:extLst>
          </p:nvPr>
        </p:nvGraphicFramePr>
        <p:xfrm>
          <a:off x="640081" y="4226803"/>
          <a:ext cx="10515599" cy="2074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9700">
                  <a:extLst>
                    <a:ext uri="{9D8B030D-6E8A-4147-A177-3AD203B41FA5}">
                      <a16:colId xmlns:a16="http://schemas.microsoft.com/office/drawing/2014/main" val="44235543"/>
                    </a:ext>
                  </a:extLst>
                </a:gridCol>
                <a:gridCol w="3057936">
                  <a:extLst>
                    <a:ext uri="{9D8B030D-6E8A-4147-A177-3AD203B41FA5}">
                      <a16:colId xmlns:a16="http://schemas.microsoft.com/office/drawing/2014/main" val="34241172"/>
                    </a:ext>
                  </a:extLst>
                </a:gridCol>
                <a:gridCol w="3547963">
                  <a:extLst>
                    <a:ext uri="{9D8B030D-6E8A-4147-A177-3AD203B41FA5}">
                      <a16:colId xmlns:a16="http://schemas.microsoft.com/office/drawing/2014/main" val="2643734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Parameter\architecture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BoW LR pipeline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TF*IDF LR pipeline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8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multi-level n-gram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 dirty="0">
                          <a:effectLst/>
                        </a:rPr>
                        <a:t>unigram (1,1)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 dirty="0">
                          <a:effectLst/>
                        </a:rPr>
                        <a:t>unigram and bigram (1,2)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dirty="0">
                          <a:effectLst/>
                        </a:rPr>
                        <a:t>unigram, bigram, and trigram (1,3)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77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inverse of regularization strength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100000, 10000, 1000, 100, 10, 1, 0.1, 0.01, 0.001, 0.0001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89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cross validation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50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scoring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f1-score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9674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FF2D86-E309-4BA9-9113-55ADE757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36912"/>
              </p:ext>
            </p:extLst>
          </p:nvPr>
        </p:nvGraphicFramePr>
        <p:xfrm>
          <a:off x="618466" y="4681889"/>
          <a:ext cx="10058400" cy="983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90718">
                  <a:extLst>
                    <a:ext uri="{9D8B030D-6E8A-4147-A177-3AD203B41FA5}">
                      <a16:colId xmlns:a16="http://schemas.microsoft.com/office/drawing/2014/main" val="3344334085"/>
                    </a:ext>
                  </a:extLst>
                </a:gridCol>
                <a:gridCol w="2383841">
                  <a:extLst>
                    <a:ext uri="{9D8B030D-6E8A-4147-A177-3AD203B41FA5}">
                      <a16:colId xmlns:a16="http://schemas.microsoft.com/office/drawing/2014/main" val="2873951820"/>
                    </a:ext>
                  </a:extLst>
                </a:gridCol>
                <a:gridCol w="2383841">
                  <a:extLst>
                    <a:ext uri="{9D8B030D-6E8A-4147-A177-3AD203B41FA5}">
                      <a16:colId xmlns:a16="http://schemas.microsoft.com/office/drawing/2014/main" val="1047753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Parameter\architecture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BoW LR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TF*IDF LR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837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multi-level n-gram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unigram (1,1)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unigram (1,1)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73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Inverse of regularization strength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13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scoring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0.896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0.909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49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50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4AA7-A733-49BC-93C0-9E0430EF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EF03-41A2-4FE9-918C-D80BD3D1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Unstructured data of forty thousand exabytes in 2020 (</a:t>
            </a:r>
            <a:r>
              <a:rPr lang="en-US" sz="3200" dirty="0" err="1"/>
              <a:t>Gantz</a:t>
            </a:r>
            <a:r>
              <a:rPr lang="en-US" sz="3200" dirty="0"/>
              <a:t> and </a:t>
            </a:r>
            <a:r>
              <a:rPr lang="en-US" sz="3200" dirty="0" err="1"/>
              <a:t>Reinsel</a:t>
            </a:r>
            <a:r>
              <a:rPr lang="en-US" sz="3200" dirty="0"/>
              <a:t>, 2012)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Sentiment Analysis (SA)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000" dirty="0"/>
              <a:t>Machine’s understanding and human language.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dirty="0"/>
              <a:t>Positive, neutral, or negative (</a:t>
            </a:r>
            <a:r>
              <a:rPr lang="en-US" sz="2400" dirty="0" err="1"/>
              <a:t>Duwairi</a:t>
            </a:r>
            <a:r>
              <a:rPr lang="en-US" sz="2400" dirty="0"/>
              <a:t> et al., 2016)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A1F7-2731-47C8-9FEE-44EB85B4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C4FB-C5B2-4540-9C51-D37FD2F1F61E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0BEA1-546E-4715-9938-0E3BB076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3164-611E-4427-A211-E8AF933A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3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E5F-1CBB-49F4-80B3-15FD9D8F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Result: LR (default and hyperparameters tuning)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6AB1A-F0EB-4503-98EF-22B69D24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2AADBC2-0F94-43B8-A70A-D40105DA6907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25543-F96D-479F-8A69-0F84A1A9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1BCC-774C-4354-A673-2F8D7B71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FBF200-F7CD-4157-8DE6-90411F21BAAE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64E4AE-D942-481F-B85F-91375059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36331"/>
              </p:ext>
            </p:extLst>
          </p:nvPr>
        </p:nvGraphicFramePr>
        <p:xfrm>
          <a:off x="252943" y="2992230"/>
          <a:ext cx="4948233" cy="983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244">
                  <a:extLst>
                    <a:ext uri="{9D8B030D-6E8A-4147-A177-3AD203B41FA5}">
                      <a16:colId xmlns:a16="http://schemas.microsoft.com/office/drawing/2014/main" val="3180724424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4100335184"/>
                    </a:ext>
                  </a:extLst>
                </a:gridCol>
                <a:gridCol w="629174">
                  <a:extLst>
                    <a:ext uri="{9D8B030D-6E8A-4147-A177-3AD203B41FA5}">
                      <a16:colId xmlns:a16="http://schemas.microsoft.com/office/drawing/2014/main" val="2295142454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969619746"/>
                    </a:ext>
                  </a:extLst>
                </a:gridCol>
                <a:gridCol w="897624">
                  <a:extLst>
                    <a:ext uri="{9D8B030D-6E8A-4147-A177-3AD203B41FA5}">
                      <a16:colId xmlns:a16="http://schemas.microsoft.com/office/drawing/2014/main" val="234399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Class\Measure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recall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f1-score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support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76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0.84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0.62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0.71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844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0.83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0.88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349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3956939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D8C302FD-2D7C-4014-A4A1-DB9081FC1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97" y="2395695"/>
            <a:ext cx="1832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bmk="_Toc14071105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BoW LR Model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0F56470-C325-4C79-BA96-FA4DA18F8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58186"/>
              </p:ext>
            </p:extLst>
          </p:nvPr>
        </p:nvGraphicFramePr>
        <p:xfrm>
          <a:off x="252943" y="4791625"/>
          <a:ext cx="4946904" cy="983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688">
                  <a:extLst>
                    <a:ext uri="{9D8B030D-6E8A-4147-A177-3AD203B41FA5}">
                      <a16:colId xmlns:a16="http://schemas.microsoft.com/office/drawing/2014/main" val="3470706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0228975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128567321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430552242"/>
                    </a:ext>
                  </a:extLst>
                </a:gridCol>
                <a:gridCol w="837572">
                  <a:extLst>
                    <a:ext uri="{9D8B030D-6E8A-4147-A177-3AD203B41FA5}">
                      <a16:colId xmlns:a16="http://schemas.microsoft.com/office/drawing/2014/main" val="2780261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Class\Measure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precision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f1-score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support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42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0.63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0.71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1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349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523463"/>
                  </a:ext>
                </a:extLst>
              </a:tr>
            </a:tbl>
          </a:graphicData>
        </a:graphic>
      </p:graphicFrame>
      <p:sp>
        <p:nvSpPr>
          <p:cNvPr id="17" name="Rectangle 3">
            <a:extLst>
              <a:ext uri="{FF2B5EF4-FFF2-40B4-BE49-F238E27FC236}">
                <a16:creationId xmlns:a16="http://schemas.microsoft.com/office/drawing/2014/main" id="{DFE16E8D-BA0F-47D1-9D97-ADE209713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117" y="4231714"/>
            <a:ext cx="22190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TF*IDF LR Model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00F5849-5FD5-44BC-AB29-BC3578503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668" y="2355031"/>
            <a:ext cx="1832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bmk="_Toc14071105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BoW LR Model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3A13EAF-9F3A-40C4-84C8-41C26941A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588" y="4191050"/>
            <a:ext cx="22190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TF*IDF LR Model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49A2BE4-B4A5-47D2-A463-FFEDFB175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66443"/>
              </p:ext>
            </p:extLst>
          </p:nvPr>
        </p:nvGraphicFramePr>
        <p:xfrm>
          <a:off x="6204416" y="2935565"/>
          <a:ext cx="4946904" cy="983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4733">
                  <a:extLst>
                    <a:ext uri="{9D8B030D-6E8A-4147-A177-3AD203B41FA5}">
                      <a16:colId xmlns:a16="http://schemas.microsoft.com/office/drawing/2014/main" val="4116982590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305138495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58599297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3569353211"/>
                    </a:ext>
                  </a:extLst>
                </a:gridCol>
                <a:gridCol w="899973">
                  <a:extLst>
                    <a:ext uri="{9D8B030D-6E8A-4147-A177-3AD203B41FA5}">
                      <a16:colId xmlns:a16="http://schemas.microsoft.com/office/drawing/2014/main" val="22788934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Class\Measure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f1-score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support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2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0.86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358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0.86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0.94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349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446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AA77C07-145E-4FC2-ADFE-D12A0AC4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52429"/>
              </p:ext>
            </p:extLst>
          </p:nvPr>
        </p:nvGraphicFramePr>
        <p:xfrm>
          <a:off x="6204416" y="4766962"/>
          <a:ext cx="4946905" cy="983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122">
                  <a:extLst>
                    <a:ext uri="{9D8B030D-6E8A-4147-A177-3AD203B41FA5}">
                      <a16:colId xmlns:a16="http://schemas.microsoft.com/office/drawing/2014/main" val="2733783560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4209586311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879846693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2979367276"/>
                    </a:ext>
                  </a:extLst>
                </a:gridCol>
                <a:gridCol w="858029">
                  <a:extLst>
                    <a:ext uri="{9D8B030D-6E8A-4147-A177-3AD203B41FA5}">
                      <a16:colId xmlns:a16="http://schemas.microsoft.com/office/drawing/2014/main" val="1415381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Class\Measure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recall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f1-score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support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381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0.80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919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349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7706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22FCFBD-E6B1-4AC6-AC39-96B6A2F33202}"/>
              </a:ext>
            </a:extLst>
          </p:cNvPr>
          <p:cNvSpPr/>
          <p:nvPr/>
        </p:nvSpPr>
        <p:spPr>
          <a:xfrm>
            <a:off x="528506" y="1921079"/>
            <a:ext cx="1480611" cy="5006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Unoptimized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1325D7-E542-425D-A848-1548431F3174}"/>
              </a:ext>
            </a:extLst>
          </p:cNvPr>
          <p:cNvSpPr/>
          <p:nvPr/>
        </p:nvSpPr>
        <p:spPr>
          <a:xfrm>
            <a:off x="6479977" y="1875305"/>
            <a:ext cx="1480611" cy="5006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optimized</a:t>
            </a:r>
          </a:p>
        </p:txBody>
      </p:sp>
    </p:spTree>
    <p:extLst>
      <p:ext uri="{BB962C8B-B14F-4D97-AF65-F5344CB8AC3E}">
        <p14:creationId xmlns:p14="http://schemas.microsoft.com/office/powerpoint/2010/main" val="32128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5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5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5A28F-2520-4A4A-A8C6-6E58AEA40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49" y="5380075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 Summary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0831429-5EA9-4C9B-BE30-F8B0FA4B85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" y="33091"/>
            <a:ext cx="11739774" cy="5466334"/>
          </a:xfrm>
          <a:prstGeom prst="rect">
            <a:avLst/>
          </a:prstGeom>
        </p:spPr>
      </p:pic>
      <p:cxnSp>
        <p:nvCxnSpPr>
          <p:cNvPr id="65" name="Straight Connector 5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5C0A-B9DC-4600-A1AB-DD2A322A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F8564A2-2434-44DD-9FEC-AC3175C74CA1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0EEE3-71B8-4E57-B09D-EBCD6209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Sentiment Analysis for Lebanese Arabizi Customers’ Reviews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8B6B8-98C6-4F9A-865D-E0059D46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3FBF200-F7CD-4157-8DE6-90411F21BAAE}" type="slidenum">
              <a:rPr lang="en-US"/>
              <a:pPr defTabSz="914400"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9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89FE-C593-43C5-BBD7-9F1D6507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SLCSAS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64A3-8A3E-43C5-A475-48E9631A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F904-C659-4A8E-8E84-6960DCE3889A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F6A1-3089-48DD-955F-44DE1F62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28E6-E58B-45DC-AC98-77A3DCBE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7E1576-2C6A-4C99-8AFA-F9725E433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89716"/>
              </p:ext>
            </p:extLst>
          </p:nvPr>
        </p:nvGraphicFramePr>
        <p:xfrm>
          <a:off x="2786698" y="3423821"/>
          <a:ext cx="6097243" cy="983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6714">
                  <a:extLst>
                    <a:ext uri="{9D8B030D-6E8A-4147-A177-3AD203B41FA5}">
                      <a16:colId xmlns:a16="http://schemas.microsoft.com/office/drawing/2014/main" val="1660229180"/>
                    </a:ext>
                  </a:extLst>
                </a:gridCol>
                <a:gridCol w="944035">
                  <a:extLst>
                    <a:ext uri="{9D8B030D-6E8A-4147-A177-3AD203B41FA5}">
                      <a16:colId xmlns:a16="http://schemas.microsoft.com/office/drawing/2014/main" val="143148312"/>
                    </a:ext>
                  </a:extLst>
                </a:gridCol>
                <a:gridCol w="827648">
                  <a:extLst>
                    <a:ext uri="{9D8B030D-6E8A-4147-A177-3AD203B41FA5}">
                      <a16:colId xmlns:a16="http://schemas.microsoft.com/office/drawing/2014/main" val="3415894847"/>
                    </a:ext>
                  </a:extLst>
                </a:gridCol>
                <a:gridCol w="980747">
                  <a:extLst>
                    <a:ext uri="{9D8B030D-6E8A-4147-A177-3AD203B41FA5}">
                      <a16:colId xmlns:a16="http://schemas.microsoft.com/office/drawing/2014/main" val="4151052484"/>
                    </a:ext>
                  </a:extLst>
                </a:gridCol>
                <a:gridCol w="945760">
                  <a:extLst>
                    <a:ext uri="{9D8B030D-6E8A-4147-A177-3AD203B41FA5}">
                      <a16:colId xmlns:a16="http://schemas.microsoft.com/office/drawing/2014/main" val="1595278229"/>
                    </a:ext>
                  </a:extLst>
                </a:gridCol>
                <a:gridCol w="922339">
                  <a:extLst>
                    <a:ext uri="{9D8B030D-6E8A-4147-A177-3AD203B41FA5}">
                      <a16:colId xmlns:a16="http://schemas.microsoft.com/office/drawing/2014/main" val="1746674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Class\Measure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recall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f1-score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retrieved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support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316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0.616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0.803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0.697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86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176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930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0.841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0.883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349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466456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388D220F-8953-47B8-AF4D-C758CDE0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646" y="2676949"/>
            <a:ext cx="8459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of SLCSAS Classifier on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274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reviews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A28B82-E90F-481C-94C6-755144850B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98070" y="184484"/>
                <a:ext cx="10058400" cy="781015"/>
              </a:xfrm>
            </p:spPr>
            <p:txBody>
              <a:bodyPr/>
              <a:lstStyle/>
              <a:p>
                <a:r>
                  <a:rPr lang="en-US" dirty="0"/>
                  <a:t>SLCSAS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A28B82-E90F-481C-94C6-755144850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8070" y="184484"/>
                <a:ext cx="10058400" cy="781015"/>
              </a:xfrm>
              <a:blipFill>
                <a:blip r:embed="rId2"/>
                <a:stretch>
                  <a:fillRect l="-2788" t="-21875" b="-4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7D085-EFEC-47C5-8162-77C8576A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0829-9B77-4FA1-B2D1-CF35B37F1871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128F7-1542-4D93-A4FB-7C8AAF5D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EF3E3-E79A-4FC7-8213-3ECC9048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3BB5E-61A7-4456-A938-B4A5C927A57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t="9117" r="33718" b="24331"/>
          <a:stretch/>
        </p:blipFill>
        <p:spPr bwMode="auto">
          <a:xfrm>
            <a:off x="377505" y="965498"/>
            <a:ext cx="10997967" cy="53598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64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506A56-31C2-4515-9EDC-2A488AA4D0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61052" y="214123"/>
                <a:ext cx="10058400" cy="781015"/>
              </a:xfrm>
            </p:spPr>
            <p:txBody>
              <a:bodyPr/>
              <a:lstStyle/>
              <a:p>
                <a:r>
                  <a:rPr lang="en-US" dirty="0"/>
                  <a:t>SLCSAS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506A56-31C2-4515-9EDC-2A488AA4D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1052" y="214123"/>
                <a:ext cx="10058400" cy="781015"/>
              </a:xfrm>
              <a:blipFill>
                <a:blip r:embed="rId2"/>
                <a:stretch>
                  <a:fillRect l="-2727" t="-21875" b="-4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B690FD-AEFD-456D-9C87-4BF74771828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4" r="37949" b="23875"/>
          <a:stretch/>
        </p:blipFill>
        <p:spPr bwMode="auto">
          <a:xfrm>
            <a:off x="661052" y="995138"/>
            <a:ext cx="9917465" cy="5296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7A24D-EB95-4556-A086-19FB91F8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49C-F301-459D-9ECE-071E717A132D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3BD3-EF9E-4A54-834A-2BE94099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B9F6A-10BD-4447-9D20-561E9AF7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3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442DED-B893-4B28-9516-937ECF6846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00993" y="319891"/>
                <a:ext cx="10058400" cy="722292"/>
              </a:xfrm>
            </p:spPr>
            <p:txBody>
              <a:bodyPr/>
              <a:lstStyle/>
              <a:p>
                <a:r>
                  <a:rPr lang="en-US" dirty="0"/>
                  <a:t>SLCSAS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442DED-B893-4B28-9516-937ECF684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0993" y="319891"/>
                <a:ext cx="10058400" cy="722292"/>
              </a:xfrm>
              <a:blipFill>
                <a:blip r:embed="rId2"/>
                <a:stretch>
                  <a:fillRect l="-2788" t="-31933" b="-45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536F58-BC5E-4D80-899C-03427BFB124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2" r="43590" b="24579"/>
          <a:stretch/>
        </p:blipFill>
        <p:spPr bwMode="auto">
          <a:xfrm>
            <a:off x="400993" y="1042182"/>
            <a:ext cx="11159036" cy="5274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02D5F-E2D8-455E-BF2B-595A5A7D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A5D5-CD9D-4453-B8E1-A0E4ED9CC2EE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3870B-E9C2-4702-8985-C576A869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7E6B-E68D-4FD5-94A1-960E4958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C4292C-962B-479C-BCB0-6B215026D4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9347" y="280827"/>
                <a:ext cx="10058400" cy="804805"/>
              </a:xfrm>
            </p:spPr>
            <p:txBody>
              <a:bodyPr/>
              <a:lstStyle/>
              <a:p>
                <a:r>
                  <a:rPr lang="en-US" dirty="0"/>
                  <a:t>SLCSAS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C4292C-962B-479C-BCB0-6B215026D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9347" y="280827"/>
                <a:ext cx="10058400" cy="804805"/>
              </a:xfrm>
              <a:blipFill>
                <a:blip r:embed="rId2"/>
                <a:stretch>
                  <a:fillRect l="-2727" t="-18182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30AB0E5-49D8-4B4C-8412-E3C6B2CE7B8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" t="12384" r="-441" b="22585"/>
          <a:stretch/>
        </p:blipFill>
        <p:spPr bwMode="auto">
          <a:xfrm>
            <a:off x="276837" y="1085633"/>
            <a:ext cx="11425805" cy="51977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02EAF-406F-4C99-A409-650C7EA0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93A3-F830-44FA-BA96-D3E7477D006A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0978-4416-4278-8FFA-E61B24DE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7C54F-097F-4F61-BF2A-3DDA12D2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51F1-8869-4FB2-A621-0F56432B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3D49-E723-40C8-A4DF-D88A4790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D6FC3F-8296-4DE0-AB61-2519C3AB038D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E090-1588-430A-902A-EF62C40F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4CB6F-49C5-4981-AFB5-5D4264FA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FBF200-F7CD-4157-8DE6-90411F21BAAE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BC154E-A104-4251-9AC8-356C82D4F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334962"/>
              </p:ext>
            </p:extLst>
          </p:nvPr>
        </p:nvGraphicFramePr>
        <p:xfrm>
          <a:off x="986431" y="2069430"/>
          <a:ext cx="10058404" cy="405828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97543">
                  <a:extLst>
                    <a:ext uri="{9D8B030D-6E8A-4147-A177-3AD203B41FA5}">
                      <a16:colId xmlns:a16="http://schemas.microsoft.com/office/drawing/2014/main" val="2548902110"/>
                    </a:ext>
                  </a:extLst>
                </a:gridCol>
                <a:gridCol w="1798059">
                  <a:extLst>
                    <a:ext uri="{9D8B030D-6E8A-4147-A177-3AD203B41FA5}">
                      <a16:colId xmlns:a16="http://schemas.microsoft.com/office/drawing/2014/main" val="1358750839"/>
                    </a:ext>
                  </a:extLst>
                </a:gridCol>
                <a:gridCol w="1243358">
                  <a:extLst>
                    <a:ext uri="{9D8B030D-6E8A-4147-A177-3AD203B41FA5}">
                      <a16:colId xmlns:a16="http://schemas.microsoft.com/office/drawing/2014/main" val="285471014"/>
                    </a:ext>
                  </a:extLst>
                </a:gridCol>
                <a:gridCol w="901481">
                  <a:extLst>
                    <a:ext uri="{9D8B030D-6E8A-4147-A177-3AD203B41FA5}">
                      <a16:colId xmlns:a16="http://schemas.microsoft.com/office/drawing/2014/main" val="2891703902"/>
                    </a:ext>
                  </a:extLst>
                </a:gridCol>
                <a:gridCol w="1143545">
                  <a:extLst>
                    <a:ext uri="{9D8B030D-6E8A-4147-A177-3AD203B41FA5}">
                      <a16:colId xmlns:a16="http://schemas.microsoft.com/office/drawing/2014/main" val="2240544106"/>
                    </a:ext>
                  </a:extLst>
                </a:gridCol>
                <a:gridCol w="1249762">
                  <a:extLst>
                    <a:ext uri="{9D8B030D-6E8A-4147-A177-3AD203B41FA5}">
                      <a16:colId xmlns:a16="http://schemas.microsoft.com/office/drawing/2014/main" val="425211117"/>
                    </a:ext>
                  </a:extLst>
                </a:gridCol>
                <a:gridCol w="1124656">
                  <a:extLst>
                    <a:ext uri="{9D8B030D-6E8A-4147-A177-3AD203B41FA5}">
                      <a16:colId xmlns:a16="http://schemas.microsoft.com/office/drawing/2014/main" val="4112360393"/>
                    </a:ext>
                  </a:extLst>
                </a:gridCol>
              </a:tblGrid>
              <a:tr h="318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Model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Class\Measure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f1-score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retrieved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support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extLst>
                  <a:ext uri="{0D108BD9-81ED-4DB2-BD59-A6C34878D82A}">
                    <a16:rowId xmlns:a16="http://schemas.microsoft.com/office/drawing/2014/main" val="1053356462"/>
                  </a:ext>
                </a:extLst>
              </a:tr>
              <a:tr h="3181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Unoptimized BoW LR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0.84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0.62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 rowSpan="8"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176</a:t>
                      </a:r>
                      <a:endParaRPr lang="en-US" sz="16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349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 rowSpan="8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64115"/>
                  </a:ext>
                </a:extLst>
              </a:tr>
              <a:tr h="3181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0.83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0.88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88339"/>
                  </a:ext>
                </a:extLst>
              </a:tr>
              <a:tr h="3181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Unoptimized TF*IDF LR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0.82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0.63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19326"/>
                  </a:ext>
                </a:extLst>
              </a:tr>
              <a:tr h="3181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0.83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0.93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0.88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21037"/>
                  </a:ext>
                </a:extLst>
              </a:tr>
              <a:tr h="3181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Optimized BoW LR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0.76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672865"/>
                  </a:ext>
                </a:extLst>
              </a:tr>
              <a:tr h="3181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02066"/>
                  </a:ext>
                </a:extLst>
              </a:tr>
              <a:tr h="3181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Optimized TF*IDF LR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0.75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0.77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84856"/>
                  </a:ext>
                </a:extLst>
              </a:tr>
              <a:tr h="3181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0.88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0.90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8624"/>
                  </a:ext>
                </a:extLst>
              </a:tr>
              <a:tr h="3181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SLCSAS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0.616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0.803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0.697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176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extLst>
                  <a:ext uri="{0D108BD9-81ED-4DB2-BD59-A6C34878D82A}">
                    <a16:rowId xmlns:a16="http://schemas.microsoft.com/office/drawing/2014/main" val="1283851884"/>
                  </a:ext>
                </a:extLst>
              </a:tr>
              <a:tr h="3181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0.841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0.883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188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349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039" marR="54039" marT="0" marB="0"/>
                </a:tc>
                <a:extLst>
                  <a:ext uri="{0D108BD9-81ED-4DB2-BD59-A6C34878D82A}">
                    <a16:rowId xmlns:a16="http://schemas.microsoft.com/office/drawing/2014/main" val="346446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CC539-6419-41D5-A445-E6C4A29A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BEA0B-4BBC-4D1B-8E50-6A02FC645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5343" y="63511"/>
                <a:ext cx="10407140" cy="4623910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LR achieved better results than SLCSAS classifier.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Optimal results: optimized LR model with unigram TF*IDF feature and 10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200" dirty="0"/>
                  <a:t>Candidate Features </a:t>
                </a:r>
                <a:r>
                  <a:rPr lang="en-US" sz="2400" dirty="0"/>
                  <a:t>are both unigrams BoW and TF*IDF.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2400" dirty="0"/>
                  <a:t>data preprocessing steps:</a:t>
                </a:r>
              </a:p>
              <a:p>
                <a:pPr marL="635508" lvl="1" indent="-342900" algn="just">
                  <a:buFont typeface="+mj-lt"/>
                  <a:buAutoNum type="arabicPeriod"/>
                </a:pPr>
                <a:r>
                  <a:rPr lang="en-US" sz="2200" dirty="0"/>
                  <a:t>Ratings’ encodings</a:t>
                </a:r>
              </a:p>
              <a:p>
                <a:pPr marL="635508" lvl="1" indent="-342900" algn="just">
                  <a:buFont typeface="+mj-lt"/>
                  <a:buAutoNum type="arabicPeriod"/>
                </a:pPr>
                <a:r>
                  <a:rPr lang="en-US" sz="2200" dirty="0"/>
                  <a:t>data percentage split</a:t>
                </a:r>
              </a:p>
              <a:p>
                <a:pPr marL="635508" lvl="1" indent="-342900" algn="just">
                  <a:buFont typeface="+mj-lt"/>
                  <a:buAutoNum type="arabicPeriod"/>
                </a:pPr>
                <a:r>
                  <a:rPr lang="en-US" sz="2200" dirty="0"/>
                  <a:t>lower casing</a:t>
                </a:r>
              </a:p>
              <a:p>
                <a:pPr marL="635508" lvl="1" indent="-342900" algn="just">
                  <a:buFont typeface="+mj-lt"/>
                  <a:buAutoNum type="arabicPeriod"/>
                </a:pPr>
                <a:r>
                  <a:rPr lang="en-US" sz="2200" dirty="0"/>
                  <a:t>Removal of users’ personal information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BEA0B-4BBC-4D1B-8E50-6A02FC645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343" y="63511"/>
                <a:ext cx="10407140" cy="4623910"/>
              </a:xfrm>
              <a:blipFill>
                <a:blip r:embed="rId2"/>
                <a:stretch>
                  <a:fillRect l="-1816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4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B30F-9469-4359-8BD8-F7F66799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7BD582-0160-427F-B297-59C8F308F5F8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276C-9F68-4710-A3DE-3AD91BDE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7911-A367-4DC2-B389-B1F945E7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FBF200-F7CD-4157-8DE6-90411F21BAAE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C4794C-3412-4F48-AE84-117CB0E0C98F}"/>
              </a:ext>
            </a:extLst>
          </p:cNvPr>
          <p:cNvSpPr txBox="1">
            <a:spLocks/>
          </p:cNvSpPr>
          <p:nvPr/>
        </p:nvSpPr>
        <p:spPr>
          <a:xfrm>
            <a:off x="979517" y="-32955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D0D197-35E5-4AA1-8B9A-59C723E74379}"/>
              </a:ext>
            </a:extLst>
          </p:cNvPr>
          <p:cNvSpPr txBox="1">
            <a:spLocks/>
          </p:cNvSpPr>
          <p:nvPr/>
        </p:nvSpPr>
        <p:spPr>
          <a:xfrm>
            <a:off x="979517" y="122957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Calibri" panose="020F0502020204030204" pitchFamily="34" charset="0"/>
              <a:buNone/>
            </a:pPr>
            <a:r>
              <a:rPr lang="en-US" sz="2800" dirty="0"/>
              <a:t>1.	What would be the best approach that fits the SA task?</a:t>
            </a:r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en-US" sz="2800" dirty="0"/>
              <a:t>2.	Which data preprocessing techniques are suitable and available for natural language texts?</a:t>
            </a:r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en-US" sz="2800" dirty="0"/>
              <a:t>3.	Which data features most fit the trained ML models?</a:t>
            </a:r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en-US" sz="2800" dirty="0"/>
              <a:t>4.	Which LR model would be the best for SA task?</a:t>
            </a:r>
          </a:p>
        </p:txBody>
      </p:sp>
    </p:spTree>
    <p:extLst>
      <p:ext uri="{BB962C8B-B14F-4D97-AF65-F5344CB8AC3E}">
        <p14:creationId xmlns:p14="http://schemas.microsoft.com/office/powerpoint/2010/main" val="208205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CC539-6419-41D5-A445-E6C4A29A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Conclusion (</a:t>
            </a:r>
            <a:r>
              <a:rPr lang="en-US" dirty="0" err="1">
                <a:solidFill>
                  <a:srgbClr val="FFFFFF"/>
                </a:solidFill>
              </a:rPr>
              <a:t>conti</a:t>
            </a:r>
            <a:r>
              <a:rPr lang="en-US" dirty="0">
                <a:solidFill>
                  <a:srgbClr val="FFFFFF"/>
                </a:solidFill>
              </a:rPr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EA0B-4BBC-4D1B-8E50-6A02FC64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" y="63511"/>
            <a:ext cx="10398751" cy="4623910"/>
          </a:xfrm>
        </p:spPr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LR model is applicable to classify Arabizi reviews in positive or negative classes.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Dataset is constructed from public and private service providers.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Private service domination over public sector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Distinctive performance between ML and lexicon-based classifiers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ML remarks better result than rule-based approach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B30F-9469-4359-8BD8-F7F66799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60B5519-C218-427E-9EDC-23AE336F6C4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276C-9F68-4710-A3DE-3AD91BDE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7911-A367-4DC2-B389-B1F945E7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FBF200-F7CD-4157-8DE6-90411F21BAAE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81B1792-05F3-4BF5-9015-D6379A9A4C2F}"/>
              </a:ext>
            </a:extLst>
          </p:cNvPr>
          <p:cNvSpPr txBox="1">
            <a:spLocks/>
          </p:cNvSpPr>
          <p:nvPr/>
        </p:nvSpPr>
        <p:spPr>
          <a:xfrm>
            <a:off x="854000" y="-32955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Hypotheses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DABEFEB-9BE1-46CB-8706-FC7742987FA3}"/>
              </a:ext>
            </a:extLst>
          </p:cNvPr>
          <p:cNvSpPr txBox="1">
            <a:spLocks/>
          </p:cNvSpPr>
          <p:nvPr/>
        </p:nvSpPr>
        <p:spPr>
          <a:xfrm>
            <a:off x="854000" y="122957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Calibri" panose="020F0502020204030204" pitchFamily="34" charset="0"/>
              <a:buNone/>
            </a:pPr>
            <a:r>
              <a:rPr lang="en-US" sz="2400" dirty="0"/>
              <a:t>1.	ML models could classify Lebanese Arabizi texts in binary classes: positive or negative.</a:t>
            </a:r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en-US" sz="2400" dirty="0"/>
              <a:t>2.	Dataset could construct from social media sites on pages of public and private services’ providers.</a:t>
            </a:r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en-US" sz="2400" dirty="0"/>
              <a:t>3.	Private sector services’ providers exceed public (governmental) ones.</a:t>
            </a:r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en-US" sz="2400" dirty="0"/>
              <a:t>4.	All experiments would show a very slight difference regarding the achieved results.</a:t>
            </a:r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en-US" sz="2400" dirty="0"/>
              <a:t>5.	ML implementation exceeds rule-based classifier’s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445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E3C4-7217-4B8C-AA82-74EB0B42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</a:t>
            </a:r>
            <a:r>
              <a:rPr lang="en-US" dirty="0" err="1"/>
              <a:t>conti</a:t>
            </a:r>
            <a:r>
              <a:rPr lang="en-US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68C8-05E7-4FD8-BC36-D204FAFF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117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Differentiation in language writing (Arab Social Media Report, 2017)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30% use Arabic characters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26% use Latin characters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15% use both Arabic and English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Language mixing popularizes new ways of writing (</a:t>
            </a:r>
            <a:r>
              <a:rPr lang="en-US" sz="2400" dirty="0" err="1"/>
              <a:t>Aboelezz</a:t>
            </a:r>
            <a:r>
              <a:rPr lang="en-US" sz="2400" dirty="0"/>
              <a:t>, 2012)</a:t>
            </a:r>
          </a:p>
          <a:p>
            <a:pPr marL="0" indent="0" algn="just">
              <a:buNone/>
            </a:pPr>
            <a:endParaRPr lang="en-US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Arabizi is popular in Lebanon.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sz="1600" dirty="0"/>
              <a:t>a system of writing Arabic using English characters. This term comes from two words “</a:t>
            </a:r>
            <a:r>
              <a:rPr lang="en-US" sz="1600" dirty="0" err="1"/>
              <a:t>arabi</a:t>
            </a:r>
            <a:r>
              <a:rPr lang="en-US" sz="1600" dirty="0"/>
              <a:t>” (Arabic) and “</a:t>
            </a:r>
            <a:r>
              <a:rPr lang="en-US" sz="1600" dirty="0" err="1"/>
              <a:t>Engliszi</a:t>
            </a:r>
            <a:r>
              <a:rPr lang="en-US" sz="1600" dirty="0"/>
              <a:t>” (English). (Yaghan, 2008, p. 39). 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sz="1600" dirty="0"/>
              <a:t>82% confirmed using Arabizi, and 17% does not used it out of respect for the Quran (American University survey in Cairo,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1F78-EA90-4B5C-8754-AD807CA1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168A-0272-4A11-87BA-A14021C197AE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41CEE-7C2D-4569-B250-620CC708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EDBDB-622D-4B2C-8397-E5E4E6D5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8966-16CD-478E-85AA-E742A360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72FF-4D1B-4ABB-8BB3-42C4555F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Expanding the corpus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scope of regions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Further tasks, as: part-of-speech tagging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Different ML and DL algorithms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Analyzing the whole training set for SLCSAS testing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Enhancing grammar rule and dictionary  (max/min distance)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Different feature representation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97EC-2675-4016-91D5-CCDD4219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601E-3982-4C4C-B436-C059FA3E0EFF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7F12-0407-4F9B-B7D9-314FE452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764C-F2D0-4768-A5D6-4689EE46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11A978AA-7672-42C4-B5ED-55539D564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B938393-3C03-4A4C-9BEF-927DC2366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92A857-B226-45FB-955B-CBB2C1B5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198D-D09C-4A3B-927E-D13FDF46C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1608667"/>
            <a:ext cx="6291241" cy="44910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6000" dirty="0">
                <a:solidFill>
                  <a:srgbClr val="FFFFFF"/>
                </a:solidFill>
              </a:rPr>
              <a:t>Thanks dearly!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B3C42-09B5-4295-B530-984EDAC4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9448" y="6316857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0CFFE8-76CB-4D7A-BB09-A9B4E746229D}" type="datetime1">
              <a:rPr lang="en-US" sz="1050" smtClean="0">
                <a:solidFill>
                  <a:srgbClr val="FFFFFF">
                    <a:alpha val="70000"/>
                  </a:srgbClr>
                </a:solidFill>
              </a:rPr>
              <a:t>7/29/2019</a:t>
            </a:fld>
            <a:endParaRPr lang="en-US" sz="105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43671-7BF6-4361-AEAD-9D5CA091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8590" y="6318821"/>
            <a:ext cx="5076585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/>
              <a:t>Sentiment Analysis for Lebanese Arabizi Customers’ Reviews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EA37F-50A1-4072-8549-72AA8983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398" y="6296279"/>
            <a:ext cx="62440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63FBF200-F7CD-4157-8DE6-90411F21BAAE}" type="slidenum">
              <a:rPr lang="en-US" smtClean="0"/>
              <a:pPr algn="l">
                <a:spcAft>
                  <a:spcPts val="60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85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8EFE-E09B-46DC-92C2-A54C1E88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E22A-4B73-429F-9EB8-DB149D0D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Unavailability of SA tools for processing Arabizi language system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Recognizing Arabizi internet users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Helping businesses on enhancing the qualities of services.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D6B3-862F-488E-AC58-693ABAFB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F55B-C6BD-4EE2-9823-EF4F0AC4C0F1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F66E-368C-4355-B10F-037B4053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8DE7-9211-4F8D-A0C4-30BAE063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8ADB-0F3C-4F53-B396-9B01A8C2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5D38-B301-4194-A059-3AFDF99D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6284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Credit Arabizi users’ feelings and thoughts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Highlighting underpinning challenges for future work.</a:t>
            </a:r>
          </a:p>
          <a:p>
            <a:pPr marL="806958" lvl="1" indent="-514350" algn="just">
              <a:buFont typeface="+mj-lt"/>
              <a:buAutoNum type="arabicPeriod"/>
            </a:pPr>
            <a:r>
              <a:rPr lang="en-US" sz="2400" dirty="0"/>
              <a:t>further research studies on benchmark dataset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Experimenting machine capabilities.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Knowledge-making and data-driven decision.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80213-41D4-4A86-8DCA-D45F1C9A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7D93-C5E5-4E41-932B-82385C70697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B700-1F86-4D36-AA92-433C6AE4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7EE55-99EB-46EC-9F96-FC7A8545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352E-9784-44E1-A8E1-FE4BD5AD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091A-1C93-4A43-BA4D-F15D87F3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1.	What would be the best approach that fits the SA task?</a:t>
            </a:r>
          </a:p>
          <a:p>
            <a:pPr marL="0" indent="0" algn="just">
              <a:buNone/>
            </a:pPr>
            <a:r>
              <a:rPr lang="en-US" sz="2800" dirty="0"/>
              <a:t>2.	Which data preprocessing techniques are suitable and available for natural language texts?</a:t>
            </a:r>
          </a:p>
          <a:p>
            <a:pPr marL="0" indent="0" algn="just">
              <a:buNone/>
            </a:pPr>
            <a:r>
              <a:rPr lang="en-US" sz="2800" dirty="0"/>
              <a:t>3.	Which data features most fit the trained ML models?</a:t>
            </a:r>
          </a:p>
          <a:p>
            <a:pPr marL="0" indent="0" algn="just">
              <a:buNone/>
            </a:pPr>
            <a:r>
              <a:rPr lang="en-US" sz="2800" dirty="0"/>
              <a:t>4.	Which LR model would be the best for SA task?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D113-6FFC-4B9C-93BD-4BC9A5BB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0E30-8AFE-46C8-A45C-51825AA50ED1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1DD8-7C73-47D2-B348-7FF45BBB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34B0-BFF7-4A4A-A5E5-D1555984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334C-B4B1-4C78-A76B-7F729A41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F743-01E0-45AC-AC0B-DA6A5474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1.	ML models could classify Lebanese Arabizi texts in binary classes: positive or negative.</a:t>
            </a:r>
          </a:p>
          <a:p>
            <a:pPr marL="0" indent="0" algn="just">
              <a:buNone/>
            </a:pPr>
            <a:r>
              <a:rPr lang="en-US" sz="2400" dirty="0"/>
              <a:t>2.	Dataset could construct from social media sites on pages of public and private services’ providers.</a:t>
            </a:r>
          </a:p>
          <a:p>
            <a:pPr marL="0" indent="0" algn="just">
              <a:buNone/>
            </a:pPr>
            <a:r>
              <a:rPr lang="en-US" sz="2400" dirty="0"/>
              <a:t>3.	Private sector services’ providers exceed public (governmental) ones.</a:t>
            </a:r>
          </a:p>
          <a:p>
            <a:pPr marL="0" indent="0" algn="just">
              <a:buNone/>
            </a:pPr>
            <a:r>
              <a:rPr lang="en-US" sz="2400" dirty="0"/>
              <a:t>4.	All experiments would show a very slight difference regarding the achieved results.</a:t>
            </a:r>
          </a:p>
          <a:p>
            <a:pPr marL="0" indent="0" algn="just">
              <a:buNone/>
            </a:pPr>
            <a:r>
              <a:rPr lang="en-US" sz="2400" dirty="0"/>
              <a:t>5.	ML implementation exceeds rule-based classifier’s performance.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59B4-99F3-4F44-87E9-05C30768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B9CD-B5CB-4784-921D-2C9B80E2B994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903D5-F72B-4A6E-9922-543D36D1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EBF0-84BA-4CA3-8F55-DFB4170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CA1E-8F3A-4EC5-8255-76BAA4E5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B358-0C4E-448E-8977-EF934672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The dataset written in Lebanese Arabizi script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The size of the dataset is small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Shortness of time and the heavy pressure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2FFD-9095-4700-A2D6-4C7D952B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F794-ECD6-47F3-ABF1-0DDDFBC3BA84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2849-C09E-4897-B621-A5A58D6B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for Lebanese Arabizi Customers’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47D1-9E2D-4AE5-9804-E68E7188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F200-F7CD-4157-8DE6-90411F21BA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2019</Words>
  <Application>Microsoft Office PowerPoint</Application>
  <PresentationFormat>Widescreen</PresentationFormat>
  <Paragraphs>697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Master thesis: Sentiment Analysis for Lebanese Arabizi Customers’ Reviews</vt:lpstr>
      <vt:lpstr>Presentation points</vt:lpstr>
      <vt:lpstr>Introduction</vt:lpstr>
      <vt:lpstr>Introduction (conti.)</vt:lpstr>
      <vt:lpstr>Problem statement</vt:lpstr>
      <vt:lpstr>Purpose of the Study</vt:lpstr>
      <vt:lpstr>Research Questions</vt:lpstr>
      <vt:lpstr>Research Hypotheses</vt:lpstr>
      <vt:lpstr>Limitations of the Study</vt:lpstr>
      <vt:lpstr>Challenges of the study</vt:lpstr>
      <vt:lpstr>Research contributions</vt:lpstr>
      <vt:lpstr>Methodology: Research Design</vt:lpstr>
      <vt:lpstr>Methodology: Research Sample</vt:lpstr>
      <vt:lpstr>Methodology: Research Sample(conti.)</vt:lpstr>
      <vt:lpstr>Methodology: Data Preprocessing and Filtering</vt:lpstr>
      <vt:lpstr>Methodology: Data Cleaning</vt:lpstr>
      <vt:lpstr>Reviews Representation Bag of Words (BoW) model</vt:lpstr>
      <vt:lpstr>Term Frequency and Inverse Document Frequency (TF*IDF)</vt:lpstr>
      <vt:lpstr>TF*IDF (conti)</vt:lpstr>
      <vt:lpstr>Research Tools: Logistic Regression</vt:lpstr>
      <vt:lpstr>Logistic Regression</vt:lpstr>
      <vt:lpstr>Logistic Regression (Example)</vt:lpstr>
      <vt:lpstr>Logistic Regression (BoW Example)</vt:lpstr>
      <vt:lpstr>SLCSAS (Science of Language and Communication Semantic Analysis System)</vt:lpstr>
      <vt:lpstr>SLCSAS (dictionary)</vt:lpstr>
      <vt:lpstr>SLCSAS (Grammar rules)</vt:lpstr>
      <vt:lpstr>SLCSAS (semantic map)</vt:lpstr>
      <vt:lpstr>Research Procedure</vt:lpstr>
      <vt:lpstr>Experiment: Machine Learning</vt:lpstr>
      <vt:lpstr>Result: LR (default and hyperparameters tuning)</vt:lpstr>
      <vt:lpstr>Experiment Summary</vt:lpstr>
      <vt:lpstr>Result: SLCSAS</vt:lpstr>
      <vt:lpstr>SLCSAS F_P Example</vt:lpstr>
      <vt:lpstr>SLCSAS F_N Example</vt:lpstr>
      <vt:lpstr>SLCSAS T_P Example</vt:lpstr>
      <vt:lpstr>SLCSAS T_N Example</vt:lpstr>
      <vt:lpstr>Summary</vt:lpstr>
      <vt:lpstr>Conclusion</vt:lpstr>
      <vt:lpstr>Conclusion (conti.)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Master’s thesis: Sentiment Analysis for Lebanese Arabizi Customers’ Reviews</dc:title>
  <dc:creator>Marwan Al Omari</dc:creator>
  <cp:lastModifiedBy>Marwan Al Omari</cp:lastModifiedBy>
  <cp:revision>20</cp:revision>
  <dcterms:created xsi:type="dcterms:W3CDTF">2019-07-21T22:21:34Z</dcterms:created>
  <dcterms:modified xsi:type="dcterms:W3CDTF">2019-07-29T05:27:16Z</dcterms:modified>
</cp:coreProperties>
</file>