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0" name="Rectangle 39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5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5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A005B-4284-4DDA-AF81-E9ABCE39E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3"/>
            <a:ext cx="6858000" cy="17832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Unsigned Fixed-point Multiplier-Accumulator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2182-E435-4F2B-91CC-5AA6E6EE8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997322"/>
            <a:ext cx="6857999" cy="5577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By: Marwan Abbas</a:t>
            </a:r>
          </a:p>
        </p:txBody>
      </p:sp>
    </p:spTree>
    <p:extLst>
      <p:ext uri="{BB962C8B-B14F-4D97-AF65-F5344CB8AC3E}">
        <p14:creationId xmlns:p14="http://schemas.microsoft.com/office/powerpoint/2010/main" val="10389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A38E-F2FD-435F-887B-7465482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Results/Findings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BAF5-8A30-451A-952A-F8F633D1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Timing:</a:t>
            </a:r>
          </a:p>
          <a:p>
            <a:pPr lvl="1"/>
            <a:r>
              <a:rPr lang="en-US" dirty="0"/>
              <a:t>0.80 ns </a:t>
            </a:r>
          </a:p>
          <a:p>
            <a:r>
              <a:rPr lang="en-US" dirty="0"/>
              <a:t>Area:</a:t>
            </a:r>
          </a:p>
          <a:p>
            <a:pPr lvl="1"/>
            <a:r>
              <a:rPr lang="en-US" dirty="0"/>
              <a:t>894.82 µm²</a:t>
            </a:r>
          </a:p>
          <a:p>
            <a:r>
              <a:rPr lang="en-US" dirty="0"/>
              <a:t>Total Power:</a:t>
            </a:r>
          </a:p>
          <a:p>
            <a:pPr lvl="1"/>
            <a:r>
              <a:rPr lang="en-US" dirty="0"/>
              <a:t>150.53 µW</a:t>
            </a:r>
          </a:p>
        </p:txBody>
      </p:sp>
    </p:spTree>
    <p:extLst>
      <p:ext uri="{BB962C8B-B14F-4D97-AF65-F5344CB8AC3E}">
        <p14:creationId xmlns:p14="http://schemas.microsoft.com/office/powerpoint/2010/main" val="66290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D6303A-96C9-435B-B1C3-235E6EF4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2052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4DED-D78E-492C-9D64-53A8CAF6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4A5A-65E1-4123-B44C-BE1682AA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Multiply-Accumulate (MAC) Unit</a:t>
            </a:r>
          </a:p>
          <a:p>
            <a:r>
              <a:rPr lang="en-US" dirty="0"/>
              <a:t>Fixed-Point</a:t>
            </a:r>
          </a:p>
        </p:txBody>
      </p:sp>
    </p:spTree>
    <p:extLst>
      <p:ext uri="{BB962C8B-B14F-4D97-AF65-F5344CB8AC3E}">
        <p14:creationId xmlns:p14="http://schemas.microsoft.com/office/powerpoint/2010/main" val="210075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0975-292E-48A9-BDE8-83A9DF14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Multiply-accumulate (MAC)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57DA-BD08-4BE1-AB30-AC24370C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two operations</a:t>
            </a:r>
          </a:p>
          <a:p>
            <a:pPr lvl="1"/>
            <a:r>
              <a:rPr lang="en-US" dirty="0"/>
              <a:t>Multiplication</a:t>
            </a:r>
          </a:p>
          <a:p>
            <a:pPr lvl="1"/>
            <a:r>
              <a:rPr lang="en-US" dirty="0"/>
              <a:t>Accumulation/Addition</a:t>
            </a:r>
          </a:p>
          <a:p>
            <a:r>
              <a:rPr lang="en-US" dirty="0"/>
              <a:t>Used with Digital Signal Processing (DSP)</a:t>
            </a:r>
          </a:p>
          <a:p>
            <a:r>
              <a:rPr lang="en-US" dirty="0"/>
              <a:t>Used with neural network training and inference</a:t>
            </a:r>
          </a:p>
        </p:txBody>
      </p:sp>
    </p:spTree>
    <p:extLst>
      <p:ext uri="{BB962C8B-B14F-4D97-AF65-F5344CB8AC3E}">
        <p14:creationId xmlns:p14="http://schemas.microsoft.com/office/powerpoint/2010/main" val="5278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A4D6-B8BC-4823-A9CB-8CA0B663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Fixed-point</a:t>
            </a:r>
            <a:endParaRPr lang="en-US"/>
          </a:p>
        </p:txBody>
      </p:sp>
      <p:pic>
        <p:nvPicPr>
          <p:cNvPr id="4" name="Picture 2" descr="Fixed-Point Representation: The Q Format and Addition Examples ...">
            <a:extLst>
              <a:ext uri="{FF2B5EF4-FFF2-40B4-BE49-F238E27FC236}">
                <a16:creationId xmlns:a16="http://schemas.microsoft.com/office/drawing/2014/main" id="{64DFD5C7-0513-4D00-A16B-3A9917539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r="3397" b="1"/>
          <a:stretch/>
        </p:blipFill>
        <p:spPr bwMode="auto"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0ACC-031A-4041-949A-74BCF321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8-bits, 4 for integer part and 4 for fraction part</a:t>
            </a:r>
          </a:p>
          <a:p>
            <a:r>
              <a:rPr lang="en-US" dirty="0"/>
              <a:t>How to convert from binary to decimal fixed-point</a:t>
            </a:r>
          </a:p>
        </p:txBody>
      </p:sp>
    </p:spTree>
    <p:extLst>
      <p:ext uri="{BB962C8B-B14F-4D97-AF65-F5344CB8AC3E}">
        <p14:creationId xmlns:p14="http://schemas.microsoft.com/office/powerpoint/2010/main" val="177689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0558-535D-4D90-B681-3F70F0BC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5F3E6-1C03-4182-8DD0-12B431A30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9" t="3357" r="451" b="1558"/>
          <a:stretch/>
        </p:blipFill>
        <p:spPr>
          <a:xfrm>
            <a:off x="890015" y="1962912"/>
            <a:ext cx="5378862" cy="3633215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F70D-1183-4217-8DBE-A82CC2BE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/>
              <a:t>Three functions that this architecture can handle:</a:t>
            </a:r>
          </a:p>
          <a:p>
            <a:pPr lvl="1"/>
            <a:r>
              <a:rPr lang="en-US"/>
              <a:t>8 bits * 8 bits + 16 bits</a:t>
            </a:r>
          </a:p>
          <a:p>
            <a:pPr lvl="1"/>
            <a:r>
              <a:rPr lang="en-US"/>
              <a:t>4 bits * 4 bits + 16 bits</a:t>
            </a:r>
          </a:p>
          <a:p>
            <a:pPr lvl="1"/>
            <a:r>
              <a:rPr lang="en-US"/>
              <a:t>2 bits * 2 bits + 16 bits</a:t>
            </a:r>
          </a:p>
        </p:txBody>
      </p:sp>
    </p:spTree>
    <p:extLst>
      <p:ext uri="{BB962C8B-B14F-4D97-AF65-F5344CB8AC3E}">
        <p14:creationId xmlns:p14="http://schemas.microsoft.com/office/powerpoint/2010/main" val="140868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BB21-E935-4418-BCF3-63D8E613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7DCD-8CE0-4833-906E-F92A695D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Multiply A * B</a:t>
            </a:r>
          </a:p>
          <a:p>
            <a:pPr lvl="1"/>
            <a:r>
              <a:rPr lang="en-US" sz="1800"/>
              <a:t>Mode bit used to choose the mode for the multiplier</a:t>
            </a:r>
          </a:p>
          <a:p>
            <a:pPr lvl="2"/>
            <a:r>
              <a:rPr lang="en-US" sz="1600"/>
              <a:t>Mode 00: 8-bit mode</a:t>
            </a:r>
          </a:p>
          <a:p>
            <a:pPr lvl="2"/>
            <a:r>
              <a:rPr lang="en-US" sz="1600"/>
              <a:t>Mode 01: 4-bit mode</a:t>
            </a:r>
          </a:p>
          <a:p>
            <a:pPr lvl="2"/>
            <a:r>
              <a:rPr lang="en-US" sz="1600"/>
              <a:t>Mode 10: 2-bit mode</a:t>
            </a:r>
          </a:p>
          <a:p>
            <a:r>
              <a:rPr lang="en-US" sz="2200"/>
              <a:t>Divides the input with regards to the mode</a:t>
            </a:r>
          </a:p>
          <a:p>
            <a:r>
              <a:rPr lang="en-US" sz="2200"/>
              <a:t>Sums up the partial products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07F9C-9987-4A8F-88F1-8A37C0E3A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8"/>
          <a:stretch/>
        </p:blipFill>
        <p:spPr>
          <a:xfrm>
            <a:off x="6953989" y="1524000"/>
            <a:ext cx="4267570" cy="4122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262F99-19AE-4B54-AAFA-64BA440F952D}"/>
              </a:ext>
            </a:extLst>
          </p:cNvPr>
          <p:cNvSpPr txBox="1"/>
          <p:nvPr/>
        </p:nvSpPr>
        <p:spPr>
          <a:xfrm>
            <a:off x="1381125" y="6393800"/>
            <a:ext cx="958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H. Zhang, D. Chen, and S. B. Ko, “New Flexible Multiple-Precision Multiply-Accumulate Unit for Deep Neural Network Training and Inference,” IEEE Trans. </a:t>
            </a:r>
            <a:r>
              <a:rPr lang="en-US" sz="800" dirty="0" err="1"/>
              <a:t>Comput</a:t>
            </a:r>
            <a:r>
              <a:rPr lang="en-US" sz="800" dirty="0"/>
              <a:t>., vol. 69, no. 1, pp. 26–</a:t>
            </a:r>
            <a:r>
              <a:rPr lang="pt-BR" sz="800" dirty="0"/>
              <a:t>38, 2020, doi: 10.1109/TC.2019.2936192.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0208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92FE-2B3D-42C9-A733-AC62BA2B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Accumulator/adder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476D2-C00C-43FA-B618-1F34F1EB7B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412387"/>
            <a:ext cx="4689234" cy="32238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09428-4D5A-4A91-AF3A-36F8332AF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6727" y="2249487"/>
                <a:ext cx="4710683" cy="35417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16 bits Carry Select Adder (CSA)</a:t>
                </a:r>
              </a:p>
              <a:p>
                <a:r>
                  <a:rPr lang="en-US" dirty="0"/>
                  <a:t>Faster than normal adder</a:t>
                </a:r>
              </a:p>
              <a:p>
                <a:r>
                  <a:rPr lang="en-US" dirty="0"/>
                  <a:t>Uses Full Adders (FA) and Multiplexers (MUX)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) delay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09428-4D5A-4A91-AF3A-36F8332AF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6727" y="2249487"/>
                <a:ext cx="4710683" cy="3541714"/>
              </a:xfrm>
              <a:blipFill>
                <a:blip r:embed="rId4"/>
                <a:stretch>
                  <a:fillRect l="-2587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2A411329-3D27-4A1C-BE2C-7FE670FC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O(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MathJax_Main"/>
              </a:rPr>
              <a:t>−−√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n) delay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3651DE-0E4A-4EAA-9748-53867DF5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O(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MathJax_Main"/>
              </a:rPr>
              <a:t>−−√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n) delay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592A-6DB7-4ABF-B893-B5F4F65C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 (DFF)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3D0D-4614-4D66-89F3-95E91F88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make the architecture pipelined</a:t>
            </a:r>
          </a:p>
          <a:p>
            <a:r>
              <a:rPr lang="en-US" dirty="0"/>
              <a:t>Stores:</a:t>
            </a:r>
          </a:p>
          <a:p>
            <a:pPr lvl="1"/>
            <a:r>
              <a:rPr lang="en-US" dirty="0"/>
              <a:t>Input </a:t>
            </a:r>
          </a:p>
          <a:p>
            <a:pPr lvl="1"/>
            <a:r>
              <a:rPr lang="en-US" dirty="0"/>
              <a:t>Product of the multiplier</a:t>
            </a:r>
          </a:p>
          <a:p>
            <a:pPr lvl="1"/>
            <a:r>
              <a:rPr lang="en-US" dirty="0"/>
              <a:t>Output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9587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A435-DCAD-4572-866C-3991440E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0C0D1-CBAC-4445-B1C3-CBB0468E8A0C}"/>
              </a:ext>
            </a:extLst>
          </p:cNvPr>
          <p:cNvPicPr/>
          <p:nvPr/>
        </p:nvPicPr>
        <p:blipFill rotWithShape="1">
          <a:blip r:embed="rId3"/>
          <a:srcRect r="23768"/>
          <a:stretch/>
        </p:blipFill>
        <p:spPr bwMode="auto">
          <a:xfrm>
            <a:off x="680845" y="2030263"/>
            <a:ext cx="5174429" cy="2797473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616A-B622-4C95-949A-07D24BC29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1764254"/>
            <a:ext cx="4710683" cy="40269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Behavioral test bench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Verilog doesn’t accept fixed point representation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Integers fed into the input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Example: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111.1001		7.5625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x		x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101.1011		6.6875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+		+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10100110.10111011	166.7304688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-------------------------------	----------------------------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11010001.10111110 	209.7421875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0172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325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Cambria Math</vt:lpstr>
      <vt:lpstr>MathJax_Main</vt:lpstr>
      <vt:lpstr>MathJax_Math-italic</vt:lpstr>
      <vt:lpstr>Tw Cen MT</vt:lpstr>
      <vt:lpstr>Circuit</vt:lpstr>
      <vt:lpstr>Unsigned Fixed-point Multiplier-Accumulator Design</vt:lpstr>
      <vt:lpstr>Introduction</vt:lpstr>
      <vt:lpstr>Multiply-accumulate (MAC) unit</vt:lpstr>
      <vt:lpstr>Fixed-point</vt:lpstr>
      <vt:lpstr>Architecture</vt:lpstr>
      <vt:lpstr>Multiplier</vt:lpstr>
      <vt:lpstr>Accumulator/adder</vt:lpstr>
      <vt:lpstr>D Flip-Flop (DFF)</vt:lpstr>
      <vt:lpstr>Testing</vt:lpstr>
      <vt:lpstr>Results/Findings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Unsigned Fixed-point Multiplier-Accumulator Design</dc:title>
  <dc:creator>Marwan Abbas</dc:creator>
  <cp:lastModifiedBy>Marwan Abbas</cp:lastModifiedBy>
  <cp:revision>3</cp:revision>
  <dcterms:created xsi:type="dcterms:W3CDTF">2020-05-12T14:14:06Z</dcterms:created>
  <dcterms:modified xsi:type="dcterms:W3CDTF">2020-05-12T20:05:40Z</dcterms:modified>
</cp:coreProperties>
</file>