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20"/>
  </p:notesMasterIdLst>
  <p:sldIdLst>
    <p:sldId id="256" r:id="rId5"/>
    <p:sldId id="257" r:id="rId6"/>
    <p:sldId id="259" r:id="rId7"/>
    <p:sldId id="266" r:id="rId8"/>
    <p:sldId id="261" r:id="rId9"/>
    <p:sldId id="271" r:id="rId10"/>
    <p:sldId id="273" r:id="rId11"/>
    <p:sldId id="262" r:id="rId12"/>
    <p:sldId id="272" r:id="rId13"/>
    <p:sldId id="260" r:id="rId14"/>
    <p:sldId id="267" r:id="rId15"/>
    <p:sldId id="275" r:id="rId16"/>
    <p:sldId id="269" r:id="rId17"/>
    <p:sldId id="274"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4" autoAdjust="0"/>
    <p:restoredTop sz="94598" autoAdjust="0"/>
  </p:normalViewPr>
  <p:slideViewPr>
    <p:cSldViewPr snapToGrid="0" showGuides="1">
      <p:cViewPr varScale="1">
        <p:scale>
          <a:sx n="72" d="100"/>
          <a:sy n="72" d="100"/>
        </p:scale>
        <p:origin x="738" y="6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ed" userId="2a2ebcdf2a5ba537" providerId="LiveId" clId="{79315A02-2700-4185-A57F-8FD06FA028E3}"/>
    <pc:docChg chg="addSld modSld">
      <pc:chgData name="mohaned" userId="2a2ebcdf2a5ba537" providerId="LiveId" clId="{79315A02-2700-4185-A57F-8FD06FA028E3}" dt="2021-06-14T22:57:30.088" v="9" actId="20577"/>
      <pc:docMkLst>
        <pc:docMk/>
      </pc:docMkLst>
      <pc:sldChg chg="modSp mod">
        <pc:chgData name="mohaned" userId="2a2ebcdf2a5ba537" providerId="LiveId" clId="{79315A02-2700-4185-A57F-8FD06FA028E3}" dt="2021-06-14T22:57:30.088" v="9" actId="20577"/>
        <pc:sldMkLst>
          <pc:docMk/>
          <pc:sldMk cId="1039759085" sldId="256"/>
        </pc:sldMkLst>
        <pc:spChg chg="mod">
          <ac:chgData name="mohaned" userId="2a2ebcdf2a5ba537" providerId="LiveId" clId="{79315A02-2700-4185-A57F-8FD06FA028E3}" dt="2021-06-14T22:57:30.088" v="9" actId="20577"/>
          <ac:spMkLst>
            <pc:docMk/>
            <pc:sldMk cId="1039759085" sldId="256"/>
            <ac:spMk id="5" creationId="{639AF166-E191-409C-98AE-C2A47C576895}"/>
          </ac:spMkLst>
        </pc:spChg>
      </pc:sldChg>
      <pc:sldChg chg="new">
        <pc:chgData name="mohaned" userId="2a2ebcdf2a5ba537" providerId="LiveId" clId="{79315A02-2700-4185-A57F-8FD06FA028E3}" dt="2021-06-14T21:49:15.630" v="0" actId="680"/>
        <pc:sldMkLst>
          <pc:docMk/>
          <pc:sldMk cId="1006771155"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6/16/2021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title"/>
          </p:nvPr>
        </p:nvSpPr>
        <p:spPr>
          <a:xfrm>
            <a:off x="581193" y="729658"/>
            <a:ext cx="11029616" cy="988332"/>
          </a:xfrm>
        </p:spPr>
        <p:txBody>
          <a:bodyPr anchor="b">
            <a:normAutofit fontScale="90000"/>
          </a:bodyPr>
          <a:lstStyle/>
          <a:p>
            <a:r>
              <a:rPr lang="en-US" sz="3200" b="1" dirty="0"/>
              <a:t>Emotion Recognition using various methods </a:t>
            </a:r>
          </a:p>
        </p:txBody>
      </p:sp>
      <p:sp>
        <p:nvSpPr>
          <p:cNvPr id="5" name="Subtitle 4">
            <a:extLst>
              <a:ext uri="{FF2B5EF4-FFF2-40B4-BE49-F238E27FC236}">
                <a16:creationId xmlns:a16="http://schemas.microsoft.com/office/drawing/2014/main" id="{639AF166-E191-409C-98AE-C2A47C576895}"/>
              </a:ext>
            </a:extLst>
          </p:cNvPr>
          <p:cNvSpPr>
            <a:spLocks noGrp="1"/>
          </p:cNvSpPr>
          <p:nvPr>
            <p:ph sz="half" idx="1"/>
          </p:nvPr>
        </p:nvSpPr>
        <p:spPr>
          <a:xfrm>
            <a:off x="581193" y="2228003"/>
            <a:ext cx="5194767" cy="3633047"/>
          </a:xfrm>
        </p:spPr>
        <p:txBody>
          <a:bodyPr anchor="ctr">
            <a:normAutofit/>
          </a:bodyPr>
          <a:lstStyle/>
          <a:p>
            <a:r>
              <a:rPr lang="en-US" sz="2000" dirty="0"/>
              <a:t>Mohaned Atef </a:t>
            </a:r>
          </a:p>
          <a:p>
            <a:r>
              <a:rPr lang="en-US" sz="2000" dirty="0"/>
              <a:t>Mohamed Walid</a:t>
            </a:r>
          </a:p>
          <a:p>
            <a:r>
              <a:rPr lang="en-US" sz="2000" dirty="0"/>
              <a:t>Marwan Khaled</a:t>
            </a:r>
          </a:p>
          <a:p>
            <a:r>
              <a:rPr lang="en-US" sz="2000" dirty="0"/>
              <a:t>Marwan Yasser</a:t>
            </a:r>
          </a:p>
          <a:p>
            <a:r>
              <a:rPr lang="en-US" sz="2000" dirty="0"/>
              <a:t>Reham Galal</a:t>
            </a:r>
          </a:p>
        </p:txBody>
      </p:sp>
      <p:pic>
        <p:nvPicPr>
          <p:cNvPr id="7" name="Picture Placeholder 6" descr="A picture containing clipart, jack&#10;&#10;Description automatically generated">
            <a:extLst>
              <a:ext uri="{FF2B5EF4-FFF2-40B4-BE49-F238E27FC236}">
                <a16:creationId xmlns:a16="http://schemas.microsoft.com/office/drawing/2014/main" id="{614552F2-95A1-4D81-B650-F307A76C9564}"/>
              </a:ext>
            </a:extLst>
          </p:cNvPr>
          <p:cNvPicPr>
            <a:picLocks noGrp="1" noChangeAspect="1"/>
          </p:cNvPicPr>
          <p:nvPr>
            <p:ph sz="half" idx="2"/>
          </p:nvPr>
        </p:nvPicPr>
        <p:blipFill>
          <a:blip r:embed="rId2"/>
          <a:stretch>
            <a:fillRect/>
          </a:stretch>
        </p:blipFill>
        <p:spPr>
          <a:xfrm>
            <a:off x="3439918" y="3080826"/>
            <a:ext cx="8170891" cy="2780224"/>
          </a:xfrm>
          <a:noFill/>
        </p:spPr>
      </p:pic>
      <p:sp>
        <p:nvSpPr>
          <p:cNvPr id="16" name="Slide Number Placeholder 6">
            <a:extLst>
              <a:ext uri="{FF2B5EF4-FFF2-40B4-BE49-F238E27FC236}">
                <a16:creationId xmlns:a16="http://schemas.microsoft.com/office/drawing/2014/main" id="{1ED813B6-4900-49BC-A4FF-47DF27BB090F}"/>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1</a:t>
            </a:fld>
            <a:endParaRPr lang="en-US"/>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picture containing shape&#10;&#10;Description automatically generated">
            <a:extLst>
              <a:ext uri="{FF2B5EF4-FFF2-40B4-BE49-F238E27FC236}">
                <a16:creationId xmlns:a16="http://schemas.microsoft.com/office/drawing/2014/main" id="{7006CF8A-9E72-4454-8635-55A8A3D56F6B}"/>
              </a:ext>
            </a:extLst>
          </p:cNvPr>
          <p:cNvPicPr>
            <a:picLocks noChangeAspect="1"/>
          </p:cNvPicPr>
          <p:nvPr/>
        </p:nvPicPr>
        <p:blipFill>
          <a:blip r:embed="rId2"/>
          <a:stretch>
            <a:fillRect/>
          </a:stretch>
        </p:blipFill>
        <p:spPr>
          <a:xfrm>
            <a:off x="502608" y="1659129"/>
            <a:ext cx="4489139" cy="3183624"/>
          </a:xfrm>
          <a:prstGeom prst="rect">
            <a:avLst/>
          </a:prstGeom>
        </p:spPr>
      </p:pic>
      <p:pic>
        <p:nvPicPr>
          <p:cNvPr id="26" name="Picture 25">
            <a:extLst>
              <a:ext uri="{FF2B5EF4-FFF2-40B4-BE49-F238E27FC236}">
                <a16:creationId xmlns:a16="http://schemas.microsoft.com/office/drawing/2014/main" id="{85703CB4-B7A2-41FD-808E-C153BE05A66A}"/>
              </a:ext>
            </a:extLst>
          </p:cNvPr>
          <p:cNvPicPr>
            <a:picLocks noChangeAspect="1"/>
          </p:cNvPicPr>
          <p:nvPr/>
        </p:nvPicPr>
        <p:blipFill>
          <a:blip r:embed="rId3"/>
          <a:stretch>
            <a:fillRect/>
          </a:stretch>
        </p:blipFill>
        <p:spPr>
          <a:xfrm>
            <a:off x="6762098" y="1782604"/>
            <a:ext cx="4572005" cy="3292792"/>
          </a:xfrm>
          <a:prstGeom prst="rect">
            <a:avLst/>
          </a:prstGeom>
        </p:spPr>
      </p:pic>
      <p:sp>
        <p:nvSpPr>
          <p:cNvPr id="28" name="TextBox 27">
            <a:extLst>
              <a:ext uri="{FF2B5EF4-FFF2-40B4-BE49-F238E27FC236}">
                <a16:creationId xmlns:a16="http://schemas.microsoft.com/office/drawing/2014/main" id="{0BD9EAC9-CE61-4D3B-BCAE-5067996EB2A3}"/>
              </a:ext>
            </a:extLst>
          </p:cNvPr>
          <p:cNvSpPr txBox="1"/>
          <p:nvPr/>
        </p:nvSpPr>
        <p:spPr>
          <a:xfrm>
            <a:off x="1009650" y="5343525"/>
            <a:ext cx="10048875" cy="646331"/>
          </a:xfrm>
          <a:prstGeom prst="rect">
            <a:avLst/>
          </a:prstGeom>
          <a:noFill/>
        </p:spPr>
        <p:txBody>
          <a:bodyPr wrap="square" rtlCol="0">
            <a:spAutoFit/>
          </a:bodyPr>
          <a:lstStyle/>
          <a:p>
            <a:r>
              <a:rPr lang="en-US" b="1" dirty="0"/>
              <a:t>Logistic regression:</a:t>
            </a:r>
          </a:p>
          <a:p>
            <a:r>
              <a:rPr lang="en-US" dirty="0"/>
              <a:t>Emotion extraction with EEG with accuracy: 94%  </a:t>
            </a:r>
          </a:p>
        </p:txBody>
      </p:sp>
      <p:sp>
        <p:nvSpPr>
          <p:cNvPr id="30" name="TextBox 29">
            <a:extLst>
              <a:ext uri="{FF2B5EF4-FFF2-40B4-BE49-F238E27FC236}">
                <a16:creationId xmlns:a16="http://schemas.microsoft.com/office/drawing/2014/main" id="{4FB5ED79-2728-41A0-83FA-F1B91C4F456C}"/>
              </a:ext>
            </a:extLst>
          </p:cNvPr>
          <p:cNvSpPr txBox="1"/>
          <p:nvPr/>
        </p:nvSpPr>
        <p:spPr>
          <a:xfrm>
            <a:off x="1111382" y="864523"/>
            <a:ext cx="6094520" cy="584775"/>
          </a:xfrm>
          <a:prstGeom prst="rect">
            <a:avLst/>
          </a:prstGeom>
          <a:noFill/>
        </p:spPr>
        <p:txBody>
          <a:bodyPr wrap="square">
            <a:spAutoFit/>
          </a:bodyPr>
          <a:lstStyle/>
          <a:p>
            <a:r>
              <a:rPr lang="en-US" sz="3200" b="1" dirty="0"/>
              <a:t>Results</a:t>
            </a:r>
          </a:p>
        </p:txBody>
      </p:sp>
      <p:sp>
        <p:nvSpPr>
          <p:cNvPr id="8" name="Slide Number Placeholder 5">
            <a:extLst>
              <a:ext uri="{FF2B5EF4-FFF2-40B4-BE49-F238E27FC236}">
                <a16:creationId xmlns:a16="http://schemas.microsoft.com/office/drawing/2014/main" id="{CFACB0C9-88B4-4CF8-9D85-4952A38C0E1B}"/>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7525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B2C4556-246D-4E49-AEDB-521D1C50F0D0}"/>
              </a:ext>
            </a:extLst>
          </p:cNvPr>
          <p:cNvSpPr>
            <a:spLocks noGrp="1"/>
          </p:cNvSpPr>
          <p:nvPr>
            <p:ph type="sldNum" sz="quarter" idx="12"/>
          </p:nvPr>
        </p:nvSpPr>
        <p:spPr/>
        <p:txBody>
          <a:bodyPr/>
          <a:lstStyle/>
          <a:p>
            <a:fld id="{3A98EE3D-8CD1-4C3F-BD1C-C98C9596463C}" type="slidenum">
              <a:rPr lang="en-US" smtClean="0"/>
              <a:pPr/>
              <a:t>11</a:t>
            </a:fld>
            <a:endParaRPr lang="en-US" dirty="0"/>
          </a:p>
        </p:txBody>
      </p:sp>
      <p:pic>
        <p:nvPicPr>
          <p:cNvPr id="8" name="Content Placeholder 7" descr="Shape&#10;&#10;Description automatically generated with low confidence">
            <a:extLst>
              <a:ext uri="{FF2B5EF4-FFF2-40B4-BE49-F238E27FC236}">
                <a16:creationId xmlns:a16="http://schemas.microsoft.com/office/drawing/2014/main" id="{7AA4B299-CD80-4DEB-AEA8-88FCED1CF5C2}"/>
              </a:ext>
            </a:extLst>
          </p:cNvPr>
          <p:cNvPicPr>
            <a:picLocks noGrp="1" noChangeAspect="1"/>
          </p:cNvPicPr>
          <p:nvPr>
            <p:ph idx="1"/>
          </p:nvPr>
        </p:nvPicPr>
        <p:blipFill>
          <a:blip r:embed="rId2"/>
          <a:stretch>
            <a:fillRect/>
          </a:stretch>
        </p:blipFill>
        <p:spPr>
          <a:xfrm>
            <a:off x="0" y="1613388"/>
            <a:ext cx="4646906" cy="3346736"/>
          </a:xfrm>
        </p:spPr>
      </p:pic>
      <p:pic>
        <p:nvPicPr>
          <p:cNvPr id="10" name="Picture 9">
            <a:extLst>
              <a:ext uri="{FF2B5EF4-FFF2-40B4-BE49-F238E27FC236}">
                <a16:creationId xmlns:a16="http://schemas.microsoft.com/office/drawing/2014/main" id="{81B33FA3-E574-433D-84EE-B84AAD6EA021}"/>
              </a:ext>
            </a:extLst>
          </p:cNvPr>
          <p:cNvPicPr>
            <a:picLocks noChangeAspect="1"/>
          </p:cNvPicPr>
          <p:nvPr/>
        </p:nvPicPr>
        <p:blipFill>
          <a:blip r:embed="rId3"/>
          <a:stretch>
            <a:fillRect/>
          </a:stretch>
        </p:blipFill>
        <p:spPr>
          <a:xfrm>
            <a:off x="6795489" y="1682457"/>
            <a:ext cx="4646905" cy="3346735"/>
          </a:xfrm>
          <a:prstGeom prst="rect">
            <a:avLst/>
          </a:prstGeom>
        </p:spPr>
      </p:pic>
      <p:sp>
        <p:nvSpPr>
          <p:cNvPr id="11" name="TextBox 10">
            <a:extLst>
              <a:ext uri="{FF2B5EF4-FFF2-40B4-BE49-F238E27FC236}">
                <a16:creationId xmlns:a16="http://schemas.microsoft.com/office/drawing/2014/main" id="{B22530EC-17BB-440D-8F66-3D1BCD2CAF4C}"/>
              </a:ext>
            </a:extLst>
          </p:cNvPr>
          <p:cNvSpPr txBox="1"/>
          <p:nvPr/>
        </p:nvSpPr>
        <p:spPr>
          <a:xfrm>
            <a:off x="581192" y="5419725"/>
            <a:ext cx="10591633" cy="646331"/>
          </a:xfrm>
          <a:prstGeom prst="rect">
            <a:avLst/>
          </a:prstGeom>
          <a:noFill/>
        </p:spPr>
        <p:txBody>
          <a:bodyPr wrap="square" rtlCol="0">
            <a:spAutoFit/>
          </a:bodyPr>
          <a:lstStyle/>
          <a:p>
            <a:r>
              <a:rPr lang="en-US" dirty="0"/>
              <a:t>DCNN:</a:t>
            </a:r>
          </a:p>
          <a:p>
            <a:r>
              <a:rPr lang="en-US" dirty="0"/>
              <a:t>Face recognition with Accuracy : 82% </a:t>
            </a:r>
          </a:p>
        </p:txBody>
      </p:sp>
      <p:sp>
        <p:nvSpPr>
          <p:cNvPr id="9" name="TextBox 8">
            <a:extLst>
              <a:ext uri="{FF2B5EF4-FFF2-40B4-BE49-F238E27FC236}">
                <a16:creationId xmlns:a16="http://schemas.microsoft.com/office/drawing/2014/main" id="{F19392C5-2C3F-4581-9395-DEEB3907C6F9}"/>
              </a:ext>
            </a:extLst>
          </p:cNvPr>
          <p:cNvSpPr txBox="1"/>
          <p:nvPr/>
        </p:nvSpPr>
        <p:spPr>
          <a:xfrm>
            <a:off x="1111382" y="864523"/>
            <a:ext cx="6094520" cy="584775"/>
          </a:xfrm>
          <a:prstGeom prst="rect">
            <a:avLst/>
          </a:prstGeom>
          <a:noFill/>
        </p:spPr>
        <p:txBody>
          <a:bodyPr wrap="square">
            <a:spAutoFit/>
          </a:bodyPr>
          <a:lstStyle/>
          <a:p>
            <a:r>
              <a:rPr lang="en-US" sz="3200" b="1" dirty="0"/>
              <a:t>Results</a:t>
            </a:r>
          </a:p>
        </p:txBody>
      </p:sp>
    </p:spTree>
    <p:extLst>
      <p:ext uri="{BB962C8B-B14F-4D97-AF65-F5344CB8AC3E}">
        <p14:creationId xmlns:p14="http://schemas.microsoft.com/office/powerpoint/2010/main" val="117398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0BD9EAC9-CE61-4D3B-BCAE-5067996EB2A3}"/>
              </a:ext>
            </a:extLst>
          </p:cNvPr>
          <p:cNvSpPr txBox="1"/>
          <p:nvPr/>
        </p:nvSpPr>
        <p:spPr>
          <a:xfrm>
            <a:off x="609906" y="843379"/>
            <a:ext cx="3568661" cy="5131259"/>
          </a:xfrm>
          <a:prstGeom prst="rect">
            <a:avLst/>
          </a:prstGeom>
        </p:spPr>
        <p:txBody>
          <a:bodyPr vert="horz" lIns="91440" tIns="45720" rIns="91440" bIns="45720" rtlCol="0" anchor="ctr">
            <a:normAutofit fontScale="70000" lnSpcReduction="20000"/>
          </a:bodyPr>
          <a:lstStyle/>
          <a:p>
            <a:pPr>
              <a:lnSpc>
                <a:spcPct val="120000"/>
              </a:lnSpc>
              <a:spcBef>
                <a:spcPct val="20000"/>
              </a:spcBef>
              <a:spcAft>
                <a:spcPts val="600"/>
              </a:spcAft>
              <a:buClr>
                <a:schemeClr val="accent1"/>
              </a:buClr>
              <a:buSzPct val="92000"/>
            </a:pPr>
            <a:r>
              <a:rPr lang="en-US" dirty="0">
                <a:solidFill>
                  <a:schemeClr val="tx1">
                    <a:lumMod val="75000"/>
                    <a:lumOff val="25000"/>
                  </a:schemeClr>
                </a:solidFill>
              </a:rPr>
              <a:t>-Bert model with accuracy : 92%</a:t>
            </a:r>
          </a:p>
          <a:p>
            <a:pPr>
              <a:lnSpc>
                <a:spcPct val="120000"/>
              </a:lnSpc>
              <a:spcBef>
                <a:spcPct val="20000"/>
              </a:spcBef>
              <a:spcAft>
                <a:spcPts val="600"/>
              </a:spcAft>
              <a:buClr>
                <a:schemeClr val="accent1"/>
              </a:buClr>
              <a:buSzPct val="92000"/>
            </a:pPr>
            <a:r>
              <a:rPr lang="en-US" dirty="0">
                <a:solidFill>
                  <a:schemeClr val="tx1">
                    <a:lumMod val="75000"/>
                    <a:lumOff val="25000"/>
                  </a:schemeClr>
                </a:solidFill>
              </a:rPr>
              <a:t>-</a:t>
            </a:r>
            <a:r>
              <a:rPr lang="en-US" sz="2200" dirty="0">
                <a:solidFill>
                  <a:schemeClr val="tx1">
                    <a:lumMod val="75000"/>
                    <a:lumOff val="25000"/>
                  </a:schemeClr>
                </a:solidFill>
              </a:rPr>
              <a:t>k-neighbors classifier model with</a:t>
            </a:r>
          </a:p>
          <a:p>
            <a:pPr>
              <a:lnSpc>
                <a:spcPct val="120000"/>
              </a:lnSpc>
              <a:spcBef>
                <a:spcPct val="20000"/>
              </a:spcBef>
              <a:spcAft>
                <a:spcPts val="600"/>
              </a:spcAft>
              <a:buClr>
                <a:schemeClr val="accent1"/>
              </a:buClr>
              <a:buSzPct val="92000"/>
            </a:pPr>
            <a:r>
              <a:rPr lang="en-US" sz="2200" dirty="0">
                <a:solidFill>
                  <a:schemeClr val="tx1">
                    <a:lumMod val="75000"/>
                    <a:lumOff val="25000"/>
                  </a:schemeClr>
                </a:solidFill>
              </a:rPr>
              <a:t> accuracy : 85%</a:t>
            </a:r>
          </a:p>
          <a:p>
            <a:pPr>
              <a:lnSpc>
                <a:spcPct val="120000"/>
              </a:lnSpc>
              <a:spcBef>
                <a:spcPct val="20000"/>
              </a:spcBef>
              <a:spcAft>
                <a:spcPts val="600"/>
              </a:spcAft>
              <a:buClr>
                <a:schemeClr val="accent1"/>
              </a:buClr>
              <a:buSzPct val="92000"/>
            </a:pPr>
            <a:r>
              <a:rPr lang="en-US" sz="2200" dirty="0">
                <a:solidFill>
                  <a:schemeClr val="tx1">
                    <a:lumMod val="75000"/>
                    <a:lumOff val="25000"/>
                  </a:schemeClr>
                </a:solidFill>
              </a:rPr>
              <a:t>-stacking CV classifier model with </a:t>
            </a:r>
          </a:p>
          <a:p>
            <a:pPr>
              <a:lnSpc>
                <a:spcPct val="120000"/>
              </a:lnSpc>
              <a:spcBef>
                <a:spcPct val="20000"/>
              </a:spcBef>
              <a:spcAft>
                <a:spcPts val="600"/>
              </a:spcAft>
              <a:buClr>
                <a:schemeClr val="accent1"/>
              </a:buClr>
              <a:buSzPct val="92000"/>
            </a:pPr>
            <a:r>
              <a:rPr lang="en-US" sz="2200" dirty="0">
                <a:solidFill>
                  <a:schemeClr val="tx1">
                    <a:lumMod val="75000"/>
                    <a:lumOff val="25000"/>
                  </a:schemeClr>
                </a:solidFill>
              </a:rPr>
              <a:t>accuracy : 80%</a:t>
            </a:r>
          </a:p>
          <a:p>
            <a:pPr>
              <a:lnSpc>
                <a:spcPct val="120000"/>
              </a:lnSpc>
              <a:spcBef>
                <a:spcPct val="20000"/>
              </a:spcBef>
              <a:spcAft>
                <a:spcPts val="600"/>
              </a:spcAft>
              <a:buClr>
                <a:schemeClr val="accent1"/>
              </a:buClr>
              <a:buSzPct val="92000"/>
            </a:pPr>
            <a:r>
              <a:rPr lang="en-US" sz="2200" dirty="0">
                <a:solidFill>
                  <a:schemeClr val="tx1">
                    <a:lumMod val="75000"/>
                    <a:lumOff val="25000"/>
                  </a:schemeClr>
                </a:solidFill>
              </a:rPr>
              <a:t>-decision tree classifier model with accuracy : 76%</a:t>
            </a:r>
          </a:p>
          <a:p>
            <a:pPr>
              <a:lnSpc>
                <a:spcPct val="120000"/>
              </a:lnSpc>
              <a:spcBef>
                <a:spcPct val="20000"/>
              </a:spcBef>
              <a:spcAft>
                <a:spcPts val="600"/>
              </a:spcAft>
              <a:buClr>
                <a:schemeClr val="accent1"/>
              </a:buClr>
              <a:buSzPct val="92000"/>
            </a:pPr>
            <a:r>
              <a:rPr lang="en-US" sz="2200" kern="1200" dirty="0">
                <a:solidFill>
                  <a:schemeClr val="tx1">
                    <a:lumMod val="75000"/>
                    <a:lumOff val="25000"/>
                  </a:schemeClr>
                </a:solidFill>
                <a:latin typeface="+mn-lt"/>
                <a:ea typeface="+mn-ea"/>
                <a:cs typeface="+mn-cs"/>
              </a:rPr>
              <a:t>-Extreme gradient boots model with accuracy  : </a:t>
            </a:r>
            <a:r>
              <a:rPr lang="en-US" sz="2200" dirty="0">
                <a:solidFill>
                  <a:schemeClr val="tx1">
                    <a:lumMod val="75000"/>
                    <a:lumOff val="25000"/>
                  </a:schemeClr>
                </a:solidFill>
              </a:rPr>
              <a:t>75%</a:t>
            </a:r>
          </a:p>
          <a:p>
            <a:pPr>
              <a:lnSpc>
                <a:spcPct val="120000"/>
              </a:lnSpc>
              <a:spcBef>
                <a:spcPct val="20000"/>
              </a:spcBef>
              <a:spcAft>
                <a:spcPts val="600"/>
              </a:spcAft>
              <a:buClr>
                <a:schemeClr val="accent1"/>
              </a:buClr>
              <a:buSzPct val="92000"/>
            </a:pPr>
            <a:r>
              <a:rPr lang="en-US" sz="2200" dirty="0">
                <a:solidFill>
                  <a:schemeClr val="tx1">
                    <a:lumMod val="75000"/>
                    <a:lumOff val="25000"/>
                  </a:schemeClr>
                </a:solidFill>
              </a:rPr>
              <a:t>-Random forest model with accuracy: 68%</a:t>
            </a:r>
          </a:p>
          <a:p>
            <a:pPr>
              <a:lnSpc>
                <a:spcPct val="120000"/>
              </a:lnSpc>
              <a:spcBef>
                <a:spcPct val="20000"/>
              </a:spcBef>
              <a:spcAft>
                <a:spcPts val="600"/>
              </a:spcAft>
              <a:buClr>
                <a:schemeClr val="accent1"/>
              </a:buClr>
              <a:buSzPct val="92000"/>
            </a:pPr>
            <a:r>
              <a:rPr lang="en-US" sz="2200" dirty="0">
                <a:solidFill>
                  <a:schemeClr val="tx1">
                    <a:lumMod val="75000"/>
                    <a:lumOff val="25000"/>
                  </a:schemeClr>
                </a:solidFill>
              </a:rPr>
              <a:t>-support vector classifier model with accuracy :  65%</a:t>
            </a:r>
          </a:p>
          <a:p>
            <a:pPr>
              <a:lnSpc>
                <a:spcPct val="120000"/>
              </a:lnSpc>
              <a:spcBef>
                <a:spcPct val="20000"/>
              </a:spcBef>
              <a:spcAft>
                <a:spcPts val="600"/>
              </a:spcAft>
              <a:buClr>
                <a:schemeClr val="accent1"/>
              </a:buClr>
              <a:buSzPct val="92000"/>
            </a:pPr>
            <a:r>
              <a:rPr lang="en-US" sz="2200" dirty="0">
                <a:solidFill>
                  <a:schemeClr val="tx1">
                    <a:lumMod val="75000"/>
                    <a:lumOff val="25000"/>
                  </a:schemeClr>
                </a:solidFill>
              </a:rPr>
              <a:t>-logistic regression model with accuracy:58%     </a:t>
            </a:r>
          </a:p>
          <a:p>
            <a:pPr>
              <a:lnSpc>
                <a:spcPct val="120000"/>
              </a:lnSpc>
              <a:spcBef>
                <a:spcPct val="20000"/>
              </a:spcBef>
              <a:spcAft>
                <a:spcPts val="600"/>
              </a:spcAft>
              <a:buClr>
                <a:schemeClr val="accent1"/>
              </a:buClr>
              <a:buSzPct val="92000"/>
            </a:pPr>
            <a:r>
              <a:rPr lang="en-US" sz="2200" dirty="0">
                <a:solidFill>
                  <a:schemeClr val="tx1">
                    <a:lumMod val="75000"/>
                    <a:lumOff val="25000"/>
                  </a:schemeClr>
                </a:solidFill>
              </a:rPr>
              <a:t>-Naive bayes model with accuracy: 55.5%</a:t>
            </a:r>
          </a:p>
        </p:txBody>
      </p:sp>
      <p:pic>
        <p:nvPicPr>
          <p:cNvPr id="2" name="Picture 1">
            <a:extLst>
              <a:ext uri="{FF2B5EF4-FFF2-40B4-BE49-F238E27FC236}">
                <a16:creationId xmlns:a16="http://schemas.microsoft.com/office/drawing/2014/main" id="{5DC618AF-815B-4D9B-B5D3-FBC48F69F124}"/>
              </a:ext>
            </a:extLst>
          </p:cNvPr>
          <p:cNvPicPr>
            <a:picLocks noChangeAspect="1"/>
          </p:cNvPicPr>
          <p:nvPr/>
        </p:nvPicPr>
        <p:blipFill>
          <a:blip r:embed="rId2"/>
          <a:stretch>
            <a:fillRect/>
          </a:stretch>
        </p:blipFill>
        <p:spPr>
          <a:xfrm>
            <a:off x="4657344" y="1696029"/>
            <a:ext cx="7534656" cy="3465942"/>
          </a:xfrm>
          <a:prstGeom prst="rect">
            <a:avLst/>
          </a:prstGeom>
          <a:noFill/>
        </p:spPr>
      </p:pic>
      <p:sp>
        <p:nvSpPr>
          <p:cNvPr id="39" name="Slide Number Placeholder 6">
            <a:extLst>
              <a:ext uri="{FF2B5EF4-FFF2-40B4-BE49-F238E27FC236}">
                <a16:creationId xmlns:a16="http://schemas.microsoft.com/office/drawing/2014/main" id="{F4BEEE8B-7B01-416C-9DD0-9CB044E72DA2}"/>
              </a:ext>
            </a:extLst>
          </p:cNvPr>
          <p:cNvSpPr>
            <a:spLocks noGrp="1"/>
          </p:cNvSpPr>
          <p:nvPr>
            <p:ph type="sldNum" sz="quarter" idx="12"/>
          </p:nvPr>
        </p:nvSpPr>
        <p:spPr>
          <a:xfrm>
            <a:off x="10558300" y="6423914"/>
            <a:ext cx="1052510" cy="365125"/>
          </a:xfrm>
        </p:spPr>
        <p:txBody>
          <a:bodyPr/>
          <a:lstStyle/>
          <a:p>
            <a:pPr>
              <a:spcAft>
                <a:spcPts val="600"/>
              </a:spcAft>
            </a:pPr>
            <a:fld id="{3A98EE3D-8CD1-4C3F-BD1C-C98C9596463C}" type="slidenum">
              <a:rPr lang="en-US" smtClean="0"/>
              <a:pPr>
                <a:spcAft>
                  <a:spcPts val="600"/>
                </a:spcAft>
              </a:pPr>
              <a:t>12</a:t>
            </a:fld>
            <a:endParaRPr lang="en-US"/>
          </a:p>
        </p:txBody>
      </p:sp>
    </p:spTree>
    <p:extLst>
      <p:ext uri="{BB962C8B-B14F-4D97-AF65-F5344CB8AC3E}">
        <p14:creationId xmlns:p14="http://schemas.microsoft.com/office/powerpoint/2010/main" val="2889554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AEE3860-5303-4EDF-BDFA-D1E651E7E3DB}"/>
              </a:ext>
            </a:extLst>
          </p:cNvPr>
          <p:cNvSpPr>
            <a:spLocks noGrp="1"/>
          </p:cNvSpPr>
          <p:nvPr>
            <p:ph type="subTitle" idx="1"/>
          </p:nvPr>
        </p:nvSpPr>
        <p:spPr>
          <a:xfrm>
            <a:off x="377007" y="888587"/>
            <a:ext cx="10993546" cy="993479"/>
          </a:xfrm>
        </p:spPr>
        <p:txBody>
          <a:bodyPr/>
          <a:lstStyle/>
          <a:p>
            <a:r>
              <a:rPr lang="en-US" sz="2800" b="1" dirty="0"/>
              <a:t>Applications</a:t>
            </a:r>
            <a:r>
              <a:rPr lang="en-US" dirty="0"/>
              <a:t> </a:t>
            </a:r>
          </a:p>
        </p:txBody>
      </p:sp>
      <p:sp>
        <p:nvSpPr>
          <p:cNvPr id="15" name="TextBox 14">
            <a:extLst>
              <a:ext uri="{FF2B5EF4-FFF2-40B4-BE49-F238E27FC236}">
                <a16:creationId xmlns:a16="http://schemas.microsoft.com/office/drawing/2014/main" id="{7A294C45-102D-4A65-AB34-76EEB426AD79}"/>
              </a:ext>
            </a:extLst>
          </p:cNvPr>
          <p:cNvSpPr txBox="1"/>
          <p:nvPr/>
        </p:nvSpPr>
        <p:spPr>
          <a:xfrm>
            <a:off x="435006" y="2343705"/>
            <a:ext cx="11070454" cy="369293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Detect if the students confused and stress or not using EEG.</a:t>
            </a:r>
          </a:p>
          <a:p>
            <a:pPr marL="285750" indent="-285750">
              <a:lnSpc>
                <a:spcPct val="200000"/>
              </a:lnSpc>
              <a:buFont typeface="Arial" panose="020B0604020202020204" pitchFamily="34" charset="0"/>
              <a:buChar char="•"/>
            </a:pPr>
            <a:r>
              <a:rPr lang="en-US" sz="2000" b="0" i="0" dirty="0">
                <a:solidFill>
                  <a:srgbClr val="202122"/>
                </a:solidFill>
                <a:effectLst/>
                <a:latin typeface="Arial" panose="020B0604020202020204" pitchFamily="34" charset="0"/>
              </a:rPr>
              <a:t>reading frowns, smiles, and other expressions on faces, namely artificial intelligence to predict "attitudes and actions based on facial expressions.</a:t>
            </a:r>
          </a:p>
          <a:p>
            <a:pPr marL="285750" indent="-285750">
              <a:lnSpc>
                <a:spcPct val="20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 integrating its face analytics and emotion recognition software; as well as with video content creators to help them measure the perceived effectiveness of their short and long form video creative</a:t>
            </a:r>
          </a:p>
          <a:p>
            <a:pPr>
              <a:lnSpc>
                <a:spcPct val="200000"/>
              </a:lnSpc>
            </a:pPr>
            <a:endParaRPr lang="en-US" sz="2000" dirty="0"/>
          </a:p>
        </p:txBody>
      </p:sp>
      <p:sp>
        <p:nvSpPr>
          <p:cNvPr id="4" name="Slide Number Placeholder 5">
            <a:extLst>
              <a:ext uri="{FF2B5EF4-FFF2-40B4-BE49-F238E27FC236}">
                <a16:creationId xmlns:a16="http://schemas.microsoft.com/office/drawing/2014/main" id="{D43E6E9D-21C0-475C-96C4-580672D22E2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2809739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AEE3860-5303-4EDF-BDFA-D1E651E7E3DB}"/>
              </a:ext>
            </a:extLst>
          </p:cNvPr>
          <p:cNvSpPr>
            <a:spLocks noGrp="1"/>
          </p:cNvSpPr>
          <p:nvPr>
            <p:ph type="subTitle" idx="1"/>
          </p:nvPr>
        </p:nvSpPr>
        <p:spPr>
          <a:xfrm>
            <a:off x="377007" y="888587"/>
            <a:ext cx="10993546" cy="993479"/>
          </a:xfrm>
        </p:spPr>
        <p:txBody>
          <a:bodyPr/>
          <a:lstStyle/>
          <a:p>
            <a:r>
              <a:rPr lang="en-US" sz="2800" b="1" dirty="0"/>
              <a:t>Conclusion</a:t>
            </a:r>
          </a:p>
          <a:p>
            <a:endParaRPr lang="en-US" dirty="0"/>
          </a:p>
        </p:txBody>
      </p:sp>
      <p:sp>
        <p:nvSpPr>
          <p:cNvPr id="2" name="TextBox 1">
            <a:extLst>
              <a:ext uri="{FF2B5EF4-FFF2-40B4-BE49-F238E27FC236}">
                <a16:creationId xmlns:a16="http://schemas.microsoft.com/office/drawing/2014/main" id="{08B39CC4-4B3B-44AB-BDAC-2C5C6C8CB4E3}"/>
              </a:ext>
            </a:extLst>
          </p:cNvPr>
          <p:cNvSpPr txBox="1"/>
          <p:nvPr/>
        </p:nvSpPr>
        <p:spPr>
          <a:xfrm>
            <a:off x="656948" y="2192784"/>
            <a:ext cx="10713605" cy="455509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 </a:t>
            </a:r>
            <a:r>
              <a:rPr lang="en-US" sz="2000" dirty="0">
                <a:latin typeface="Times New Roman" panose="02020603050405020304" pitchFamily="18" charset="0"/>
                <a:cs typeface="Times New Roman" panose="02020603050405020304" pitchFamily="18" charset="0"/>
              </a:rPr>
              <a:t>We used 8 models to extract, analyze and predict emotions through various signals.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EEG is the highest accuracy by  94%.</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EEG signals will be the easiest to extract emotion from then facial expressions.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least accuracy was the voice, and we convert it to text to get higher accuracy.</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audio signals will take some time to develop and extract accurate results from.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4" name="Slide Number Placeholder 5">
            <a:extLst>
              <a:ext uri="{FF2B5EF4-FFF2-40B4-BE49-F238E27FC236}">
                <a16:creationId xmlns:a16="http://schemas.microsoft.com/office/drawing/2014/main" id="{0DBC9E3D-EC59-422E-AA19-D521AD2289B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3273116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609906" y="702156"/>
            <a:ext cx="3568661" cy="1188720"/>
          </a:xfrm>
        </p:spPr>
        <p:txBody>
          <a:bodyPr/>
          <a:lstStyle/>
          <a:p>
            <a:r>
              <a:rPr lang="en-US" b="1" dirty="0"/>
              <a:t>Thank you</a:t>
            </a:r>
          </a:p>
        </p:txBody>
      </p:sp>
      <p:sp>
        <p:nvSpPr>
          <p:cNvPr id="3" name="Content Placeholder 2">
            <a:extLst>
              <a:ext uri="{FF2B5EF4-FFF2-40B4-BE49-F238E27FC236}">
                <a16:creationId xmlns:a16="http://schemas.microsoft.com/office/drawing/2014/main" id="{75982AA6-9E74-43FC-B452-142C7571DCCC}"/>
              </a:ext>
            </a:extLst>
          </p:cNvPr>
          <p:cNvSpPr>
            <a:spLocks noGrp="1"/>
          </p:cNvSpPr>
          <p:nvPr>
            <p:ph idx="1"/>
          </p:nvPr>
        </p:nvSpPr>
        <p:spPr>
          <a:xfrm>
            <a:off x="609906" y="2049316"/>
            <a:ext cx="3568661" cy="3634486"/>
          </a:xfrm>
        </p:spPr>
        <p:txBody>
          <a:bodyPr/>
          <a:lstStyle/>
          <a:p>
            <a:r>
              <a:rPr lang="en-US" sz="2000" b="1" dirty="0"/>
              <a:t>Any Questions?</a:t>
            </a:r>
          </a:p>
          <a:p>
            <a:endParaRPr lang="en-US" dirty="0"/>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57344" y="0"/>
            <a:ext cx="7534656" cy="6858000"/>
          </a:xfrm>
        </p:spPr>
      </p:pic>
    </p:spTree>
    <p:extLst>
      <p:ext uri="{BB962C8B-B14F-4D97-AF65-F5344CB8AC3E}">
        <p14:creationId xmlns:p14="http://schemas.microsoft.com/office/powerpoint/2010/main" val="22616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2" y="702155"/>
            <a:ext cx="3424138" cy="1500131"/>
          </a:xfrm>
        </p:spPr>
        <p:txBody>
          <a:bodyPr>
            <a:normAutofit/>
          </a:bodyPr>
          <a:lstStyle/>
          <a:p>
            <a:r>
              <a:rPr lang="en-US" b="1" dirty="0"/>
              <a:t>Agenda</a:t>
            </a:r>
            <a:r>
              <a:rPr lang="en-US" sz="3200" dirty="0"/>
              <a:t>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581193" y="2414788"/>
            <a:ext cx="3424138" cy="3975776"/>
          </a:xfrm>
        </p:spPr>
        <p:txBody>
          <a:bodyPr>
            <a:normAutofit/>
          </a:bodyPr>
          <a:lstStyle/>
          <a:p>
            <a:pPr>
              <a:lnSpc>
                <a:spcPct val="200000"/>
              </a:lnSpc>
            </a:pPr>
            <a:r>
              <a:rPr lang="en-US" sz="2000" dirty="0"/>
              <a:t>Introduction</a:t>
            </a:r>
          </a:p>
          <a:p>
            <a:pPr>
              <a:lnSpc>
                <a:spcPct val="200000"/>
              </a:lnSpc>
            </a:pPr>
            <a:r>
              <a:rPr lang="en-US" sz="2000" dirty="0"/>
              <a:t>Emotion recognition</a:t>
            </a:r>
          </a:p>
          <a:p>
            <a:pPr>
              <a:lnSpc>
                <a:spcPct val="200000"/>
              </a:lnSpc>
            </a:pPr>
            <a:r>
              <a:rPr lang="en-US" sz="2000" dirty="0"/>
              <a:t>Methods</a:t>
            </a:r>
          </a:p>
          <a:p>
            <a:pPr>
              <a:lnSpc>
                <a:spcPct val="200000"/>
              </a:lnSpc>
            </a:pPr>
            <a:r>
              <a:rPr lang="en-US" sz="2000" dirty="0"/>
              <a:t>Applications</a:t>
            </a:r>
          </a:p>
          <a:p>
            <a:pPr>
              <a:lnSpc>
                <a:spcPct val="200000"/>
              </a:lnSpc>
            </a:pPr>
            <a:r>
              <a:rPr lang="en-US" sz="2000" dirty="0"/>
              <a:t>conclusion</a:t>
            </a:r>
          </a:p>
        </p:txBody>
      </p:sp>
      <p:pic>
        <p:nvPicPr>
          <p:cNvPr id="7" name="Picture Placeholder 6" descr="A stethoscope ">
            <a:extLst>
              <a:ext uri="{FF2B5EF4-FFF2-40B4-BE49-F238E27FC236}">
                <a16:creationId xmlns:a16="http://schemas.microsoft.com/office/drawing/2014/main" id="{7F61309D-C856-4938-ADC7-424523E494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242815" y="640080"/>
            <a:ext cx="3703320" cy="5751576"/>
          </a:xfrm>
        </p:spPr>
      </p:pic>
      <p:pic>
        <p:nvPicPr>
          <p:cNvPr id="9" name="Picture Placeholder 8" descr="Doctors in surgery">
            <a:extLst>
              <a:ext uri="{FF2B5EF4-FFF2-40B4-BE49-F238E27FC236}">
                <a16:creationId xmlns:a16="http://schemas.microsoft.com/office/drawing/2014/main" id="{945B1BB8-49E7-4A38-B10A-734F467CE26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046720" y="640080"/>
            <a:ext cx="3703320" cy="5751576"/>
          </a:xfrm>
        </p:spPr>
      </p:pic>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8051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767857" y="933450"/>
            <a:ext cx="3449036" cy="1722419"/>
          </a:xfrm>
        </p:spPr>
        <p:txBody>
          <a:bodyPr anchor="b">
            <a:normAutofit/>
          </a:bodyPr>
          <a:lstStyle/>
          <a:p>
            <a:r>
              <a:rPr lang="en-US" sz="2800" b="1" dirty="0"/>
              <a:t>Introduction</a:t>
            </a:r>
          </a:p>
        </p:txBody>
      </p:sp>
      <p:pic>
        <p:nvPicPr>
          <p:cNvPr id="19" name="Picture 18" descr="A picture containing wall, indoor, decorated&#10;&#10;Description automatically generated">
            <a:extLst>
              <a:ext uri="{FF2B5EF4-FFF2-40B4-BE49-F238E27FC236}">
                <a16:creationId xmlns:a16="http://schemas.microsoft.com/office/drawing/2014/main" id="{C94C6C1B-6CB1-4824-BD8E-9699D017217A}"/>
              </a:ext>
            </a:extLst>
          </p:cNvPr>
          <p:cNvPicPr>
            <a:picLocks noChangeAspect="1"/>
          </p:cNvPicPr>
          <p:nvPr/>
        </p:nvPicPr>
        <p:blipFill rotWithShape="1">
          <a:blip r:embed="rId2"/>
          <a:srcRect t="29963" r="-3" b="-3"/>
          <a:stretch/>
        </p:blipFill>
        <p:spPr>
          <a:xfrm>
            <a:off x="4900928" y="1179829"/>
            <a:ext cx="6650991" cy="4658216"/>
          </a:xfrm>
          <a:prstGeom prst="rect">
            <a:avLst/>
          </a:prstGeom>
          <a:noFill/>
        </p:spPr>
      </p:pic>
      <p:sp>
        <p:nvSpPr>
          <p:cNvPr id="3" name="Content Placeholder 2">
            <a:extLst>
              <a:ext uri="{FF2B5EF4-FFF2-40B4-BE49-F238E27FC236}">
                <a16:creationId xmlns:a16="http://schemas.microsoft.com/office/drawing/2014/main" id="{F210F1C6-68F4-48F7-97E9-343EE7513674}"/>
              </a:ext>
            </a:extLst>
          </p:cNvPr>
          <p:cNvSpPr>
            <a:spLocks noGrp="1"/>
          </p:cNvSpPr>
          <p:nvPr>
            <p:ph type="body" sz="half" idx="2"/>
          </p:nvPr>
        </p:nvSpPr>
        <p:spPr>
          <a:xfrm>
            <a:off x="767857" y="2836654"/>
            <a:ext cx="3031852" cy="3001392"/>
          </a:xfrm>
        </p:spPr>
        <p:txBody>
          <a:bodyPr anchor="t">
            <a:normAutofit fontScale="92500"/>
          </a:bodyPr>
          <a:lstStyle/>
          <a:p>
            <a:r>
              <a:rPr lang="en-US" sz="1800" dirty="0"/>
              <a:t>Emotions are complicated and powerful at the same time.   Emotions can pretty much control most of the humans’ actions and maybe life. Extracting and analysis of emotions will give us some advantages over this control as we can almost predict how the others feels based on certain signals and interact upon this</a:t>
            </a:r>
            <a:r>
              <a:rPr lang="en-US" dirty="0"/>
              <a:t>.</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3</a:t>
            </a:fld>
            <a:endParaRPr lang="en-US"/>
          </a:p>
        </p:txBody>
      </p:sp>
    </p:spTree>
    <p:extLst>
      <p:ext uri="{BB962C8B-B14F-4D97-AF65-F5344CB8AC3E}">
        <p14:creationId xmlns:p14="http://schemas.microsoft.com/office/powerpoint/2010/main" val="398013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581191" y="4322102"/>
            <a:ext cx="10993549" cy="1153609"/>
          </a:xfrm>
        </p:spPr>
        <p:txBody>
          <a:bodyPr anchor="b">
            <a:normAutofit/>
          </a:bodyPr>
          <a:lstStyle/>
          <a:p>
            <a:r>
              <a:rPr lang="en-US" dirty="0"/>
              <a:t> </a:t>
            </a:r>
            <a:br>
              <a:rPr lang="en-US" dirty="0"/>
            </a:br>
            <a:endParaRPr lang="en-US" dirty="0"/>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581194" y="5475712"/>
            <a:ext cx="10993546" cy="590321"/>
          </a:xfrm>
        </p:spPr>
        <p:txBody>
          <a:bodyPr anchor="ctr">
            <a:normAutofit/>
          </a:bodyPr>
          <a:lstStyle/>
          <a:p>
            <a:r>
              <a:rPr lang="en-US" sz="2800" b="1" dirty="0"/>
              <a:t>Emotion Extraction</a:t>
            </a:r>
          </a:p>
        </p:txBody>
      </p:sp>
      <p:pic>
        <p:nvPicPr>
          <p:cNvPr id="8" name="Picture Placeholder 7" descr="A close-up of a jellyfish&#10;&#10;Description automatically generated with low confidence">
            <a:extLst>
              <a:ext uri="{FF2B5EF4-FFF2-40B4-BE49-F238E27FC236}">
                <a16:creationId xmlns:a16="http://schemas.microsoft.com/office/drawing/2014/main" id="{3BECCE20-041C-41BB-A89C-7E0B6CB562B7}"/>
              </a:ext>
            </a:extLst>
          </p:cNvPr>
          <p:cNvPicPr>
            <a:picLocks noGrp="1" noChangeAspect="1"/>
          </p:cNvPicPr>
          <p:nvPr>
            <p:ph type="pic" sz="quarter" idx="13"/>
          </p:nvPr>
        </p:nvPicPr>
        <p:blipFill rotWithShape="1">
          <a:blip r:embed="rId2"/>
          <a:srcRect t="29001" b="29001"/>
          <a:stretch/>
        </p:blipFill>
        <p:spPr>
          <a:xfrm>
            <a:off x="449580" y="603504"/>
            <a:ext cx="11292840" cy="3557016"/>
          </a:xfrm>
          <a:noFill/>
        </p:spPr>
      </p:pic>
      <p:sp>
        <p:nvSpPr>
          <p:cNvPr id="5" name="Slide Number Placeholder 5">
            <a:extLst>
              <a:ext uri="{FF2B5EF4-FFF2-40B4-BE49-F238E27FC236}">
                <a16:creationId xmlns:a16="http://schemas.microsoft.com/office/drawing/2014/main" id="{C6CB2C1F-0ED6-4A20-ABBF-213C7269116F}"/>
              </a:ext>
            </a:extLst>
          </p:cNvPr>
          <p:cNvSpPr txBox="1">
            <a:spLocks/>
          </p:cNvSpPr>
          <p:nvPr/>
        </p:nvSpPr>
        <p:spPr>
          <a:xfrm>
            <a:off x="11562482" y="6492875"/>
            <a:ext cx="105251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A98EE3D-8CD1-4C3F-BD1C-C98C9596463C}" type="slidenum">
              <a:rPr lang="en-US" sz="1200" smtClean="0"/>
              <a:pPr/>
              <a:t>4</a:t>
            </a:fld>
            <a:endParaRPr lang="en-US" sz="1600" dirty="0"/>
          </a:p>
        </p:txBody>
      </p:sp>
    </p:spTree>
    <p:extLst>
      <p:ext uri="{BB962C8B-B14F-4D97-AF65-F5344CB8AC3E}">
        <p14:creationId xmlns:p14="http://schemas.microsoft.com/office/powerpoint/2010/main" val="172184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E4ED-A01E-4EEE-BAB3-F66C86F21672}"/>
              </a:ext>
            </a:extLst>
          </p:cNvPr>
          <p:cNvSpPr>
            <a:spLocks noGrp="1"/>
          </p:cNvSpPr>
          <p:nvPr>
            <p:ph type="title"/>
          </p:nvPr>
        </p:nvSpPr>
        <p:spPr>
          <a:xfrm>
            <a:off x="581192" y="731520"/>
            <a:ext cx="11029616" cy="987552"/>
          </a:xfrm>
        </p:spPr>
        <p:txBody>
          <a:bodyPr>
            <a:normAutofit/>
          </a:bodyPr>
          <a:lstStyle/>
          <a:p>
            <a:r>
              <a:rPr lang="en-US" b="1" dirty="0"/>
              <a:t>Why emotion extraction is important?</a:t>
            </a:r>
          </a:p>
        </p:txBody>
      </p:sp>
      <p:sp>
        <p:nvSpPr>
          <p:cNvPr id="9" name="Slide Number Placeholder 8">
            <a:extLst>
              <a:ext uri="{FF2B5EF4-FFF2-40B4-BE49-F238E27FC236}">
                <a16:creationId xmlns:a16="http://schemas.microsoft.com/office/drawing/2014/main" id="{E23FACE5-0C67-483B-8BC7-0D4E6D6230E6}"/>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5</a:t>
            </a:fld>
            <a:endParaRPr lang="en-US" dirty="0"/>
          </a:p>
        </p:txBody>
      </p:sp>
      <p:sp>
        <p:nvSpPr>
          <p:cNvPr id="4" name="Content Placeholder 3">
            <a:extLst>
              <a:ext uri="{FF2B5EF4-FFF2-40B4-BE49-F238E27FC236}">
                <a16:creationId xmlns:a16="http://schemas.microsoft.com/office/drawing/2014/main" id="{A19D2FC0-0DBC-4C4D-BEE5-CDE812C1224C}"/>
              </a:ext>
            </a:extLst>
          </p:cNvPr>
          <p:cNvSpPr>
            <a:spLocks noGrp="1"/>
          </p:cNvSpPr>
          <p:nvPr>
            <p:ph idx="1"/>
          </p:nvPr>
        </p:nvSpPr>
        <p:spPr/>
        <p:txBody>
          <a:bodyPr>
            <a:normAutofit/>
          </a:bodyPr>
          <a:lstStyle/>
          <a:p>
            <a:pPr>
              <a:lnSpc>
                <a:spcPct val="200000"/>
              </a:lnSpc>
            </a:pPr>
            <a:r>
              <a:rPr lang="en-US" sz="2000" dirty="0"/>
              <a:t>In interpersonal relationships, recognition of human emotions is critical. </a:t>
            </a:r>
          </a:p>
          <a:p>
            <a:pPr>
              <a:lnSpc>
                <a:spcPct val="200000"/>
              </a:lnSpc>
            </a:pPr>
            <a:r>
              <a:rPr lang="en-US" sz="2000" dirty="0"/>
              <a:t> Emotions are expressed through voice, hand and body movements, and facial expressions. </a:t>
            </a:r>
          </a:p>
          <a:p>
            <a:pPr>
              <a:lnSpc>
                <a:spcPct val="200000"/>
              </a:lnSpc>
            </a:pPr>
            <a:r>
              <a:rPr lang="en-US" sz="2000" dirty="0"/>
              <a:t>As a result, extracting and comprehending emotion is critical in the interplay between human and machine communication.</a:t>
            </a:r>
          </a:p>
        </p:txBody>
      </p:sp>
    </p:spTree>
    <p:extLst>
      <p:ext uri="{BB962C8B-B14F-4D97-AF65-F5344CB8AC3E}">
        <p14:creationId xmlns:p14="http://schemas.microsoft.com/office/powerpoint/2010/main" val="355125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EDA-8FA4-470B-B594-ECF7614D3C57}"/>
              </a:ext>
            </a:extLst>
          </p:cNvPr>
          <p:cNvSpPr>
            <a:spLocks noGrp="1"/>
          </p:cNvSpPr>
          <p:nvPr>
            <p:ph type="title"/>
          </p:nvPr>
        </p:nvSpPr>
        <p:spPr>
          <a:xfrm>
            <a:off x="359251" y="4649000"/>
            <a:ext cx="11029616" cy="566738"/>
          </a:xfrm>
        </p:spPr>
        <p:txBody>
          <a:bodyPr anchor="b">
            <a:normAutofit/>
          </a:bodyPr>
          <a:lstStyle/>
          <a:p>
            <a:r>
              <a:rPr lang="en-US" sz="2800" b="1" dirty="0"/>
              <a:t>Methods</a:t>
            </a:r>
          </a:p>
        </p:txBody>
      </p:sp>
      <p:pic>
        <p:nvPicPr>
          <p:cNvPr id="6" name="Picture Placeholder 5" descr="A picture containing text&#10;&#10;Description automatically generated">
            <a:extLst>
              <a:ext uri="{FF2B5EF4-FFF2-40B4-BE49-F238E27FC236}">
                <a16:creationId xmlns:a16="http://schemas.microsoft.com/office/drawing/2014/main" id="{1A59CE6B-C340-49BD-A84E-64438F603528}"/>
              </a:ext>
            </a:extLst>
          </p:cNvPr>
          <p:cNvPicPr>
            <a:picLocks noGrp="1" noChangeAspect="1"/>
          </p:cNvPicPr>
          <p:nvPr>
            <p:ph type="pic" idx="1"/>
          </p:nvPr>
        </p:nvPicPr>
        <p:blipFill rotWithShape="1">
          <a:blip r:embed="rId2"/>
          <a:stretch/>
        </p:blipFill>
        <p:spPr>
          <a:xfrm>
            <a:off x="2599228" y="641350"/>
            <a:ext cx="6988036" cy="3651249"/>
          </a:xfrm>
          <a:noFill/>
        </p:spPr>
      </p:pic>
      <p:sp>
        <p:nvSpPr>
          <p:cNvPr id="17" name="Slide Number Placeholder 6">
            <a:extLst>
              <a:ext uri="{FF2B5EF4-FFF2-40B4-BE49-F238E27FC236}">
                <a16:creationId xmlns:a16="http://schemas.microsoft.com/office/drawing/2014/main" id="{022BABCA-2CAD-4F7C-936B-ECDA7ADE0D8C}"/>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6</a:t>
            </a:fld>
            <a:endParaRPr lang="en-US"/>
          </a:p>
        </p:txBody>
      </p:sp>
    </p:spTree>
    <p:extLst>
      <p:ext uri="{BB962C8B-B14F-4D97-AF65-F5344CB8AC3E}">
        <p14:creationId xmlns:p14="http://schemas.microsoft.com/office/powerpoint/2010/main" val="10585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01A4C56F-38D1-4EC8-9938-6DBED8234B6E}"/>
              </a:ext>
            </a:extLst>
          </p:cNvPr>
          <p:cNvSpPr>
            <a:spLocks noGrp="1"/>
          </p:cNvSpPr>
          <p:nvPr>
            <p:ph type="title"/>
          </p:nvPr>
        </p:nvSpPr>
        <p:spPr>
          <a:xfrm>
            <a:off x="609906" y="702156"/>
            <a:ext cx="3568661" cy="1188720"/>
          </a:xfrm>
        </p:spPr>
        <p:txBody>
          <a:bodyPr>
            <a:normAutofit/>
          </a:bodyPr>
          <a:lstStyle/>
          <a:p>
            <a:r>
              <a:rPr lang="en-US" b="1" dirty="0"/>
              <a:t>Methodology diagram</a:t>
            </a:r>
          </a:p>
        </p:txBody>
      </p:sp>
      <p:pic>
        <p:nvPicPr>
          <p:cNvPr id="10" name="Picture Placeholder 9" descr="Diagram&#10;&#10;Description automatically generated">
            <a:extLst>
              <a:ext uri="{FF2B5EF4-FFF2-40B4-BE49-F238E27FC236}">
                <a16:creationId xmlns:a16="http://schemas.microsoft.com/office/drawing/2014/main" id="{C8211912-B021-4196-B8EB-38DDA7CFEC3D}"/>
              </a:ext>
            </a:extLst>
          </p:cNvPr>
          <p:cNvPicPr>
            <a:picLocks noGrp="1" noChangeAspect="1"/>
          </p:cNvPicPr>
          <p:nvPr>
            <p:ph type="pic" sz="quarter" idx="13"/>
          </p:nvPr>
        </p:nvPicPr>
        <p:blipFill rotWithShape="1">
          <a:blip r:embed="rId2"/>
          <a:stretch/>
        </p:blipFill>
        <p:spPr>
          <a:xfrm>
            <a:off x="5514535" y="0"/>
            <a:ext cx="5894363" cy="6858000"/>
          </a:xfrm>
          <a:noFill/>
        </p:spPr>
      </p:pic>
      <p:sp>
        <p:nvSpPr>
          <p:cNvPr id="43" name="Slide Number Placeholder 6">
            <a:extLst>
              <a:ext uri="{FF2B5EF4-FFF2-40B4-BE49-F238E27FC236}">
                <a16:creationId xmlns:a16="http://schemas.microsoft.com/office/drawing/2014/main" id="{7F686A68-5F57-40D2-896B-C04E4495D696}"/>
              </a:ext>
            </a:extLst>
          </p:cNvPr>
          <p:cNvSpPr>
            <a:spLocks noGrp="1"/>
          </p:cNvSpPr>
          <p:nvPr>
            <p:ph type="sldNum" sz="quarter" idx="12"/>
          </p:nvPr>
        </p:nvSpPr>
        <p:spPr>
          <a:xfrm>
            <a:off x="10882643" y="6492875"/>
            <a:ext cx="1052510" cy="365125"/>
          </a:xfrm>
        </p:spPr>
        <p:txBody>
          <a:bodyPr/>
          <a:lstStyle/>
          <a:p>
            <a:pPr>
              <a:spcAft>
                <a:spcPts val="600"/>
              </a:spcAft>
            </a:pPr>
            <a:fld id="{3A98EE3D-8CD1-4C3F-BD1C-C98C9596463C}" type="slidenum">
              <a:rPr lang="en-US" smtClean="0"/>
              <a:pPr>
                <a:spcAft>
                  <a:spcPts val="600"/>
                </a:spcAft>
              </a:pPr>
              <a:t>7</a:t>
            </a:fld>
            <a:endParaRPr lang="en-US"/>
          </a:p>
        </p:txBody>
      </p:sp>
      <p:sp>
        <p:nvSpPr>
          <p:cNvPr id="19" name="Date Placeholder 4" hidden="1">
            <a:extLst>
              <a:ext uri="{FF2B5EF4-FFF2-40B4-BE49-F238E27FC236}">
                <a16:creationId xmlns:a16="http://schemas.microsoft.com/office/drawing/2014/main" id="{04EC3935-232D-416B-9217-24C9EBF28FAA}"/>
              </a:ext>
            </a:extLst>
          </p:cNvPr>
          <p:cNvSpPr>
            <a:spLocks noGrp="1"/>
          </p:cNvSpPr>
          <p:nvPr>
            <p:ph type="dt" sz="half" idx="4294967295"/>
          </p:nvPr>
        </p:nvSpPr>
        <p:spPr>
          <a:xfrm>
            <a:off x="7605951" y="6423914"/>
            <a:ext cx="2844799" cy="365125"/>
          </a:xfrm>
        </p:spPr>
        <p:txBody>
          <a:bodyPr/>
          <a:lstStyle/>
          <a:p>
            <a:pPr>
              <a:spcAft>
                <a:spcPts val="600"/>
              </a:spcAft>
            </a:pPr>
            <a:r>
              <a:rPr lang="en-US"/>
              <a:t>20XX</a:t>
            </a:r>
          </a:p>
        </p:txBody>
      </p:sp>
      <p:sp>
        <p:nvSpPr>
          <p:cNvPr id="21" name="Slide Number Placeholder 5" hidden="1">
            <a:extLst>
              <a:ext uri="{FF2B5EF4-FFF2-40B4-BE49-F238E27FC236}">
                <a16:creationId xmlns:a16="http://schemas.microsoft.com/office/drawing/2014/main" id="{7CCE533E-14B1-4178-9CE7-5987E4BA950F}"/>
              </a:ext>
            </a:extLst>
          </p:cNvPr>
          <p:cNvSpPr>
            <a:spLocks noGrp="1"/>
          </p:cNvSpPr>
          <p:nvPr>
            <p:ph type="sldNum" sz="quarter" idx="4294967295"/>
          </p:nvPr>
        </p:nvSpPr>
        <p:spPr>
          <a:xfrm>
            <a:off x="10558300" y="6423914"/>
            <a:ext cx="1052510" cy="365125"/>
          </a:xfrm>
        </p:spPr>
        <p:txBody>
          <a:bodyPr/>
          <a:lstStyle/>
          <a:p>
            <a:pPr>
              <a:spcAft>
                <a:spcPts val="600"/>
              </a:spcAft>
            </a:pPr>
            <a:fld id="{3A98EE3D-8CD1-4C3F-BD1C-C98C9596463C}" type="slidenum">
              <a:rPr lang="en-US" smtClean="0"/>
              <a:pPr>
                <a:spcAft>
                  <a:spcPts val="600"/>
                </a:spcAft>
              </a:pPr>
              <a:t>7</a:t>
            </a:fld>
            <a:endParaRPr lang="en-US"/>
          </a:p>
        </p:txBody>
      </p:sp>
      <p:sp>
        <p:nvSpPr>
          <p:cNvPr id="30" name="Date Placeholder 5" hidden="1">
            <a:extLst>
              <a:ext uri="{FF2B5EF4-FFF2-40B4-BE49-F238E27FC236}">
                <a16:creationId xmlns:a16="http://schemas.microsoft.com/office/drawing/2014/main" id="{894EF6CF-8790-4FFD-BFAB-967917830E82}"/>
              </a:ext>
            </a:extLst>
          </p:cNvPr>
          <p:cNvSpPr>
            <a:spLocks noGrp="1"/>
          </p:cNvSpPr>
          <p:nvPr>
            <p:ph type="dt" sz="half" idx="4294967295"/>
          </p:nvPr>
        </p:nvSpPr>
        <p:spPr>
          <a:xfrm>
            <a:off x="7605951" y="6423914"/>
            <a:ext cx="2844799" cy="365125"/>
          </a:xfrm>
        </p:spPr>
        <p:txBody>
          <a:bodyPr anchor="ctr">
            <a:normAutofit/>
          </a:bodyPr>
          <a:lstStyle/>
          <a:p>
            <a:pPr>
              <a:spcAft>
                <a:spcPts val="600"/>
              </a:spcAft>
            </a:pPr>
            <a:r>
              <a:rPr lang="en-US"/>
              <a:t>20XX</a:t>
            </a:r>
          </a:p>
        </p:txBody>
      </p:sp>
      <p:sp>
        <p:nvSpPr>
          <p:cNvPr id="32" name="Slide Number Placeholder 6" hidden="1">
            <a:extLst>
              <a:ext uri="{FF2B5EF4-FFF2-40B4-BE49-F238E27FC236}">
                <a16:creationId xmlns:a16="http://schemas.microsoft.com/office/drawing/2014/main" id="{7FC64813-14FC-4947-BB6E-6CCBE14B3F88}"/>
              </a:ext>
            </a:extLst>
          </p:cNvPr>
          <p:cNvSpPr>
            <a:spLocks noGrp="1"/>
          </p:cNvSpPr>
          <p:nvPr>
            <p:ph type="sldNum" sz="quarter" idx="4294967295"/>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7</a:t>
            </a:fld>
            <a:endParaRPr lang="en-US"/>
          </a:p>
        </p:txBody>
      </p:sp>
    </p:spTree>
    <p:extLst>
      <p:ext uri="{BB962C8B-B14F-4D97-AF65-F5344CB8AC3E}">
        <p14:creationId xmlns:p14="http://schemas.microsoft.com/office/powerpoint/2010/main" val="250686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AFD9EFA-1B10-4B11-9CB4-DF21A3A8557B}"/>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8</a:t>
            </a:fld>
            <a:endParaRPr lang="en-US" dirty="0"/>
          </a:p>
        </p:txBody>
      </p:sp>
      <p:sp>
        <p:nvSpPr>
          <p:cNvPr id="8" name="Content Placeholder 7">
            <a:extLst>
              <a:ext uri="{FF2B5EF4-FFF2-40B4-BE49-F238E27FC236}">
                <a16:creationId xmlns:a16="http://schemas.microsoft.com/office/drawing/2014/main" id="{4A764A4D-C916-49E1-AB80-EB86DDCCA3DD}"/>
              </a:ext>
            </a:extLst>
          </p:cNvPr>
          <p:cNvSpPr>
            <a:spLocks noGrp="1"/>
          </p:cNvSpPr>
          <p:nvPr>
            <p:ph idx="1"/>
          </p:nvPr>
        </p:nvSpPr>
        <p:spPr/>
        <p:txBody>
          <a:bodyPr>
            <a:normAutofit/>
          </a:bodyPr>
          <a:lstStyle/>
          <a:p>
            <a:pPr>
              <a:lnSpc>
                <a:spcPct val="200000"/>
              </a:lnSpc>
            </a:pPr>
            <a:r>
              <a:rPr lang="en-US" sz="2000" b="1" dirty="0">
                <a:effectLst/>
                <a:latin typeface="Times New Roman" panose="02020603050405020304" pitchFamily="18" charset="0"/>
                <a:ea typeface="Calibri" panose="020F0502020204030204" pitchFamily="34" charset="0"/>
              </a:rPr>
              <a:t>sigmoid logistic regression</a:t>
            </a:r>
          </a:p>
          <a:p>
            <a:pPr>
              <a:lnSpc>
                <a:spcPct val="200000"/>
              </a:lnSpc>
            </a:pPr>
            <a:r>
              <a:rPr lang="en-US" sz="2000" b="1" dirty="0">
                <a:effectLst/>
                <a:latin typeface="Times New Roman" panose="02020603050405020304" pitchFamily="18" charset="0"/>
                <a:ea typeface="Times New Roman" panose="02020603050405020304" pitchFamily="18" charset="0"/>
              </a:rPr>
              <a:t>Naive Bayes</a:t>
            </a:r>
            <a:endParaRPr lang="en-US" sz="2000" b="1" dirty="0">
              <a:latin typeface="Times New Roman" panose="02020603050405020304" pitchFamily="18" charset="0"/>
              <a:ea typeface="Times New Roman" panose="02020603050405020304" pitchFamily="18" charset="0"/>
            </a:endParaRPr>
          </a:p>
          <a:p>
            <a:pPr>
              <a:lnSpc>
                <a:spcPct val="200000"/>
              </a:lnSpc>
            </a:pPr>
            <a:r>
              <a:rPr lang="en-US" sz="2000" b="1" dirty="0">
                <a:effectLst/>
                <a:latin typeface="Times New Roman" panose="02020603050405020304" pitchFamily="18" charset="0"/>
                <a:ea typeface="Calibri" panose="020F0502020204030204" pitchFamily="34" charset="0"/>
              </a:rPr>
              <a:t>random forest</a:t>
            </a:r>
          </a:p>
          <a:p>
            <a:pPr>
              <a:lnSpc>
                <a:spcPct val="200000"/>
              </a:lnSpc>
            </a:pPr>
            <a:r>
              <a:rPr lang="en-US" sz="2000" b="1" kern="1800" dirty="0">
                <a:solidFill>
                  <a:srgbClr val="222222"/>
                </a:solidFill>
                <a:effectLst/>
                <a:latin typeface="Times New Roman" panose="02020603050405020304" pitchFamily="18" charset="0"/>
                <a:ea typeface="Times New Roman" panose="02020603050405020304" pitchFamily="18" charset="0"/>
              </a:rPr>
              <a:t>Extreme Gradient Boosting</a:t>
            </a:r>
            <a:endParaRPr lang="en-US" sz="2000" dirty="0"/>
          </a:p>
        </p:txBody>
      </p:sp>
      <p:sp>
        <p:nvSpPr>
          <p:cNvPr id="10" name="Title 9">
            <a:extLst>
              <a:ext uri="{FF2B5EF4-FFF2-40B4-BE49-F238E27FC236}">
                <a16:creationId xmlns:a16="http://schemas.microsoft.com/office/drawing/2014/main" id="{94BC8A0C-2886-4FB6-A8C8-1FD533B75F73}"/>
              </a:ext>
            </a:extLst>
          </p:cNvPr>
          <p:cNvSpPr>
            <a:spLocks noGrp="1"/>
          </p:cNvSpPr>
          <p:nvPr>
            <p:ph type="title"/>
          </p:nvPr>
        </p:nvSpPr>
        <p:spPr/>
        <p:txBody>
          <a:bodyPr>
            <a:normAutofit/>
          </a:bodyPr>
          <a:lstStyle/>
          <a:p>
            <a:r>
              <a:rPr lang="en-US" b="1" dirty="0"/>
              <a:t>Used models</a:t>
            </a:r>
          </a:p>
        </p:txBody>
      </p:sp>
    </p:spTree>
    <p:extLst>
      <p:ext uri="{BB962C8B-B14F-4D97-AF65-F5344CB8AC3E}">
        <p14:creationId xmlns:p14="http://schemas.microsoft.com/office/powerpoint/2010/main" val="384801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7BD4-7A82-4211-BF92-51E475CCA794}"/>
              </a:ext>
            </a:extLst>
          </p:cNvPr>
          <p:cNvSpPr>
            <a:spLocks noGrp="1"/>
          </p:cNvSpPr>
          <p:nvPr>
            <p:ph type="title"/>
          </p:nvPr>
        </p:nvSpPr>
        <p:spPr/>
        <p:txBody>
          <a:bodyPr/>
          <a:lstStyle/>
          <a:p>
            <a:r>
              <a:rPr lang="en-US" b="1" dirty="0"/>
              <a:t>Used models</a:t>
            </a:r>
          </a:p>
        </p:txBody>
      </p:sp>
      <p:sp>
        <p:nvSpPr>
          <p:cNvPr id="3" name="Content Placeholder 2">
            <a:extLst>
              <a:ext uri="{FF2B5EF4-FFF2-40B4-BE49-F238E27FC236}">
                <a16:creationId xmlns:a16="http://schemas.microsoft.com/office/drawing/2014/main" id="{AFD194A2-7C5E-4D10-9C20-E47952DDB2B2}"/>
              </a:ext>
            </a:extLst>
          </p:cNvPr>
          <p:cNvSpPr>
            <a:spLocks noGrp="1"/>
          </p:cNvSpPr>
          <p:nvPr>
            <p:ph idx="1"/>
          </p:nvPr>
        </p:nvSpPr>
        <p:spPr/>
        <p:txBody>
          <a:bodyPr/>
          <a:lstStyle/>
          <a:p>
            <a:pPr>
              <a:lnSpc>
                <a:spcPct val="200000"/>
              </a:lnSpc>
            </a:pPr>
            <a:r>
              <a:rPr lang="en-US" sz="2000" b="1" dirty="0">
                <a:effectLst/>
                <a:latin typeface="Times New Roman" panose="02020603050405020304" pitchFamily="18" charset="0"/>
                <a:ea typeface="Calibri" panose="020F0502020204030204" pitchFamily="34" charset="0"/>
              </a:rPr>
              <a:t>K-nearest neighbor</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Arial" panose="020B0604020202020204" pitchFamily="34" charset="0"/>
              </a:rPr>
              <a:t>Decision Tree</a:t>
            </a:r>
          </a:p>
          <a:p>
            <a:pPr marL="0">
              <a:lnSpc>
                <a:spcPct val="200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Arial" panose="020B0604020202020204" pitchFamily="34" charset="0"/>
              </a:rPr>
              <a:t>Support vector classifier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20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6" name="Slide Number Placeholder 5">
            <a:extLst>
              <a:ext uri="{FF2B5EF4-FFF2-40B4-BE49-F238E27FC236}">
                <a16:creationId xmlns:a16="http://schemas.microsoft.com/office/drawing/2014/main" id="{CBAFB99D-5177-454B-AEDD-8AA807F62B7C}"/>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13005918"/>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470C9DA-ADC8-49D9-B223-6D54C6FB7B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381</TotalTime>
  <Words>434</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Times New Roman</vt:lpstr>
      <vt:lpstr>Wingdings 2</vt:lpstr>
      <vt:lpstr>DividendVTI</vt:lpstr>
      <vt:lpstr>Emotion Recognition using various methods </vt:lpstr>
      <vt:lpstr>Agenda </vt:lpstr>
      <vt:lpstr>Introduction</vt:lpstr>
      <vt:lpstr>  </vt:lpstr>
      <vt:lpstr>Why emotion extraction is important?</vt:lpstr>
      <vt:lpstr>Methods</vt:lpstr>
      <vt:lpstr>Methodology diagram</vt:lpstr>
      <vt:lpstr>Used models</vt:lpstr>
      <vt:lpstr>Used models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using various methods </dc:title>
  <dc:creator>mohaned</dc:creator>
  <cp:lastModifiedBy>mohaned</cp:lastModifiedBy>
  <cp:revision>34</cp:revision>
  <dcterms:created xsi:type="dcterms:W3CDTF">2021-06-14T20:23:33Z</dcterms:created>
  <dcterms:modified xsi:type="dcterms:W3CDTF">2021-06-16T16:32:20Z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