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 snapToObjects="1">
      <p:cViewPr>
        <p:scale>
          <a:sx n="108" d="100"/>
          <a:sy n="108" d="100"/>
        </p:scale>
        <p:origin x="73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E925-81B4-E24A-B106-7E51A12A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5F4EA-7082-7143-9C57-B545D8E03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50419-35F9-BB41-B872-7F5F3DFC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F601-7A2B-D142-AFED-4CE575E367AB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D8952-0208-774F-8136-52CA2679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42A07-BC9B-F94B-B68B-F401E11B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57A2-C18B-5D41-8F73-CBD0B615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4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3B97-BFBF-1B43-AB47-B26F13B6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FD440-4330-C14D-A5B3-C1BE7C7CF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FABC-D7E3-CF4D-9E7A-9D711A30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F601-7A2B-D142-AFED-4CE575E367AB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EB8F-A381-0342-B413-54B63347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8B36-3BE9-DF49-B97C-E4A30BC0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57A2-C18B-5D41-8F73-CBD0B615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0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75B77-5D76-1042-B137-0D5672E4C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828C8-230A-C147-BBAC-E402CBA7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95605-7764-B64E-9D4A-401CC5C3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F601-7A2B-D142-AFED-4CE575E367AB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4993-7540-AB4C-BE00-DB64F20F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45672-C8CA-E64D-823C-9AA6D2E1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57A2-C18B-5D41-8F73-CBD0B615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1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1A75-2523-E542-BEEC-EE28A37C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86F8-F1B4-F244-B0F8-5C38E7008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F0612-358A-1F47-95C9-4AEAE543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F601-7A2B-D142-AFED-4CE575E367AB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7E873-0803-0745-A85D-2A2D55B2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10A5-C3EA-C248-BDF7-632C250F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57A2-C18B-5D41-8F73-CBD0B615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C7C2-A8E3-4843-BBE5-5839F804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3D8A5-6510-7B44-891B-317A9E61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957D2-B323-A64A-9485-F7D9FC1B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F601-7A2B-D142-AFED-4CE575E367AB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4078A-EF50-1642-A696-D1379258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7434C-A22E-AC47-B681-6EF5E7FF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57A2-C18B-5D41-8F73-CBD0B615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4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6DB2-64E9-E646-B427-516EFB21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4FCE-2D1E-194B-A5E2-3771219B8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AFEBD-E2C2-EC4C-83FC-C7A4CA077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A45C9-E010-154E-B56A-6C87AB83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F601-7A2B-D142-AFED-4CE575E367AB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7BFB0-EF01-B449-8428-FE94EFDF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3DB61-0F25-F544-BD1D-1E9F034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57A2-C18B-5D41-8F73-CBD0B615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4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5E40-9589-C043-937B-576A97B1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37193-2B01-4849-A639-CC9A223C6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5D063-8AB4-364F-8798-9AA65B7A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7686A-37AC-7447-8BB3-3959DBD0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B67C7-294F-0844-B26F-25AA57D4A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FE160-D610-0B4E-A779-9F513243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F601-7A2B-D142-AFED-4CE575E367AB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0AF3D-4D47-414C-B4B4-EC920D41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A7CEB-7DC3-7E47-AADD-CDE81F00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57A2-C18B-5D41-8F73-CBD0B615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6EC4-75A0-644B-A6F8-9E32F964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39790-0BF9-E249-8D6C-7BE33172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F601-7A2B-D142-AFED-4CE575E367AB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AD2B8-2B5B-9D44-A286-158001ED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99686-FC41-BF49-B3EB-9C718B0C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57A2-C18B-5D41-8F73-CBD0B615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17CB1-BB62-8346-99A7-106B8BBE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F601-7A2B-D142-AFED-4CE575E367AB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228EC-E4BA-E845-8FB3-EEA4126C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02CF6-D29F-AF44-A9C4-9FEE3810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57A2-C18B-5D41-8F73-CBD0B615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8557-26F3-1341-9DDD-6D0F564FB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2333-A5DF-0B4C-934F-9968ECC5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17313-F875-DC48-B3E6-C8650B91C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D018-0DBA-0A45-BCD5-D328E39C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F601-7A2B-D142-AFED-4CE575E367AB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16A33-55BC-8E47-B194-1C2FEF21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FDF4C-8365-F042-A6CF-78AA3D0B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57A2-C18B-5D41-8F73-CBD0B615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1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C8FB-B6F8-C243-B308-D3D9CA74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DD9C5-CCA2-8B4F-89CF-0E7153AAF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74A09-1FD9-2141-B5ED-93CD110C4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A372D-854B-8548-BF22-8A3AC590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F601-7A2B-D142-AFED-4CE575E367AB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9913B-258A-1641-AD73-F9CFEA94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8792-C557-5B48-8E89-F20F612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57A2-C18B-5D41-8F73-CBD0B615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7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CEFF5-606C-2B40-BDBF-15A97E35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C196-8553-7341-ABBC-26F25BB86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FD90-299C-B340-9CB5-F699E8BF7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AF601-7A2B-D142-AFED-4CE575E367AB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E067A-392F-A540-8C3C-C72E3C24E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232C-13FA-B34B-855B-82AC2C1B6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E57A2-C18B-5D41-8F73-CBD0B615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8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wankalo" TargetMode="External"/><Relationship Id="rId2" Type="http://schemas.openxmlformats.org/officeDocument/2006/relationships/hyperlink" Target="mailto:marwinkal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wankalo" TargetMode="External"/><Relationship Id="rId2" Type="http://schemas.openxmlformats.org/officeDocument/2006/relationships/hyperlink" Target="mailto:marwinkalo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3F172-EEF1-824F-8E1A-5C5189974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933" y="1166399"/>
            <a:ext cx="6794307" cy="3431023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+mn-lt"/>
                <a:cs typeface="Kailasa" panose="02000500000000020004" pitchFamily="2" charset="0"/>
              </a:rPr>
              <a:t>Ship Detection using Satellite Imagery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37450-2FA6-794B-ADCA-231799041E23}"/>
              </a:ext>
            </a:extLst>
          </p:cNvPr>
          <p:cNvSpPr txBox="1"/>
          <p:nvPr/>
        </p:nvSpPr>
        <p:spPr>
          <a:xfrm>
            <a:off x="2094977" y="4374357"/>
            <a:ext cx="3730218" cy="1655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Marwan Kalo</a:t>
            </a:r>
          </a:p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marwinkalo@gmail.com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GB" sz="20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https://github.com/marwankalo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6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43CA0-4E80-8D4D-8ED8-8CBC13CD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1" y="334039"/>
            <a:ext cx="5968074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+mn-lt"/>
              </a:rPr>
              <a:t>Project Goals</a:t>
            </a: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9F5C-C275-AC4B-A9A5-9AA5A48A6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068" y="1906328"/>
            <a:ext cx="6609859" cy="396728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 propose two models that seek to </a:t>
            </a:r>
            <a:r>
              <a:rPr lang="en-US" sz="2000" b="1" dirty="0">
                <a:solidFill>
                  <a:srgbClr val="FFFFFF"/>
                </a:solidFill>
              </a:rPr>
              <a:t>automate</a:t>
            </a:r>
            <a:r>
              <a:rPr lang="en-US" sz="2000" dirty="0">
                <a:solidFill>
                  <a:srgbClr val="FFFFFF"/>
                </a:solidFill>
              </a:rPr>
              <a:t> the detection of ships in satellite images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FFFFFF"/>
                </a:solidFill>
              </a:rPr>
              <a:t>Identifying images that contain ships and those that do not</a:t>
            </a:r>
          </a:p>
          <a:p>
            <a:pPr marL="457200" lvl="1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2.</a:t>
            </a:r>
            <a:r>
              <a:rPr lang="en-US" sz="2000" b="1" dirty="0">
                <a:solidFill>
                  <a:srgbClr val="FFFFFF"/>
                </a:solidFill>
              </a:rPr>
              <a:t>	Detecting and delineating each ship from its 	background</a:t>
            </a:r>
          </a:p>
          <a:p>
            <a:pPr marL="457200" lvl="1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Using satellite imagery, in conjunction with traditional AIS monitoring, stakeholders can benefit from a </a:t>
            </a:r>
            <a:r>
              <a:rPr lang="en-US" sz="2000" b="1" dirty="0">
                <a:solidFill>
                  <a:srgbClr val="FFFFFF"/>
                </a:solidFill>
              </a:rPr>
              <a:t>clearer</a:t>
            </a:r>
            <a:r>
              <a:rPr lang="en-US" sz="2000" dirty="0">
                <a:solidFill>
                  <a:srgbClr val="FFFFFF"/>
                </a:solidFill>
              </a:rPr>
              <a:t>, more </a:t>
            </a:r>
            <a:r>
              <a:rPr lang="en-US" sz="2000" b="1" dirty="0">
                <a:solidFill>
                  <a:srgbClr val="FFFFFF"/>
                </a:solidFill>
              </a:rPr>
              <a:t>complete picture</a:t>
            </a:r>
            <a:r>
              <a:rPr lang="en-US" sz="2000" dirty="0">
                <a:solidFill>
                  <a:srgbClr val="FFFFFF"/>
                </a:solidFill>
              </a:rPr>
              <a:t> of the seas</a:t>
            </a:r>
          </a:p>
        </p:txBody>
      </p:sp>
    </p:spTree>
    <p:extLst>
      <p:ext uri="{BB962C8B-B14F-4D97-AF65-F5344CB8AC3E}">
        <p14:creationId xmlns:p14="http://schemas.microsoft.com/office/powerpoint/2010/main" val="2165488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C18B-610F-9A40-94EF-313C2C5C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454" y="2600571"/>
            <a:ext cx="3453193" cy="14754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1" dirty="0">
                <a:solidFill>
                  <a:schemeClr val="bg1"/>
                </a:solidFill>
                <a:latin typeface="+mn-lt"/>
              </a:rPr>
              <a:t>Part I :</a:t>
            </a:r>
            <a:br>
              <a:rPr lang="en-US" sz="4600" b="1" dirty="0">
                <a:solidFill>
                  <a:schemeClr val="bg1"/>
                </a:solidFill>
                <a:latin typeface="+mn-lt"/>
              </a:rPr>
            </a:br>
            <a:r>
              <a:rPr lang="en-US" sz="4600" b="1" dirty="0">
                <a:solidFill>
                  <a:schemeClr val="bg1"/>
                </a:solidFill>
                <a:latin typeface="+mn-lt"/>
              </a:rPr>
              <a:t>Our Data</a:t>
            </a:r>
          </a:p>
        </p:txBody>
      </p:sp>
      <p:pic>
        <p:nvPicPr>
          <p:cNvPr id="4" name="Picture 3" descr="A picture containing object, man, room, large&#10;&#10;Description automatically generated">
            <a:extLst>
              <a:ext uri="{FF2B5EF4-FFF2-40B4-BE49-F238E27FC236}">
                <a16:creationId xmlns:a16="http://schemas.microsoft.com/office/drawing/2014/main" id="{C04CC1F4-521C-AB41-906A-4C6FC47DC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647" y="975492"/>
            <a:ext cx="6242235" cy="2091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B469E7-E969-6743-B5D0-54E166170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47" y="3979300"/>
            <a:ext cx="6242234" cy="2091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981AF8-76FA-DE44-BA3B-796461B59DD7}"/>
              </a:ext>
            </a:extLst>
          </p:cNvPr>
          <p:cNvSpPr txBox="1"/>
          <p:nvPr/>
        </p:nvSpPr>
        <p:spPr>
          <a:xfrm>
            <a:off x="7521211" y="3153638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Contains ship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921C98-3892-A040-89AA-BFB1C4927918}"/>
              </a:ext>
            </a:extLst>
          </p:cNvPr>
          <p:cNvSpPr/>
          <p:nvPr/>
        </p:nvSpPr>
        <p:spPr>
          <a:xfrm>
            <a:off x="7521211" y="6157446"/>
            <a:ext cx="1813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Contains no ship</a:t>
            </a:r>
          </a:p>
        </p:txBody>
      </p:sp>
    </p:spTree>
    <p:extLst>
      <p:ext uri="{BB962C8B-B14F-4D97-AF65-F5344CB8AC3E}">
        <p14:creationId xmlns:p14="http://schemas.microsoft.com/office/powerpoint/2010/main" val="88244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88FA3-6C91-CB46-9C67-2FA45116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89" y="428187"/>
            <a:ext cx="610913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+mn-lt"/>
              </a:rPr>
              <a:t>Ship Image Classification:</a:t>
            </a:r>
            <a:br>
              <a:rPr lang="en-US" b="1" dirty="0">
                <a:solidFill>
                  <a:srgbClr val="FFFFFF"/>
                </a:solidFill>
                <a:latin typeface="+mn-lt"/>
              </a:rPr>
            </a:br>
            <a:r>
              <a:rPr lang="en-US" b="1" dirty="0">
                <a:solidFill>
                  <a:srgbClr val="FFFFFF"/>
                </a:solidFill>
                <a:latin typeface="+mn-lt"/>
              </a:rPr>
              <a:t>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1701-A39A-C94E-9716-38C066E3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675" y="2021248"/>
            <a:ext cx="5707565" cy="415571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Using 4000+ images</a:t>
            </a:r>
          </a:p>
          <a:p>
            <a:endParaRPr lang="en-US" sz="2200" dirty="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Baseline model: Decision Tree Classifier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Validation accuracy: </a:t>
            </a:r>
            <a:r>
              <a:rPr lang="en-US" sz="2200" b="1" dirty="0">
                <a:solidFill>
                  <a:srgbClr val="FFFFFF"/>
                </a:solidFill>
              </a:rPr>
              <a:t>86.25%</a:t>
            </a:r>
          </a:p>
          <a:p>
            <a:endParaRPr lang="en-US" sz="2200" dirty="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Final model: Convolutional Neural Network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Validation accuracy: </a:t>
            </a:r>
            <a:r>
              <a:rPr lang="en-US" sz="2200" b="1" dirty="0">
                <a:solidFill>
                  <a:srgbClr val="FFFFFF"/>
                </a:solidFill>
              </a:rPr>
              <a:t>97.9%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Test accuracy: </a:t>
            </a:r>
            <a:r>
              <a:rPr lang="en-US" sz="2200" b="1" dirty="0">
                <a:solidFill>
                  <a:srgbClr val="FFFFFF"/>
                </a:solidFill>
              </a:rPr>
              <a:t>97.8%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D462EAFE-BC25-1E4D-9316-307F3D178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671" y="1355958"/>
            <a:ext cx="3870434" cy="2423563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4FE4BC8-0A18-A44F-8042-0C4D2E57C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985" y="4099105"/>
            <a:ext cx="3870433" cy="23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27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CCCB1-36AD-D643-A148-60C4C788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977" y="395599"/>
            <a:ext cx="5968074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+mn-lt"/>
              </a:rPr>
              <a:t>Part II: Ship Instance Segmentation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BF19-DA20-DC49-B26A-16364B270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906" y="2167900"/>
            <a:ext cx="6840187" cy="3463064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Utilised Mask R-CNN, a deep neural network framework proposed by Facebook AI researchers. </a:t>
            </a:r>
          </a:p>
          <a:p>
            <a:r>
              <a:rPr lang="en-US" sz="2600" dirty="0">
                <a:solidFill>
                  <a:srgbClr val="FFFFFF"/>
                </a:solidFill>
              </a:rPr>
              <a:t>Transfer learning approach using ResNet101 trained on MS COCO dataset</a:t>
            </a:r>
          </a:p>
          <a:p>
            <a:r>
              <a:rPr lang="en-US" sz="2600" dirty="0">
                <a:solidFill>
                  <a:srgbClr val="FFFFFF"/>
                </a:solidFill>
              </a:rPr>
              <a:t>Used 30,000 + images</a:t>
            </a:r>
          </a:p>
          <a:p>
            <a:r>
              <a:rPr lang="en-US" sz="2600" dirty="0">
                <a:solidFill>
                  <a:srgbClr val="FFFFFF"/>
                </a:solidFill>
              </a:rPr>
              <a:t>Final model:</a:t>
            </a:r>
          </a:p>
          <a:p>
            <a:pPr lvl="1"/>
            <a:r>
              <a:rPr lang="en-US" sz="2600" dirty="0">
                <a:solidFill>
                  <a:srgbClr val="FFFFFF"/>
                </a:solidFill>
              </a:rPr>
              <a:t>Test accuracy: 79% </a:t>
            </a:r>
          </a:p>
        </p:txBody>
      </p:sp>
    </p:spTree>
    <p:extLst>
      <p:ext uri="{BB962C8B-B14F-4D97-AF65-F5344CB8AC3E}">
        <p14:creationId xmlns:p14="http://schemas.microsoft.com/office/powerpoint/2010/main" val="1387615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8457-C2E5-F247-A9A4-6877608A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+mn-lt"/>
              </a:rPr>
              <a:t>Examples of predictions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6DDB68-2FA3-DF4B-8DED-540D7977CAEE}"/>
              </a:ext>
            </a:extLst>
          </p:cNvPr>
          <p:cNvGrpSpPr/>
          <p:nvPr/>
        </p:nvGrpSpPr>
        <p:grpSpPr>
          <a:xfrm>
            <a:off x="725563" y="2102787"/>
            <a:ext cx="10740872" cy="2652426"/>
            <a:chOff x="730538" y="2287708"/>
            <a:chExt cx="10740872" cy="2652426"/>
          </a:xfrm>
        </p:grpSpPr>
        <p:pic>
          <p:nvPicPr>
            <p:cNvPr id="5" name="Picture 4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97B8138D-5ED9-2B4E-87EC-75751441C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7774" y="2287708"/>
              <a:ext cx="5173636" cy="2652426"/>
            </a:xfrm>
            <a:prstGeom prst="rect">
              <a:avLst/>
            </a:prstGeom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89D9F5C-1850-0346-AA0F-05F936A9E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538" y="2297861"/>
              <a:ext cx="5284546" cy="264227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29BCE1A-CCB2-B241-9BE4-3DCABA43442E}"/>
              </a:ext>
            </a:extLst>
          </p:cNvPr>
          <p:cNvSpPr txBox="1"/>
          <p:nvPr/>
        </p:nvSpPr>
        <p:spPr>
          <a:xfrm>
            <a:off x="2926510" y="5347149"/>
            <a:ext cx="633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Object detection and segmentation mask predictions on test set </a:t>
            </a:r>
          </a:p>
        </p:txBody>
      </p:sp>
    </p:spTree>
    <p:extLst>
      <p:ext uri="{BB962C8B-B14F-4D97-AF65-F5344CB8AC3E}">
        <p14:creationId xmlns:p14="http://schemas.microsoft.com/office/powerpoint/2010/main" val="347398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330E-7382-D544-AFBA-5F1EB744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275" y="1683286"/>
            <a:ext cx="4529447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+mn-lt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1F41D-A1C2-DA49-87C9-BEB7F5BA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873" y="3592121"/>
            <a:ext cx="6548252" cy="1915102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Marwan Kalo</a:t>
            </a: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marwinkalo@gmail.com</a:t>
            </a:r>
            <a:endParaRPr lang="en-US" b="1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GB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https://github.com/marwankalo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6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203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Ship Detection using Satellite Imagery</vt:lpstr>
      <vt:lpstr>Project Goals</vt:lpstr>
      <vt:lpstr>Part I : Our Data</vt:lpstr>
      <vt:lpstr>Ship Image Classification: Part I</vt:lpstr>
      <vt:lpstr>Part II: Ship Instance Segmentation</vt:lpstr>
      <vt:lpstr>Examples of predictions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 Detection using Satellite Imagery</dc:title>
  <dc:creator>Marwin Kalo</dc:creator>
  <cp:lastModifiedBy>Marwin Kalo</cp:lastModifiedBy>
  <cp:revision>7</cp:revision>
  <dcterms:created xsi:type="dcterms:W3CDTF">2020-05-28T12:49:21Z</dcterms:created>
  <dcterms:modified xsi:type="dcterms:W3CDTF">2020-05-29T09:58:28Z</dcterms:modified>
</cp:coreProperties>
</file>