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7" r:id="rId3"/>
    <p:sldId id="258" r:id="rId4"/>
    <p:sldId id="259" r:id="rId5"/>
    <p:sldId id="270" r:id="rId6"/>
    <p:sldId id="271" r:id="rId7"/>
    <p:sldId id="272" r:id="rId8"/>
    <p:sldId id="260" r:id="rId9"/>
    <p:sldId id="274" r:id="rId10"/>
    <p:sldId id="261" r:id="rId11"/>
    <p:sldId id="273" r:id="rId12"/>
    <p:sldId id="262" r:id="rId13"/>
    <p:sldId id="263" r:id="rId14"/>
    <p:sldId id="265" r:id="rId15"/>
    <p:sldId id="266" r:id="rId16"/>
    <p:sldId id="267" r:id="rId17"/>
    <p:sldId id="276" r:id="rId18"/>
    <p:sldId id="268" r:id="rId19"/>
    <p:sldId id="269"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20C0F-0D87-48F3-AC13-A646992C53BE}" type="datetimeFigureOut">
              <a:rPr lang="en-US" smtClean="0"/>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49E2AD-6A4F-4653-A095-23B70ECF0457}" type="slidenum">
              <a:rPr lang="en-US" smtClean="0"/>
              <a:t>‹#›</a:t>
            </a:fld>
            <a:endParaRPr lang="en-US"/>
          </a:p>
        </p:txBody>
      </p:sp>
    </p:spTree>
    <p:extLst>
      <p:ext uri="{BB962C8B-B14F-4D97-AF65-F5344CB8AC3E}">
        <p14:creationId xmlns:p14="http://schemas.microsoft.com/office/powerpoint/2010/main" val="1974632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Lack of Contextual Understanding: Statistical-based methods do not have a deep understanding of the meaning of the text. They rely solely on the frequency of words and the relationships between them to generate a summary. This can result in summaries that do not capture the overall context and meaning of the original text.</a:t>
            </a:r>
          </a:p>
          <a:p>
            <a:r>
              <a:rPr lang="en-US" sz="1200" b="0" i="0" kern="1200" dirty="0" smtClean="0">
                <a:solidFill>
                  <a:schemeClr val="tx1"/>
                </a:solidFill>
                <a:effectLst/>
                <a:latin typeface="+mn-lt"/>
                <a:ea typeface="+mn-ea"/>
                <a:cs typeface="+mn-cs"/>
              </a:rPr>
              <a:t>Difficulty in Handling Ambiguity: Statistical-based methods may struggle to deal with ambiguous words and phrases, which can result in inaccurate or misleading summaries. For example, a word like "bank" can have multiple meanings (e.g. financial institution, riverbank, etc.), and statistical-based methods may not be able to determine the correct meaning in a given context.</a:t>
            </a:r>
          </a:p>
          <a:p>
            <a:r>
              <a:rPr lang="en-US" sz="1200" b="0" i="0" kern="1200" dirty="0" smtClean="0">
                <a:solidFill>
                  <a:schemeClr val="tx1"/>
                </a:solidFill>
                <a:effectLst/>
                <a:latin typeface="+mn-lt"/>
                <a:ea typeface="+mn-ea"/>
                <a:cs typeface="+mn-cs"/>
              </a:rPr>
              <a:t>Limited Coverage: Statistical-based methods may not be able to summarize texts that contain rare or uncommon words or phrases, which can result in incomplete summaries.</a:t>
            </a:r>
          </a:p>
          <a:p>
            <a:r>
              <a:rPr lang="en-US" sz="1200" b="0" i="0" kern="1200" dirty="0" smtClean="0">
                <a:solidFill>
                  <a:schemeClr val="tx1"/>
                </a:solidFill>
                <a:effectLst/>
                <a:latin typeface="+mn-lt"/>
                <a:ea typeface="+mn-ea"/>
                <a:cs typeface="+mn-cs"/>
              </a:rPr>
              <a:t>Vulnerability to Noise: Statistical-based methods may be sensitive to noise in the text, such as spelling errors or typos, which can result in inaccurate or misleading summaries.</a:t>
            </a:r>
          </a:p>
          <a:p>
            <a:r>
              <a:rPr lang="en-US" sz="1200" b="0" i="0" kern="1200" dirty="0" smtClean="0">
                <a:solidFill>
                  <a:schemeClr val="tx1"/>
                </a:solidFill>
                <a:effectLst/>
                <a:latin typeface="+mn-lt"/>
                <a:ea typeface="+mn-ea"/>
                <a:cs typeface="+mn-cs"/>
              </a:rPr>
              <a:t>Lack of Coherence: Since statistical-based methods rely solely on frequency and relationships between words, they may produce summaries that lack coherence and do not flow smoothly, making them difficult to read and understand.</a:t>
            </a:r>
          </a:p>
          <a:p>
            <a:endParaRPr lang="en-US" dirty="0"/>
          </a:p>
        </p:txBody>
      </p:sp>
      <p:sp>
        <p:nvSpPr>
          <p:cNvPr id="4" name="Slide Number Placeholder 3"/>
          <p:cNvSpPr>
            <a:spLocks noGrp="1"/>
          </p:cNvSpPr>
          <p:nvPr>
            <p:ph type="sldNum" sz="quarter" idx="10"/>
          </p:nvPr>
        </p:nvSpPr>
        <p:spPr/>
        <p:txBody>
          <a:bodyPr/>
          <a:lstStyle/>
          <a:p>
            <a:fld id="{0E49E2AD-6A4F-4653-A095-23B70ECF0457}" type="slidenum">
              <a:rPr lang="en-US" smtClean="0"/>
              <a:t>4</a:t>
            </a:fld>
            <a:endParaRPr lang="en-US"/>
          </a:p>
        </p:txBody>
      </p:sp>
    </p:spTree>
    <p:extLst>
      <p:ext uri="{BB962C8B-B14F-4D97-AF65-F5344CB8AC3E}">
        <p14:creationId xmlns:p14="http://schemas.microsoft.com/office/powerpoint/2010/main" val="4172294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Sobeih</a:t>
            </a:r>
            <a:r>
              <a:rPr lang="en-US" dirty="0" smtClean="0"/>
              <a:t> will give us why someone</a:t>
            </a:r>
            <a:r>
              <a:rPr lang="en-US" baseline="0" dirty="0" smtClean="0"/>
              <a:t> might be confused when choosing whether to stem or lemmatize when preprocessing for a text summarization task</a:t>
            </a:r>
            <a:endParaRPr lang="en-US" dirty="0"/>
          </a:p>
        </p:txBody>
      </p:sp>
      <p:sp>
        <p:nvSpPr>
          <p:cNvPr id="4" name="Slide Number Placeholder 3"/>
          <p:cNvSpPr>
            <a:spLocks noGrp="1"/>
          </p:cNvSpPr>
          <p:nvPr>
            <p:ph type="sldNum" sz="quarter" idx="10"/>
          </p:nvPr>
        </p:nvSpPr>
        <p:spPr/>
        <p:txBody>
          <a:bodyPr/>
          <a:lstStyle/>
          <a:p>
            <a:fld id="{0E49E2AD-6A4F-4653-A095-23B70ECF0457}" type="slidenum">
              <a:rPr lang="en-US" smtClean="0"/>
              <a:t>9</a:t>
            </a:fld>
            <a:endParaRPr lang="en-US"/>
          </a:p>
        </p:txBody>
      </p:sp>
    </p:spTree>
    <p:extLst>
      <p:ext uri="{BB962C8B-B14F-4D97-AF65-F5344CB8AC3E}">
        <p14:creationId xmlns:p14="http://schemas.microsoft.com/office/powerpoint/2010/main" val="250689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19F9EF4-7068-466C-9461-F8056E638B00}"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9611071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9F9EF4-7068-466C-9461-F8056E638B00}"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425444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9F9EF4-7068-466C-9461-F8056E638B00}"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3595385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9F9EF4-7068-466C-9461-F8056E638B00}"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394854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319F9EF4-7068-466C-9461-F8056E638B00}"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14706032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319F9EF4-7068-466C-9461-F8056E638B00}" type="datetimeFigureOut">
              <a:rPr lang="en-US" smtClean="0"/>
              <a:t>5/4/2023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214529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319F9EF4-7068-466C-9461-F8056E638B00}"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3FAEB1-42FF-4918-A041-341E8C4EDED3}"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3914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9F9EF4-7068-466C-9461-F8056E638B00}" type="datetimeFigureOut">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210260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F9EF4-7068-466C-9461-F8056E638B00}" type="datetimeFigureOut">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302823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319F9EF4-7068-466C-9461-F8056E638B00}" type="datetimeFigureOut">
              <a:rPr lang="en-US" smtClean="0"/>
              <a:t>5/4/2023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4059736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19F9EF4-7068-466C-9461-F8056E638B00}" type="datetimeFigureOut">
              <a:rPr lang="en-US" smtClean="0"/>
              <a:t>5/4/2023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331748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19F9EF4-7068-466C-9461-F8056E638B00}" type="datetimeFigureOut">
              <a:rPr lang="en-US" smtClean="0"/>
              <a:t>5/4/2023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93FAEB1-42FF-4918-A041-341E8C4EDED3}" type="slidenum">
              <a:rPr lang="en-US" smtClean="0"/>
              <a:t>‹#›</a:t>
            </a:fld>
            <a:endParaRPr lang="en-US"/>
          </a:p>
        </p:txBody>
      </p:sp>
    </p:spTree>
    <p:extLst>
      <p:ext uri="{BB962C8B-B14F-4D97-AF65-F5344CB8AC3E}">
        <p14:creationId xmlns:p14="http://schemas.microsoft.com/office/powerpoint/2010/main" val="2297657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95194" y="4352543"/>
            <a:ext cx="6801612" cy="1928183"/>
          </a:xfrm>
        </p:spPr>
        <p:txBody>
          <a:bodyPr>
            <a:normAutofit/>
          </a:bodyPr>
          <a:lstStyle/>
          <a:p>
            <a:r>
              <a:rPr lang="en-US" dirty="0" smtClean="0"/>
              <a:t>Ahmed </a:t>
            </a:r>
            <a:r>
              <a:rPr lang="en-US" dirty="0" err="1" smtClean="0"/>
              <a:t>Eid</a:t>
            </a:r>
            <a:r>
              <a:rPr lang="en-US" dirty="0" smtClean="0"/>
              <a:t>, Marwan </a:t>
            </a:r>
            <a:r>
              <a:rPr lang="en-US" dirty="0" err="1" smtClean="0"/>
              <a:t>Farag</a:t>
            </a:r>
            <a:r>
              <a:rPr lang="en-US" dirty="0" smtClean="0"/>
              <a:t>, Mohamed </a:t>
            </a:r>
            <a:r>
              <a:rPr lang="en-US" dirty="0" err="1" smtClean="0"/>
              <a:t>Abdelhamid</a:t>
            </a:r>
            <a:endParaRPr lang="en-US" dirty="0" smtClean="0"/>
          </a:p>
          <a:p>
            <a:r>
              <a:rPr lang="en-US" u="sng" dirty="0" smtClean="0"/>
              <a:t>Supervised by:</a:t>
            </a:r>
          </a:p>
          <a:p>
            <a:r>
              <a:rPr lang="en-US" dirty="0" smtClean="0"/>
              <a:t>Dr. </a:t>
            </a:r>
            <a:r>
              <a:rPr lang="en-US" dirty="0" err="1" smtClean="0"/>
              <a:t>Mervat</a:t>
            </a:r>
            <a:r>
              <a:rPr lang="en-US" dirty="0" smtClean="0"/>
              <a:t> </a:t>
            </a:r>
            <a:r>
              <a:rPr lang="en-US" dirty="0" err="1" smtClean="0"/>
              <a:t>Abulkheir</a:t>
            </a:r>
            <a:endParaRPr lang="en-US" dirty="0" smtClean="0"/>
          </a:p>
          <a:p>
            <a:r>
              <a:rPr lang="en-US" dirty="0" smtClean="0"/>
              <a:t>Eng. </a:t>
            </a:r>
            <a:r>
              <a:rPr lang="en-US" dirty="0" err="1" smtClean="0"/>
              <a:t>Mayar</a:t>
            </a:r>
            <a:r>
              <a:rPr lang="en-US" dirty="0" smtClean="0"/>
              <a:t> Osama</a:t>
            </a:r>
            <a:endParaRPr lang="en-US" dirty="0"/>
          </a:p>
        </p:txBody>
      </p:sp>
      <p:sp>
        <p:nvSpPr>
          <p:cNvPr id="4" name="TextBox 3"/>
          <p:cNvSpPr txBox="1"/>
          <p:nvPr/>
        </p:nvSpPr>
        <p:spPr>
          <a:xfrm>
            <a:off x="1706418" y="2456873"/>
            <a:ext cx="9014691" cy="1569660"/>
          </a:xfrm>
          <a:prstGeom prst="rect">
            <a:avLst/>
          </a:prstGeom>
          <a:solidFill>
            <a:schemeClr val="tx1"/>
          </a:solidFill>
          <a:ln>
            <a:solidFill>
              <a:schemeClr val="bg1"/>
            </a:solidFill>
          </a:ln>
          <a:effectLst>
            <a:innerShdw blurRad="114300">
              <a:prstClr val="black"/>
            </a:innerShdw>
          </a:effectLst>
        </p:spPr>
        <p:txBody>
          <a:bodyPr wrap="square" rtlCol="0">
            <a:spAutoFit/>
          </a:bodyPr>
          <a:lstStyle/>
          <a:p>
            <a:pPr algn="ctr"/>
            <a:r>
              <a:rPr lang="en-US" sz="3200" dirty="0">
                <a:solidFill>
                  <a:schemeClr val="bg1"/>
                </a:solidFill>
              </a:rPr>
              <a:t>Comparing the Effectiveness of Stemming and Lemmatization in Arabic Text Summarization with </a:t>
            </a:r>
            <a:r>
              <a:rPr lang="en-US" sz="3200" dirty="0" err="1">
                <a:solidFill>
                  <a:schemeClr val="bg1"/>
                </a:solidFill>
              </a:rPr>
              <a:t>XLSum</a:t>
            </a:r>
            <a:r>
              <a:rPr lang="en-US" sz="3200" dirty="0">
                <a:solidFill>
                  <a:schemeClr val="bg1"/>
                </a:solidFill>
              </a:rPr>
              <a:t> </a:t>
            </a:r>
          </a:p>
        </p:txBody>
      </p:sp>
    </p:spTree>
    <p:extLst>
      <p:ext uri="{BB962C8B-B14F-4D97-AF65-F5344CB8AC3E}">
        <p14:creationId xmlns:p14="http://schemas.microsoft.com/office/powerpoint/2010/main" val="1237055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t>
            </a:r>
            <a:r>
              <a:rPr lang="en-US" dirty="0" err="1" smtClean="0"/>
              <a:t>Xlsum</a:t>
            </a:r>
            <a:r>
              <a:rPr lang="en-US" dirty="0" smtClean="0"/>
              <a:t> </a:t>
            </a:r>
            <a:r>
              <a:rPr lang="en-US" dirty="0" err="1" smtClean="0"/>
              <a:t>arabic</a:t>
            </a:r>
            <a:endParaRPr lang="en-US" dirty="0"/>
          </a:p>
        </p:txBody>
      </p:sp>
      <p:sp>
        <p:nvSpPr>
          <p:cNvPr id="3" name="Content Placeholder 2"/>
          <p:cNvSpPr>
            <a:spLocks noGrp="1"/>
          </p:cNvSpPr>
          <p:nvPr>
            <p:ph idx="1"/>
          </p:nvPr>
        </p:nvSpPr>
        <p:spPr>
          <a:xfrm>
            <a:off x="2231136" y="2336800"/>
            <a:ext cx="7729728" cy="1884218"/>
          </a:xfrm>
        </p:spPr>
        <p:txBody>
          <a:bodyPr>
            <a:normAutofit fontScale="92500" lnSpcReduction="10000"/>
          </a:bodyPr>
          <a:lstStyle/>
          <a:p>
            <a:r>
              <a:rPr lang="en-US" dirty="0"/>
              <a:t>The </a:t>
            </a:r>
            <a:r>
              <a:rPr lang="en-US" dirty="0" err="1"/>
              <a:t>XLSum</a:t>
            </a:r>
            <a:r>
              <a:rPr lang="en-US" dirty="0"/>
              <a:t> Arabic dataset consists of approximately 45,000 news articles collected from various Arabic news sources, such as Al Jazeera, Al Arabiya, and BBC Arabic</a:t>
            </a:r>
            <a:r>
              <a:rPr lang="en-US" dirty="0" smtClean="0"/>
              <a:t>.</a:t>
            </a:r>
          </a:p>
          <a:p>
            <a:r>
              <a:rPr lang="en-US" dirty="0"/>
              <a:t>The articles cover a wide range of topics, including politics, economics, sports, and culture. </a:t>
            </a:r>
            <a:endParaRPr lang="en-US" dirty="0" smtClean="0"/>
          </a:p>
          <a:p>
            <a:r>
              <a:rPr lang="en-US" dirty="0" smtClean="0"/>
              <a:t>Each </a:t>
            </a:r>
            <a:r>
              <a:rPr lang="en-US" dirty="0"/>
              <a:t>article in the dataset is accompanied by a corresponding summary, which was manually created by a human summarizer.</a:t>
            </a:r>
          </a:p>
        </p:txBody>
      </p:sp>
      <p:pic>
        <p:nvPicPr>
          <p:cNvPr id="5" name="Picture 4"/>
          <p:cNvPicPr>
            <a:picLocks noChangeAspect="1"/>
          </p:cNvPicPr>
          <p:nvPr/>
        </p:nvPicPr>
        <p:blipFill>
          <a:blip r:embed="rId2"/>
          <a:stretch>
            <a:fillRect/>
          </a:stretch>
        </p:blipFill>
        <p:spPr>
          <a:xfrm>
            <a:off x="3085739" y="4156363"/>
            <a:ext cx="6020521" cy="2505610"/>
          </a:xfrm>
          <a:prstGeom prst="rect">
            <a:avLst/>
          </a:prstGeom>
        </p:spPr>
      </p:pic>
    </p:spTree>
    <p:extLst>
      <p:ext uri="{BB962C8B-B14F-4D97-AF65-F5344CB8AC3E}">
        <p14:creationId xmlns:p14="http://schemas.microsoft.com/office/powerpoint/2010/main" val="3043502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t>
            </a:r>
            <a:r>
              <a:rPr lang="en-US" dirty="0" err="1" smtClean="0"/>
              <a:t>Xlsum</a:t>
            </a:r>
            <a:r>
              <a:rPr lang="en-US" dirty="0" smtClean="0"/>
              <a:t> </a:t>
            </a:r>
            <a:r>
              <a:rPr lang="en-US" dirty="0" err="1" smtClean="0"/>
              <a:t>arabic</a:t>
            </a:r>
            <a:endParaRPr lang="en-US" dirty="0"/>
          </a:p>
        </p:txBody>
      </p:sp>
      <p:sp>
        <p:nvSpPr>
          <p:cNvPr id="3" name="Content Placeholder 2"/>
          <p:cNvSpPr>
            <a:spLocks noGrp="1"/>
          </p:cNvSpPr>
          <p:nvPr>
            <p:ph idx="1"/>
          </p:nvPr>
        </p:nvSpPr>
        <p:spPr>
          <a:xfrm>
            <a:off x="2231136" y="2336800"/>
            <a:ext cx="7729728" cy="1884218"/>
          </a:xfrm>
        </p:spPr>
        <p:txBody>
          <a:bodyPr>
            <a:normAutofit/>
          </a:bodyPr>
          <a:lstStyle/>
          <a:p>
            <a:r>
              <a:rPr lang="en-US" dirty="0" smtClean="0"/>
              <a:t>Why this dataset?</a:t>
            </a:r>
          </a:p>
          <a:p>
            <a:pPr marL="0" indent="0">
              <a:buNone/>
            </a:pPr>
            <a:r>
              <a:rPr lang="en-US" dirty="0" smtClean="0"/>
              <a:t>-Free</a:t>
            </a:r>
          </a:p>
          <a:p>
            <a:pPr marL="0" indent="0">
              <a:buNone/>
            </a:pPr>
            <a:r>
              <a:rPr lang="en-US" dirty="0" smtClean="0"/>
              <a:t>-Size is sufficient for our task (according to our modest experience).</a:t>
            </a:r>
          </a:p>
          <a:p>
            <a:pPr marL="0" indent="0">
              <a:buNone/>
            </a:pPr>
            <a:r>
              <a:rPr lang="en-US" dirty="0" smtClean="0"/>
              <a:t>-It will help us overcome one of the challenges in Arabic text summarization,</a:t>
            </a:r>
            <a:r>
              <a:rPr lang="en-US" dirty="0"/>
              <a:t> </a:t>
            </a:r>
            <a:r>
              <a:rPr lang="en-US" dirty="0" smtClean="0"/>
              <a:t>the lack of gold standard corpus.</a:t>
            </a:r>
          </a:p>
        </p:txBody>
      </p:sp>
      <p:pic>
        <p:nvPicPr>
          <p:cNvPr id="5" name="Picture 4"/>
          <p:cNvPicPr>
            <a:picLocks noChangeAspect="1"/>
          </p:cNvPicPr>
          <p:nvPr/>
        </p:nvPicPr>
        <p:blipFill>
          <a:blip r:embed="rId2"/>
          <a:stretch>
            <a:fillRect/>
          </a:stretch>
        </p:blipFill>
        <p:spPr>
          <a:xfrm>
            <a:off x="3085739" y="4156363"/>
            <a:ext cx="6020521" cy="2505610"/>
          </a:xfrm>
          <a:prstGeom prst="rect">
            <a:avLst/>
          </a:prstGeom>
        </p:spPr>
      </p:pic>
    </p:spTree>
    <p:extLst>
      <p:ext uri="{BB962C8B-B14F-4D97-AF65-F5344CB8AC3E}">
        <p14:creationId xmlns:p14="http://schemas.microsoft.com/office/powerpoint/2010/main" val="1793860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entry</a:t>
            </a:r>
            <a:endParaRPr lang="en-US" dirty="0"/>
          </a:p>
        </p:txBody>
      </p:sp>
      <p:pic>
        <p:nvPicPr>
          <p:cNvPr id="4" name="Picture 3"/>
          <p:cNvPicPr>
            <a:picLocks noChangeAspect="1"/>
          </p:cNvPicPr>
          <p:nvPr/>
        </p:nvPicPr>
        <p:blipFill>
          <a:blip r:embed="rId2"/>
          <a:stretch>
            <a:fillRect/>
          </a:stretch>
        </p:blipFill>
        <p:spPr>
          <a:xfrm>
            <a:off x="3371272" y="2374813"/>
            <a:ext cx="4572144" cy="4299180"/>
          </a:xfrm>
          <a:prstGeom prst="rect">
            <a:avLst/>
          </a:prstGeom>
        </p:spPr>
      </p:pic>
    </p:spTree>
    <p:extLst>
      <p:ext uri="{BB962C8B-B14F-4D97-AF65-F5344CB8AC3E}">
        <p14:creationId xmlns:p14="http://schemas.microsoft.com/office/powerpoint/2010/main" val="2642655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err="1" smtClean="0"/>
              <a:t>Homography</a:t>
            </a:r>
            <a:endParaRPr lang="en-US" dirty="0" smtClean="0"/>
          </a:p>
          <a:p>
            <a:r>
              <a:rPr lang="en-US" dirty="0"/>
              <a:t>Large size of vocabulary and text </a:t>
            </a:r>
            <a:r>
              <a:rPr lang="en-US" dirty="0" smtClean="0"/>
              <a:t>noise</a:t>
            </a:r>
          </a:p>
          <a:p>
            <a:r>
              <a:rPr lang="en-US" dirty="0"/>
              <a:t>Lack of gold standard corpus</a:t>
            </a:r>
            <a:endParaRPr lang="en-US" dirty="0" smtClean="0"/>
          </a:p>
          <a:p>
            <a:r>
              <a:rPr lang="en-US" dirty="0" smtClean="0"/>
              <a:t>Stemming and Lemmatization</a:t>
            </a:r>
          </a:p>
          <a:p>
            <a:r>
              <a:rPr lang="en-US" dirty="0" smtClean="0"/>
              <a:t>Diacritics</a:t>
            </a:r>
            <a:r>
              <a:rPr lang="en-US" dirty="0"/>
              <a:t>, </a:t>
            </a:r>
            <a:r>
              <a:rPr lang="en-US" dirty="0" smtClean="0"/>
              <a:t>Punctuations</a:t>
            </a:r>
          </a:p>
          <a:p>
            <a:pPr marL="0" indent="0">
              <a:buNone/>
            </a:pPr>
            <a:endParaRPr lang="en-US" dirty="0"/>
          </a:p>
        </p:txBody>
      </p:sp>
    </p:spTree>
    <p:extLst>
      <p:ext uri="{BB962C8B-B14F-4D97-AF65-F5344CB8AC3E}">
        <p14:creationId xmlns:p14="http://schemas.microsoft.com/office/powerpoint/2010/main" val="1004986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Homography</a:t>
            </a:r>
            <a:endParaRPr lang="en-US" dirty="0"/>
          </a:p>
        </p:txBody>
      </p:sp>
      <p:sp>
        <p:nvSpPr>
          <p:cNvPr id="3" name="Content Placeholder 2"/>
          <p:cNvSpPr>
            <a:spLocks noGrp="1"/>
          </p:cNvSpPr>
          <p:nvPr>
            <p:ph idx="1"/>
          </p:nvPr>
        </p:nvSpPr>
        <p:spPr/>
        <p:txBody>
          <a:bodyPr/>
          <a:lstStyle/>
          <a:p>
            <a:r>
              <a:rPr lang="en-US" dirty="0" smtClean="0"/>
              <a:t>Words </a:t>
            </a:r>
            <a:r>
              <a:rPr lang="en-US" dirty="0"/>
              <a:t>that are written differently but have the same meaning. </a:t>
            </a:r>
            <a:endParaRPr lang="ar-EG" dirty="0" smtClean="0"/>
          </a:p>
          <a:p>
            <a:r>
              <a:rPr lang="en-US" dirty="0" smtClean="0"/>
              <a:t>Arabic </a:t>
            </a:r>
            <a:r>
              <a:rPr lang="en-US" dirty="0"/>
              <a:t>has several homographic words, such as the use of </a:t>
            </a:r>
            <a:r>
              <a:rPr lang="ar-EG" dirty="0" smtClean="0"/>
              <a:t>ه</a:t>
            </a:r>
            <a:r>
              <a:rPr lang="en-US" dirty="0" smtClean="0"/>
              <a:t> </a:t>
            </a:r>
            <a:r>
              <a:rPr lang="en-US" dirty="0"/>
              <a:t>and </a:t>
            </a:r>
            <a:r>
              <a:rPr lang="ar-EG" dirty="0" smtClean="0"/>
              <a:t>ة</a:t>
            </a:r>
            <a:r>
              <a:rPr lang="en-US" dirty="0" smtClean="0"/>
              <a:t> </a:t>
            </a:r>
            <a:r>
              <a:rPr lang="en-US" dirty="0"/>
              <a:t>at the end of words, </a:t>
            </a:r>
            <a:r>
              <a:rPr lang="en-US" dirty="0" smtClean="0"/>
              <a:t>or </a:t>
            </a:r>
            <a:r>
              <a:rPr lang="ar-EG" dirty="0" smtClean="0"/>
              <a:t>ي</a:t>
            </a:r>
            <a:r>
              <a:rPr lang="en-US" dirty="0" smtClean="0"/>
              <a:t> and </a:t>
            </a:r>
            <a:r>
              <a:rPr lang="ar-EG" dirty="0" smtClean="0"/>
              <a:t>ى</a:t>
            </a:r>
            <a:r>
              <a:rPr lang="en-US" dirty="0" smtClean="0"/>
              <a:t>. </a:t>
            </a:r>
            <a:r>
              <a:rPr lang="en-US" dirty="0" err="1" smtClean="0"/>
              <a:t>Eg</a:t>
            </a:r>
            <a:r>
              <a:rPr lang="en-US" dirty="0" smtClean="0"/>
              <a:t>: </a:t>
            </a:r>
            <a:r>
              <a:rPr lang="ar-EG" b="1" dirty="0"/>
              <a:t>'المستقبلية' </a:t>
            </a:r>
            <a:r>
              <a:rPr lang="en-US" b="1" dirty="0"/>
              <a:t>and '</a:t>
            </a:r>
            <a:r>
              <a:rPr lang="ar-EG" b="1" dirty="0"/>
              <a:t>المستقبليه'</a:t>
            </a:r>
            <a:endParaRPr lang="ar-EG" dirty="0"/>
          </a:p>
          <a:p>
            <a:endParaRPr lang="en-US" dirty="0"/>
          </a:p>
        </p:txBody>
      </p:sp>
      <p:pic>
        <p:nvPicPr>
          <p:cNvPr id="4" name="Picture 3"/>
          <p:cNvPicPr>
            <a:picLocks noChangeAspect="1"/>
          </p:cNvPicPr>
          <p:nvPr/>
        </p:nvPicPr>
        <p:blipFill>
          <a:blip r:embed="rId2"/>
          <a:stretch>
            <a:fillRect/>
          </a:stretch>
        </p:blipFill>
        <p:spPr>
          <a:xfrm>
            <a:off x="2289680" y="3727707"/>
            <a:ext cx="7612639" cy="2976883"/>
          </a:xfrm>
          <a:prstGeom prst="rect">
            <a:avLst/>
          </a:prstGeom>
        </p:spPr>
      </p:pic>
    </p:spTree>
    <p:extLst>
      <p:ext uri="{BB962C8B-B14F-4D97-AF65-F5344CB8AC3E}">
        <p14:creationId xmlns:p14="http://schemas.microsoft.com/office/powerpoint/2010/main" val="1433566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Homography</a:t>
            </a:r>
            <a:endParaRPr lang="en-US" dirty="0"/>
          </a:p>
        </p:txBody>
      </p:sp>
      <p:sp>
        <p:nvSpPr>
          <p:cNvPr id="3" name="Content Placeholder 2"/>
          <p:cNvSpPr>
            <a:spLocks noGrp="1"/>
          </p:cNvSpPr>
          <p:nvPr>
            <p:ph idx="1"/>
          </p:nvPr>
        </p:nvSpPr>
        <p:spPr/>
        <p:txBody>
          <a:bodyPr/>
          <a:lstStyle/>
          <a:p>
            <a:r>
              <a:rPr lang="en-US" b="1" dirty="0"/>
              <a:t>Thus, we need to normalize by replacing </a:t>
            </a:r>
            <a:r>
              <a:rPr lang="en-US" b="1" dirty="0" smtClean="0"/>
              <a:t>‘</a:t>
            </a:r>
            <a:r>
              <a:rPr lang="ar-EG" b="1" dirty="0" smtClean="0"/>
              <a:t>ة</a:t>
            </a:r>
            <a:r>
              <a:rPr lang="en-US" b="1" dirty="0" smtClean="0"/>
              <a:t>’ with ‘</a:t>
            </a:r>
            <a:r>
              <a:rPr lang="ar-EG" b="1" dirty="0" smtClean="0"/>
              <a:t>ه</a:t>
            </a:r>
            <a:r>
              <a:rPr lang="en-US" b="1" dirty="0" smtClean="0"/>
              <a:t>’ and ‘</a:t>
            </a:r>
            <a:r>
              <a:rPr lang="ar-EG" b="1" dirty="0"/>
              <a:t>ى</a:t>
            </a:r>
            <a:r>
              <a:rPr lang="en-US" b="1" dirty="0" smtClean="0"/>
              <a:t>’ with ‘</a:t>
            </a:r>
            <a:r>
              <a:rPr lang="ar-EG" b="1" dirty="0" smtClean="0"/>
              <a:t>ي</a:t>
            </a:r>
            <a:r>
              <a:rPr lang="en-US" b="1" dirty="0" smtClean="0"/>
              <a:t>’</a:t>
            </a:r>
            <a:endParaRPr lang="ar-EG" dirty="0"/>
          </a:p>
        </p:txBody>
      </p:sp>
      <p:pic>
        <p:nvPicPr>
          <p:cNvPr id="5" name="Picture 4"/>
          <p:cNvPicPr>
            <a:picLocks noChangeAspect="1"/>
          </p:cNvPicPr>
          <p:nvPr/>
        </p:nvPicPr>
        <p:blipFill>
          <a:blip r:embed="rId2"/>
          <a:stretch>
            <a:fillRect/>
          </a:stretch>
        </p:blipFill>
        <p:spPr>
          <a:xfrm>
            <a:off x="1819275" y="3448628"/>
            <a:ext cx="8553450" cy="1752600"/>
          </a:xfrm>
          <a:prstGeom prst="rect">
            <a:avLst/>
          </a:prstGeom>
        </p:spPr>
      </p:pic>
    </p:spTree>
    <p:extLst>
      <p:ext uri="{BB962C8B-B14F-4D97-AF65-F5344CB8AC3E}">
        <p14:creationId xmlns:p14="http://schemas.microsoft.com/office/powerpoint/2010/main" val="440332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size of vocabulary and text noise</a:t>
            </a:r>
          </a:p>
        </p:txBody>
      </p:sp>
      <p:sp>
        <p:nvSpPr>
          <p:cNvPr id="3" name="Content Placeholder 2"/>
          <p:cNvSpPr>
            <a:spLocks noGrp="1"/>
          </p:cNvSpPr>
          <p:nvPr>
            <p:ph idx="1"/>
          </p:nvPr>
        </p:nvSpPr>
        <p:spPr/>
        <p:txBody>
          <a:bodyPr/>
          <a:lstStyle/>
          <a:p>
            <a:r>
              <a:rPr lang="en-US" dirty="0"/>
              <a:t>One challenge is that stop words can add noise to the text and reduce the effectiveness of certain natural language processing algorithms</a:t>
            </a:r>
            <a:r>
              <a:rPr lang="en-US" dirty="0" smtClean="0"/>
              <a:t>.</a:t>
            </a:r>
          </a:p>
          <a:p>
            <a:endParaRPr lang="en-US" dirty="0"/>
          </a:p>
          <a:p>
            <a:r>
              <a:rPr lang="en-US" dirty="0"/>
              <a:t>Plan to solve: By removing stop words, we can improve the accuracy of the topic modeling algorithm, extract more meaningful topics and reduce the size of the vocabulary to make it easier to analyze and process the text. </a:t>
            </a:r>
            <a:endParaRPr lang="en-US" dirty="0" smtClean="0"/>
          </a:p>
        </p:txBody>
      </p:sp>
    </p:spTree>
    <p:extLst>
      <p:ext uri="{BB962C8B-B14F-4D97-AF65-F5344CB8AC3E}">
        <p14:creationId xmlns:p14="http://schemas.microsoft.com/office/powerpoint/2010/main" val="39367688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gold standard corpus</a:t>
            </a:r>
            <a:endParaRPr lang="en-US" dirty="0"/>
          </a:p>
        </p:txBody>
      </p:sp>
      <p:sp>
        <p:nvSpPr>
          <p:cNvPr id="3" name="Content Placeholder 2"/>
          <p:cNvSpPr>
            <a:spLocks noGrp="1"/>
          </p:cNvSpPr>
          <p:nvPr>
            <p:ph idx="1"/>
          </p:nvPr>
        </p:nvSpPr>
        <p:spPr/>
        <p:txBody>
          <a:bodyPr/>
          <a:lstStyle/>
          <a:p>
            <a:r>
              <a:rPr lang="en-US" dirty="0" smtClean="0"/>
              <a:t>According to *, The </a:t>
            </a:r>
            <a:r>
              <a:rPr lang="en-US" dirty="0"/>
              <a:t>main issue with text summarization datasets is the lack of high-quality reference summaries, </a:t>
            </a:r>
            <a:r>
              <a:rPr lang="en-US" dirty="0" smtClean="0"/>
              <a:t>which makes </a:t>
            </a:r>
            <a:r>
              <a:rPr lang="en-US" dirty="0"/>
              <a:t>it challenging to obtain an excellent dataset. </a:t>
            </a:r>
            <a:endParaRPr lang="en-US" dirty="0" smtClean="0"/>
          </a:p>
          <a:p>
            <a:r>
              <a:rPr lang="en-US" dirty="0" smtClean="0"/>
              <a:t>Furthermore</a:t>
            </a:r>
            <a:r>
              <a:rPr lang="en-US" dirty="0"/>
              <a:t>, there is a scarcity of </a:t>
            </a:r>
            <a:r>
              <a:rPr lang="en-US" dirty="0" smtClean="0"/>
              <a:t>multi-sentence datasets </a:t>
            </a:r>
            <a:r>
              <a:rPr lang="en-US" dirty="0"/>
              <a:t>for abstractive summarization in many languages, including Arabic, with only single sentence</a:t>
            </a:r>
            <a:r>
              <a:rPr lang="en-US" dirty="0"/>
              <a:t/>
            </a:r>
            <a:br>
              <a:rPr lang="en-US" dirty="0"/>
            </a:br>
            <a:r>
              <a:rPr lang="en-US" dirty="0"/>
              <a:t>datasets being available</a:t>
            </a:r>
            <a:endParaRPr lang="en-US" dirty="0"/>
          </a:p>
        </p:txBody>
      </p:sp>
      <p:sp>
        <p:nvSpPr>
          <p:cNvPr id="12" name="TextBox 11"/>
          <p:cNvSpPr txBox="1"/>
          <p:nvPr/>
        </p:nvSpPr>
        <p:spPr>
          <a:xfrm>
            <a:off x="1967346" y="6016910"/>
            <a:ext cx="10353963" cy="415498"/>
          </a:xfrm>
          <a:prstGeom prst="rect">
            <a:avLst/>
          </a:prstGeom>
          <a:noFill/>
        </p:spPr>
        <p:txBody>
          <a:bodyPr wrap="square" rtlCol="0">
            <a:spAutoFit/>
          </a:bodyPr>
          <a:lstStyle/>
          <a:p>
            <a:r>
              <a:rPr lang="en-US" sz="1050" dirty="0" smtClean="0"/>
              <a:t>* </a:t>
            </a:r>
            <a:r>
              <a:rPr lang="en-US" sz="1050" dirty="0" err="1" smtClean="0"/>
              <a:t>Elsaid</a:t>
            </a:r>
            <a:r>
              <a:rPr lang="en-US" sz="1050" dirty="0"/>
              <a:t>, A., Mohammed, A., Ibrahim, L. F., &amp; </a:t>
            </a:r>
            <a:r>
              <a:rPr lang="en-US" sz="1050" dirty="0" err="1"/>
              <a:t>Sakre</a:t>
            </a:r>
            <a:r>
              <a:rPr lang="en-US" sz="1050" dirty="0"/>
              <a:t>, M. M. (2022). A comprehensive review of </a:t>
            </a:r>
            <a:r>
              <a:rPr lang="en-US" sz="1050" dirty="0" err="1"/>
              <a:t>arabic</a:t>
            </a:r>
            <a:r>
              <a:rPr lang="en-US" sz="1050" dirty="0"/>
              <a:t> text summarization. IEEE Access, 10, 38012-38030.</a:t>
            </a:r>
          </a:p>
          <a:p>
            <a:endParaRPr lang="en-US" sz="1050" dirty="0"/>
          </a:p>
        </p:txBody>
      </p:sp>
    </p:spTree>
    <p:extLst>
      <p:ext uri="{BB962C8B-B14F-4D97-AF65-F5344CB8AC3E}">
        <p14:creationId xmlns:p14="http://schemas.microsoft.com/office/powerpoint/2010/main" val="978035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we need stemming or lemmatization or neither? </a:t>
            </a:r>
          </a:p>
        </p:txBody>
      </p:sp>
      <p:sp>
        <p:nvSpPr>
          <p:cNvPr id="3" name="Content Placeholder 2"/>
          <p:cNvSpPr>
            <a:spLocks noGrp="1"/>
          </p:cNvSpPr>
          <p:nvPr>
            <p:ph idx="1"/>
          </p:nvPr>
        </p:nvSpPr>
        <p:spPr/>
        <p:txBody>
          <a:bodyPr>
            <a:normAutofit fontScale="92500" lnSpcReduction="20000"/>
          </a:bodyPr>
          <a:lstStyle/>
          <a:p>
            <a:r>
              <a:rPr lang="en-US" dirty="0"/>
              <a:t>While stemming reduces words to their root form by removing affixes, lemmatization maps words to their base or dictionary form while retaining the meaning of the word</a:t>
            </a:r>
            <a:r>
              <a:rPr lang="en-US" dirty="0" smtClean="0"/>
              <a:t>.</a:t>
            </a:r>
          </a:p>
          <a:p>
            <a:r>
              <a:rPr lang="en-US" dirty="0"/>
              <a:t>At the same time stemming is appropriate identifying common roots. Arabic has a rich system of word roots, with many words sharing the same root. For example, the root </a:t>
            </a:r>
            <a:r>
              <a:rPr lang="ar-EG" dirty="0"/>
              <a:t> كتب</a:t>
            </a:r>
            <a:r>
              <a:rPr lang="en-US" dirty="0"/>
              <a:t>is the basis for words like </a:t>
            </a:r>
            <a:r>
              <a:rPr lang="ar-EG" dirty="0"/>
              <a:t> كاتب</a:t>
            </a:r>
            <a:r>
              <a:rPr lang="en-US" dirty="0"/>
              <a:t>meaning "writer", </a:t>
            </a:r>
            <a:r>
              <a:rPr lang="ar-EG" dirty="0"/>
              <a:t>كتابة </a:t>
            </a:r>
            <a:r>
              <a:rPr lang="de-DE" dirty="0"/>
              <a:t> </a:t>
            </a:r>
            <a:r>
              <a:rPr lang="en-US" dirty="0"/>
              <a:t>meaning "writing",</a:t>
            </a:r>
            <a:r>
              <a:rPr lang="ar-EG" dirty="0"/>
              <a:t> كتاب </a:t>
            </a:r>
            <a:r>
              <a:rPr lang="en-US" dirty="0"/>
              <a:t>meaning "book", and many others. </a:t>
            </a:r>
            <a:endParaRPr lang="en-US" dirty="0"/>
          </a:p>
          <a:p>
            <a:r>
              <a:rPr lang="en-US" dirty="0"/>
              <a:t>Hence, Stemming algorithms can group together words that share a common root, making it easier to identify key themes in a text and create a summary that captures the essence of the original content. </a:t>
            </a:r>
            <a:endParaRPr lang="en-US" dirty="0"/>
          </a:p>
          <a:p>
            <a:r>
              <a:rPr lang="en-US" dirty="0"/>
              <a:t>In * they claim that doing lemmatization preprocessing step will give the best accuracy. </a:t>
            </a:r>
            <a:endParaRPr lang="en-US" dirty="0"/>
          </a:p>
          <a:p>
            <a:endParaRPr lang="en-US" dirty="0" smtClean="0"/>
          </a:p>
        </p:txBody>
      </p:sp>
      <p:sp>
        <p:nvSpPr>
          <p:cNvPr id="4" name="TextBox 3"/>
          <p:cNvSpPr txBox="1"/>
          <p:nvPr/>
        </p:nvSpPr>
        <p:spPr>
          <a:xfrm>
            <a:off x="581891" y="6197600"/>
            <a:ext cx="11231418" cy="400110"/>
          </a:xfrm>
          <a:prstGeom prst="rect">
            <a:avLst/>
          </a:prstGeom>
          <a:noFill/>
        </p:spPr>
        <p:txBody>
          <a:bodyPr wrap="square" rtlCol="0">
            <a:spAutoFit/>
          </a:bodyPr>
          <a:lstStyle/>
          <a:p>
            <a:r>
              <a:rPr lang="en-US" sz="1000" dirty="0" err="1"/>
              <a:t>Reda</a:t>
            </a:r>
            <a:r>
              <a:rPr lang="en-US" sz="1000" dirty="0"/>
              <a:t> </a:t>
            </a:r>
            <a:r>
              <a:rPr lang="en-US" sz="1000" dirty="0" err="1"/>
              <a:t>Elbarougy</a:t>
            </a:r>
            <a:r>
              <a:rPr lang="en-US" sz="1000" dirty="0"/>
              <a:t>, Gamal </a:t>
            </a:r>
            <a:r>
              <a:rPr lang="en-US" sz="1000" dirty="0" err="1"/>
              <a:t>Behery</a:t>
            </a:r>
            <a:r>
              <a:rPr lang="en-US" sz="1000" dirty="0"/>
              <a:t>, and </a:t>
            </a:r>
            <a:r>
              <a:rPr lang="en-US" sz="1000" dirty="0" err="1"/>
              <a:t>Akram</a:t>
            </a:r>
            <a:r>
              <a:rPr lang="en-US" sz="1000" dirty="0"/>
              <a:t> El </a:t>
            </a:r>
            <a:r>
              <a:rPr lang="en-US" sz="1000" dirty="0" err="1"/>
              <a:t>Khatib</a:t>
            </a:r>
            <a:r>
              <a:rPr lang="en-US" sz="1000" dirty="0"/>
              <a:t>. A proposed natural </a:t>
            </a:r>
            <a:r>
              <a:rPr lang="en-US" sz="1000" dirty="0" smtClean="0"/>
              <a:t>language processing </a:t>
            </a:r>
            <a:r>
              <a:rPr lang="en-US" sz="1000" dirty="0"/>
              <a:t>preprocessing procedures for enhancing </a:t>
            </a:r>
            <a:r>
              <a:rPr lang="en-US" sz="1000" dirty="0" err="1"/>
              <a:t>arabic</a:t>
            </a:r>
            <a:r>
              <a:rPr lang="en-US" sz="1000" dirty="0"/>
              <a:t> text summarization. </a:t>
            </a:r>
            <a:r>
              <a:rPr lang="en-US" sz="1000" dirty="0" smtClean="0"/>
              <a:t>Recent Advances </a:t>
            </a:r>
            <a:r>
              <a:rPr lang="en-US" sz="1000" dirty="0"/>
              <a:t>in NLP: The Case of Arabic Language, pages 39–57, 2020.</a:t>
            </a:r>
          </a:p>
        </p:txBody>
      </p:sp>
    </p:spTree>
    <p:extLst>
      <p:ext uri="{BB962C8B-B14F-4D97-AF65-F5344CB8AC3E}">
        <p14:creationId xmlns:p14="http://schemas.microsoft.com/office/powerpoint/2010/main" val="1207656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we need stemming or lemmatization or neither? </a:t>
            </a:r>
          </a:p>
        </p:txBody>
      </p:sp>
      <p:sp>
        <p:nvSpPr>
          <p:cNvPr id="3" name="Content Placeholder 2"/>
          <p:cNvSpPr>
            <a:spLocks noGrp="1"/>
          </p:cNvSpPr>
          <p:nvPr>
            <p:ph idx="1"/>
          </p:nvPr>
        </p:nvSpPr>
        <p:spPr/>
        <p:txBody>
          <a:bodyPr/>
          <a:lstStyle/>
          <a:p>
            <a:r>
              <a:rPr lang="de-DE" dirty="0" smtClean="0"/>
              <a:t>Three setups / experiments:</a:t>
            </a:r>
          </a:p>
          <a:p>
            <a:pPr marL="0" indent="0">
              <a:buNone/>
            </a:pPr>
            <a:r>
              <a:rPr lang="de-DE" dirty="0" smtClean="0"/>
              <a:t>1-Dataset preprocessed with stemming</a:t>
            </a:r>
          </a:p>
          <a:p>
            <a:pPr marL="0" indent="0">
              <a:buNone/>
            </a:pPr>
            <a:r>
              <a:rPr lang="de-DE" dirty="0" smtClean="0"/>
              <a:t>2-Dataset preprocessed with lemmatization</a:t>
            </a:r>
          </a:p>
          <a:p>
            <a:pPr marL="0" indent="0">
              <a:buNone/>
            </a:pPr>
            <a:r>
              <a:rPr lang="de-DE" dirty="0" smtClean="0"/>
              <a:t>3-Dataset preprocessed with neither stemming nor lemmatization</a:t>
            </a:r>
            <a:endParaRPr lang="en-US" dirty="0"/>
          </a:p>
        </p:txBody>
      </p:sp>
    </p:spTree>
    <p:extLst>
      <p:ext uri="{BB962C8B-B14F-4D97-AF65-F5344CB8AC3E}">
        <p14:creationId xmlns:p14="http://schemas.microsoft.com/office/powerpoint/2010/main" val="3681026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28074"/>
            <a:ext cx="7729728" cy="831272"/>
          </a:xfrm>
        </p:spPr>
        <p:txBody>
          <a:bodyPr>
            <a:normAutofit/>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r>
              <a:rPr lang="en-US" sz="2400" dirty="0" smtClean="0"/>
              <a:t>Overview / Related Work</a:t>
            </a:r>
          </a:p>
          <a:p>
            <a:r>
              <a:rPr lang="en-US" sz="2400" dirty="0" smtClean="0"/>
              <a:t>Motivation</a:t>
            </a:r>
            <a:endParaRPr lang="en-US" sz="2400" dirty="0"/>
          </a:p>
          <a:p>
            <a:r>
              <a:rPr lang="en-US" sz="2400" dirty="0" smtClean="0"/>
              <a:t>Dataset</a:t>
            </a:r>
          </a:p>
          <a:p>
            <a:r>
              <a:rPr lang="en-US" sz="2400" dirty="0" smtClean="0"/>
              <a:t>Challenges / How we deal with them?</a:t>
            </a:r>
          </a:p>
        </p:txBody>
      </p:sp>
    </p:spTree>
    <p:extLst>
      <p:ext uri="{BB962C8B-B14F-4D97-AF65-F5344CB8AC3E}">
        <p14:creationId xmlns:p14="http://schemas.microsoft.com/office/powerpoint/2010/main" val="3561941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Diacritics, Punctuations</a:t>
            </a:r>
          </a:p>
        </p:txBody>
      </p:sp>
      <p:sp>
        <p:nvSpPr>
          <p:cNvPr id="3" name="Content Placeholder 2"/>
          <p:cNvSpPr>
            <a:spLocks noGrp="1"/>
          </p:cNvSpPr>
          <p:nvPr>
            <p:ph idx="1"/>
          </p:nvPr>
        </p:nvSpPr>
        <p:spPr>
          <a:xfrm>
            <a:off x="1403927" y="2638044"/>
            <a:ext cx="10566400" cy="3101983"/>
          </a:xfrm>
        </p:spPr>
        <p:txBody>
          <a:bodyPr/>
          <a:lstStyle/>
          <a:p>
            <a:r>
              <a:rPr lang="en-US" dirty="0" smtClean="0"/>
              <a:t>Removing them </a:t>
            </a:r>
            <a:r>
              <a:rPr lang="en-US" dirty="0"/>
              <a:t>can help normalize the text and make it easier to compare different texts.</a:t>
            </a:r>
          </a:p>
        </p:txBody>
      </p:sp>
      <p:pic>
        <p:nvPicPr>
          <p:cNvPr id="4" name="Picture 3"/>
          <p:cNvPicPr>
            <a:picLocks noChangeAspect="1"/>
          </p:cNvPicPr>
          <p:nvPr/>
        </p:nvPicPr>
        <p:blipFill>
          <a:blip r:embed="rId2"/>
          <a:stretch>
            <a:fillRect/>
          </a:stretch>
        </p:blipFill>
        <p:spPr>
          <a:xfrm>
            <a:off x="987424" y="3081320"/>
            <a:ext cx="5108576" cy="3372716"/>
          </a:xfrm>
          <a:prstGeom prst="rect">
            <a:avLst/>
          </a:prstGeom>
        </p:spPr>
      </p:pic>
      <p:pic>
        <p:nvPicPr>
          <p:cNvPr id="5" name="Picture 4"/>
          <p:cNvPicPr>
            <a:picLocks noChangeAspect="1"/>
          </p:cNvPicPr>
          <p:nvPr/>
        </p:nvPicPr>
        <p:blipFill>
          <a:blip r:embed="rId3"/>
          <a:stretch>
            <a:fillRect/>
          </a:stretch>
        </p:blipFill>
        <p:spPr>
          <a:xfrm>
            <a:off x="6216336" y="3081320"/>
            <a:ext cx="5578500" cy="3372716"/>
          </a:xfrm>
          <a:prstGeom prst="rect">
            <a:avLst/>
          </a:prstGeom>
        </p:spPr>
      </p:pic>
    </p:spTree>
    <p:extLst>
      <p:ext uri="{BB962C8B-B14F-4D97-AF65-F5344CB8AC3E}">
        <p14:creationId xmlns:p14="http://schemas.microsoft.com/office/powerpoint/2010/main" val="3604943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231136" y="2647280"/>
            <a:ext cx="7729728" cy="3101983"/>
          </a:xfrm>
        </p:spPr>
        <p:txBody>
          <a:bodyPr/>
          <a:lstStyle/>
          <a:p>
            <a:r>
              <a:rPr lang="en-US" dirty="0" smtClean="0"/>
              <a:t>Two angles of summarization (based on input): </a:t>
            </a:r>
            <a:r>
              <a:rPr lang="en-US" b="1" u="sng" dirty="0" smtClean="0"/>
              <a:t>single-document</a:t>
            </a:r>
            <a:r>
              <a:rPr lang="en-US" dirty="0" smtClean="0"/>
              <a:t> and multi-document</a:t>
            </a:r>
          </a:p>
          <a:p>
            <a:endParaRPr lang="en-US" dirty="0"/>
          </a:p>
          <a:p>
            <a:endParaRPr lang="en-US" dirty="0" smtClean="0"/>
          </a:p>
          <a:p>
            <a:endParaRPr lang="en-US" dirty="0"/>
          </a:p>
          <a:p>
            <a:endParaRPr lang="en-US" dirty="0" smtClean="0"/>
          </a:p>
          <a:p>
            <a:endParaRPr lang="en-US" dirty="0" smtClean="0"/>
          </a:p>
          <a:p>
            <a:r>
              <a:rPr lang="en-US" dirty="0" smtClean="0"/>
              <a:t>Two angles of summarization (based on output): </a:t>
            </a:r>
            <a:r>
              <a:rPr lang="en-US" b="1" u="sng" dirty="0" smtClean="0"/>
              <a:t>abstractive</a:t>
            </a:r>
            <a:r>
              <a:rPr lang="en-US" dirty="0" smtClean="0"/>
              <a:t> and extractive</a:t>
            </a:r>
          </a:p>
          <a:p>
            <a:pPr marL="0" indent="0">
              <a:buNone/>
            </a:pPr>
            <a:endParaRPr lang="en-US" dirty="0"/>
          </a:p>
        </p:txBody>
      </p:sp>
      <p:sp>
        <p:nvSpPr>
          <p:cNvPr id="4" name="Rectangle 3"/>
          <p:cNvSpPr/>
          <p:nvPr/>
        </p:nvSpPr>
        <p:spPr>
          <a:xfrm>
            <a:off x="628073" y="3592945"/>
            <a:ext cx="1662546" cy="44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Doc1</a:t>
            </a:r>
            <a:endParaRPr lang="en-US" dirty="0"/>
          </a:p>
        </p:txBody>
      </p:sp>
      <p:sp>
        <p:nvSpPr>
          <p:cNvPr id="5" name="Rectangle 4"/>
          <p:cNvSpPr/>
          <p:nvPr/>
        </p:nvSpPr>
        <p:spPr>
          <a:xfrm>
            <a:off x="628073" y="4207165"/>
            <a:ext cx="1662546" cy="44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Doc2</a:t>
            </a:r>
            <a:endParaRPr lang="en-US" dirty="0"/>
          </a:p>
        </p:txBody>
      </p:sp>
      <p:cxnSp>
        <p:nvCxnSpPr>
          <p:cNvPr id="8" name="Straight Arrow Connector 7"/>
          <p:cNvCxnSpPr/>
          <p:nvPr/>
        </p:nvCxnSpPr>
        <p:spPr>
          <a:xfrm>
            <a:off x="2290619" y="3805382"/>
            <a:ext cx="951345" cy="221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p:cNvCxnSpPr>
          <p:nvPr/>
        </p:nvCxnSpPr>
        <p:spPr>
          <a:xfrm flipV="1">
            <a:off x="2290619" y="4036291"/>
            <a:ext cx="932873" cy="392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223492" y="3814618"/>
            <a:ext cx="1662546" cy="44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Summary</a:t>
            </a:r>
            <a:endParaRPr lang="en-US" dirty="0"/>
          </a:p>
        </p:txBody>
      </p:sp>
      <p:sp>
        <p:nvSpPr>
          <p:cNvPr id="12" name="Rectangle 11"/>
          <p:cNvSpPr/>
          <p:nvPr/>
        </p:nvSpPr>
        <p:spPr>
          <a:xfrm>
            <a:off x="6719454" y="3486728"/>
            <a:ext cx="1662546" cy="44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Doc1</a:t>
            </a:r>
            <a:endParaRPr lang="en-US" dirty="0"/>
          </a:p>
        </p:txBody>
      </p:sp>
      <p:sp>
        <p:nvSpPr>
          <p:cNvPr id="13" name="Rectangle 12"/>
          <p:cNvSpPr/>
          <p:nvPr/>
        </p:nvSpPr>
        <p:spPr>
          <a:xfrm>
            <a:off x="6719454" y="4091711"/>
            <a:ext cx="1662546" cy="44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Doc2</a:t>
            </a:r>
            <a:endParaRPr lang="en-US" dirty="0"/>
          </a:p>
        </p:txBody>
      </p:sp>
      <p:sp>
        <p:nvSpPr>
          <p:cNvPr id="14" name="Rectangle 13"/>
          <p:cNvSpPr/>
          <p:nvPr/>
        </p:nvSpPr>
        <p:spPr>
          <a:xfrm>
            <a:off x="9314873" y="3495965"/>
            <a:ext cx="1662546" cy="44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Summary1</a:t>
            </a:r>
            <a:endParaRPr lang="en-US" dirty="0"/>
          </a:p>
        </p:txBody>
      </p:sp>
      <p:sp>
        <p:nvSpPr>
          <p:cNvPr id="15" name="Rectangle 14"/>
          <p:cNvSpPr/>
          <p:nvPr/>
        </p:nvSpPr>
        <p:spPr>
          <a:xfrm>
            <a:off x="9314873" y="4100946"/>
            <a:ext cx="1662546" cy="44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Summary2</a:t>
            </a:r>
            <a:endParaRPr lang="en-US" dirty="0"/>
          </a:p>
        </p:txBody>
      </p:sp>
      <p:cxnSp>
        <p:nvCxnSpPr>
          <p:cNvPr id="17" name="Straight Arrow Connector 16"/>
          <p:cNvCxnSpPr/>
          <p:nvPr/>
        </p:nvCxnSpPr>
        <p:spPr>
          <a:xfrm>
            <a:off x="8382000" y="3708401"/>
            <a:ext cx="23091" cy="2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4" idx="1"/>
          </p:cNvCxnSpPr>
          <p:nvPr/>
        </p:nvCxnSpPr>
        <p:spPr>
          <a:xfrm>
            <a:off x="8405091" y="3717637"/>
            <a:ext cx="9097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8393545" y="4322618"/>
            <a:ext cx="9213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765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535709" y="2225964"/>
            <a:ext cx="11434618" cy="3805381"/>
          </a:xfrm>
        </p:spPr>
        <p:txBody>
          <a:bodyPr>
            <a:normAutofit fontScale="92500" lnSpcReduction="20000"/>
          </a:bodyPr>
          <a:lstStyle/>
          <a:p>
            <a:r>
              <a:rPr lang="en-US" b="1" u="sng" dirty="0" smtClean="0"/>
              <a:t>Extractive Summarization</a:t>
            </a:r>
          </a:p>
          <a:p>
            <a:pPr marL="0" indent="0">
              <a:buNone/>
            </a:pPr>
            <a:r>
              <a:rPr lang="en-US" dirty="0" smtClean="0"/>
              <a:t>-Statistical based method * (e.g. mostly by term frequency).</a:t>
            </a:r>
          </a:p>
          <a:p>
            <a:pPr marL="0" indent="0">
              <a:buNone/>
            </a:pPr>
            <a:r>
              <a:rPr lang="en-US" dirty="0"/>
              <a:t>It is the most commonly used method for </a:t>
            </a:r>
            <a:r>
              <a:rPr lang="en-US" dirty="0" smtClean="0"/>
              <a:t>scoring sentences: </a:t>
            </a:r>
            <a:r>
              <a:rPr lang="en-US" dirty="0"/>
              <a:t>The sentence’s score is </a:t>
            </a:r>
            <a:r>
              <a:rPr lang="en-US" dirty="0" smtClean="0"/>
              <a:t>determined by </a:t>
            </a:r>
            <a:r>
              <a:rPr lang="en-US" dirty="0"/>
              <a:t>the number of frequencies and avoiding all stop words. </a:t>
            </a:r>
            <a:endParaRPr lang="en-US" dirty="0" smtClean="0"/>
          </a:p>
          <a:p>
            <a:pPr marL="0" indent="0">
              <a:buNone/>
            </a:pPr>
            <a:r>
              <a:rPr lang="en-US" dirty="0" smtClean="0"/>
              <a:t>Disadvantages:</a:t>
            </a:r>
          </a:p>
          <a:p>
            <a:pPr marL="0" indent="0">
              <a:buNone/>
            </a:pPr>
            <a:r>
              <a:rPr lang="en-US" dirty="0" smtClean="0"/>
              <a:t>1-</a:t>
            </a:r>
            <a:r>
              <a:rPr lang="en-US" dirty="0">
                <a:solidFill>
                  <a:schemeClr val="tx1"/>
                </a:solidFill>
              </a:rPr>
              <a:t>Lack of Contextual </a:t>
            </a:r>
            <a:r>
              <a:rPr lang="en-US" dirty="0" smtClean="0">
                <a:solidFill>
                  <a:schemeClr val="tx1"/>
                </a:solidFill>
              </a:rPr>
              <a:t>Understanding</a:t>
            </a:r>
          </a:p>
          <a:p>
            <a:pPr marL="0" indent="0">
              <a:buNone/>
            </a:pPr>
            <a:r>
              <a:rPr lang="en-US" dirty="0" smtClean="0">
                <a:solidFill>
                  <a:schemeClr val="tx1"/>
                </a:solidFill>
              </a:rPr>
              <a:t>2-</a:t>
            </a:r>
            <a:r>
              <a:rPr lang="en-US" dirty="0"/>
              <a:t>Difficulty in Handling </a:t>
            </a:r>
            <a:r>
              <a:rPr lang="en-US" dirty="0" smtClean="0"/>
              <a:t>Ambiguity</a:t>
            </a:r>
          </a:p>
          <a:p>
            <a:pPr marL="0" indent="0">
              <a:buNone/>
            </a:pPr>
            <a:r>
              <a:rPr lang="en-US" dirty="0" smtClean="0"/>
              <a:t>3-</a:t>
            </a:r>
            <a:r>
              <a:rPr lang="en-US" dirty="0"/>
              <a:t>Vulnerability to </a:t>
            </a:r>
            <a:r>
              <a:rPr lang="en-US" dirty="0" smtClean="0"/>
              <a:t>Noise</a:t>
            </a:r>
          </a:p>
          <a:p>
            <a:pPr marL="0" indent="0">
              <a:buNone/>
            </a:pPr>
            <a:r>
              <a:rPr lang="en-US" dirty="0" smtClean="0"/>
              <a:t>4-</a:t>
            </a:r>
            <a:r>
              <a:rPr lang="en-US" dirty="0"/>
              <a:t>Lack of Coherence</a:t>
            </a:r>
            <a:br>
              <a:rPr lang="en-US" dirty="0"/>
            </a:br>
            <a:endParaRPr lang="en-US" dirty="0"/>
          </a:p>
          <a:p>
            <a:pPr marL="0" indent="0">
              <a:buNone/>
            </a:pPr>
            <a:r>
              <a:rPr lang="en-US" dirty="0" smtClean="0"/>
              <a:t/>
            </a:r>
            <a:br>
              <a:rPr lang="en-US" dirty="0" smtClean="0"/>
            </a:br>
            <a:endParaRPr lang="en-US" dirty="0"/>
          </a:p>
        </p:txBody>
      </p:sp>
      <p:sp>
        <p:nvSpPr>
          <p:cNvPr id="4" name="TextBox 3"/>
          <p:cNvSpPr txBox="1"/>
          <p:nvPr/>
        </p:nvSpPr>
        <p:spPr>
          <a:xfrm>
            <a:off x="942109" y="6031345"/>
            <a:ext cx="10954327" cy="461665"/>
          </a:xfrm>
          <a:prstGeom prst="rect">
            <a:avLst/>
          </a:prstGeom>
          <a:noFill/>
        </p:spPr>
        <p:txBody>
          <a:bodyPr wrap="square" rtlCol="0">
            <a:spAutoFit/>
          </a:bodyPr>
          <a:lstStyle/>
          <a:p>
            <a:r>
              <a:rPr lang="en-US" sz="1200" dirty="0" smtClean="0"/>
              <a:t>* F</a:t>
            </a:r>
            <a:r>
              <a:rPr lang="en-US" sz="1200" dirty="0"/>
              <a:t>. </a:t>
            </a:r>
            <a:r>
              <a:rPr lang="en-US" sz="1200" dirty="0" err="1"/>
              <a:t>Alotaiby</a:t>
            </a:r>
            <a:r>
              <a:rPr lang="en-US" sz="1200" dirty="0"/>
              <a:t>, ‘‘New approaches to automatic headline generation for </a:t>
            </a:r>
            <a:r>
              <a:rPr lang="en-US" sz="1200" dirty="0" smtClean="0"/>
              <a:t>Arabic documents</a:t>
            </a:r>
            <a:r>
              <a:rPr lang="en-US" sz="1200" dirty="0"/>
              <a:t>,’’ </a:t>
            </a:r>
            <a:r>
              <a:rPr lang="en-US" sz="1200" i="1" dirty="0"/>
              <a:t>J. Eng. </a:t>
            </a:r>
            <a:r>
              <a:rPr lang="en-US" sz="1200" i="1" dirty="0" err="1"/>
              <a:t>Comput</a:t>
            </a:r>
            <a:r>
              <a:rPr lang="en-US" sz="1200" i="1" dirty="0"/>
              <a:t>. </a:t>
            </a:r>
            <a:r>
              <a:rPr lang="en-US" sz="1200" i="1" dirty="0" err="1"/>
              <a:t>Innov</a:t>
            </a:r>
            <a:r>
              <a:rPr lang="en-US" sz="1200" i="1" dirty="0"/>
              <a:t>.</a:t>
            </a:r>
            <a:r>
              <a:rPr lang="en-US" sz="1200" dirty="0"/>
              <a:t>, vol. 3, no. 1, pp. 11–25, Feb. 2012 </a:t>
            </a:r>
            <a:br>
              <a:rPr lang="en-US" sz="1200" dirty="0"/>
            </a:br>
            <a:endParaRPr lang="en-US" sz="1200" dirty="0"/>
          </a:p>
        </p:txBody>
      </p:sp>
    </p:spTree>
    <p:extLst>
      <p:ext uri="{BB962C8B-B14F-4D97-AF65-F5344CB8AC3E}">
        <p14:creationId xmlns:p14="http://schemas.microsoft.com/office/powerpoint/2010/main" val="2084185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535709" y="2225964"/>
            <a:ext cx="11434618" cy="3805381"/>
          </a:xfrm>
        </p:spPr>
        <p:txBody>
          <a:bodyPr>
            <a:normAutofit fontScale="85000" lnSpcReduction="20000"/>
          </a:bodyPr>
          <a:lstStyle/>
          <a:p>
            <a:pPr marL="0" indent="0">
              <a:buNone/>
            </a:pPr>
            <a:r>
              <a:rPr lang="en-US" b="1" u="sng" dirty="0"/>
              <a:t>Extractive </a:t>
            </a:r>
            <a:r>
              <a:rPr lang="en-US" b="1" u="sng" dirty="0" smtClean="0"/>
              <a:t>Summarization</a:t>
            </a:r>
            <a:endParaRPr lang="en-US" dirty="0" smtClean="0"/>
          </a:p>
          <a:p>
            <a:pPr marL="0" indent="0">
              <a:buNone/>
            </a:pPr>
            <a:r>
              <a:rPr lang="en-US" dirty="0" smtClean="0"/>
              <a:t>-</a:t>
            </a:r>
            <a:r>
              <a:rPr lang="en-US" dirty="0"/>
              <a:t>Graph based method </a:t>
            </a:r>
            <a:r>
              <a:rPr lang="en-US" dirty="0" smtClean="0"/>
              <a:t>* </a:t>
            </a:r>
            <a:r>
              <a:rPr lang="en-US" dirty="0"/>
              <a:t>(e.g. </a:t>
            </a:r>
            <a:r>
              <a:rPr lang="en-US" dirty="0" err="1"/>
              <a:t>PageRanking</a:t>
            </a:r>
            <a:r>
              <a:rPr lang="en-US" dirty="0"/>
              <a:t> algorithm).</a:t>
            </a:r>
          </a:p>
          <a:p>
            <a:pPr marL="0" indent="0">
              <a:buNone/>
            </a:pPr>
            <a:r>
              <a:rPr lang="en-US" dirty="0"/>
              <a:t>Cluster similar sentences in one group. </a:t>
            </a:r>
          </a:p>
          <a:p>
            <a:pPr marL="0" indent="0">
              <a:buNone/>
            </a:pPr>
            <a:r>
              <a:rPr lang="en-US" dirty="0"/>
              <a:t>Select sentences with a high score from each cluster to reduce redundancy</a:t>
            </a:r>
          </a:p>
          <a:p>
            <a:pPr marL="0" indent="0">
              <a:buNone/>
            </a:pPr>
            <a:r>
              <a:rPr lang="en-US" dirty="0"/>
              <a:t>Avoid selecting sentences from the same cluster at the same time. To eliminate </a:t>
            </a:r>
            <a:r>
              <a:rPr lang="en-US" dirty="0" smtClean="0"/>
              <a:t>repetition </a:t>
            </a:r>
            <a:r>
              <a:rPr lang="en-US" dirty="0"/>
              <a:t>and </a:t>
            </a:r>
            <a:endParaRPr lang="en-US" dirty="0" smtClean="0"/>
          </a:p>
          <a:p>
            <a:pPr marL="0" indent="0">
              <a:buNone/>
            </a:pPr>
            <a:r>
              <a:rPr lang="en-US" dirty="0" smtClean="0"/>
              <a:t>boost </a:t>
            </a:r>
            <a:r>
              <a:rPr lang="en-US" dirty="0"/>
              <a:t>relevance, they extract and give scores to the most important  </a:t>
            </a:r>
            <a:r>
              <a:rPr lang="en-US" dirty="0" smtClean="0"/>
              <a:t>and distinctive</a:t>
            </a:r>
          </a:p>
          <a:p>
            <a:pPr marL="0" indent="0">
              <a:buNone/>
            </a:pPr>
            <a:r>
              <a:rPr lang="en-US" dirty="0" smtClean="0"/>
              <a:t> </a:t>
            </a:r>
            <a:r>
              <a:rPr lang="en-US" dirty="0"/>
              <a:t>phrases in the document.</a:t>
            </a:r>
            <a:endParaRPr lang="en-US" b="1" u="sng" dirty="0" smtClean="0"/>
          </a:p>
          <a:p>
            <a:r>
              <a:rPr lang="en-US" b="1" u="sng" dirty="0" smtClean="0"/>
              <a:t>Disadvantages of Graph based methods</a:t>
            </a:r>
          </a:p>
          <a:p>
            <a:pPr marL="0" indent="0">
              <a:buNone/>
            </a:pPr>
            <a:r>
              <a:rPr lang="en-US" dirty="0" smtClean="0"/>
              <a:t>-Lack of semantic understanding.</a:t>
            </a:r>
          </a:p>
          <a:p>
            <a:pPr marL="0" indent="0">
              <a:buNone/>
            </a:pPr>
            <a:r>
              <a:rPr lang="en-US" dirty="0" smtClean="0"/>
              <a:t>-Overemphasis </a:t>
            </a:r>
            <a:r>
              <a:rPr lang="en-US" dirty="0"/>
              <a:t>on </a:t>
            </a:r>
            <a:r>
              <a:rPr lang="en-US" dirty="0" smtClean="0"/>
              <a:t>connectivity.</a:t>
            </a:r>
          </a:p>
          <a:p>
            <a:pPr marL="0" indent="0">
              <a:buNone/>
            </a:pPr>
            <a:r>
              <a:rPr lang="en-US" dirty="0" smtClean="0"/>
              <a:t>-</a:t>
            </a:r>
            <a:r>
              <a:rPr lang="en-US" dirty="0"/>
              <a:t>Lack of </a:t>
            </a:r>
            <a:r>
              <a:rPr lang="en-US" dirty="0" smtClean="0"/>
              <a:t>coherence</a:t>
            </a:r>
          </a:p>
          <a:p>
            <a:pPr marL="0" indent="0">
              <a:buNone/>
            </a:pPr>
            <a:r>
              <a:rPr lang="en-US" dirty="0" smtClean="0"/>
              <a:t>-</a:t>
            </a:r>
            <a:r>
              <a:rPr lang="en-US" dirty="0"/>
              <a:t>Limited ability to handle new information</a:t>
            </a:r>
            <a:endParaRPr lang="en-US" dirty="0" smtClean="0"/>
          </a:p>
        </p:txBody>
      </p:sp>
      <p:sp>
        <p:nvSpPr>
          <p:cNvPr id="4" name="TextBox 3"/>
          <p:cNvSpPr txBox="1"/>
          <p:nvPr/>
        </p:nvSpPr>
        <p:spPr>
          <a:xfrm>
            <a:off x="942109" y="6031345"/>
            <a:ext cx="10954327" cy="830997"/>
          </a:xfrm>
          <a:prstGeom prst="rect">
            <a:avLst/>
          </a:prstGeom>
          <a:noFill/>
        </p:spPr>
        <p:txBody>
          <a:bodyPr wrap="square" rtlCol="0">
            <a:spAutoFit/>
          </a:bodyPr>
          <a:lstStyle/>
          <a:p>
            <a:r>
              <a:rPr lang="en-US" sz="1200" dirty="0" smtClean="0"/>
              <a:t>* </a:t>
            </a:r>
            <a:r>
              <a:rPr lang="en-US" sz="1200" dirty="0">
                <a:latin typeface="Arial" panose="020B0604020202020204" pitchFamily="34" charset="0"/>
              </a:rPr>
              <a:t>Al-</a:t>
            </a:r>
            <a:r>
              <a:rPr lang="en-US" sz="1200" dirty="0" err="1">
                <a:latin typeface="Arial" panose="020B0604020202020204" pitchFamily="34" charset="0"/>
              </a:rPr>
              <a:t>Taani</a:t>
            </a:r>
            <a:r>
              <a:rPr lang="en-US" sz="1200" dirty="0">
                <a:latin typeface="Arial" panose="020B0604020202020204" pitchFamily="34" charset="0"/>
              </a:rPr>
              <a:t>, A. T., &amp; Al-</a:t>
            </a:r>
            <a:r>
              <a:rPr lang="en-US" sz="1200" dirty="0" err="1">
                <a:latin typeface="Arial" panose="020B0604020202020204" pitchFamily="34" charset="0"/>
              </a:rPr>
              <a:t>Omour</a:t>
            </a:r>
            <a:r>
              <a:rPr lang="en-US" sz="1200" dirty="0">
                <a:latin typeface="Arial" panose="020B0604020202020204" pitchFamily="34" charset="0"/>
              </a:rPr>
              <a:t>, M. M. (2014). An extractive graph-based Arabic text summarization approach. In </a:t>
            </a:r>
            <a:r>
              <a:rPr lang="en-US" sz="1200" i="1" dirty="0">
                <a:latin typeface="Arial" panose="020B0604020202020204" pitchFamily="34" charset="0"/>
              </a:rPr>
              <a:t>The International Arab Conference on Information Technology</a:t>
            </a:r>
            <a:r>
              <a:rPr lang="en-US" sz="1200" dirty="0">
                <a:latin typeface="Arial" panose="020B0604020202020204" pitchFamily="34" charset="0"/>
              </a:rPr>
              <a:t> (pp. 158-163).</a:t>
            </a:r>
          </a:p>
          <a:p>
            <a:r>
              <a:rPr lang="en-US" sz="1200" dirty="0" smtClean="0"/>
              <a:t> </a:t>
            </a:r>
            <a:r>
              <a:rPr lang="en-US" sz="1200" dirty="0"/>
              <a:t/>
            </a:r>
            <a:br>
              <a:rPr lang="en-US" sz="1200" dirty="0"/>
            </a:br>
            <a:endParaRPr lang="en-US" sz="1200" dirty="0"/>
          </a:p>
        </p:txBody>
      </p:sp>
      <p:pic>
        <p:nvPicPr>
          <p:cNvPr id="1028" name="Picture 4" descr="PageRank — Spat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1843" y="2443415"/>
            <a:ext cx="3688484" cy="305222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5060950" y="2573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0498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535709" y="2225964"/>
            <a:ext cx="11434618" cy="3805381"/>
          </a:xfrm>
        </p:spPr>
        <p:txBody>
          <a:bodyPr>
            <a:normAutofit/>
          </a:bodyPr>
          <a:lstStyle/>
          <a:p>
            <a:r>
              <a:rPr lang="en-US" b="1" u="sng" dirty="0" smtClean="0"/>
              <a:t>Abstractive Summarization</a:t>
            </a:r>
          </a:p>
          <a:p>
            <a:pPr marL="0" indent="0">
              <a:buNone/>
            </a:pPr>
            <a:r>
              <a:rPr lang="en-US" u="sng" dirty="0" smtClean="0"/>
              <a:t>Tree based summarization *</a:t>
            </a:r>
          </a:p>
          <a:p>
            <a:pPr marL="0" indent="0">
              <a:buNone/>
            </a:pPr>
            <a:r>
              <a:rPr lang="en-US" dirty="0" smtClean="0"/>
              <a:t>Identifies </a:t>
            </a:r>
            <a:r>
              <a:rPr lang="en-US" dirty="0"/>
              <a:t>similar sentences and </a:t>
            </a:r>
            <a:r>
              <a:rPr lang="en-US" dirty="0" smtClean="0"/>
              <a:t>represents </a:t>
            </a:r>
            <a:r>
              <a:rPr lang="en-US" dirty="0"/>
              <a:t>them as a tree structure. </a:t>
            </a:r>
            <a:endParaRPr lang="en-US" dirty="0" smtClean="0"/>
          </a:p>
          <a:p>
            <a:pPr marL="0" indent="0">
              <a:buNone/>
            </a:pPr>
            <a:r>
              <a:rPr lang="en-US" dirty="0" smtClean="0"/>
              <a:t>The </a:t>
            </a:r>
            <a:r>
              <a:rPr lang="en-US" dirty="0"/>
              <a:t>tree is then pruned, which means removing unnecessary parts, and converted to a concise summary. </a:t>
            </a:r>
            <a:endParaRPr lang="en-US" u="sng" dirty="0" smtClean="0"/>
          </a:p>
          <a:p>
            <a:r>
              <a:rPr lang="en-US" u="sng" dirty="0" smtClean="0"/>
              <a:t>Disadvantages</a:t>
            </a:r>
          </a:p>
          <a:p>
            <a:pPr marL="0" indent="0">
              <a:buNone/>
            </a:pPr>
            <a:r>
              <a:rPr lang="en-US" dirty="0" smtClean="0"/>
              <a:t>-It </a:t>
            </a:r>
            <a:r>
              <a:rPr lang="en-US" dirty="0"/>
              <a:t>requires identifying common terms between </a:t>
            </a:r>
            <a:r>
              <a:rPr lang="en-US" dirty="0" smtClean="0"/>
              <a:t>sentences</a:t>
            </a:r>
          </a:p>
          <a:p>
            <a:pPr marL="0" indent="0">
              <a:buNone/>
            </a:pPr>
            <a:r>
              <a:rPr lang="en-US" dirty="0" smtClean="0"/>
              <a:t>-It may </a:t>
            </a:r>
            <a:r>
              <a:rPr lang="en-US" dirty="0"/>
              <a:t>miss important phrases that are not in the context. </a:t>
            </a:r>
            <a:endParaRPr lang="en-US" dirty="0" smtClean="0"/>
          </a:p>
          <a:p>
            <a:pPr marL="0" indent="0">
              <a:buNone/>
            </a:pPr>
            <a:r>
              <a:rPr lang="en-US" dirty="0"/>
              <a:t>-</a:t>
            </a:r>
            <a:r>
              <a:rPr lang="en-US" dirty="0" smtClean="0"/>
              <a:t>It </a:t>
            </a:r>
            <a:r>
              <a:rPr lang="en-US" dirty="0"/>
              <a:t>is also more focused on syntax than semantics, which limits its effectiveness</a:t>
            </a:r>
            <a:r>
              <a:rPr lang="en-US" dirty="0" smtClean="0"/>
              <a:t>.</a:t>
            </a:r>
          </a:p>
          <a:p>
            <a:pPr marL="0" indent="0">
              <a:buNone/>
            </a:pPr>
            <a:r>
              <a:rPr lang="en-US" dirty="0"/>
              <a:t>Other methodologies include </a:t>
            </a:r>
            <a:r>
              <a:rPr lang="en-US" u="sng" dirty="0"/>
              <a:t>semantic based summarization</a:t>
            </a:r>
            <a:r>
              <a:rPr lang="en-US" dirty="0"/>
              <a:t> and </a:t>
            </a:r>
            <a:r>
              <a:rPr lang="en-US" u="sng" dirty="0"/>
              <a:t>ontology based summarization</a:t>
            </a:r>
          </a:p>
          <a:p>
            <a:pPr marL="0" indent="0">
              <a:buNone/>
            </a:pPr>
            <a:endParaRPr lang="en-US" dirty="0" smtClean="0"/>
          </a:p>
        </p:txBody>
      </p:sp>
      <p:sp>
        <p:nvSpPr>
          <p:cNvPr id="4" name="TextBox 3"/>
          <p:cNvSpPr txBox="1"/>
          <p:nvPr/>
        </p:nvSpPr>
        <p:spPr>
          <a:xfrm>
            <a:off x="942109" y="6031345"/>
            <a:ext cx="10954327" cy="276999"/>
          </a:xfrm>
          <a:prstGeom prst="rect">
            <a:avLst/>
          </a:prstGeom>
          <a:noFill/>
        </p:spPr>
        <p:txBody>
          <a:bodyPr wrap="square" rtlCol="0">
            <a:spAutoFit/>
          </a:bodyPr>
          <a:lstStyle/>
          <a:p>
            <a:r>
              <a:rPr lang="en-US" sz="1200" dirty="0" smtClean="0"/>
              <a:t>* Knight</a:t>
            </a:r>
            <a:r>
              <a:rPr lang="en-US" sz="1200" dirty="0"/>
              <a:t>, K., &amp; </a:t>
            </a:r>
            <a:r>
              <a:rPr lang="en-US" sz="1200" dirty="0" err="1"/>
              <a:t>Marcu</a:t>
            </a:r>
            <a:r>
              <a:rPr lang="en-US" sz="1200" dirty="0"/>
              <a:t>, D. (2000). Statistics-based summarization step one: Sentence compression. In AAAI-00.</a:t>
            </a:r>
          </a:p>
        </p:txBody>
      </p:sp>
    </p:spTree>
    <p:extLst>
      <p:ext uri="{BB962C8B-B14F-4D97-AF65-F5344CB8AC3E}">
        <p14:creationId xmlns:p14="http://schemas.microsoft.com/office/powerpoint/2010/main" val="2796344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535709" y="2225964"/>
            <a:ext cx="11434618" cy="3805381"/>
          </a:xfrm>
        </p:spPr>
        <p:txBody>
          <a:bodyPr>
            <a:normAutofit/>
          </a:bodyPr>
          <a:lstStyle/>
          <a:p>
            <a:r>
              <a:rPr lang="en-US" b="1" u="sng" dirty="0" smtClean="0"/>
              <a:t>Abstractive Summarization</a:t>
            </a:r>
          </a:p>
          <a:p>
            <a:pPr marL="0" indent="0">
              <a:buNone/>
            </a:pPr>
            <a:r>
              <a:rPr lang="en-US" u="sng" dirty="0" smtClean="0"/>
              <a:t>Deep Learning Seq2Seq models</a:t>
            </a:r>
          </a:p>
          <a:p>
            <a:pPr marL="0" indent="0">
              <a:buNone/>
            </a:pPr>
            <a:r>
              <a:rPr lang="en-US" dirty="0" smtClean="0"/>
              <a:t>RNNs, LSTMs, Transformers, BART, and….</a:t>
            </a:r>
          </a:p>
          <a:p>
            <a:pPr marL="0" indent="0">
              <a:buNone/>
            </a:pPr>
            <a:r>
              <a:rPr lang="en-US" dirty="0" smtClean="0"/>
              <a:t> </a:t>
            </a:r>
            <a:r>
              <a:rPr lang="en-US" b="1" u="sng" dirty="0" err="1" smtClean="0"/>
              <a:t>AraBART</a:t>
            </a:r>
            <a:r>
              <a:rPr lang="en-US" b="1" u="sng" dirty="0" smtClean="0"/>
              <a:t> *: </a:t>
            </a:r>
            <a:r>
              <a:rPr lang="en-US" dirty="0" err="1"/>
              <a:t>AraBART</a:t>
            </a:r>
            <a:r>
              <a:rPr lang="en-US" dirty="0"/>
              <a:t> achieves the best performance on multiple abstractive summarization datasets, outperforming strong baselines including a </a:t>
            </a:r>
            <a:r>
              <a:rPr lang="en-US" dirty="0" err="1"/>
              <a:t>pretrained</a:t>
            </a:r>
            <a:r>
              <a:rPr lang="en-US" dirty="0"/>
              <a:t> Arabic BERT-based models and multilingual </a:t>
            </a:r>
            <a:r>
              <a:rPr lang="en-US" dirty="0" err="1"/>
              <a:t>mBART</a:t>
            </a:r>
            <a:r>
              <a:rPr lang="en-US" dirty="0"/>
              <a:t> and mT5 models.</a:t>
            </a:r>
            <a:endParaRPr lang="en-US" b="1" u="sng" dirty="0" smtClean="0"/>
          </a:p>
          <a:p>
            <a:pPr marL="0" indent="0">
              <a:buNone/>
            </a:pPr>
            <a:endParaRPr lang="en-US" dirty="0" smtClean="0"/>
          </a:p>
        </p:txBody>
      </p:sp>
      <p:sp>
        <p:nvSpPr>
          <p:cNvPr id="4" name="TextBox 3"/>
          <p:cNvSpPr txBox="1"/>
          <p:nvPr/>
        </p:nvSpPr>
        <p:spPr>
          <a:xfrm>
            <a:off x="942109" y="6031345"/>
            <a:ext cx="10954327" cy="692497"/>
          </a:xfrm>
          <a:prstGeom prst="rect">
            <a:avLst/>
          </a:prstGeom>
          <a:noFill/>
        </p:spPr>
        <p:txBody>
          <a:bodyPr wrap="square" rtlCol="0">
            <a:spAutoFit/>
          </a:bodyPr>
          <a:lstStyle/>
          <a:p>
            <a:r>
              <a:rPr lang="en-US" sz="1050" dirty="0" smtClean="0"/>
              <a:t>* </a:t>
            </a:r>
            <a:r>
              <a:rPr lang="en-US" sz="1400" dirty="0"/>
              <a:t>Moussa Kamal </a:t>
            </a:r>
            <a:r>
              <a:rPr lang="en-US" sz="1400" dirty="0" err="1"/>
              <a:t>Eddine</a:t>
            </a:r>
            <a:r>
              <a:rPr lang="en-US" sz="1400" dirty="0"/>
              <a:t>, </a:t>
            </a:r>
            <a:r>
              <a:rPr lang="en-US" sz="1400" dirty="0" err="1"/>
              <a:t>Nadi</a:t>
            </a:r>
            <a:r>
              <a:rPr lang="en-US" sz="1400" dirty="0"/>
              <a:t> </a:t>
            </a:r>
            <a:r>
              <a:rPr lang="en-US" sz="1400" dirty="0" err="1"/>
              <a:t>Tomeh</a:t>
            </a:r>
            <a:r>
              <a:rPr lang="en-US" sz="1400" dirty="0"/>
              <a:t>, Nizar </a:t>
            </a:r>
            <a:r>
              <a:rPr lang="en-US" sz="1400" dirty="0" err="1"/>
              <a:t>Habash</a:t>
            </a:r>
            <a:r>
              <a:rPr lang="en-US" sz="1400" dirty="0"/>
              <a:t>, Joseph Le Roux, and Michalis </a:t>
            </a:r>
            <a:r>
              <a:rPr lang="en-US" sz="1400" dirty="0" err="1" smtClean="0"/>
              <a:t>Vazirgiannis</a:t>
            </a:r>
            <a:r>
              <a:rPr lang="en-US" sz="1400" dirty="0"/>
              <a:t>. </a:t>
            </a:r>
            <a:r>
              <a:rPr lang="en-US" sz="1400" dirty="0" err="1"/>
              <a:t>Arabart</a:t>
            </a:r>
            <a:r>
              <a:rPr lang="en-US" sz="1400" dirty="0"/>
              <a:t>: a </a:t>
            </a:r>
            <a:r>
              <a:rPr lang="en-US" sz="1400" dirty="0" err="1"/>
              <a:t>pretrained</a:t>
            </a:r>
            <a:r>
              <a:rPr lang="en-US" sz="1400" dirty="0"/>
              <a:t> </a:t>
            </a:r>
            <a:r>
              <a:rPr lang="en-US" sz="1400" dirty="0" err="1"/>
              <a:t>arabic</a:t>
            </a:r>
            <a:r>
              <a:rPr lang="en-US" sz="1400" dirty="0"/>
              <a:t> sequence-to-sequence model for abstractive </a:t>
            </a:r>
            <a:r>
              <a:rPr lang="en-US" sz="1400" dirty="0" smtClean="0"/>
              <a:t>summarization</a:t>
            </a:r>
            <a:r>
              <a:rPr lang="en-US" sz="1400" dirty="0"/>
              <a:t>. </a:t>
            </a:r>
            <a:r>
              <a:rPr lang="en-US" sz="1400" dirty="0" err="1"/>
              <a:t>arXiv</a:t>
            </a:r>
            <a:r>
              <a:rPr lang="en-US" sz="1400" dirty="0"/>
              <a:t> preprint arXiv:2203.10945, 2022</a:t>
            </a:r>
            <a:r>
              <a:rPr lang="en-US" sz="1050" dirty="0" smtClean="0"/>
              <a:t/>
            </a:r>
            <a:br>
              <a:rPr lang="en-US" sz="1050" dirty="0" smtClean="0"/>
            </a:br>
            <a:endParaRPr lang="en-US" sz="1050" dirty="0"/>
          </a:p>
        </p:txBody>
      </p:sp>
    </p:spTree>
    <p:extLst>
      <p:ext uri="{BB962C8B-B14F-4D97-AF65-F5344CB8AC3E}">
        <p14:creationId xmlns:p14="http://schemas.microsoft.com/office/powerpoint/2010/main" val="287809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a:t>Text summarization can be used to aggregate </a:t>
            </a:r>
            <a:r>
              <a:rPr lang="en-US" dirty="0" smtClean="0"/>
              <a:t>news articles </a:t>
            </a:r>
            <a:r>
              <a:rPr lang="en-US" dirty="0"/>
              <a:t>from </a:t>
            </a:r>
            <a:r>
              <a:rPr lang="en-US" dirty="0" smtClean="0"/>
              <a:t>various sources </a:t>
            </a:r>
            <a:r>
              <a:rPr lang="en-US" dirty="0"/>
              <a:t>and provide users with a summary of the most important events </a:t>
            </a:r>
            <a:r>
              <a:rPr lang="en-US" dirty="0" smtClean="0"/>
              <a:t>and developments.</a:t>
            </a:r>
          </a:p>
          <a:p>
            <a:r>
              <a:rPr lang="en-US" dirty="0"/>
              <a:t>T</a:t>
            </a:r>
            <a:r>
              <a:rPr lang="en-US" dirty="0" smtClean="0"/>
              <a:t>ext summarization </a:t>
            </a:r>
            <a:r>
              <a:rPr lang="en-US" dirty="0"/>
              <a:t>can be useful in legal </a:t>
            </a:r>
            <a:r>
              <a:rPr lang="en-US" dirty="0" smtClean="0"/>
              <a:t>documents.</a:t>
            </a:r>
          </a:p>
          <a:p>
            <a:r>
              <a:rPr lang="en-US" dirty="0"/>
              <a:t>Summarization can be </a:t>
            </a:r>
            <a:r>
              <a:rPr lang="en-US" dirty="0" smtClean="0"/>
              <a:t>used to </a:t>
            </a:r>
            <a:r>
              <a:rPr lang="en-US" dirty="0"/>
              <a:t>extract key insights and trends from business </a:t>
            </a:r>
            <a:r>
              <a:rPr lang="en-US" dirty="0" smtClean="0"/>
              <a:t>reports.</a:t>
            </a:r>
          </a:p>
          <a:p>
            <a:r>
              <a:rPr lang="en-US" dirty="0"/>
              <a:t>T</a:t>
            </a:r>
            <a:r>
              <a:rPr lang="en-US" dirty="0" smtClean="0"/>
              <a:t>ext </a:t>
            </a:r>
            <a:r>
              <a:rPr lang="en-US" dirty="0"/>
              <a:t>summarization can be </a:t>
            </a:r>
            <a:r>
              <a:rPr lang="en-US" dirty="0" smtClean="0"/>
              <a:t>used in </a:t>
            </a:r>
            <a:r>
              <a:rPr lang="en-US" dirty="0"/>
              <a:t>educational resources</a:t>
            </a:r>
          </a:p>
        </p:txBody>
      </p:sp>
    </p:spTree>
    <p:extLst>
      <p:ext uri="{BB962C8B-B14F-4D97-AF65-F5344CB8AC3E}">
        <p14:creationId xmlns:p14="http://schemas.microsoft.com/office/powerpoint/2010/main" val="3301191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Stemming or lemmatization</a:t>
            </a: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the case of Arabic text summarization, it is important to experiment with</a:t>
            </a:r>
            <a:r>
              <a:rPr lang="en-US" dirty="0"/>
              <a:t/>
            </a:r>
            <a:br>
              <a:rPr lang="en-US" dirty="0"/>
            </a:br>
            <a:r>
              <a:rPr lang="en-US" dirty="0"/>
              <a:t>both stemming and lemmatization to determine which approach yields better </a:t>
            </a:r>
            <a:r>
              <a:rPr lang="en-US" dirty="0" smtClean="0"/>
              <a:t>results.</a:t>
            </a:r>
          </a:p>
          <a:p>
            <a:r>
              <a:rPr lang="en-US" dirty="0" smtClean="0"/>
              <a:t> </a:t>
            </a:r>
            <a:r>
              <a:rPr lang="en-US" dirty="0"/>
              <a:t>To the best of our knowledge, there has been no researches concerned with evaluating </a:t>
            </a:r>
            <a:r>
              <a:rPr lang="en-US" dirty="0" smtClean="0"/>
              <a:t>the effect </a:t>
            </a:r>
            <a:r>
              <a:rPr lang="en-US" dirty="0"/>
              <a:t>of stemming/lemmatization or neither on Arabic text summarization task.</a:t>
            </a:r>
            <a:endParaRPr lang="ar-EG" dirty="0" smtClean="0"/>
          </a:p>
        </p:txBody>
      </p:sp>
    </p:spTree>
    <p:extLst>
      <p:ext uri="{BB962C8B-B14F-4D97-AF65-F5344CB8AC3E}">
        <p14:creationId xmlns:p14="http://schemas.microsoft.com/office/powerpoint/2010/main" val="4282718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498</TotalTime>
  <Words>1496</Words>
  <Application>Microsoft Office PowerPoint</Application>
  <PresentationFormat>Widescreen</PresentationFormat>
  <Paragraphs>127</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Majalla UI</vt:lpstr>
      <vt:lpstr>Parcel</vt:lpstr>
      <vt:lpstr>PowerPoint Presentation</vt:lpstr>
      <vt:lpstr>Contents</vt:lpstr>
      <vt:lpstr>Overview</vt:lpstr>
      <vt:lpstr>Related Work</vt:lpstr>
      <vt:lpstr>Related Work</vt:lpstr>
      <vt:lpstr>Related Work</vt:lpstr>
      <vt:lpstr>Related Work</vt:lpstr>
      <vt:lpstr>Motivation</vt:lpstr>
      <vt:lpstr>Motivation: Stemming or lemmatization</vt:lpstr>
      <vt:lpstr>Dataset: Xlsum arabic</vt:lpstr>
      <vt:lpstr>Dataset: Xlsum arabic</vt:lpstr>
      <vt:lpstr>Example entry</vt:lpstr>
      <vt:lpstr>Challenges</vt:lpstr>
      <vt:lpstr>Homography</vt:lpstr>
      <vt:lpstr>Homography</vt:lpstr>
      <vt:lpstr>Large size of vocabulary and text noise</vt:lpstr>
      <vt:lpstr>Lack of gold standard corpus</vt:lpstr>
      <vt:lpstr>Do we need stemming or lemmatization or neither? </vt:lpstr>
      <vt:lpstr>Do we need stemming or lemmatization or neither? </vt:lpstr>
      <vt:lpstr>Diacritics, Punctuations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52</cp:revision>
  <dcterms:created xsi:type="dcterms:W3CDTF">2023-05-01T15:39:43Z</dcterms:created>
  <dcterms:modified xsi:type="dcterms:W3CDTF">2023-05-04T18:02:34Z</dcterms:modified>
</cp:coreProperties>
</file>