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Lack of Contextual Understanding: Statistical-based methods do not have a deep understanding of the meaning of the text. They rely solely on the frequency of words and the relationships between them to generate a summary. This can result in summaries that do not capture the overall context and meaning of the original text.</a:t>
            </a:r>
          </a:p>
          <a:p>
            <a:r>
              <a:t>Difficulty in Handling Ambiguity: Statistical-based methods may struggle to deal with ambiguous words and phrases, which can result in inaccurate or misleading summaries. For example, a word like "bank" can have multiple meanings (e.g. financial institution, riverbank, etc.), and statistical-based methods may not be able to determine the correct meaning in a given context.</a:t>
            </a:r>
          </a:p>
          <a:p>
            <a:r>
              <a:t>Limited Coverage: Statistical-based methods may not be able to summarize texts that contain rare or uncommon words or phrases, which can result in incomplete summaries.</a:t>
            </a:r>
          </a:p>
          <a:p>
            <a:r>
              <a:t>Vulnerability to Noise: Statistical-based methods may be sensitive to noise in the text, such as spelling errors or typos, which can result in inaccurate or misleading summaries.</a:t>
            </a:r>
          </a:p>
          <a:p>
            <a:r>
              <a:t>Lack of Coherence: Since statistical-based methods rely solely on frequency and relationships between words, they may produce summaries that lack coherence and do not flow smoothly, making them difficult to read and understand.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0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Title Text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2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695194" y="4352542"/>
            <a:ext cx="6801612" cy="1928184"/>
          </a:xfrm>
          <a:prstGeom prst="rect">
            <a:avLst/>
          </a:prstGeom>
        </p:spPr>
        <p:txBody>
          <a:bodyPr/>
          <a:lstStyle/>
          <a:p>
            <a:r>
              <a:t>Ahmed Eid, Marwan Farag, Mohamed Abdelhamid</a:t>
            </a:r>
          </a:p>
          <a:p>
            <a:pPr>
              <a:defRPr u="sng"/>
            </a:pPr>
            <a:r>
              <a:t>Supervised by:</a:t>
            </a:r>
          </a:p>
          <a:p>
            <a:r>
              <a:t>Dr. Mervat Abulkheir</a:t>
            </a:r>
          </a:p>
          <a:p>
            <a:r>
              <a:t>Eng. Mayar Osama</a:t>
            </a:r>
          </a:p>
        </p:txBody>
      </p:sp>
      <p:sp>
        <p:nvSpPr>
          <p:cNvPr id="97" name="TextBox 3"/>
          <p:cNvSpPr txBox="1"/>
          <p:nvPr/>
        </p:nvSpPr>
        <p:spPr>
          <a:xfrm>
            <a:off x="1706418" y="2456872"/>
            <a:ext cx="9014691" cy="1548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r>
              <a:t>Comparing the Effectiveness of Stemming and Lemmatization in Arabic Text Summarization with XLSum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Methodology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3"/>
            <a:ext cx="7729729" cy="3101985"/>
          </a:xfrm>
          <a:prstGeom prst="rect">
            <a:avLst/>
          </a:prstGeom>
        </p:spPr>
        <p:txBody>
          <a:bodyPr/>
          <a:lstStyle/>
          <a:p>
            <a:r>
              <a:t>Preprocessing (Lemmatization, Stemming)</a:t>
            </a:r>
          </a:p>
          <a:p>
            <a:r>
              <a:t>3 datasets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Stemming vs Lemmatization vs Neither </a:t>
            </a:r>
          </a:p>
          <a:p>
            <a:r>
              <a:t>Pre-trained model (AraBART) + Fine tuning</a:t>
            </a:r>
          </a:p>
          <a:p>
            <a:pPr marL="571500" lvl="1" indent="-342900">
              <a:buFontTx/>
              <a:buAutoNum type="arabicPeriod"/>
              <a:defRPr sz="1600"/>
            </a:pPr>
            <a:r>
              <a:t>Tokenize the data based on the pre-trained model</a:t>
            </a:r>
          </a:p>
          <a:p>
            <a:pPr marL="571500" lvl="1" indent="-342900">
              <a:buFontTx/>
              <a:buAutoNum type="arabicPeriod"/>
              <a:defRPr sz="1600"/>
            </a:pPr>
            <a:r>
              <a:t>Model training</a:t>
            </a:r>
          </a:p>
          <a:p>
            <a:pPr marL="571500" lvl="1" indent="-342900">
              <a:buFontTx/>
              <a:buAutoNum type="arabicPeriod"/>
              <a:defRPr sz="1600"/>
            </a:pPr>
            <a:r>
              <a:t>Predictions &amp; Evaluation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valuation an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and results</a:t>
            </a:r>
          </a:p>
        </p:txBody>
      </p:sp>
      <p:sp>
        <p:nvSpPr>
          <p:cNvPr id="135" name="F-score = 2 * (precision * recall) / (precision + recall)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F-score = 2 * (precision * recall) / (precision + recall)</a:t>
            </a:r>
          </a:p>
          <a:p>
            <a:r>
              <a:t>Evaluation Metric we will use is Rouge</a:t>
            </a:r>
          </a:p>
          <a:p>
            <a:r>
              <a:t>Rouge types are </a:t>
            </a:r>
          </a:p>
          <a:p>
            <a:pPr marL="748631" lvl="1" indent="-240631">
              <a:buClrTx/>
              <a:buFontTx/>
              <a:buAutoNum type="arabicPeriod"/>
            </a:pPr>
            <a:r>
              <a:t>Rouge-1</a:t>
            </a:r>
          </a:p>
          <a:p>
            <a:pPr marL="748631" lvl="1" indent="-240631">
              <a:buClrTx/>
              <a:buFontTx/>
              <a:buAutoNum type="arabicPeriod"/>
            </a:pPr>
            <a:r>
              <a:t>Rouge-2</a:t>
            </a:r>
          </a:p>
          <a:p>
            <a:pPr marL="748631" lvl="1" indent="-240631">
              <a:buClrTx/>
              <a:buFontTx/>
              <a:buAutoNum type="arabicPeriod"/>
            </a:pPr>
            <a:r>
              <a:t>Rouge-L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valuation an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and results</a:t>
            </a:r>
          </a:p>
        </p:txBody>
      </p:sp>
      <p:pic>
        <p:nvPicPr>
          <p:cNvPr id="138" name="page7image33295616.png" descr="page7image332956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6495" y="2457092"/>
            <a:ext cx="5839010" cy="389413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"/>
          <p:cNvSpPr txBox="1"/>
          <p:nvPr/>
        </p:nvSpPr>
        <p:spPr>
          <a:xfrm>
            <a:off x="-7891033" y="-502372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valuation an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and results</a:t>
            </a:r>
          </a:p>
        </p:txBody>
      </p:sp>
      <p:sp>
        <p:nvSpPr>
          <p:cNvPr id="142" name="Text"/>
          <p:cNvSpPr txBox="1"/>
          <p:nvPr/>
        </p:nvSpPr>
        <p:spPr>
          <a:xfrm>
            <a:off x="-7891033" y="-502372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143" name="page8image33396624.png" descr="page8image333966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693" y="2505218"/>
            <a:ext cx="5784614" cy="385785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"/>
          <p:cNvSpPr txBox="1"/>
          <p:nvPr/>
        </p:nvSpPr>
        <p:spPr>
          <a:xfrm>
            <a:off x="-7701458" y="-4928933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valuation and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and results</a:t>
            </a:r>
          </a:p>
        </p:txBody>
      </p:sp>
      <p:sp>
        <p:nvSpPr>
          <p:cNvPr id="147" name="Text"/>
          <p:cNvSpPr txBox="1"/>
          <p:nvPr/>
        </p:nvSpPr>
        <p:spPr>
          <a:xfrm>
            <a:off x="-7891033" y="-5023721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48" name="Text"/>
          <p:cNvSpPr txBox="1"/>
          <p:nvPr/>
        </p:nvSpPr>
        <p:spPr>
          <a:xfrm>
            <a:off x="-7701458" y="-4928933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149" name="page9image33231536.png" descr="page9image332315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733" y="2429936"/>
            <a:ext cx="5754534" cy="38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"/>
          <p:cNvSpPr txBox="1"/>
          <p:nvPr/>
        </p:nvSpPr>
        <p:spPr>
          <a:xfrm>
            <a:off x="-8708572" y="-5438414"/>
            <a:ext cx="1422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2231135" y="1263778"/>
            <a:ext cx="8134427" cy="4330444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  <a:p>
            <a:r>
              <a:t>Any 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2231135" y="628074"/>
            <a:ext cx="7729729" cy="831272"/>
          </a:xfrm>
          <a:prstGeom prst="rect">
            <a:avLst/>
          </a:prstGeom>
        </p:spPr>
        <p:txBody>
          <a:bodyPr/>
          <a:lstStyle>
            <a:lvl1pPr defTabSz="905255">
              <a:defRPr sz="2772" spc="198"/>
            </a:lvl1pPr>
          </a:lstStyle>
          <a:p>
            <a:r>
              <a:t>Contents</a:t>
            </a:r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3"/>
            <a:ext cx="7729729" cy="310198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Overview / Related Work</a:t>
            </a:r>
          </a:p>
          <a:p>
            <a:pPr>
              <a:defRPr sz="2400"/>
            </a:pPr>
            <a:r>
              <a:t>Limitations of the dataset</a:t>
            </a:r>
          </a:p>
          <a:p>
            <a:pPr>
              <a:defRPr sz="2400"/>
            </a:pPr>
            <a:r>
              <a:t>Methodology</a:t>
            </a:r>
          </a:p>
          <a:p>
            <a:pPr>
              <a:defRPr sz="2400"/>
            </a:pPr>
            <a:r>
              <a:t>Results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Related Work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5708" y="2225963"/>
            <a:ext cx="11434620" cy="38053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</a:pPr>
            <a:r>
              <a:rPr b="1" dirty="0" smtClean="0"/>
              <a:t>-</a:t>
            </a:r>
            <a:r>
              <a:rPr b="1" u="sng" dirty="0"/>
              <a:t>Statistical based method * (e.g. mostly by sentence frequency).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It is the most commonly used method for scoring sentences: The sentence’s score is determined by the number of </a:t>
            </a:r>
            <a:r>
              <a:rPr dirty="0" err="1"/>
              <a:t>occurences</a:t>
            </a:r>
            <a:r>
              <a:rPr dirty="0"/>
              <a:t>.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Disadvantages: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1-</a:t>
            </a:r>
            <a:r>
              <a:rPr dirty="0">
                <a:solidFill>
                  <a:srgbClr val="000000"/>
                </a:solidFill>
              </a:rPr>
              <a:t>Lack of Contextual Understanding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2-Vulnerability to Noise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3-Lack of Coherence</a:t>
            </a:r>
            <a:br>
              <a:rPr dirty="0"/>
            </a:br>
            <a:endParaRPr dirty="0"/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07" name="TextBox 3"/>
          <p:cNvSpPr txBox="1"/>
          <p:nvPr/>
        </p:nvSpPr>
        <p:spPr>
          <a:xfrm>
            <a:off x="987828" y="6031345"/>
            <a:ext cx="108628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* F. Alotaiby, ‘‘New approaches to automatic headline generation for Arabic documents,’’ </a:t>
            </a:r>
            <a:r>
              <a:rPr i="1"/>
              <a:t>J. Eng. Comput. Innov.</a:t>
            </a:r>
            <a:r>
              <a:t>, vol. 3, no. 1, pp. 11–25, Feb. 2012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Related Work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7926" y="2225963"/>
            <a:ext cx="11582401" cy="414712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b="1" u="sng" dirty="0" smtClean="0"/>
              <a:t>-</a:t>
            </a:r>
            <a:r>
              <a:rPr b="1" u="sng" dirty="0"/>
              <a:t>Graph based method * (e.g. </a:t>
            </a:r>
            <a:r>
              <a:rPr b="1" u="sng" dirty="0" err="1"/>
              <a:t>PageRanking</a:t>
            </a:r>
            <a:r>
              <a:rPr b="1" u="sng" dirty="0"/>
              <a:t> algorithm).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Calculate sentences similarity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Cluster similar sentences in one group. 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Select sentences with a high score from each cluster to reduce redundancy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Avoid selecting sentences from the same cluster at the same time. To eliminate repetition and 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boost relevance, they extract and give scores to the most important  and distinctive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 phrases in the document.</a:t>
            </a:r>
            <a:endParaRPr b="1" u="sng" dirty="0"/>
          </a:p>
          <a:p>
            <a:pPr>
              <a:lnSpc>
                <a:spcPct val="80000"/>
              </a:lnSpc>
              <a:defRPr sz="1600" b="1" u="sng"/>
            </a:pPr>
            <a:r>
              <a:rPr dirty="0"/>
              <a:t>Disadvantages of Graph based methods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-Lack of semantic understanding.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-Overemphasis on connectivity.</a:t>
            </a:r>
          </a:p>
          <a:p>
            <a:pPr marL="0" indent="0">
              <a:lnSpc>
                <a:spcPct val="80000"/>
              </a:lnSpc>
              <a:buSzTx/>
              <a:buNone/>
              <a:defRPr sz="1600"/>
            </a:pPr>
            <a:r>
              <a:rPr dirty="0"/>
              <a:t>-Lack of coherence</a:t>
            </a:r>
          </a:p>
        </p:txBody>
      </p:sp>
      <p:sp>
        <p:nvSpPr>
          <p:cNvPr id="113" name="TextBox 3"/>
          <p:cNvSpPr txBox="1"/>
          <p:nvPr/>
        </p:nvSpPr>
        <p:spPr>
          <a:xfrm>
            <a:off x="433646" y="6373090"/>
            <a:ext cx="10862889" cy="80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* </a:t>
            </a:r>
            <a:r>
              <a:rPr>
                <a:latin typeface="Arial"/>
                <a:ea typeface="Arial"/>
                <a:cs typeface="Arial"/>
                <a:sym typeface="Arial"/>
              </a:rPr>
              <a:t>Al-Taani, A. T., &amp; Al-Omour, M. M. (2014). An extractive graph-based Arabic text summarization approach. In </a:t>
            </a:r>
            <a:r>
              <a:rPr i="1">
                <a:latin typeface="Arial"/>
                <a:ea typeface="Arial"/>
                <a:cs typeface="Arial"/>
                <a:sym typeface="Arial"/>
              </a:rPr>
              <a:t>The International Arab Conference on Information Technology</a:t>
            </a:r>
            <a:r>
              <a:rPr>
                <a:latin typeface="Arial"/>
                <a:ea typeface="Arial"/>
                <a:cs typeface="Arial"/>
                <a:sym typeface="Arial"/>
              </a:rPr>
              <a:t> (pp. 158-163).</a:t>
            </a:r>
          </a:p>
          <a:p>
            <a:pPr>
              <a:defRPr sz="1200"/>
            </a:pPr>
            <a:r>
              <a:t> </a:t>
            </a:r>
            <a:br/>
            <a:endParaRPr/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843" y="2443415"/>
            <a:ext cx="3688485" cy="3052222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ectangle 6"/>
          <p:cNvSpPr txBox="1"/>
          <p:nvPr/>
        </p:nvSpPr>
        <p:spPr>
          <a:xfrm>
            <a:off x="5106669" y="2265292"/>
            <a:ext cx="12700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defTabSz="9144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/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Related Work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5708" y="2225963"/>
            <a:ext cx="11434620" cy="38053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u="sng"/>
            </a:pPr>
            <a:r>
              <a:rPr b="1" dirty="0" smtClean="0"/>
              <a:t>Tree </a:t>
            </a:r>
            <a:r>
              <a:rPr b="1" dirty="0"/>
              <a:t>based summarization *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The input text is first parsed and analyzed to identify the most important concepts and ideas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These concepts are then organized into a tree structure, with the most important ideas forming the roots of the tree and the less important ideas forming the branches and leaves.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The tree is then pruned, which means removing unnecessary parts, and converted to a concise summary. </a:t>
            </a:r>
            <a:endParaRPr u="sng" dirty="0"/>
          </a:p>
          <a:p>
            <a:pPr>
              <a:lnSpc>
                <a:spcPct val="90000"/>
              </a:lnSpc>
              <a:defRPr u="sng"/>
            </a:pPr>
            <a:r>
              <a:rPr dirty="0"/>
              <a:t>Disadvantages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-Difficulty with Complex Sentences and high computational costs.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-It is also more focused on syntax than semantics, which limits its effectiveness.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dirty="0"/>
              <a:t>Other methodologies include </a:t>
            </a:r>
            <a:r>
              <a:rPr u="sng" dirty="0"/>
              <a:t>semantic based summarization</a:t>
            </a:r>
            <a:r>
              <a:rPr dirty="0"/>
              <a:t> and </a:t>
            </a:r>
            <a:r>
              <a:rPr u="sng" dirty="0"/>
              <a:t>ontology based summarization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987828" y="6031345"/>
            <a:ext cx="108628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* Knight, K., &amp; Marcu, D. (2000). Statistics-based summarization step one: Sentence compression. In AAAI-00.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Related Work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5708" y="2225963"/>
            <a:ext cx="11434620" cy="380538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Abstractive Summarization</a:t>
            </a:r>
          </a:p>
          <a:p>
            <a:pPr marL="0" indent="0">
              <a:buSzTx/>
              <a:buNone/>
              <a:defRPr u="sng"/>
            </a:pPr>
            <a:r>
              <a:t>Deep Learning Seq2Seq models</a:t>
            </a:r>
          </a:p>
          <a:p>
            <a:pPr marL="0" indent="0">
              <a:buSzTx/>
              <a:buNone/>
            </a:pPr>
            <a:r>
              <a:t>RNNs, LSTMs, Transformers, BART, and….</a:t>
            </a:r>
          </a:p>
          <a:p>
            <a:pPr marL="0" indent="0">
              <a:buSzTx/>
              <a:buNone/>
            </a:pPr>
            <a:r>
              <a:t> </a:t>
            </a:r>
            <a:r>
              <a:rPr b="1" u="sng"/>
              <a:t>AraBART *: </a:t>
            </a:r>
            <a:r>
              <a:t>AraBART achieves the best performance on multiple abstractive summarization datasets, outperforming strong baselines including a pretrained Arabic BERT-based models and multilingual mBART and mT5 models.</a:t>
            </a:r>
          </a:p>
        </p:txBody>
      </p:sp>
      <p:sp>
        <p:nvSpPr>
          <p:cNvPr id="123" name="TextBox 3"/>
          <p:cNvSpPr txBox="1"/>
          <p:nvPr/>
        </p:nvSpPr>
        <p:spPr>
          <a:xfrm>
            <a:off x="987828" y="6031345"/>
            <a:ext cx="1086288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* </a:t>
            </a:r>
            <a:r>
              <a:rPr sz="1400"/>
              <a:t>Moussa Kamal Eddine, Nadi Tomeh, Nizar Habash, Joseph Le Roux, and Michalis Vazirgiannis. Arabart: a pretrained arabic sequence-to-sequence model for abstractive summarization. arXiv preprint arXiv:2203.10945, 2022</a:t>
            </a:r>
            <a:br>
              <a:rPr sz="1400"/>
            </a:br>
            <a:endParaRPr sz="14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we are </a:t>
            </a:r>
            <a:r>
              <a:rPr dirty="0" smtClean="0"/>
              <a:t>doing</a:t>
            </a:r>
            <a:endParaRPr dirty="0"/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5708" y="2225963"/>
            <a:ext cx="11434620" cy="38053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mtClean="0"/>
              <a:t>-  </a:t>
            </a:r>
            <a:r>
              <a:rPr dirty="0"/>
              <a:t>Done some analysis of the </a:t>
            </a:r>
            <a:r>
              <a:rPr dirty="0" err="1"/>
              <a:t>XLSum</a:t>
            </a:r>
            <a:r>
              <a:rPr dirty="0"/>
              <a:t> dataset that helped us to do the preprocessing.</a:t>
            </a:r>
          </a:p>
          <a:p>
            <a:pPr>
              <a:buFontTx/>
              <a:buChar char="-"/>
            </a:pPr>
            <a:r>
              <a:rPr dirty="0"/>
              <a:t>Done Preprocessing:  Removing punctuation removal, diacritics removal, stop words removal, </a:t>
            </a:r>
            <a:r>
              <a:rPr dirty="0" err="1"/>
              <a:t>homography</a:t>
            </a:r>
            <a:r>
              <a:rPr dirty="0"/>
              <a:t>, normalization</a:t>
            </a:r>
          </a:p>
          <a:p>
            <a:pPr>
              <a:buFontTx/>
              <a:buChar char="-"/>
            </a:pPr>
            <a:r>
              <a:rPr dirty="0"/>
              <a:t>Three Setups: 1-With stemming  2-With lemmatization  3-With neither stemming nor lemmatization</a:t>
            </a:r>
          </a:p>
          <a:p>
            <a:pPr marL="0" indent="0">
              <a:buSzTx/>
              <a:buNone/>
            </a:pPr>
            <a:r>
              <a:rPr dirty="0"/>
              <a:t>We fine-tuned </a:t>
            </a:r>
            <a:r>
              <a:rPr dirty="0" err="1"/>
              <a:t>AraBART</a:t>
            </a:r>
            <a:r>
              <a:rPr dirty="0"/>
              <a:t> to do the Arabic text summarization task. </a:t>
            </a:r>
          </a:p>
          <a:p>
            <a:pPr marL="0" indent="0">
              <a:buSzTx/>
              <a:buNone/>
            </a:pPr>
            <a:r>
              <a:rPr dirty="0"/>
              <a:t>We will compare the training outcome when using stemming/lemmatization/no stemming or lemmatization in the preprocessing.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29" cy="1188721"/>
          </a:xfrm>
          <a:prstGeom prst="rect">
            <a:avLst/>
          </a:prstGeom>
        </p:spPr>
        <p:txBody>
          <a:bodyPr/>
          <a:lstStyle/>
          <a:p>
            <a:r>
              <a:t>Limitations OF the dataset</a:t>
            </a:r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3"/>
            <a:ext cx="7729729" cy="310198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Limited Genre Coverage</a:t>
            </a:r>
            <a:r>
              <a:rPr b="0"/>
              <a:t> </a:t>
            </a:r>
          </a:p>
          <a:p>
            <a:pPr>
              <a:defRPr b="1"/>
            </a:pPr>
            <a:r>
              <a:t>Limited Human Annotation</a:t>
            </a:r>
            <a:r>
              <a:rPr b="0"/>
              <a:t> </a:t>
            </a:r>
          </a:p>
          <a:p>
            <a:pPr>
              <a:defRPr b="1"/>
            </a:pPr>
            <a:r>
              <a:t>Limited Text Length Variation</a:t>
            </a:r>
          </a:p>
          <a:p>
            <a:pPr>
              <a:defRPr b="1"/>
            </a:pPr>
            <a:r>
              <a:t>Dataset Size and Training Time</a:t>
            </a:r>
            <a:r>
              <a:rPr b="0"/>
              <a:t> </a:t>
            </a:r>
            <a:br>
              <a:rPr b="0"/>
            </a:br>
            <a:endParaRPr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</a:t>
            </a:r>
            <a:r>
              <a:rPr lang="en-US" dirty="0" err="1" smtClean="0"/>
              <a:t>Xlsum</a:t>
            </a:r>
            <a:r>
              <a:rPr lang="en-US" dirty="0" smtClean="0"/>
              <a:t> </a:t>
            </a:r>
            <a:r>
              <a:rPr lang="en-US" dirty="0" err="1" smtClean="0"/>
              <a:t>arabic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6800"/>
            <a:ext cx="7729728" cy="1884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XLSum</a:t>
            </a:r>
            <a:r>
              <a:rPr lang="en-US" dirty="0"/>
              <a:t> Arabic dataset consists of approximately 45,000 news articles collected from various Arabic news sources, such as Al Jazeera, Al Arabiya, and BBC Arabic</a:t>
            </a:r>
            <a:r>
              <a:rPr lang="en-US" dirty="0" smtClean="0"/>
              <a:t>.</a:t>
            </a:r>
          </a:p>
          <a:p>
            <a:r>
              <a:rPr lang="en-US" dirty="0"/>
              <a:t>The articles cover a wide range of topics, including politics, economics, sports, and culture.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article in the dataset is accompanied by a corresponding summary, which was manually created by a human summarizer.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39" y="4156363"/>
            <a:ext cx="6020521" cy="25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0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961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Roman</vt:lpstr>
      <vt:lpstr>Wingdings</vt:lpstr>
      <vt:lpstr>Parcel</vt:lpstr>
      <vt:lpstr>PowerPoint Presentation</vt:lpstr>
      <vt:lpstr>Contents</vt:lpstr>
      <vt:lpstr>Related Work</vt:lpstr>
      <vt:lpstr>Related Work</vt:lpstr>
      <vt:lpstr>Related Work</vt:lpstr>
      <vt:lpstr>Related Work</vt:lpstr>
      <vt:lpstr>What we are doing</vt:lpstr>
      <vt:lpstr>Limitations OF the dataset</vt:lpstr>
      <vt:lpstr>Dataset: Xlsum arabic</vt:lpstr>
      <vt:lpstr>Methodology</vt:lpstr>
      <vt:lpstr>Evaluation and results</vt:lpstr>
      <vt:lpstr>Evaluation and results</vt:lpstr>
      <vt:lpstr>Evaluation and results</vt:lpstr>
      <vt:lpstr>Evaluation and results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5</cp:revision>
  <dcterms:modified xsi:type="dcterms:W3CDTF">2023-05-29T09:49:21Z</dcterms:modified>
</cp:coreProperties>
</file>