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5/24/2022</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285169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5/24/2022</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973171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5/24/2022</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852737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5/24/2022</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547008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5/24/2022</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094611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5/24/2022</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282041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5/24/2022</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553688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5/24/2022</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47829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5/24/2022</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191135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5/24/2022</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31065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5/24/2022</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903615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5/24/2022</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824157194"/>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1" r:id="rId6"/>
    <p:sldLayoutId id="2147483917" r:id="rId7"/>
    <p:sldLayoutId id="2147483918" r:id="rId8"/>
    <p:sldLayoutId id="2147483919" r:id="rId9"/>
    <p:sldLayoutId id="2147483920" r:id="rId10"/>
    <p:sldLayoutId id="2147483922"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go&#10;&#10;Description automatically generated">
            <a:extLst>
              <a:ext uri="{FF2B5EF4-FFF2-40B4-BE49-F238E27FC236}">
                <a16:creationId xmlns:a16="http://schemas.microsoft.com/office/drawing/2014/main" id="{7BAA674A-B11C-358B-6FD2-112D7AB3059D}"/>
              </a:ext>
            </a:extLst>
          </p:cNvPr>
          <p:cNvPicPr>
            <a:picLocks noChangeAspect="1"/>
          </p:cNvPicPr>
          <p:nvPr/>
        </p:nvPicPr>
        <p:blipFill rotWithShape="1">
          <a:blip r:embed="rId2">
            <a:duotone>
              <a:prstClr val="black"/>
              <a:prstClr val="white"/>
            </a:duotone>
            <a:extLst>
              <a:ext uri="{28A0092B-C50C-407E-A947-70E740481C1C}">
                <a14:useLocalDpi xmlns:a14="http://schemas.microsoft.com/office/drawing/2010/main" val="0"/>
              </a:ext>
            </a:extLst>
          </a:blip>
          <a:srcRect t="20690" b="8556"/>
          <a:stretch/>
        </p:blipFill>
        <p:spPr>
          <a:xfrm>
            <a:off x="20" y="10"/>
            <a:ext cx="12191980" cy="6857990"/>
          </a:xfrm>
          <a:prstGeom prst="rect">
            <a:avLst/>
          </a:prstGeom>
        </p:spPr>
      </p:pic>
    </p:spTree>
    <p:extLst>
      <p:ext uri="{BB962C8B-B14F-4D97-AF65-F5344CB8AC3E}">
        <p14:creationId xmlns:p14="http://schemas.microsoft.com/office/powerpoint/2010/main" val="2998584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7028E-504D-42FB-1834-F8CB80285605}"/>
              </a:ext>
            </a:extLst>
          </p:cNvPr>
          <p:cNvSpPr>
            <a:spLocks noGrp="1"/>
          </p:cNvSpPr>
          <p:nvPr>
            <p:ph type="ctrTitle"/>
          </p:nvPr>
        </p:nvSpPr>
        <p:spPr>
          <a:xfrm>
            <a:off x="838200" y="365760"/>
            <a:ext cx="10515600" cy="1139190"/>
          </a:xfrm>
        </p:spPr>
        <p:txBody>
          <a:bodyPr/>
          <a:lstStyle/>
          <a:p>
            <a:pPr algn="ctr"/>
            <a:r>
              <a:rPr lang="en-US" dirty="0">
                <a:solidFill>
                  <a:schemeClr val="accent1"/>
                </a:solidFill>
                <a:effectLst>
                  <a:outerShdw blurRad="152400" dist="50800" dir="5400000" algn="ctr" rotWithShape="0">
                    <a:srgbClr val="000000">
                      <a:alpha val="74000"/>
                    </a:srgbClr>
                  </a:outerShdw>
                  <a:reflection stA="0" endPos="68000" dist="50800" dir="5400000" sy="-100000" algn="bl" rotWithShape="0"/>
                </a:effectLst>
              </a:rPr>
              <a:t>Business Question</a:t>
            </a:r>
          </a:p>
        </p:txBody>
      </p:sp>
      <p:sp>
        <p:nvSpPr>
          <p:cNvPr id="3" name="Subtitle 2">
            <a:extLst>
              <a:ext uri="{FF2B5EF4-FFF2-40B4-BE49-F238E27FC236}">
                <a16:creationId xmlns:a16="http://schemas.microsoft.com/office/drawing/2014/main" id="{2338C61B-2A77-3690-B237-FB674BAB43AC}"/>
              </a:ext>
            </a:extLst>
          </p:cNvPr>
          <p:cNvSpPr>
            <a:spLocks noGrp="1"/>
          </p:cNvSpPr>
          <p:nvPr>
            <p:ph type="subTitle" idx="1"/>
          </p:nvPr>
        </p:nvSpPr>
        <p:spPr>
          <a:xfrm>
            <a:off x="838200" y="1504950"/>
            <a:ext cx="10515600" cy="4552950"/>
          </a:xfrm>
        </p:spPr>
        <p:txBody>
          <a:bodyPr>
            <a:normAutofit fontScale="92500"/>
          </a:bodyPr>
          <a:lstStyle/>
          <a:p>
            <a:r>
              <a:rPr lang="en-US" dirty="0">
                <a:solidFill>
                  <a:schemeClr val="bg1"/>
                </a:solidFill>
                <a:latin typeface="Arial Rounded MT Bold" panose="020F0704030504030204" pitchFamily="34" charset="0"/>
              </a:rPr>
              <a:t>- A Chinese automobile company</a:t>
            </a:r>
            <a:r>
              <a:rPr lang="en-US" dirty="0">
                <a:latin typeface="Arial Rounded MT Bold" panose="020F0704030504030204" pitchFamily="34" charset="0"/>
              </a:rPr>
              <a:t> </a:t>
            </a:r>
            <a:r>
              <a:rPr lang="en-US" dirty="0">
                <a:solidFill>
                  <a:srgbClr val="FF0000"/>
                </a:solidFill>
                <a:latin typeface="Arial Rounded MT Bold" panose="020F0704030504030204" pitchFamily="34" charset="0"/>
              </a:rPr>
              <a:t>Geely Auto </a:t>
            </a:r>
            <a:r>
              <a:rPr lang="en-US" dirty="0">
                <a:solidFill>
                  <a:schemeClr val="bg1"/>
                </a:solidFill>
                <a:latin typeface="Arial Rounded MT Bold" panose="020F0704030504030204" pitchFamily="34" charset="0"/>
              </a:rPr>
              <a:t>has</a:t>
            </a:r>
            <a:r>
              <a:rPr lang="en-US" i="1" dirty="0">
                <a:solidFill>
                  <a:schemeClr val="bg1"/>
                </a:solidFill>
                <a:latin typeface="Arial Rounded MT Bold" panose="020F0704030504030204" pitchFamily="34" charset="0"/>
              </a:rPr>
              <a:t> </a:t>
            </a:r>
            <a:r>
              <a:rPr lang="en-US" dirty="0">
                <a:solidFill>
                  <a:schemeClr val="bg1"/>
                </a:solidFill>
                <a:latin typeface="Arial Rounded MT Bold" panose="020F0704030504030204" pitchFamily="34" charset="0"/>
              </a:rPr>
              <a:t>given us a cars’ dataset      containing some features (independent variables) describing the car and its corresponding price (dependent variable).</a:t>
            </a:r>
          </a:p>
          <a:p>
            <a:r>
              <a:rPr lang="en-US" dirty="0">
                <a:solidFill>
                  <a:schemeClr val="bg1"/>
                </a:solidFill>
                <a:latin typeface="Arial Rounded MT Bold" panose="020F0704030504030204" pitchFamily="34" charset="0"/>
              </a:rPr>
              <a:t>- We must determine:</a:t>
            </a:r>
          </a:p>
          <a:p>
            <a:r>
              <a:rPr lang="en-US" dirty="0">
                <a:solidFill>
                  <a:schemeClr val="bg1"/>
                </a:solidFill>
                <a:latin typeface="Arial Rounded MT Bold" panose="020F0704030504030204" pitchFamily="34" charset="0"/>
              </a:rPr>
              <a:t>	1- Which variables are significant in predicting the price of a car.</a:t>
            </a:r>
          </a:p>
          <a:p>
            <a:r>
              <a:rPr lang="en-US" dirty="0">
                <a:solidFill>
                  <a:schemeClr val="bg1"/>
                </a:solidFill>
                <a:latin typeface="Arial Rounded MT Bold" panose="020F0704030504030204" pitchFamily="34" charset="0"/>
              </a:rPr>
              <a:t>	2- How well those variables describe the price of a car.</a:t>
            </a:r>
          </a:p>
          <a:p>
            <a:r>
              <a:rPr lang="en-US" dirty="0">
                <a:solidFill>
                  <a:schemeClr val="bg1"/>
                </a:solidFill>
              </a:rPr>
              <a:t>- </a:t>
            </a:r>
            <a:r>
              <a:rPr lang="en-US" dirty="0">
                <a:solidFill>
                  <a:schemeClr val="bg1"/>
                </a:solidFill>
                <a:latin typeface="Arial Rounded MT Bold" panose="020F0704030504030204" pitchFamily="34" charset="0"/>
                <a:cs typeface="Aharoni" panose="02010803020104030203" pitchFamily="2" charset="-79"/>
              </a:rPr>
              <a:t>After we finish that process, the company will be able to understand how exactly the prices vary with the independent variables. They can accordingly manipulate the design of the cars, the business strategy etc. to meet certain price levels</a:t>
            </a:r>
            <a:r>
              <a:rPr lang="en-US" dirty="0">
                <a:solidFill>
                  <a:schemeClr val="bg1"/>
                </a:solidFill>
                <a:latin typeface="Georgia Pro Black" panose="020B0604020202020204" pitchFamily="18" charset="0"/>
                <a:cs typeface="Aharoni" panose="02010803020104030203" pitchFamily="2" charset="-79"/>
              </a:rPr>
              <a:t>.</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73850578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7028E-504D-42FB-1834-F8CB80285605}"/>
              </a:ext>
            </a:extLst>
          </p:cNvPr>
          <p:cNvSpPr>
            <a:spLocks noGrp="1"/>
          </p:cNvSpPr>
          <p:nvPr>
            <p:ph type="ctrTitle"/>
          </p:nvPr>
        </p:nvSpPr>
        <p:spPr>
          <a:xfrm>
            <a:off x="838200" y="365760"/>
            <a:ext cx="10515600" cy="1139190"/>
          </a:xfrm>
        </p:spPr>
        <p:txBody>
          <a:bodyPr/>
          <a:lstStyle/>
          <a:p>
            <a:pPr algn="ctr"/>
            <a:r>
              <a:rPr lang="en-US" dirty="0">
                <a:solidFill>
                  <a:schemeClr val="accent1"/>
                </a:solidFill>
                <a:effectLst>
                  <a:outerShdw blurRad="152400" dist="50800" dir="5400000" algn="ctr" rotWithShape="0">
                    <a:srgbClr val="000000">
                      <a:alpha val="74000"/>
                    </a:srgbClr>
                  </a:outerShdw>
                  <a:reflection stA="0" endPos="68000" dist="50800" dir="5400000" sy="-100000" algn="bl" rotWithShape="0"/>
                </a:effectLst>
              </a:rPr>
              <a:t>Data Understanding</a:t>
            </a:r>
          </a:p>
        </p:txBody>
      </p:sp>
      <p:sp>
        <p:nvSpPr>
          <p:cNvPr id="3" name="Subtitle 2">
            <a:extLst>
              <a:ext uri="{FF2B5EF4-FFF2-40B4-BE49-F238E27FC236}">
                <a16:creationId xmlns:a16="http://schemas.microsoft.com/office/drawing/2014/main" id="{2338C61B-2A77-3690-B237-FB674BAB43AC}"/>
              </a:ext>
            </a:extLst>
          </p:cNvPr>
          <p:cNvSpPr>
            <a:spLocks noGrp="1"/>
          </p:cNvSpPr>
          <p:nvPr>
            <p:ph type="subTitle" idx="1"/>
          </p:nvPr>
        </p:nvSpPr>
        <p:spPr>
          <a:xfrm>
            <a:off x="838200" y="1504950"/>
            <a:ext cx="10515600" cy="4552950"/>
          </a:xfrm>
        </p:spPr>
        <p:txBody>
          <a:bodyPr>
            <a:normAutofit lnSpcReduction="10000"/>
          </a:bodyPr>
          <a:lstStyle/>
          <a:p>
            <a:pPr marL="342900" indent="-342900">
              <a:buFontTx/>
              <a:buChar char="-"/>
            </a:pPr>
            <a:r>
              <a:rPr lang="en-US" sz="2000" dirty="0">
                <a:solidFill>
                  <a:schemeClr val="bg1"/>
                </a:solidFill>
                <a:latin typeface="Arial Rounded MT Bold" panose="020F0704030504030204" pitchFamily="34" charset="0"/>
              </a:rPr>
              <a:t>We first checked if our data has any null values, what are the data types we have and whether our data is in the correct format or not.</a:t>
            </a:r>
          </a:p>
          <a:p>
            <a:pPr marL="342900" indent="-342900">
              <a:buFontTx/>
              <a:buChar char="-"/>
            </a:pPr>
            <a:r>
              <a:rPr lang="en-US" sz="2000" dirty="0">
                <a:solidFill>
                  <a:schemeClr val="bg1"/>
                </a:solidFill>
                <a:latin typeface="Arial Rounded MT Bold" panose="020F0704030504030204" pitchFamily="34" charset="0"/>
              </a:rPr>
              <a:t>Before starting understanding our data, we found a column that had both the company name and the car name. We split them from each other and corrected the wrong spelled words.</a:t>
            </a:r>
          </a:p>
          <a:p>
            <a:pPr marL="342900" indent="-342900">
              <a:buFontTx/>
              <a:buChar char="-"/>
            </a:pPr>
            <a:r>
              <a:rPr lang="en-US" sz="2000" dirty="0">
                <a:solidFill>
                  <a:schemeClr val="bg1"/>
                </a:solidFill>
                <a:latin typeface="Arial Rounded MT Bold" panose="020F0704030504030204" pitchFamily="34" charset="0"/>
              </a:rPr>
              <a:t>After that we created some graphs to give us a better understanding of our data. For example, we knew that Toyota is the most frequent company in our dataset, we knew that Jaguar &amp; Buick have the highest average prices, etc.</a:t>
            </a:r>
          </a:p>
          <a:p>
            <a:pPr marL="342900" indent="-342900">
              <a:buFontTx/>
              <a:buChar char="-"/>
            </a:pPr>
            <a:r>
              <a:rPr lang="en-US" sz="2000" dirty="0">
                <a:solidFill>
                  <a:schemeClr val="bg1"/>
                </a:solidFill>
                <a:latin typeface="Arial Rounded MT Bold" panose="020F0704030504030204" pitchFamily="34" charset="0"/>
              </a:rPr>
              <a:t>We also compared between some of the given features regarding the car prices. For example, we knew that the rwd drive wheels has higher prices than the 4wd and fwd drive wheels.</a:t>
            </a:r>
          </a:p>
          <a:p>
            <a:pPr marL="342900" indent="-342900">
              <a:buFontTx/>
              <a:buChar char="-"/>
            </a:pPr>
            <a:r>
              <a:rPr lang="en-US" sz="2000" dirty="0">
                <a:solidFill>
                  <a:schemeClr val="bg1"/>
                </a:solidFill>
                <a:latin typeface="Arial Rounded MT Bold" panose="020F0704030504030204" pitchFamily="34" charset="0"/>
              </a:rPr>
              <a:t>Other comparisons are visualized in our notebook.</a:t>
            </a:r>
          </a:p>
          <a:p>
            <a:pPr marL="342900" indent="-342900">
              <a:buFontTx/>
              <a:buChar char="-"/>
            </a:pPr>
            <a:endParaRPr lang="en-US" dirty="0"/>
          </a:p>
          <a:p>
            <a:pPr lvl="1"/>
            <a:endParaRPr lang="en-US" dirty="0"/>
          </a:p>
          <a:p>
            <a:pPr lvl="1"/>
            <a:endParaRPr lang="en-US" dirty="0"/>
          </a:p>
        </p:txBody>
      </p:sp>
    </p:spTree>
    <p:extLst>
      <p:ext uri="{BB962C8B-B14F-4D97-AF65-F5344CB8AC3E}">
        <p14:creationId xmlns:p14="http://schemas.microsoft.com/office/powerpoint/2010/main" val="45429719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7028E-504D-42FB-1834-F8CB80285605}"/>
              </a:ext>
            </a:extLst>
          </p:cNvPr>
          <p:cNvSpPr>
            <a:spLocks noGrp="1"/>
          </p:cNvSpPr>
          <p:nvPr>
            <p:ph type="ctrTitle"/>
          </p:nvPr>
        </p:nvSpPr>
        <p:spPr>
          <a:xfrm>
            <a:off x="838200" y="365760"/>
            <a:ext cx="10515600" cy="1139190"/>
          </a:xfrm>
        </p:spPr>
        <p:txBody>
          <a:bodyPr/>
          <a:lstStyle/>
          <a:p>
            <a:pPr algn="ctr"/>
            <a:r>
              <a:rPr lang="en-US" dirty="0">
                <a:solidFill>
                  <a:schemeClr val="accent1"/>
                </a:solidFill>
                <a:effectLst>
                  <a:outerShdw blurRad="152400" dist="50800" dir="5400000" algn="ctr" rotWithShape="0">
                    <a:srgbClr val="000000">
                      <a:alpha val="74000"/>
                    </a:srgbClr>
                  </a:outerShdw>
                  <a:reflection stA="0" endPos="68000" dist="50800" dir="5400000" sy="-100000" algn="bl" rotWithShape="0"/>
                </a:effectLst>
              </a:rPr>
              <a:t>Data Preparation</a:t>
            </a:r>
          </a:p>
        </p:txBody>
      </p:sp>
      <p:sp>
        <p:nvSpPr>
          <p:cNvPr id="3" name="Subtitle 2">
            <a:extLst>
              <a:ext uri="{FF2B5EF4-FFF2-40B4-BE49-F238E27FC236}">
                <a16:creationId xmlns:a16="http://schemas.microsoft.com/office/drawing/2014/main" id="{2338C61B-2A77-3690-B237-FB674BAB43AC}"/>
              </a:ext>
            </a:extLst>
          </p:cNvPr>
          <p:cNvSpPr>
            <a:spLocks noGrp="1"/>
          </p:cNvSpPr>
          <p:nvPr>
            <p:ph type="subTitle" idx="1"/>
          </p:nvPr>
        </p:nvSpPr>
        <p:spPr>
          <a:xfrm>
            <a:off x="838200" y="1504950"/>
            <a:ext cx="10515600" cy="4552950"/>
          </a:xfrm>
        </p:spPr>
        <p:txBody>
          <a:bodyPr>
            <a:normAutofit lnSpcReduction="10000"/>
          </a:bodyPr>
          <a:lstStyle/>
          <a:p>
            <a:pPr marL="342900" indent="-342900">
              <a:buFontTx/>
              <a:buChar char="-"/>
            </a:pPr>
            <a:r>
              <a:rPr lang="en-US" sz="2000" dirty="0">
                <a:solidFill>
                  <a:schemeClr val="bg1"/>
                </a:solidFill>
                <a:latin typeface="Arial Rounded MT Bold" panose="020F0704030504030204" pitchFamily="34" charset="0"/>
              </a:rPr>
              <a:t>This is the stage of preparing our data to make it suitable for the model development stage.</a:t>
            </a:r>
          </a:p>
          <a:p>
            <a:pPr marL="342900" indent="-342900">
              <a:buFontTx/>
              <a:buChar char="-"/>
            </a:pPr>
            <a:r>
              <a:rPr lang="en-US" sz="2000" dirty="0">
                <a:solidFill>
                  <a:schemeClr val="bg1"/>
                </a:solidFill>
                <a:latin typeface="Arial Rounded MT Bold" panose="020F0704030504030204" pitchFamily="34" charset="0"/>
              </a:rPr>
              <a:t>We first standardized some features in order to put them in a similar range.</a:t>
            </a:r>
          </a:p>
          <a:p>
            <a:pPr marL="342900" indent="-342900">
              <a:buFontTx/>
              <a:buChar char="-"/>
            </a:pPr>
            <a:r>
              <a:rPr lang="en-US" sz="2000" dirty="0">
                <a:solidFill>
                  <a:schemeClr val="bg1"/>
                </a:solidFill>
                <a:latin typeface="Arial Rounded MT Bold" panose="020F0704030504030204" pitchFamily="34" charset="0"/>
              </a:rPr>
              <a:t>Then, we picked our numerical features and checked the correlation between them and the price in order to determine which features we are going to pick for our model development stage.</a:t>
            </a:r>
          </a:p>
          <a:p>
            <a:pPr marL="342900" indent="-342900">
              <a:buFontTx/>
              <a:buChar char="-"/>
            </a:pPr>
            <a:r>
              <a:rPr lang="en-US" sz="2000" dirty="0">
                <a:solidFill>
                  <a:schemeClr val="bg1"/>
                </a:solidFill>
                <a:latin typeface="Arial Rounded MT Bold" panose="020F0704030504030204" pitchFamily="34" charset="0"/>
              </a:rPr>
              <a:t>We made that step by visualizing the correlation using both regression plot and heatmap.</a:t>
            </a:r>
          </a:p>
          <a:p>
            <a:pPr marL="342900" indent="-342900">
              <a:buFontTx/>
              <a:buChar char="-"/>
            </a:pPr>
            <a:r>
              <a:rPr lang="en-US" sz="2000" dirty="0">
                <a:solidFill>
                  <a:schemeClr val="bg1"/>
                </a:solidFill>
                <a:latin typeface="Arial Rounded MT Bold" panose="020F0704030504030204" pitchFamily="34" charset="0"/>
              </a:rPr>
              <a:t>After we picked our numerical features, we applied the same process on the categorical features but this time using the boxplot.</a:t>
            </a:r>
          </a:p>
          <a:p>
            <a:pPr marL="342900" indent="-342900">
              <a:buFontTx/>
              <a:buChar char="-"/>
            </a:pPr>
            <a:r>
              <a:rPr lang="en-US" sz="2000" dirty="0">
                <a:solidFill>
                  <a:schemeClr val="bg1"/>
                </a:solidFill>
                <a:latin typeface="Arial Rounded MT Bold" panose="020F0704030504030204" pitchFamily="34" charset="0"/>
              </a:rPr>
              <a:t>After we picked our categorical features, we label encoded them so that we can pass them to our model.</a:t>
            </a:r>
            <a:endParaRPr lang="en-US" sz="2000" dirty="0"/>
          </a:p>
          <a:p>
            <a:pPr lvl="1"/>
            <a:endParaRPr lang="en-US" dirty="0"/>
          </a:p>
          <a:p>
            <a:pPr lvl="1"/>
            <a:endParaRPr lang="en-US" dirty="0"/>
          </a:p>
        </p:txBody>
      </p:sp>
    </p:spTree>
    <p:extLst>
      <p:ext uri="{BB962C8B-B14F-4D97-AF65-F5344CB8AC3E}">
        <p14:creationId xmlns:p14="http://schemas.microsoft.com/office/powerpoint/2010/main" val="234781833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7028E-504D-42FB-1834-F8CB80285605}"/>
              </a:ext>
            </a:extLst>
          </p:cNvPr>
          <p:cNvSpPr>
            <a:spLocks noGrp="1"/>
          </p:cNvSpPr>
          <p:nvPr>
            <p:ph type="ctrTitle"/>
          </p:nvPr>
        </p:nvSpPr>
        <p:spPr>
          <a:xfrm>
            <a:off x="838200" y="365760"/>
            <a:ext cx="10515600" cy="1139190"/>
          </a:xfrm>
        </p:spPr>
        <p:txBody>
          <a:bodyPr/>
          <a:lstStyle/>
          <a:p>
            <a:pPr algn="ctr"/>
            <a:r>
              <a:rPr lang="en-US" dirty="0">
                <a:solidFill>
                  <a:schemeClr val="accent1"/>
                </a:solidFill>
                <a:effectLst>
                  <a:outerShdw blurRad="152400" dist="50800" dir="5400000" algn="ctr" rotWithShape="0">
                    <a:srgbClr val="000000">
                      <a:alpha val="74000"/>
                    </a:srgbClr>
                  </a:outerShdw>
                  <a:reflection stA="0" endPos="68000" dist="50800" dir="5400000" sy="-100000" algn="bl" rotWithShape="0"/>
                </a:effectLst>
              </a:rPr>
              <a:t>Model Used</a:t>
            </a:r>
          </a:p>
        </p:txBody>
      </p:sp>
      <p:sp>
        <p:nvSpPr>
          <p:cNvPr id="3" name="Subtitle 2">
            <a:extLst>
              <a:ext uri="{FF2B5EF4-FFF2-40B4-BE49-F238E27FC236}">
                <a16:creationId xmlns:a16="http://schemas.microsoft.com/office/drawing/2014/main" id="{2338C61B-2A77-3690-B237-FB674BAB43AC}"/>
              </a:ext>
            </a:extLst>
          </p:cNvPr>
          <p:cNvSpPr>
            <a:spLocks noGrp="1"/>
          </p:cNvSpPr>
          <p:nvPr>
            <p:ph type="subTitle" idx="1"/>
          </p:nvPr>
        </p:nvSpPr>
        <p:spPr>
          <a:xfrm>
            <a:off x="838200" y="2494718"/>
            <a:ext cx="10515600" cy="2738576"/>
          </a:xfrm>
        </p:spPr>
        <p:txBody>
          <a:bodyPr>
            <a:normAutofit/>
          </a:bodyPr>
          <a:lstStyle/>
          <a:p>
            <a:pPr marL="342900" indent="-342900">
              <a:buFontTx/>
              <a:buChar char="-"/>
            </a:pPr>
            <a:r>
              <a:rPr lang="en-US" sz="2000" dirty="0">
                <a:solidFill>
                  <a:schemeClr val="bg1"/>
                </a:solidFill>
                <a:latin typeface="Arial Rounded MT Bold" panose="020F0704030504030204" pitchFamily="34" charset="0"/>
              </a:rPr>
              <a:t>After we understood our data, cleaned it and picked our suitable features. It’s time to create our model.</a:t>
            </a:r>
          </a:p>
          <a:p>
            <a:pPr marL="342900" indent="-342900">
              <a:buFontTx/>
              <a:buChar char="-"/>
            </a:pPr>
            <a:r>
              <a:rPr lang="en-US" sz="2000" dirty="0">
                <a:solidFill>
                  <a:schemeClr val="bg1"/>
                </a:solidFill>
                <a:latin typeface="Arial Rounded MT Bold" panose="020F0704030504030204" pitchFamily="34" charset="0"/>
              </a:rPr>
              <a:t>Since our label is a continuous value and we want to estimate it using more than one feature, we will use the </a:t>
            </a:r>
            <a:r>
              <a:rPr lang="en-US" sz="2000" dirty="0">
                <a:solidFill>
                  <a:srgbClr val="FF0000"/>
                </a:solidFill>
                <a:latin typeface="Arial Rounded MT Bold" panose="020F0704030504030204" pitchFamily="34" charset="0"/>
              </a:rPr>
              <a:t>Multiple Linear Regression </a:t>
            </a:r>
            <a:r>
              <a:rPr lang="en-US" sz="2000" dirty="0">
                <a:solidFill>
                  <a:schemeClr val="bg1"/>
                </a:solidFill>
                <a:latin typeface="Arial Rounded MT Bold" panose="020F0704030504030204" pitchFamily="34" charset="0"/>
              </a:rPr>
              <a:t>Model.</a:t>
            </a:r>
          </a:p>
          <a:p>
            <a:pPr marL="342900" indent="-342900">
              <a:buFontTx/>
              <a:buChar char="-"/>
            </a:pPr>
            <a:r>
              <a:rPr lang="en-US" sz="2000" dirty="0">
                <a:solidFill>
                  <a:schemeClr val="bg1"/>
                </a:solidFill>
                <a:latin typeface="Arial Rounded MT Bold" panose="020F0704030504030204" pitchFamily="34" charset="0"/>
              </a:rPr>
              <a:t>Multiple Linear Regression is a statistical technique that uses several explanatory variables to predict the outcome of a response variable.</a:t>
            </a:r>
            <a:endParaRPr lang="en-US" dirty="0">
              <a:latin typeface="Arial Rounded MT Bold" panose="020F0704030504030204" pitchFamily="34" charset="0"/>
            </a:endParaRPr>
          </a:p>
          <a:p>
            <a:pPr lvl="1"/>
            <a:endParaRPr lang="en-US" dirty="0"/>
          </a:p>
        </p:txBody>
      </p:sp>
    </p:spTree>
    <p:extLst>
      <p:ext uri="{BB962C8B-B14F-4D97-AF65-F5344CB8AC3E}">
        <p14:creationId xmlns:p14="http://schemas.microsoft.com/office/powerpoint/2010/main" val="394858171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7028E-504D-42FB-1834-F8CB80285605}"/>
              </a:ext>
            </a:extLst>
          </p:cNvPr>
          <p:cNvSpPr>
            <a:spLocks noGrp="1"/>
          </p:cNvSpPr>
          <p:nvPr>
            <p:ph type="ctrTitle"/>
          </p:nvPr>
        </p:nvSpPr>
        <p:spPr>
          <a:xfrm>
            <a:off x="838200" y="365760"/>
            <a:ext cx="10515600" cy="1139190"/>
          </a:xfrm>
        </p:spPr>
        <p:txBody>
          <a:bodyPr/>
          <a:lstStyle/>
          <a:p>
            <a:pPr algn="ctr"/>
            <a:r>
              <a:rPr lang="en-US" dirty="0">
                <a:solidFill>
                  <a:schemeClr val="accent1"/>
                </a:solidFill>
                <a:effectLst>
                  <a:outerShdw blurRad="152400" dist="50800" dir="5400000" algn="ctr" rotWithShape="0">
                    <a:srgbClr val="000000">
                      <a:alpha val="74000"/>
                    </a:srgbClr>
                  </a:outerShdw>
                  <a:reflection stA="0" endPos="68000" dist="50800" dir="5400000" sy="-100000" algn="bl" rotWithShape="0"/>
                </a:effectLst>
              </a:rPr>
              <a:t>Model Evaluation</a:t>
            </a:r>
          </a:p>
        </p:txBody>
      </p:sp>
      <p:sp>
        <p:nvSpPr>
          <p:cNvPr id="3" name="Subtitle 2">
            <a:extLst>
              <a:ext uri="{FF2B5EF4-FFF2-40B4-BE49-F238E27FC236}">
                <a16:creationId xmlns:a16="http://schemas.microsoft.com/office/drawing/2014/main" id="{2338C61B-2A77-3690-B237-FB674BAB43AC}"/>
              </a:ext>
            </a:extLst>
          </p:cNvPr>
          <p:cNvSpPr>
            <a:spLocks noGrp="1"/>
          </p:cNvSpPr>
          <p:nvPr>
            <p:ph type="subTitle" idx="1"/>
          </p:nvPr>
        </p:nvSpPr>
        <p:spPr>
          <a:xfrm>
            <a:off x="838200" y="1939956"/>
            <a:ext cx="10515600" cy="3422157"/>
          </a:xfrm>
        </p:spPr>
        <p:txBody>
          <a:bodyPr>
            <a:normAutofit/>
          </a:bodyPr>
          <a:lstStyle/>
          <a:p>
            <a:pPr lvl="1"/>
            <a:endParaRPr lang="en-US" dirty="0"/>
          </a:p>
          <a:p>
            <a:pPr marL="342900" indent="-342900">
              <a:buFontTx/>
              <a:buChar char="-"/>
            </a:pPr>
            <a:r>
              <a:rPr lang="en-US" sz="2000" dirty="0">
                <a:solidFill>
                  <a:schemeClr val="bg1"/>
                </a:solidFill>
                <a:latin typeface="Arial Rounded MT Bold" panose="020F0704030504030204" pitchFamily="34" charset="0"/>
              </a:rPr>
              <a:t>After we finished developing our model, we must check its accuracy.</a:t>
            </a:r>
          </a:p>
          <a:p>
            <a:pPr marL="342900" indent="-342900">
              <a:buFontTx/>
              <a:buChar char="-"/>
            </a:pPr>
            <a:r>
              <a:rPr lang="en-US" sz="2000" dirty="0">
                <a:solidFill>
                  <a:schemeClr val="bg1"/>
                </a:solidFill>
                <a:latin typeface="Arial Rounded MT Bold" panose="020F0704030504030204" pitchFamily="34" charset="0"/>
              </a:rPr>
              <a:t>First, we printed the predicted value and the real value of the first 5 samples in our testing set in order to make sure that our model is working.</a:t>
            </a:r>
          </a:p>
          <a:p>
            <a:pPr marL="342900" indent="-342900">
              <a:buFontTx/>
              <a:buChar char="-"/>
            </a:pPr>
            <a:r>
              <a:rPr lang="en-US" sz="2000" dirty="0">
                <a:solidFill>
                  <a:schemeClr val="bg1"/>
                </a:solidFill>
                <a:latin typeface="Arial Rounded MT Bold" panose="020F0704030504030204" pitchFamily="34" charset="0"/>
              </a:rPr>
              <a:t>Then, we printed the accuracy of our model using the r2 score technique.                   (we multiplied it by 100 in order to get a percentage)</a:t>
            </a:r>
          </a:p>
          <a:p>
            <a:pPr marL="342900" indent="-342900">
              <a:buFontTx/>
              <a:buChar char="-"/>
            </a:pPr>
            <a:r>
              <a:rPr lang="en-US" sz="2000" dirty="0">
                <a:solidFill>
                  <a:schemeClr val="bg1"/>
                </a:solidFill>
                <a:latin typeface="Arial Rounded MT Bold" panose="020F0704030504030204" pitchFamily="34" charset="0"/>
              </a:rPr>
              <a:t>Our model accuracy is </a:t>
            </a:r>
            <a:r>
              <a:rPr lang="en-US" sz="2000" b="1" dirty="0">
                <a:solidFill>
                  <a:srgbClr val="FF0000"/>
                </a:solidFill>
                <a:latin typeface="Arial Rounded MT Bold" panose="020F0704030504030204" pitchFamily="34" charset="0"/>
              </a:rPr>
              <a:t>88.02 %</a:t>
            </a:r>
          </a:p>
          <a:p>
            <a:pPr lvl="1"/>
            <a:endParaRPr lang="en-US" dirty="0"/>
          </a:p>
        </p:txBody>
      </p:sp>
    </p:spTree>
    <p:extLst>
      <p:ext uri="{BB962C8B-B14F-4D97-AF65-F5344CB8AC3E}">
        <p14:creationId xmlns:p14="http://schemas.microsoft.com/office/powerpoint/2010/main" val="90931106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7028E-504D-42FB-1834-F8CB80285605}"/>
              </a:ext>
            </a:extLst>
          </p:cNvPr>
          <p:cNvSpPr>
            <a:spLocks noGrp="1"/>
          </p:cNvSpPr>
          <p:nvPr>
            <p:ph type="ctrTitle"/>
          </p:nvPr>
        </p:nvSpPr>
        <p:spPr>
          <a:xfrm>
            <a:off x="653064" y="2859405"/>
            <a:ext cx="10515600" cy="1139190"/>
          </a:xfrm>
          <a:effectLst>
            <a:outerShdw blurRad="63500" sx="102000" sy="102000" algn="ctr" rotWithShape="0">
              <a:prstClr val="black">
                <a:alpha val="40000"/>
              </a:prstClr>
            </a:outerShdw>
          </a:effectLst>
        </p:spPr>
        <p:txBody>
          <a:bodyPr>
            <a:noAutofit/>
            <a:scene3d>
              <a:camera prst="orthographicFront"/>
              <a:lightRig rig="threePt" dir="t"/>
            </a:scene3d>
            <a:sp3d extrusionH="57150">
              <a:bevelT w="38100" h="38100" prst="relaxedInset"/>
            </a:sp3d>
          </a:bodyPr>
          <a:lstStyle/>
          <a:p>
            <a:pPr algn="ctr"/>
            <a:r>
              <a:rPr lang="en-US" sz="8800" dirty="0">
                <a:pattFill prst="pct5">
                  <a:fgClr>
                    <a:schemeClr val="bg2"/>
                  </a:fgClr>
                  <a:bgClr>
                    <a:schemeClr val="bg1"/>
                  </a:bgClr>
                </a:pattFill>
                <a:effectLst>
                  <a:innerShdw blurRad="292100" dist="1206500" dir="13500000">
                    <a:prstClr val="black">
                      <a:alpha val="50000"/>
                    </a:prstClr>
                  </a:innerShdw>
                  <a:reflection stA="0" endPos="68000" dist="50800" dir="5400000" sy="-100000" algn="bl" rotWithShape="0"/>
                </a:effectLst>
                <a:latin typeface="Segoe UI Black" panose="020B0A02040204020203" pitchFamily="34" charset="0"/>
                <a:ea typeface="Segoe UI Black" panose="020B0A02040204020203" pitchFamily="34" charset="0"/>
              </a:rPr>
              <a:t>Thank You!</a:t>
            </a:r>
          </a:p>
        </p:txBody>
      </p:sp>
    </p:spTree>
    <p:extLst>
      <p:ext uri="{BB962C8B-B14F-4D97-AF65-F5344CB8AC3E}">
        <p14:creationId xmlns:p14="http://schemas.microsoft.com/office/powerpoint/2010/main" val="68986055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docProps/app.xml><?xml version="1.0" encoding="utf-8"?>
<Properties xmlns="http://schemas.openxmlformats.org/officeDocument/2006/extended-properties" xmlns:vt="http://schemas.openxmlformats.org/officeDocument/2006/docPropsVTypes">
  <TotalTime>343</TotalTime>
  <Words>548</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Aharoni</vt:lpstr>
      <vt:lpstr>Arial</vt:lpstr>
      <vt:lpstr>Arial Rounded MT Bold</vt:lpstr>
      <vt:lpstr>Avenir Next LT Pro</vt:lpstr>
      <vt:lpstr>Georgia Pro Black</vt:lpstr>
      <vt:lpstr>Segoe UI Black</vt:lpstr>
      <vt:lpstr>FadeVTI</vt:lpstr>
      <vt:lpstr>PowerPoint Presentation</vt:lpstr>
      <vt:lpstr>Business Question</vt:lpstr>
      <vt:lpstr>Data Understanding</vt:lpstr>
      <vt:lpstr>Data Preparation</vt:lpstr>
      <vt:lpstr>Model Used</vt:lpstr>
      <vt:lpstr>Model Evaluation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marawan mostafa mahmoud</dc:creator>
  <cp:lastModifiedBy>marawan mostafa mahmoud</cp:lastModifiedBy>
  <cp:revision>2</cp:revision>
  <dcterms:created xsi:type="dcterms:W3CDTF">2022-05-21T21:26:32Z</dcterms:created>
  <dcterms:modified xsi:type="dcterms:W3CDTF">2022-05-24T15:47:10Z</dcterms:modified>
</cp:coreProperties>
</file>