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26"/>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4" r:id="rId15"/>
    <p:sldId id="285" r:id="rId16"/>
    <p:sldId id="286" r:id="rId17"/>
    <p:sldId id="287" r:id="rId18"/>
    <p:sldId id="288" r:id="rId19"/>
    <p:sldId id="289" r:id="rId20"/>
    <p:sldId id="293" r:id="rId21"/>
    <p:sldId id="283" r:id="rId22"/>
    <p:sldId id="292"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88" autoAdjust="0"/>
    <p:restoredTop sz="95179" autoAdjust="0"/>
  </p:normalViewPr>
  <p:slideViewPr>
    <p:cSldViewPr snapToGrid="0">
      <p:cViewPr varScale="1">
        <p:scale>
          <a:sx n="82" d="100"/>
          <a:sy n="82" d="100"/>
        </p:scale>
        <p:origin x="3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91CE1-8FE5-49CC-A0ED-0D9730AB0E9F}" type="datetimeFigureOut">
              <a:rPr lang="en-US" smtClean="0"/>
              <a:t>7/11/2022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59699-99D1-4098-9516-2D09EED4B88C}" type="slidenum">
              <a:rPr lang="en-US" smtClean="0"/>
              <a:t>‹#›</a:t>
            </a:fld>
            <a:endParaRPr lang="en-US"/>
          </a:p>
        </p:txBody>
      </p:sp>
    </p:spTree>
    <p:extLst>
      <p:ext uri="{BB962C8B-B14F-4D97-AF65-F5344CB8AC3E}">
        <p14:creationId xmlns:p14="http://schemas.microsoft.com/office/powerpoint/2010/main" val="400951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https://levity.ai/blog/difference-machine-learning-deep-learning</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2</a:t>
            </a:fld>
            <a:endParaRPr lang="en-US"/>
          </a:p>
        </p:txBody>
      </p:sp>
    </p:spTree>
    <p:extLst>
      <p:ext uri="{BB962C8B-B14F-4D97-AF65-F5344CB8AC3E}">
        <p14:creationId xmlns:p14="http://schemas.microsoft.com/office/powerpoint/2010/main" val="2174891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Anggap</a:t>
            </a:r>
            <a:r>
              <a:rPr lang="en-US" dirty="0" smtClean="0"/>
              <a:t> data </a:t>
            </a:r>
            <a:r>
              <a:rPr lang="en-US" dirty="0" err="1" smtClean="0"/>
              <a:t>ini</a:t>
            </a:r>
            <a:r>
              <a:rPr lang="en-US" dirty="0" smtClean="0"/>
              <a:t> 1 </a:t>
            </a:r>
            <a:r>
              <a:rPr lang="en-US" dirty="0" err="1" smtClean="0"/>
              <a:t>baris</a:t>
            </a:r>
            <a:r>
              <a:rPr lang="en-US" dirty="0" smtClean="0"/>
              <a:t> </a:t>
            </a:r>
            <a:r>
              <a:rPr lang="en-US" dirty="0" err="1" smtClean="0"/>
              <a:t>dengan</a:t>
            </a:r>
            <a:r>
              <a:rPr lang="en-US" dirty="0" smtClean="0"/>
              <a:t> 5 </a:t>
            </a:r>
            <a:r>
              <a:rPr lang="en-US" dirty="0" err="1" smtClean="0"/>
              <a:t>fitur</a:t>
            </a:r>
            <a:r>
              <a:rPr lang="en-US" baseline="0" dirty="0" smtClean="0"/>
              <a:t> </a:t>
            </a:r>
            <a:r>
              <a:rPr lang="en-US" baseline="0" dirty="0" err="1" smtClean="0"/>
              <a:t>dan</a:t>
            </a:r>
            <a:r>
              <a:rPr lang="en-US" baseline="0" dirty="0" smtClean="0"/>
              <a:t> target/</a:t>
            </a:r>
            <a:r>
              <a:rPr lang="en-US" baseline="0" dirty="0" err="1" smtClean="0"/>
              <a:t>classnya</a:t>
            </a:r>
            <a:r>
              <a:rPr lang="en-US" baseline="0" dirty="0" smtClean="0"/>
              <a:t> 2</a:t>
            </a:r>
            <a:endParaRPr lang="en-US" dirty="0" smtClean="0"/>
          </a:p>
          <a:p>
            <a:r>
              <a:rPr lang="en-US" dirty="0" smtClean="0"/>
              <a:t>https://www.w3schools.com/ai/ai_perceptrons.asp</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11</a:t>
            </a:fld>
            <a:endParaRPr lang="en-US"/>
          </a:p>
        </p:txBody>
      </p:sp>
    </p:spTree>
    <p:extLst>
      <p:ext uri="{BB962C8B-B14F-4D97-AF65-F5344CB8AC3E}">
        <p14:creationId xmlns:p14="http://schemas.microsoft.com/office/powerpoint/2010/main" val="33220818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12</a:t>
            </a:fld>
            <a:endParaRPr lang="en-US"/>
          </a:p>
        </p:txBody>
      </p:sp>
    </p:spTree>
    <p:extLst>
      <p:ext uri="{BB962C8B-B14F-4D97-AF65-F5344CB8AC3E}">
        <p14:creationId xmlns:p14="http://schemas.microsoft.com/office/powerpoint/2010/main" val="15231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cap="none" dirty="0" smtClean="0"/>
              <a:t>https://towardsdatascience.com/a-look-at-precision-recall-and-f1-score-36b5fd0dd3ec#:~:text=F1%2Dscore%20when%20Precision%20%3D%201.0%20and%20Recall%20%3D%200.01%20to%201.0&amp;text=F1%2Dscore%20when%20precision%20%3D%201.0,varies%20from%200.01%20to%201.0.</a:t>
            </a:r>
          </a:p>
          <a:p>
            <a:r>
              <a:rPr lang="en-US" sz="1200" cap="none" dirty="0" smtClean="0"/>
              <a:t>https://developers.google.com/machine-learning/crash-course/classification/check-your-understanding-accuracy-precision-recall?hl=id</a:t>
            </a:r>
          </a:p>
          <a:p>
            <a:r>
              <a:rPr lang="en-US" sz="1200" cap="none" dirty="0" smtClean="0"/>
              <a:t>https://datascience.stackexchange.com/questions/73143/will-increasing-threshold-always-increase-precision</a:t>
            </a:r>
          </a:p>
          <a:p>
            <a:endParaRPr lang="en-US" sz="1200" cap="none"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sv-SE" sz="1200" cap="none" dirty="0" smtClean="0"/>
              <a:t>Dalam kasus ini misal kita ingin lebih banyak yang ke konser maka </a:t>
            </a:r>
            <a:endParaRPr lang="en-US" sz="1200" cap="none" dirty="0" smtClean="0"/>
          </a:p>
          <a:p>
            <a:endParaRPr lang="en-US" sz="1200" cap="none" dirty="0" smtClean="0"/>
          </a:p>
          <a:p>
            <a:r>
              <a:rPr lang="en-US" sz="1200" cap="none" dirty="0" smtClean="0"/>
              <a:t>Precision is great to focus on if you want to minimize false positives. Precision talks about how precise/accurate your model is out of those predicted positive, how many of them are actual positive.</a:t>
            </a:r>
          </a:p>
          <a:p>
            <a:r>
              <a:rPr lang="en-US" sz="1200" b="0" i="0" kern="1200" dirty="0" smtClean="0">
                <a:solidFill>
                  <a:schemeClr val="tx1"/>
                </a:solidFill>
                <a:effectLst/>
                <a:latin typeface="+mn-lt"/>
                <a:ea typeface="+mn-ea"/>
                <a:cs typeface="+mn-cs"/>
              </a:rPr>
              <a:t>In general, raising the classification threshold reduces false positives, thus </a:t>
            </a:r>
            <a:r>
              <a:rPr lang="en-US" sz="1200" b="1" i="0" kern="1200" dirty="0" smtClean="0">
                <a:solidFill>
                  <a:schemeClr val="tx1"/>
                </a:solidFill>
                <a:effectLst/>
                <a:latin typeface="+mn-lt"/>
                <a:ea typeface="+mn-ea"/>
                <a:cs typeface="+mn-cs"/>
              </a:rPr>
              <a:t>raising precision</a:t>
            </a:r>
            <a:r>
              <a:rPr lang="en-US" sz="1200" b="0" i="0" kern="1200" dirty="0" smtClean="0">
                <a:solidFill>
                  <a:schemeClr val="tx1"/>
                </a:solidFill>
                <a:effectLst/>
                <a:latin typeface="+mn-lt"/>
                <a:ea typeface="+mn-ea"/>
                <a:cs typeface="+mn-cs"/>
              </a:rPr>
              <a:t>.</a:t>
            </a:r>
          </a:p>
          <a:p>
            <a:r>
              <a:rPr lang="en-US" sz="1200" b="0" i="0" kern="1200" cap="none" dirty="0" err="1" smtClean="0">
                <a:solidFill>
                  <a:schemeClr val="tx1"/>
                </a:solidFill>
                <a:effectLst/>
                <a:latin typeface="+mn-lt"/>
                <a:ea typeface="+mn-ea"/>
                <a:cs typeface="+mn-cs"/>
              </a:rPr>
              <a:t>Meminimalkan</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kesalahan</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positif</a:t>
            </a:r>
            <a:r>
              <a:rPr lang="en-US" sz="1200" b="0" i="0" kern="1200" cap="none" baseline="0" dirty="0" smtClean="0">
                <a:solidFill>
                  <a:schemeClr val="tx1"/>
                </a:solidFill>
                <a:effectLst/>
                <a:latin typeface="+mn-lt"/>
                <a:ea typeface="+mn-ea"/>
                <a:cs typeface="+mn-cs"/>
              </a:rPr>
              <a:t> (orang </a:t>
            </a:r>
            <a:r>
              <a:rPr lang="en-US" sz="1200" b="0" i="0" kern="1200" cap="none" baseline="0" dirty="0" err="1" smtClean="0">
                <a:solidFill>
                  <a:schemeClr val="tx1"/>
                </a:solidFill>
                <a:effectLst/>
                <a:latin typeface="+mn-lt"/>
                <a:ea typeface="+mn-ea"/>
                <a:cs typeface="+mn-cs"/>
              </a:rPr>
              <a:t>tidak</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pergi</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ke</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konser</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tapi</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dianggap</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pergi</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atau</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kita</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ingin</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banyak</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yg</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prediksi</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yg</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ke</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konser</a:t>
            </a:r>
            <a:r>
              <a:rPr lang="en-US" sz="1200" b="0" i="0" kern="1200" cap="none" baseline="0" dirty="0" smtClean="0">
                <a:solidFill>
                  <a:schemeClr val="tx1"/>
                </a:solidFill>
                <a:effectLst/>
                <a:latin typeface="+mn-lt"/>
                <a:ea typeface="+mn-ea"/>
                <a:cs typeface="+mn-cs"/>
              </a:rPr>
              <a:t>.</a:t>
            </a:r>
          </a:p>
          <a:p>
            <a:endParaRPr lang="en-US" sz="1200" b="0" i="0" kern="1200" cap="none"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Raising our classification threshold will cause the number of true positives to decrease or stay the same and will cause the number of false negatives to increase or stay the same. Thus, recall will either stay constant or decrease.</a:t>
            </a:r>
          </a:p>
          <a:p>
            <a:r>
              <a:rPr lang="en-US" sz="1200" b="0" i="0" kern="1200" cap="none" baseline="0" dirty="0" err="1" smtClean="0">
                <a:solidFill>
                  <a:schemeClr val="tx1"/>
                </a:solidFill>
                <a:effectLst/>
                <a:latin typeface="+mn-lt"/>
                <a:ea typeface="+mn-ea"/>
                <a:cs typeface="+mn-cs"/>
              </a:rPr>
              <a:t>Tetap</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sama</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recallnya</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atau</a:t>
            </a:r>
            <a:r>
              <a:rPr lang="en-US" sz="1200" b="0" i="0" kern="1200" cap="none" baseline="0" dirty="0" smtClean="0">
                <a:solidFill>
                  <a:schemeClr val="tx1"/>
                </a:solidFill>
                <a:effectLst/>
                <a:latin typeface="+mn-lt"/>
                <a:ea typeface="+mn-ea"/>
                <a:cs typeface="+mn-cs"/>
              </a:rPr>
              <a:t> </a:t>
            </a:r>
            <a:r>
              <a:rPr lang="en-US" sz="1200" b="0" i="0" kern="1200" cap="none" baseline="0" dirty="0" err="1" smtClean="0">
                <a:solidFill>
                  <a:schemeClr val="tx1"/>
                </a:solidFill>
                <a:effectLst/>
                <a:latin typeface="+mn-lt"/>
                <a:ea typeface="+mn-ea"/>
                <a:cs typeface="+mn-cs"/>
              </a:rPr>
              <a:t>menurun</a:t>
            </a:r>
            <a:endParaRPr lang="en-US" sz="1200" b="0" i="0" kern="1200" cap="none" baseline="0" dirty="0" smtClean="0">
              <a:solidFill>
                <a:schemeClr val="tx1"/>
              </a:solidFill>
              <a:effectLst/>
              <a:latin typeface="+mn-lt"/>
              <a:ea typeface="+mn-ea"/>
              <a:cs typeface="+mn-cs"/>
            </a:endParaRPr>
          </a:p>
          <a:p>
            <a:endParaRPr lang="en-US" sz="1200" b="0" i="0" kern="1200" cap="none" baseline="0" dirty="0" smtClean="0">
              <a:solidFill>
                <a:schemeClr val="tx1"/>
              </a:solidFill>
              <a:effectLst/>
              <a:latin typeface="+mn-lt"/>
              <a:ea typeface="+mn-ea"/>
              <a:cs typeface="+mn-cs"/>
            </a:endParaRPr>
          </a:p>
          <a:p>
            <a:endParaRPr lang="en-US" sz="1200" cap="none" dirty="0" smtClean="0"/>
          </a:p>
          <a:p>
            <a:endParaRPr lang="en-US" sz="1200" cap="none" dirty="0" smtClean="0"/>
          </a:p>
          <a:p>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13</a:t>
            </a:fld>
            <a:endParaRPr lang="en-US"/>
          </a:p>
        </p:txBody>
      </p:sp>
    </p:spTree>
    <p:extLst>
      <p:ext uri="{BB962C8B-B14F-4D97-AF65-F5344CB8AC3E}">
        <p14:creationId xmlns:p14="http://schemas.microsoft.com/office/powerpoint/2010/main" val="13168718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https://www.javatpoint.com/perceptron-in-machine-learning</a:t>
            </a:r>
          </a:p>
          <a:p>
            <a:r>
              <a:rPr lang="en-US" dirty="0" smtClean="0"/>
              <a:t>https://hackernoon.com/everything-you-need-to-know-about-neural-networks-8988c3ee4491</a:t>
            </a:r>
          </a:p>
          <a:p>
            <a:endParaRPr lang="en-US" dirty="0" smtClean="0"/>
          </a:p>
          <a:p>
            <a:r>
              <a:rPr lang="en-US" dirty="0" smtClean="0"/>
              <a:t>BIAS: https://deepai.org/machine-learning-glossary-and-terms/weight-artificial-neural-network#:~:text=What%20is%20Weight%20(Artificial%20Neural,weight%2C%20and%20a%20bias%20value.</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14</a:t>
            </a:fld>
            <a:endParaRPr lang="en-US"/>
          </a:p>
        </p:txBody>
      </p:sp>
    </p:spTree>
    <p:extLst>
      <p:ext uri="{BB962C8B-B14F-4D97-AF65-F5344CB8AC3E}">
        <p14:creationId xmlns:p14="http://schemas.microsoft.com/office/powerpoint/2010/main" val="326455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https://vincentmichael089.medium.com/machine-learning-1-single-layer-perceptron-9d94c62f1970</a:t>
            </a:r>
          </a:p>
          <a:p>
            <a:r>
              <a:rPr lang="en-US" dirty="0" smtClean="0"/>
              <a:t>https://yunusmuhammad007.medium.com/6-artificial-neural-network-ann-part-2-single-layer-perceptron-83f922fefea0</a:t>
            </a:r>
          </a:p>
          <a:p>
            <a:r>
              <a:rPr lang="en-US" dirty="0" smtClean="0"/>
              <a:t>https://slideplayer.com/slide/6318596/</a:t>
            </a:r>
          </a:p>
          <a:p>
            <a:r>
              <a:rPr lang="en-US" dirty="0" smtClean="0"/>
              <a:t>https://www.slideshare.net/TamerAhmedFarrag/03-single-layer-perception-classifier</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15</a:t>
            </a:fld>
            <a:endParaRPr lang="en-US"/>
          </a:p>
        </p:txBody>
      </p:sp>
    </p:spTree>
    <p:extLst>
      <p:ext uri="{BB962C8B-B14F-4D97-AF65-F5344CB8AC3E}">
        <p14:creationId xmlns:p14="http://schemas.microsoft.com/office/powerpoint/2010/main" val="597621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https://medium.com/@samuelsena/pengenalan-deep-learning-part-2-multilayer-perceptron-e8f98d625b09</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16</a:t>
            </a:fld>
            <a:endParaRPr lang="en-US"/>
          </a:p>
        </p:txBody>
      </p:sp>
    </p:spTree>
    <p:extLst>
      <p:ext uri="{BB962C8B-B14F-4D97-AF65-F5344CB8AC3E}">
        <p14:creationId xmlns:p14="http://schemas.microsoft.com/office/powerpoint/2010/main" val="1477130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https://www.analyticsvidhya.com/blog/2021/06/how-does-backward-propagation-work-in-neural-networks/#:~:text=Forward%20Propagation%20is%20the%20way,is%20called%20the%20Backward%20Propagation.</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17</a:t>
            </a:fld>
            <a:endParaRPr lang="en-US"/>
          </a:p>
        </p:txBody>
      </p:sp>
    </p:spTree>
    <p:extLst>
      <p:ext uri="{BB962C8B-B14F-4D97-AF65-F5344CB8AC3E}">
        <p14:creationId xmlns:p14="http://schemas.microsoft.com/office/powerpoint/2010/main" val="1200663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https://towardsdatascience.com/counting-no-of-parameters-in-deep-learning-models-by-hand-8f1716241889</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19</a:t>
            </a:fld>
            <a:endParaRPr lang="en-US"/>
          </a:p>
        </p:txBody>
      </p:sp>
    </p:spTree>
    <p:extLst>
      <p:ext uri="{BB962C8B-B14F-4D97-AF65-F5344CB8AC3E}">
        <p14:creationId xmlns:p14="http://schemas.microsoft.com/office/powerpoint/2010/main" val="3395926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https://machinelearningmastery.com/precision-recall-and-f-measure-for-imbalanced-classification/https://machinelearningmastery.com/precision-recall-and-f-measure-for-imbalanced-classification/</a:t>
            </a:r>
          </a:p>
          <a:p>
            <a:r>
              <a:rPr lang="en-US" dirty="0" smtClean="0"/>
              <a:t>https://towardsdatascience.com/a-look-at-precision-recall-and-f1-score-36b5fd0dd3ec#:~:text=F1%2Dscore%20when%20Precision%20%3D%201.0%20and%20Recall%20%3D%200.01%20to%201.0&amp;text=F1%2Dscore%20when%20precision%20%3D%201.0,varies%20from%200.01%20to%201.0.</a:t>
            </a:r>
          </a:p>
          <a:p>
            <a:endParaRPr lang="en-US" dirty="0" smtClean="0"/>
          </a:p>
          <a:p>
            <a:r>
              <a:rPr lang="en-US" dirty="0" smtClean="0"/>
              <a:t>https://towardsdatascience.com/under-the-hood-how-do-neural-networks-really-work-7b48b171dc8c</a:t>
            </a:r>
          </a:p>
          <a:p>
            <a:r>
              <a:rPr lang="en-US" dirty="0" smtClean="0"/>
              <a:t>https://machinelearningmastery.com/weight-initialization-for-deep-learning-neural-networks/</a:t>
            </a:r>
          </a:p>
          <a:p>
            <a:r>
              <a:rPr lang="en-US" dirty="0" smtClean="0"/>
              <a:t>https://towardsdatascience.com/activation-functions-neural-networks-1cbd9f8d91d6</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21</a:t>
            </a:fld>
            <a:endParaRPr lang="en-US"/>
          </a:p>
        </p:txBody>
      </p:sp>
    </p:spTree>
    <p:extLst>
      <p:ext uri="{BB962C8B-B14F-4D97-AF65-F5344CB8AC3E}">
        <p14:creationId xmlns:p14="http://schemas.microsoft.com/office/powerpoint/2010/main" val="2975950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https://www.kaggle.com/code/vitorgamalemos/multilayer-perceptron-from-scratch</a:t>
            </a:r>
          </a:p>
          <a:p>
            <a:r>
              <a:rPr lang="en-US" dirty="0" smtClean="0"/>
              <a:t>https://www.kaggle.com/search?q=iris+ANN+in%3Anotebooks</a:t>
            </a:r>
          </a:p>
          <a:p>
            <a:r>
              <a:rPr lang="en-US" dirty="0" smtClean="0"/>
              <a:t>https://www.kaggle.com/code/yuqizheng/neural-networks-for-beginners-math-programming</a:t>
            </a:r>
          </a:p>
          <a:p>
            <a:r>
              <a:rPr lang="en-US" dirty="0" smtClean="0"/>
              <a:t>https://www.kaggle.com/code/aishmore/iris-classification-using-ann</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23</a:t>
            </a:fld>
            <a:endParaRPr lang="en-US"/>
          </a:p>
        </p:txBody>
      </p:sp>
    </p:spTree>
    <p:extLst>
      <p:ext uri="{BB962C8B-B14F-4D97-AF65-F5344CB8AC3E}">
        <p14:creationId xmlns:p14="http://schemas.microsoft.com/office/powerpoint/2010/main" val="2573433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https://levity.ai/blog/difference-machine-learning-deep-learning#:~:text=Machine%20learning%20means%20computers%20learning,as%20documents%2C%20images%20and%20text.</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3</a:t>
            </a:fld>
            <a:endParaRPr lang="en-US"/>
          </a:p>
        </p:txBody>
      </p:sp>
    </p:spTree>
    <p:extLst>
      <p:ext uri="{BB962C8B-B14F-4D97-AF65-F5344CB8AC3E}">
        <p14:creationId xmlns:p14="http://schemas.microsoft.com/office/powerpoint/2010/main" val="1084028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https://slideplayer.com/slide/6318596/</a:t>
            </a:r>
          </a:p>
          <a:p>
            <a:r>
              <a:rPr lang="en-US" dirty="0" smtClean="0"/>
              <a:t>https://slideplayer.com/slide/5726881/</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24</a:t>
            </a:fld>
            <a:endParaRPr lang="en-US"/>
          </a:p>
        </p:txBody>
      </p:sp>
    </p:spTree>
    <p:extLst>
      <p:ext uri="{BB962C8B-B14F-4D97-AF65-F5344CB8AC3E}">
        <p14:creationId xmlns:p14="http://schemas.microsoft.com/office/powerpoint/2010/main" val="2833180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https://jelvix.com/blog/ai-vs-machine-learning-vs-deep-learning</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4</a:t>
            </a:fld>
            <a:endParaRPr lang="en-US"/>
          </a:p>
        </p:txBody>
      </p:sp>
    </p:spTree>
    <p:extLst>
      <p:ext uri="{BB962C8B-B14F-4D97-AF65-F5344CB8AC3E}">
        <p14:creationId xmlns:p14="http://schemas.microsoft.com/office/powerpoint/2010/main" val="175766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https://www.analyticsvidhya.com/blog/2020/02/cnn-vs-rnn-vs-mlp-analyzing-3-types-of-neural-networks-in-deep-learning/</a:t>
            </a:r>
          </a:p>
          <a:p>
            <a:r>
              <a:rPr lang="en-US" dirty="0" smtClean="0"/>
              <a:t>https://news.sophos.com/en-us/2017/09/21/man-vs-machine-comparing-artificial-and-biological-neural-networks/</a:t>
            </a:r>
          </a:p>
          <a:p>
            <a:r>
              <a:rPr lang="en-US" dirty="0" smtClean="0"/>
              <a:t>https://steemit.com/technology/@davidfumo/a-gentle-introduction-to-neural-networks</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5</a:t>
            </a:fld>
            <a:endParaRPr lang="en-US"/>
          </a:p>
        </p:txBody>
      </p:sp>
    </p:spTree>
    <p:extLst>
      <p:ext uri="{BB962C8B-B14F-4D97-AF65-F5344CB8AC3E}">
        <p14:creationId xmlns:p14="http://schemas.microsoft.com/office/powerpoint/2010/main" val="782935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https://deepai.org/machine-learning-glossary-and-terms/weight-artificial-neural-network#:~:text=What%20is%20Weight%20(Artificial%20Neural,weight%2C%20and%20a%20bias%20value.</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6</a:t>
            </a:fld>
            <a:endParaRPr lang="en-US"/>
          </a:p>
        </p:txBody>
      </p:sp>
    </p:spTree>
    <p:extLst>
      <p:ext uri="{BB962C8B-B14F-4D97-AF65-F5344CB8AC3E}">
        <p14:creationId xmlns:p14="http://schemas.microsoft.com/office/powerpoint/2010/main" val="2154361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https://steemit.com/technology/@davidfumo/a-gentle-introduction-to-neural-networks</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7</a:t>
            </a:fld>
            <a:endParaRPr lang="en-US"/>
          </a:p>
        </p:txBody>
      </p:sp>
    </p:spTree>
    <p:extLst>
      <p:ext uri="{BB962C8B-B14F-4D97-AF65-F5344CB8AC3E}">
        <p14:creationId xmlns:p14="http://schemas.microsoft.com/office/powerpoint/2010/main" val="2841564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https://www.javatpoint.com/perceptron-in-machine-learning</a:t>
            </a:r>
          </a:p>
          <a:p>
            <a:r>
              <a:rPr lang="en-US" dirty="0" smtClean="0"/>
              <a:t>https://www.simplilearn.com/tutorials/deep-learning-tutorial/perceptron</a:t>
            </a:r>
          </a:p>
          <a:p>
            <a:r>
              <a:rPr lang="en-US" dirty="0" smtClean="0"/>
              <a:t>https://www.w3schools.com/ai/ai_perceptrons.asp</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8</a:t>
            </a:fld>
            <a:endParaRPr lang="en-US"/>
          </a:p>
        </p:txBody>
      </p:sp>
    </p:spTree>
    <p:extLst>
      <p:ext uri="{BB962C8B-B14F-4D97-AF65-F5344CB8AC3E}">
        <p14:creationId xmlns:p14="http://schemas.microsoft.com/office/powerpoint/2010/main" val="78880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https://www.javatpoint.com/perceptron-in-machine-learning</a:t>
            </a:r>
          </a:p>
          <a:p>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9</a:t>
            </a:fld>
            <a:endParaRPr lang="en-US"/>
          </a:p>
        </p:txBody>
      </p:sp>
    </p:spTree>
    <p:extLst>
      <p:ext uri="{BB962C8B-B14F-4D97-AF65-F5344CB8AC3E}">
        <p14:creationId xmlns:p14="http://schemas.microsoft.com/office/powerpoint/2010/main" val="1398188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https://towardsdatascience.com/what-the-hell-is-perceptron-626217814f53</a:t>
            </a:r>
          </a:p>
          <a:p>
            <a:r>
              <a:rPr lang="en-US" dirty="0" err="1" smtClean="0"/>
              <a:t>Tetha</a:t>
            </a:r>
            <a:r>
              <a:rPr lang="en-US" dirty="0" smtClean="0"/>
              <a:t>= threshold</a:t>
            </a:r>
          </a:p>
          <a:p>
            <a:r>
              <a:rPr lang="en-US" sz="1200" b="0" i="0" kern="1200" dirty="0" smtClean="0">
                <a:solidFill>
                  <a:schemeClr val="tx1"/>
                </a:solidFill>
                <a:effectLst/>
                <a:latin typeface="+mn-lt"/>
                <a:ea typeface="+mn-ea"/>
                <a:cs typeface="+mn-cs"/>
              </a:rPr>
              <a:t>In short, </a:t>
            </a:r>
            <a:r>
              <a:rPr lang="en-US" sz="1200" b="1" i="0" kern="1200" dirty="0" smtClean="0">
                <a:solidFill>
                  <a:schemeClr val="tx1"/>
                </a:solidFill>
                <a:effectLst/>
                <a:latin typeface="+mn-lt"/>
                <a:ea typeface="+mn-ea"/>
                <a:cs typeface="+mn-cs"/>
              </a:rPr>
              <a:t>the activation functions are used to map the input between the required values like (0, 1) or (-1, 1)</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0559699-99D1-4098-9516-2D09EED4B88C}" type="slidenum">
              <a:rPr lang="en-US" smtClean="0"/>
              <a:t>10</a:t>
            </a:fld>
            <a:endParaRPr lang="en-US"/>
          </a:p>
        </p:txBody>
      </p:sp>
    </p:spTree>
    <p:extLst>
      <p:ext uri="{BB962C8B-B14F-4D97-AF65-F5344CB8AC3E}">
        <p14:creationId xmlns:p14="http://schemas.microsoft.com/office/powerpoint/2010/main" val="8195502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928E4C2-EA9B-4F23-822E-F69A2C6F230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2473822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308776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489495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0507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802684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928E4C2-EA9B-4F23-822E-F69A2C6F2309}"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2989006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5928E4C2-EA9B-4F23-822E-F69A2C6F2309}"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084352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8E4C2-EA9B-4F23-822E-F69A2C6F230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040053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8E4C2-EA9B-4F23-822E-F69A2C6F230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80728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28E4C2-EA9B-4F23-822E-F69A2C6F230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23186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8E4C2-EA9B-4F23-822E-F69A2C6F2309}"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127985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2027316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28E4C2-EA9B-4F23-822E-F69A2C6F2309}"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412895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28E4C2-EA9B-4F23-822E-F69A2C6F2309}"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445632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5928E4C2-EA9B-4F23-822E-F69A2C6F2309}" type="datetimeFigureOut">
              <a:rPr lang="en-US" smtClean="0"/>
              <a:t>7/11/2022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189572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16521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8E4C2-EA9B-4F23-822E-F69A2C6F2309}"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B1D943-32FA-481D-A8BA-913C79114303}" type="slidenum">
              <a:rPr lang="en-US" smtClean="0"/>
              <a:t>‹#›</a:t>
            </a:fld>
            <a:endParaRPr lang="en-US"/>
          </a:p>
        </p:txBody>
      </p:sp>
    </p:spTree>
    <p:extLst>
      <p:ext uri="{BB962C8B-B14F-4D97-AF65-F5344CB8AC3E}">
        <p14:creationId xmlns:p14="http://schemas.microsoft.com/office/powerpoint/2010/main" val="304943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928E4C2-EA9B-4F23-822E-F69A2C6F2309}" type="datetimeFigureOut">
              <a:rPr lang="en-US" smtClean="0"/>
              <a:t>7/11/2022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AB1D943-32FA-481D-A8BA-913C79114303}" type="slidenum">
              <a:rPr lang="en-US" smtClean="0"/>
              <a:t>‹#›</a:t>
            </a:fld>
            <a:endParaRPr lang="en-US"/>
          </a:p>
        </p:txBody>
      </p:sp>
    </p:spTree>
    <p:extLst>
      <p:ext uri="{BB962C8B-B14F-4D97-AF65-F5344CB8AC3E}">
        <p14:creationId xmlns:p14="http://schemas.microsoft.com/office/powerpoint/2010/main" val="349189505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medium.com/towards-data-science/activation-functions-neural-networks-1cbd9f8d91d6"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gi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kaggle.com/code/prashant111/comprehensive-guide-to-ann-with-keras/notebook"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kaggle.com/code/prashant111/keras-basics-for-beginners" TargetMode="External"/><Relationship Id="rId5" Type="http://schemas.openxmlformats.org/officeDocument/2006/relationships/hyperlink" Target="https://www.kaggle.com/code/melihemin/tumor-dedection-tensorflow-functional-api" TargetMode="External"/><Relationship Id="rId4" Type="http://schemas.openxmlformats.org/officeDocument/2006/relationships/hyperlink" Target="https://www.kaggle.com/code/shrutimechlearn/deep-tutorial-1-ann-and-classification/notebook"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code/vitorgamalemos/multilayer-perceptron-from-scratch"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Deep learning</a:t>
            </a:r>
            <a:endParaRPr lang="en-US" dirty="0"/>
          </a:p>
        </p:txBody>
      </p:sp>
      <p:sp>
        <p:nvSpPr>
          <p:cNvPr id="3" name="Subtitle 2"/>
          <p:cNvSpPr>
            <a:spLocks noGrp="1"/>
          </p:cNvSpPr>
          <p:nvPr>
            <p:ph type="subTitle" idx="1"/>
          </p:nvPr>
        </p:nvSpPr>
        <p:spPr/>
        <p:txBody>
          <a:bodyPr/>
          <a:lstStyle/>
          <a:p>
            <a:r>
              <a:rPr lang="en-US" dirty="0" err="1" smtClean="0"/>
              <a:t>Sardi</a:t>
            </a:r>
            <a:r>
              <a:rPr lang="en-US" dirty="0" smtClean="0"/>
              <a:t> </a:t>
            </a:r>
            <a:r>
              <a:rPr lang="en-US" dirty="0" err="1" smtClean="0"/>
              <a:t>irfansyah</a:t>
            </a:r>
            <a:endParaRPr lang="en-US" dirty="0"/>
          </a:p>
        </p:txBody>
      </p:sp>
    </p:spTree>
    <p:extLst>
      <p:ext uri="{BB962C8B-B14F-4D97-AF65-F5344CB8AC3E}">
        <p14:creationId xmlns:p14="http://schemas.microsoft.com/office/powerpoint/2010/main" val="11039476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 of Perceptron</a:t>
            </a:r>
          </a:p>
        </p:txBody>
      </p:sp>
      <p:sp>
        <p:nvSpPr>
          <p:cNvPr id="3" name="Content Placeholder 2"/>
          <p:cNvSpPr>
            <a:spLocks noGrp="1"/>
          </p:cNvSpPr>
          <p:nvPr>
            <p:ph sz="quarter" idx="13"/>
          </p:nvPr>
        </p:nvSpPr>
        <p:spPr>
          <a:xfrm>
            <a:off x="913774" y="2367092"/>
            <a:ext cx="5326388" cy="3424107"/>
          </a:xfrm>
        </p:spPr>
        <p:txBody>
          <a:bodyPr>
            <a:normAutofit/>
          </a:bodyPr>
          <a:lstStyle/>
          <a:p>
            <a:pPr marL="457200" indent="-457200">
              <a:buFont typeface="+mj-lt"/>
              <a:buAutoNum type="arabicPeriod"/>
            </a:pPr>
            <a:r>
              <a:rPr lang="en-US" sz="1800" cap="none" dirty="0" smtClean="0"/>
              <a:t>All the inputs </a:t>
            </a:r>
            <a:r>
              <a:rPr lang="en-US" sz="1800" b="1" i="1" cap="none" dirty="0" smtClean="0"/>
              <a:t>x</a:t>
            </a:r>
            <a:r>
              <a:rPr lang="en-US" sz="1800" cap="none" dirty="0" smtClean="0"/>
              <a:t> are multiplied with their weights </a:t>
            </a:r>
            <a:r>
              <a:rPr lang="en-US" sz="1800" b="1" i="1" cap="none" dirty="0" smtClean="0"/>
              <a:t>w</a:t>
            </a:r>
            <a:r>
              <a:rPr lang="en-US" sz="1800" cap="none" dirty="0" smtClean="0"/>
              <a:t>. Let’s call it </a:t>
            </a:r>
            <a:r>
              <a:rPr lang="en-US" sz="1800" b="1" i="1" cap="none" dirty="0" smtClean="0"/>
              <a:t>k.</a:t>
            </a:r>
          </a:p>
          <a:p>
            <a:pPr marL="457200" indent="-457200">
              <a:buFont typeface="+mj-lt"/>
              <a:buAutoNum type="arabicPeriod"/>
            </a:pPr>
            <a:r>
              <a:rPr lang="en-US" sz="1800" b="1" i="1" cap="none" dirty="0" smtClean="0"/>
              <a:t>Add</a:t>
            </a:r>
            <a:r>
              <a:rPr lang="en-US" sz="1800" cap="none" dirty="0" smtClean="0"/>
              <a:t> all the multiplied values and call them </a:t>
            </a:r>
            <a:r>
              <a:rPr lang="en-US" sz="1800" b="1" i="1" cap="none" dirty="0" smtClean="0"/>
              <a:t>weighted sum.</a:t>
            </a:r>
          </a:p>
          <a:p>
            <a:pPr marL="457200" indent="-457200">
              <a:buFont typeface="+mj-lt"/>
              <a:buAutoNum type="arabicPeriod"/>
            </a:pPr>
            <a:r>
              <a:rPr lang="en-US" sz="1800" b="1" i="1" cap="none" dirty="0" smtClean="0"/>
              <a:t>Apply</a:t>
            </a:r>
            <a:r>
              <a:rPr lang="en-US" sz="1800" cap="none" dirty="0" smtClean="0"/>
              <a:t> that weighted sum to the correct </a:t>
            </a:r>
            <a:r>
              <a:rPr lang="en-US" sz="1800" b="1" i="1" u="sng" cap="none" dirty="0" smtClean="0">
                <a:hlinkClick r:id="rId3"/>
              </a:rPr>
              <a:t>activation function</a:t>
            </a:r>
            <a:r>
              <a:rPr lang="en-US" sz="1800" u="sng" cap="none" dirty="0" smtClean="0">
                <a:hlinkClick r:id="rId3"/>
              </a:rPr>
              <a:t>.</a:t>
            </a:r>
            <a:r>
              <a:rPr lang="en-US" sz="1800" u="sng" cap="none" dirty="0" smtClean="0"/>
              <a:t> </a:t>
            </a:r>
            <a:r>
              <a:rPr lang="en-US" sz="1800" cap="none" dirty="0" smtClean="0"/>
              <a:t>For example: unit/binary/</a:t>
            </a:r>
            <a:r>
              <a:rPr lang="en-US" sz="1800" cap="none" dirty="0" err="1" smtClean="0"/>
              <a:t>heaviside</a:t>
            </a:r>
            <a:r>
              <a:rPr lang="en-US" sz="1800" cap="none" dirty="0" smtClean="0"/>
              <a:t> step activation function. </a:t>
            </a:r>
            <a:endParaRPr lang="en-US" sz="1800" b="1" i="1" cap="none" dirty="0" smtClean="0"/>
          </a:p>
          <a:p>
            <a:endParaRPr lang="en-US" sz="1800" cap="none" dirty="0"/>
          </a:p>
        </p:txBody>
      </p:sp>
      <p:pic>
        <p:nvPicPr>
          <p:cNvPr id="4" name="Picture 4" descr="Perceptron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115" y="2367092"/>
            <a:ext cx="4674458" cy="254970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s://miro.medium.com/max/1056/1*xFd9VQnUM1H0kiCENsoYxg.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6093" y="5069194"/>
            <a:ext cx="4440433" cy="158947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960/1*0iOzeMS3s-3LTU9hYH9ry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541" y="4924621"/>
            <a:ext cx="3991010" cy="173315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8000542" y="4594772"/>
            <a:ext cx="3277684" cy="398223"/>
          </a:xfrm>
          <a:prstGeom prst="rect">
            <a:avLst/>
          </a:prstGeom>
        </p:spPr>
      </p:pic>
      <p:pic>
        <p:nvPicPr>
          <p:cNvPr id="6" name="Picture 5"/>
          <p:cNvPicPr>
            <a:picLocks noChangeAspect="1"/>
          </p:cNvPicPr>
          <p:nvPr/>
        </p:nvPicPr>
        <p:blipFill>
          <a:blip r:embed="rId8"/>
          <a:stretch>
            <a:fillRect/>
          </a:stretch>
        </p:blipFill>
        <p:spPr>
          <a:xfrm>
            <a:off x="1223541" y="5537054"/>
            <a:ext cx="1715134" cy="653751"/>
          </a:xfrm>
          <a:prstGeom prst="rect">
            <a:avLst/>
          </a:prstGeom>
        </p:spPr>
      </p:pic>
    </p:spTree>
    <p:extLst>
      <p:ext uri="{BB962C8B-B14F-4D97-AF65-F5344CB8AC3E}">
        <p14:creationId xmlns:p14="http://schemas.microsoft.com/office/powerpoint/2010/main" val="171431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a:t>
            </a:r>
            <a:endParaRPr lang="en-US" dirty="0"/>
          </a:p>
        </p:txBody>
      </p:sp>
      <p:sp>
        <p:nvSpPr>
          <p:cNvPr id="3" name="Content Placeholder 2"/>
          <p:cNvSpPr>
            <a:spLocks noGrp="1"/>
          </p:cNvSpPr>
          <p:nvPr>
            <p:ph sz="quarter" idx="13"/>
          </p:nvPr>
        </p:nvSpPr>
        <p:spPr/>
        <p:txBody>
          <a:bodyPr>
            <a:normAutofit/>
          </a:bodyPr>
          <a:lstStyle/>
          <a:p>
            <a:r>
              <a:rPr lang="en-US" sz="1800" cap="none" dirty="0" err="1" smtClean="0"/>
              <a:t>Bayangkan</a:t>
            </a:r>
            <a:r>
              <a:rPr lang="en-US" sz="1800" cap="none" dirty="0" smtClean="0"/>
              <a:t> </a:t>
            </a:r>
            <a:r>
              <a:rPr lang="en-US" sz="1800" cap="none" dirty="0" err="1" smtClean="0"/>
              <a:t>sebuah</a:t>
            </a:r>
            <a:r>
              <a:rPr lang="en-US" sz="1800" cap="none" dirty="0" smtClean="0"/>
              <a:t> perceptron (di </a:t>
            </a:r>
            <a:r>
              <a:rPr lang="en-US" sz="1800" cap="none" dirty="0" err="1" smtClean="0"/>
              <a:t>otak</a:t>
            </a:r>
            <a:r>
              <a:rPr lang="en-US" sz="1800" cap="none" dirty="0" smtClean="0"/>
              <a:t> </a:t>
            </a:r>
            <a:r>
              <a:rPr lang="en-US" sz="1800" cap="none" dirty="0" err="1" smtClean="0"/>
              <a:t>anda</a:t>
            </a:r>
            <a:r>
              <a:rPr lang="en-US" sz="1800" cap="none" dirty="0" smtClean="0"/>
              <a:t>).</a:t>
            </a:r>
          </a:p>
          <a:p>
            <a:r>
              <a:rPr lang="en-US" sz="1800" cap="none" dirty="0" smtClean="0"/>
              <a:t>Perceptron </a:t>
            </a:r>
            <a:r>
              <a:rPr lang="en-US" sz="1800" cap="none" dirty="0" err="1" smtClean="0"/>
              <a:t>mencoba</a:t>
            </a:r>
            <a:r>
              <a:rPr lang="en-US" sz="1800" cap="none" dirty="0" smtClean="0"/>
              <a:t> </a:t>
            </a:r>
            <a:r>
              <a:rPr lang="en-US" sz="1800" cap="none" dirty="0" err="1" smtClean="0"/>
              <a:t>memutuskan</a:t>
            </a:r>
            <a:r>
              <a:rPr lang="en-US" sz="1800" cap="none" dirty="0" smtClean="0"/>
              <a:t> </a:t>
            </a:r>
            <a:r>
              <a:rPr lang="en-US" sz="1800" cap="none" dirty="0" err="1" smtClean="0"/>
              <a:t>apakah</a:t>
            </a:r>
            <a:r>
              <a:rPr lang="en-US" sz="1800" cap="none" dirty="0" smtClean="0"/>
              <a:t> </a:t>
            </a:r>
            <a:r>
              <a:rPr lang="en-US" sz="1800" cap="none" dirty="0" err="1" smtClean="0"/>
              <a:t>anda</a:t>
            </a:r>
            <a:r>
              <a:rPr lang="en-US" sz="1800" cap="none" dirty="0" smtClean="0"/>
              <a:t> </a:t>
            </a:r>
            <a:r>
              <a:rPr lang="en-US" sz="1800" cap="none" dirty="0" err="1" smtClean="0"/>
              <a:t>harus</a:t>
            </a:r>
            <a:r>
              <a:rPr lang="en-US" sz="1800" cap="none" dirty="0" smtClean="0"/>
              <a:t> </a:t>
            </a:r>
            <a:r>
              <a:rPr lang="en-US" sz="1800" cap="none" dirty="0" err="1" smtClean="0"/>
              <a:t>pergi</a:t>
            </a:r>
            <a:r>
              <a:rPr lang="en-US" sz="1800" cap="none" dirty="0" smtClean="0"/>
              <a:t> </a:t>
            </a:r>
            <a:r>
              <a:rPr lang="en-US" sz="1800" cap="none" dirty="0" err="1" smtClean="0"/>
              <a:t>ke</a:t>
            </a:r>
            <a:r>
              <a:rPr lang="en-US" sz="1800" cap="none" dirty="0" smtClean="0"/>
              <a:t> </a:t>
            </a:r>
            <a:r>
              <a:rPr lang="en-US" sz="1800" cap="none" dirty="0" err="1" smtClean="0"/>
              <a:t>konser</a:t>
            </a:r>
            <a:r>
              <a:rPr lang="en-US" sz="1800" cap="none" dirty="0" smtClean="0"/>
              <a:t> (1) </a:t>
            </a:r>
            <a:r>
              <a:rPr lang="en-US" sz="1800" cap="none" dirty="0" err="1" smtClean="0"/>
              <a:t>atau</a:t>
            </a:r>
            <a:r>
              <a:rPr lang="en-US" sz="1800" cap="none" dirty="0" smtClean="0"/>
              <a:t> </a:t>
            </a:r>
            <a:r>
              <a:rPr lang="en-US" sz="1800" cap="none" dirty="0" err="1" smtClean="0"/>
              <a:t>tidak</a:t>
            </a:r>
            <a:r>
              <a:rPr lang="en-US" sz="1800" cap="none" dirty="0" smtClean="0"/>
              <a:t> (0) </a:t>
            </a:r>
            <a:r>
              <a:rPr lang="en-US" sz="1800" cap="none" dirty="0" err="1" smtClean="0"/>
              <a:t>dengan</a:t>
            </a:r>
            <a:r>
              <a:rPr lang="en-US" sz="1800" cap="none" dirty="0" smtClean="0"/>
              <a:t> </a:t>
            </a:r>
            <a:r>
              <a:rPr lang="en-US" sz="1800" cap="none" dirty="0" err="1" smtClean="0"/>
              <a:t>pertimbangan</a:t>
            </a:r>
            <a:r>
              <a:rPr lang="en-US" sz="1800" cap="none" dirty="0" smtClean="0"/>
              <a:t>: </a:t>
            </a:r>
            <a:r>
              <a:rPr lang="en-US" sz="1800" cap="none" dirty="0" err="1" smtClean="0"/>
              <a:t>Apakah</a:t>
            </a:r>
            <a:r>
              <a:rPr lang="en-US" sz="1800" cap="none" dirty="0" smtClean="0"/>
              <a:t> </a:t>
            </a:r>
            <a:r>
              <a:rPr lang="en-US" sz="1800" cap="none" dirty="0" err="1" smtClean="0"/>
              <a:t>artisnya</a:t>
            </a:r>
            <a:r>
              <a:rPr lang="en-US" sz="1800" cap="none" dirty="0" smtClean="0"/>
              <a:t> good looking?, </a:t>
            </a:r>
            <a:r>
              <a:rPr lang="en-US" sz="1800" cap="none" dirty="0" err="1" smtClean="0"/>
              <a:t>Cuaca</a:t>
            </a:r>
            <a:r>
              <a:rPr lang="en-US" sz="1800" cap="none" dirty="0" smtClean="0"/>
              <a:t> </a:t>
            </a:r>
            <a:r>
              <a:rPr lang="en-US" sz="1800" cap="none" dirty="0" err="1" smtClean="0"/>
              <a:t>bagus</a:t>
            </a:r>
            <a:r>
              <a:rPr lang="en-US" sz="1800" cap="none" dirty="0" smtClean="0"/>
              <a:t>?, Ada </a:t>
            </a:r>
            <a:r>
              <a:rPr lang="en-US" sz="1800" cap="none" dirty="0" err="1" smtClean="0"/>
              <a:t>makanan</a:t>
            </a:r>
            <a:r>
              <a:rPr lang="en-US" sz="1800" cap="none" dirty="0" smtClean="0"/>
              <a:t>?, Ada air mineral?</a:t>
            </a:r>
          </a:p>
          <a:p>
            <a:r>
              <a:rPr lang="en-US" sz="1800" cap="none" dirty="0" err="1" smtClean="0"/>
              <a:t>Berapa</a:t>
            </a:r>
            <a:r>
              <a:rPr lang="en-US" sz="1800" cap="none" dirty="0" smtClean="0"/>
              <a:t> </a:t>
            </a:r>
            <a:r>
              <a:rPr lang="en-US" sz="1800" cap="none" dirty="0" err="1" smtClean="0"/>
              <a:t>bobot</a:t>
            </a:r>
            <a:r>
              <a:rPr lang="en-US" sz="1800" cap="none" dirty="0" smtClean="0"/>
              <a:t> yang </a:t>
            </a:r>
            <a:r>
              <a:rPr lang="en-US" sz="1800" cap="none" dirty="0" err="1" smtClean="0"/>
              <a:t>harus</a:t>
            </a:r>
            <a:r>
              <a:rPr lang="en-US" sz="1800" cap="none" dirty="0" smtClean="0"/>
              <a:t> </a:t>
            </a:r>
            <a:r>
              <a:rPr lang="en-US" sz="1800" cap="none" dirty="0" err="1" smtClean="0"/>
              <a:t>dimiliki</a:t>
            </a:r>
            <a:r>
              <a:rPr lang="en-US" sz="1800" cap="none" dirty="0" smtClean="0"/>
              <a:t> </a:t>
            </a:r>
            <a:r>
              <a:rPr lang="en-US" sz="1800" cap="none" dirty="0" err="1" smtClean="0"/>
              <a:t>dari</a:t>
            </a:r>
            <a:r>
              <a:rPr lang="en-US" sz="1800" cap="none" dirty="0" smtClean="0"/>
              <a:t> </a:t>
            </a:r>
            <a:r>
              <a:rPr lang="en-US" sz="1800" cap="none" dirty="0" err="1" smtClean="0"/>
              <a:t>setiap</a:t>
            </a:r>
            <a:r>
              <a:rPr lang="en-US" sz="1800" cap="none" dirty="0" smtClean="0"/>
              <a:t> </a:t>
            </a:r>
            <a:r>
              <a:rPr lang="en-US" sz="1800" cap="none" dirty="0" err="1" smtClean="0"/>
              <a:t>kondisi</a:t>
            </a:r>
            <a:r>
              <a:rPr lang="en-US" sz="1800" cap="none" dirty="0" smtClean="0"/>
              <a:t> </a:t>
            </a:r>
            <a:r>
              <a:rPr lang="en-US" sz="1800" cap="none" dirty="0" err="1" smtClean="0"/>
              <a:t>diatas</a:t>
            </a:r>
            <a:r>
              <a:rPr lang="en-US" sz="1800" cap="none" dirty="0" smtClean="0"/>
              <a:t>?</a:t>
            </a:r>
          </a:p>
          <a:p>
            <a:endParaRPr lang="en-US" sz="1800" cap="none" dirty="0"/>
          </a:p>
        </p:txBody>
      </p:sp>
      <p:graphicFrame>
        <p:nvGraphicFramePr>
          <p:cNvPr id="4" name="Table 3"/>
          <p:cNvGraphicFramePr>
            <a:graphicFrameLocks noGrp="1"/>
          </p:cNvGraphicFramePr>
          <p:nvPr>
            <p:extLst>
              <p:ext uri="{D42A27DB-BD31-4B8C-83A1-F6EECF244321}">
                <p14:modId xmlns:p14="http://schemas.microsoft.com/office/powerpoint/2010/main" val="149951969"/>
              </p:ext>
            </p:extLst>
          </p:nvPr>
        </p:nvGraphicFramePr>
        <p:xfrm>
          <a:off x="2423844" y="4090087"/>
          <a:ext cx="7369026" cy="2591328"/>
        </p:xfrm>
        <a:graphic>
          <a:graphicData uri="http://schemas.openxmlformats.org/drawingml/2006/table">
            <a:tbl>
              <a:tblPr/>
              <a:tblGrid>
                <a:gridCol w="2456342"/>
                <a:gridCol w="2456342"/>
                <a:gridCol w="2456342"/>
              </a:tblGrid>
              <a:tr h="457728">
                <a:tc>
                  <a:txBody>
                    <a:bodyPr/>
                    <a:lstStyle/>
                    <a:p>
                      <a:pPr algn="l" fontAlgn="t"/>
                      <a:r>
                        <a:rPr lang="en-US" dirty="0">
                          <a:effectLst/>
                        </a:rPr>
                        <a:t>Criteria</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smtClean="0">
                          <a:effectLst/>
                        </a:rPr>
                        <a:t>Input (0 or</a:t>
                      </a:r>
                      <a:r>
                        <a:rPr lang="en-US" baseline="0" dirty="0" smtClean="0">
                          <a:effectLst/>
                        </a:rPr>
                        <a:t> 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Weight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dirty="0" err="1" smtClean="0">
                          <a:effectLst/>
                        </a:rPr>
                        <a:t>Artis</a:t>
                      </a:r>
                      <a:r>
                        <a:rPr lang="en-US" baseline="0" dirty="0" smtClean="0">
                          <a:effectLst/>
                        </a:rPr>
                        <a:t> Good Looking?</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b="1" dirty="0">
                          <a:effectLst/>
                        </a:rPr>
                        <a:t>x1</a:t>
                      </a:r>
                      <a:r>
                        <a:rPr lang="en-US" dirty="0">
                          <a:effectLst/>
                        </a:rPr>
                        <a:t> = </a:t>
                      </a:r>
                      <a:r>
                        <a:rPr lang="en-US" dirty="0" smtClean="0">
                          <a:effectLst/>
                        </a:rPr>
                        <a:t>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b="1" dirty="0">
                          <a:effectLst/>
                        </a:rPr>
                        <a:t>w1</a:t>
                      </a:r>
                      <a:r>
                        <a:rPr lang="en-US" dirty="0">
                          <a:effectLst/>
                        </a:rPr>
                        <a:t> = </a:t>
                      </a:r>
                      <a:r>
                        <a:rPr lang="en-US" dirty="0" smtClean="0">
                          <a:effectLst/>
                        </a:rPr>
                        <a:t>0.4</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US" dirty="0" err="1" smtClean="0">
                          <a:effectLst/>
                        </a:rPr>
                        <a:t>Cuaca</a:t>
                      </a:r>
                      <a:r>
                        <a:rPr lang="en-US" baseline="0" dirty="0" smtClean="0">
                          <a:effectLst/>
                        </a:rPr>
                        <a:t> </a:t>
                      </a:r>
                      <a:r>
                        <a:rPr lang="en-US" baseline="0" dirty="0" err="1" smtClean="0">
                          <a:effectLst/>
                        </a:rPr>
                        <a:t>Bagus</a:t>
                      </a:r>
                      <a:r>
                        <a:rPr lang="en-US" baseline="0" dirty="0" smtClean="0">
                          <a:effectLst/>
                        </a:rPr>
                        <a: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x2</a:t>
                      </a:r>
                      <a:r>
                        <a:rPr lang="en-US" dirty="0">
                          <a:effectLst/>
                        </a:rPr>
                        <a:t> = </a:t>
                      </a:r>
                      <a:r>
                        <a:rPr lang="en-US" dirty="0" smtClean="0">
                          <a:effectLst/>
                        </a:rPr>
                        <a:t>0</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w2</a:t>
                      </a:r>
                      <a:r>
                        <a:rPr lang="en-US" dirty="0">
                          <a:effectLst/>
                        </a:rPr>
                        <a:t> = </a:t>
                      </a:r>
                      <a:r>
                        <a:rPr lang="en-US" dirty="0" smtClean="0">
                          <a:effectLst/>
                        </a:rPr>
                        <a:t>0.2</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baseline="0" dirty="0" smtClean="0">
                          <a:effectLst/>
                        </a:rPr>
                        <a:t>Ada </a:t>
                      </a:r>
                      <a:r>
                        <a:rPr lang="en-US" baseline="0" dirty="0" err="1" smtClean="0">
                          <a:effectLst/>
                        </a:rPr>
                        <a:t>Temen</a:t>
                      </a:r>
                      <a:r>
                        <a:rPr lang="en-US" baseline="0" dirty="0" smtClean="0">
                          <a:effectLst/>
                        </a:rPr>
                        <a: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b="1" dirty="0">
                          <a:effectLst/>
                        </a:rPr>
                        <a:t>x3</a:t>
                      </a:r>
                      <a:r>
                        <a:rPr lang="en-US" dirty="0">
                          <a:effectLst/>
                        </a:rPr>
                        <a:t> = </a:t>
                      </a:r>
                      <a:r>
                        <a:rPr lang="en-US" dirty="0" smtClean="0">
                          <a:effectLst/>
                        </a:rPr>
                        <a:t>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b="1" dirty="0">
                          <a:effectLst/>
                        </a:rPr>
                        <a:t>w3</a:t>
                      </a:r>
                      <a:r>
                        <a:rPr lang="en-US" dirty="0">
                          <a:effectLst/>
                        </a:rPr>
                        <a:t> = </a:t>
                      </a:r>
                      <a:r>
                        <a:rPr lang="en-US" dirty="0" smtClean="0">
                          <a:effectLst/>
                        </a:rPr>
                        <a:t>0.2</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r>
              <a:tr h="0">
                <a:tc>
                  <a:txBody>
                    <a:bodyPr/>
                    <a:lstStyle/>
                    <a:p>
                      <a:pPr algn="l" fontAlgn="t"/>
                      <a:r>
                        <a:rPr lang="en-US" dirty="0" smtClean="0">
                          <a:effectLst/>
                        </a:rPr>
                        <a:t>Ada</a:t>
                      </a:r>
                      <a:r>
                        <a:rPr lang="en-US" baseline="0" dirty="0" smtClean="0">
                          <a:effectLst/>
                        </a:rPr>
                        <a:t> </a:t>
                      </a:r>
                      <a:r>
                        <a:rPr lang="en-US" baseline="0" dirty="0" err="1" smtClean="0">
                          <a:effectLst/>
                        </a:rPr>
                        <a:t>Makanan</a:t>
                      </a:r>
                      <a:r>
                        <a:rPr lang="en-US" baseline="0" dirty="0" smtClean="0">
                          <a:effectLst/>
                        </a:rPr>
                        <a:t>?</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x4</a:t>
                      </a:r>
                      <a:r>
                        <a:rPr lang="en-US" dirty="0">
                          <a:effectLst/>
                        </a:rPr>
                        <a:t> = </a:t>
                      </a:r>
                      <a:r>
                        <a:rPr lang="en-US" dirty="0" smtClean="0">
                          <a:effectLst/>
                        </a:rPr>
                        <a:t>0</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b="1" dirty="0">
                          <a:effectLst/>
                        </a:rPr>
                        <a:t>w4</a:t>
                      </a:r>
                      <a:r>
                        <a:rPr lang="en-US" dirty="0">
                          <a:effectLst/>
                        </a:rPr>
                        <a:t> = </a:t>
                      </a:r>
                      <a:r>
                        <a:rPr lang="en-US" dirty="0" smtClean="0">
                          <a:effectLst/>
                        </a:rPr>
                        <a:t>0.1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r>
              <a:tr h="0">
                <a:tc>
                  <a:txBody>
                    <a:bodyPr/>
                    <a:lstStyle/>
                    <a:p>
                      <a:pPr algn="l" fontAlgn="t"/>
                      <a:r>
                        <a:rPr lang="en-US" dirty="0" smtClean="0">
                          <a:effectLst/>
                        </a:rPr>
                        <a:t>Ada</a:t>
                      </a:r>
                      <a:r>
                        <a:rPr lang="en-US" baseline="0" dirty="0" smtClean="0">
                          <a:effectLst/>
                        </a:rPr>
                        <a:t> Air Mineral?</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b="1" dirty="0">
                          <a:effectLst/>
                        </a:rPr>
                        <a:t>x5</a:t>
                      </a:r>
                      <a:r>
                        <a:rPr lang="en-US" dirty="0">
                          <a:effectLst/>
                        </a:rPr>
                        <a:t> = </a:t>
                      </a:r>
                      <a:r>
                        <a:rPr lang="en-US" dirty="0" smtClean="0">
                          <a:effectLst/>
                        </a:rPr>
                        <a:t>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b="1" dirty="0">
                          <a:effectLst/>
                        </a:rPr>
                        <a:t>w5</a:t>
                      </a:r>
                      <a:r>
                        <a:rPr lang="en-US" dirty="0">
                          <a:effectLst/>
                        </a:rPr>
                        <a:t> = </a:t>
                      </a:r>
                      <a:r>
                        <a:rPr lang="en-US" dirty="0" smtClean="0">
                          <a:effectLst/>
                        </a:rPr>
                        <a:t>0.1</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r>
            </a:tbl>
          </a:graphicData>
        </a:graphic>
      </p:graphicFrame>
    </p:spTree>
    <p:extLst>
      <p:ext uri="{BB962C8B-B14F-4D97-AF65-F5344CB8AC3E}">
        <p14:creationId xmlns:p14="http://schemas.microsoft.com/office/powerpoint/2010/main" val="3755024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sz="quarter" idx="13"/>
          </p:nvPr>
        </p:nvSpPr>
        <p:spPr>
          <a:xfrm>
            <a:off x="913774" y="2367092"/>
            <a:ext cx="10363826" cy="3675362"/>
          </a:xfrm>
        </p:spPr>
        <p:txBody>
          <a:bodyPr>
            <a:normAutofit fontScale="92500" lnSpcReduction="20000"/>
          </a:bodyPr>
          <a:lstStyle/>
          <a:p>
            <a:pPr marL="0" indent="0">
              <a:buNone/>
            </a:pPr>
            <a:r>
              <a:rPr lang="en-US" cap="none" dirty="0" err="1" smtClean="0"/>
              <a:t>Joko</a:t>
            </a:r>
            <a:r>
              <a:rPr lang="en-US" cap="none" dirty="0" smtClean="0"/>
              <a:t> </a:t>
            </a:r>
            <a:r>
              <a:rPr lang="en-US" cap="none" dirty="0" err="1" smtClean="0"/>
              <a:t>menyarankan</a:t>
            </a:r>
            <a:r>
              <a:rPr lang="en-US" cap="none" dirty="0" smtClean="0"/>
              <a:t> </a:t>
            </a:r>
            <a:r>
              <a:rPr lang="en-US" cap="none" dirty="0" err="1" smtClean="0"/>
              <a:t>untuk</a:t>
            </a:r>
            <a:r>
              <a:rPr lang="en-US" cap="none" dirty="0" smtClean="0"/>
              <a:t>:</a:t>
            </a:r>
          </a:p>
          <a:p>
            <a:r>
              <a:rPr lang="en-US" cap="none" dirty="0" smtClean="0"/>
              <a:t>Set </a:t>
            </a:r>
            <a:r>
              <a:rPr lang="en-US" b="1" cap="none" dirty="0" smtClean="0"/>
              <a:t>threshold value = 0.5</a:t>
            </a:r>
          </a:p>
          <a:p>
            <a:r>
              <a:rPr lang="en-US" b="1" cap="none" dirty="0" smtClean="0"/>
              <a:t>Multiply all inputs with its weights</a:t>
            </a:r>
            <a:r>
              <a:rPr lang="sv-SE" cap="none" dirty="0" smtClean="0"/>
              <a:t> :</a:t>
            </a:r>
          </a:p>
          <a:p>
            <a:pPr lvl="1"/>
            <a:r>
              <a:rPr lang="pl-PL" cap="none" dirty="0" smtClean="0"/>
              <a:t>X1 * w1 = 1 * 0,</a:t>
            </a:r>
            <a:r>
              <a:rPr lang="en-US" cap="none" dirty="0" smtClean="0"/>
              <a:t>4</a:t>
            </a:r>
            <a:r>
              <a:rPr lang="pl-PL" cap="none" dirty="0" smtClean="0"/>
              <a:t> = 0,</a:t>
            </a:r>
            <a:r>
              <a:rPr lang="en-US" cap="none" dirty="0"/>
              <a:t>4</a:t>
            </a:r>
            <a:endParaRPr lang="pl-PL" cap="none" dirty="0" smtClean="0"/>
          </a:p>
          <a:p>
            <a:pPr lvl="1"/>
            <a:r>
              <a:rPr lang="pl-PL" cap="none" dirty="0" smtClean="0"/>
              <a:t>X2 * w2 = 0 * 0,</a:t>
            </a:r>
            <a:r>
              <a:rPr lang="en-US" cap="none" dirty="0"/>
              <a:t>2</a:t>
            </a:r>
            <a:r>
              <a:rPr lang="pl-PL" cap="none" dirty="0" smtClean="0"/>
              <a:t> = 0</a:t>
            </a:r>
          </a:p>
          <a:p>
            <a:pPr lvl="1"/>
            <a:r>
              <a:rPr lang="pl-PL" cap="none" dirty="0" smtClean="0"/>
              <a:t>X3 * w3 = 1 * 0,</a:t>
            </a:r>
            <a:r>
              <a:rPr lang="en-US" cap="none" dirty="0"/>
              <a:t>2</a:t>
            </a:r>
            <a:r>
              <a:rPr lang="pl-PL" cap="none" dirty="0" smtClean="0"/>
              <a:t> = 0,</a:t>
            </a:r>
            <a:r>
              <a:rPr lang="en-US" cap="none" dirty="0"/>
              <a:t>2</a:t>
            </a:r>
            <a:endParaRPr lang="pl-PL" cap="none" dirty="0" smtClean="0"/>
          </a:p>
          <a:p>
            <a:pPr lvl="1"/>
            <a:r>
              <a:rPr lang="pl-PL" cap="none" dirty="0" smtClean="0"/>
              <a:t>X4 * w4 = 0 * 0,</a:t>
            </a:r>
            <a:r>
              <a:rPr lang="en-US" cap="none" dirty="0" smtClean="0"/>
              <a:t>1</a:t>
            </a:r>
            <a:r>
              <a:rPr lang="pl-PL" cap="none" dirty="0" smtClean="0"/>
              <a:t> = 0</a:t>
            </a:r>
          </a:p>
          <a:p>
            <a:pPr lvl="1"/>
            <a:r>
              <a:rPr lang="pl-PL" cap="none" dirty="0" smtClean="0"/>
              <a:t>X5 * w5 = 1 * 0,</a:t>
            </a:r>
            <a:r>
              <a:rPr lang="en-US" cap="none" dirty="0" smtClean="0"/>
              <a:t>1</a:t>
            </a:r>
            <a:r>
              <a:rPr lang="pl-PL" cap="none" dirty="0" smtClean="0"/>
              <a:t> = 0,</a:t>
            </a:r>
            <a:r>
              <a:rPr lang="en-US" cap="none" dirty="0" smtClean="0"/>
              <a:t>1</a:t>
            </a:r>
            <a:endParaRPr lang="pl-PL" cap="none" dirty="0" smtClean="0"/>
          </a:p>
          <a:p>
            <a:r>
              <a:rPr lang="en-US" b="1" cap="none" dirty="0" smtClean="0"/>
              <a:t>Sum all the results</a:t>
            </a:r>
            <a:r>
              <a:rPr lang="en-US" cap="none" dirty="0" smtClean="0"/>
              <a:t> : 0.4 + 0 + 0.2 + 0 + 0.1 = 0.7 (the weighted sum)</a:t>
            </a:r>
          </a:p>
          <a:p>
            <a:r>
              <a:rPr lang="en-US" b="1" cap="none" dirty="0" smtClean="0"/>
              <a:t>Activate the output</a:t>
            </a:r>
            <a:r>
              <a:rPr lang="en-US" cap="none" dirty="0" smtClean="0"/>
              <a:t>: return true </a:t>
            </a:r>
            <a:r>
              <a:rPr lang="en-US" cap="none" dirty="0" err="1" smtClean="0"/>
              <a:t>jika</a:t>
            </a:r>
            <a:r>
              <a:rPr lang="en-US" cap="none" dirty="0" smtClean="0"/>
              <a:t> </a:t>
            </a:r>
            <a:r>
              <a:rPr lang="en-US" cap="none" dirty="0" err="1" smtClean="0"/>
              <a:t>jumlahnya</a:t>
            </a:r>
            <a:r>
              <a:rPr lang="en-US" cap="none" dirty="0" smtClean="0"/>
              <a:t> &gt; 0.5 ("</a:t>
            </a:r>
            <a:r>
              <a:rPr lang="en-US" cap="none" dirty="0" err="1" smtClean="0"/>
              <a:t>ya</a:t>
            </a:r>
            <a:r>
              <a:rPr lang="en-US" cap="none" dirty="0" smtClean="0"/>
              <a:t> </a:t>
            </a:r>
            <a:r>
              <a:rPr lang="en-US" cap="none" dirty="0" err="1" smtClean="0"/>
              <a:t>saya</a:t>
            </a:r>
            <a:r>
              <a:rPr lang="en-US" cap="none" dirty="0" smtClean="0"/>
              <a:t> </a:t>
            </a:r>
            <a:r>
              <a:rPr lang="en-US" cap="none" dirty="0" err="1" smtClean="0"/>
              <a:t>akan</a:t>
            </a:r>
            <a:r>
              <a:rPr lang="en-US" cap="none" dirty="0" smtClean="0"/>
              <a:t> </a:t>
            </a:r>
            <a:r>
              <a:rPr lang="en-US" cap="none" dirty="0" err="1" smtClean="0"/>
              <a:t>pergi</a:t>
            </a:r>
            <a:r>
              <a:rPr lang="en-US" cap="none" dirty="0" smtClean="0"/>
              <a:t> </a:t>
            </a:r>
            <a:r>
              <a:rPr lang="en-US" cap="none" dirty="0" err="1" smtClean="0"/>
              <a:t>ke</a:t>
            </a:r>
            <a:r>
              <a:rPr lang="en-US" cap="none" dirty="0" smtClean="0"/>
              <a:t> </a:t>
            </a:r>
            <a:r>
              <a:rPr lang="en-US" cap="none" dirty="0" err="1" smtClean="0"/>
              <a:t>konser</a:t>
            </a:r>
            <a:r>
              <a:rPr lang="en-US" cap="none" dirty="0" smtClean="0"/>
              <a:t>")</a:t>
            </a:r>
          </a:p>
          <a:p>
            <a:pPr marL="0" indent="0">
              <a:buNone/>
            </a:pPr>
            <a:endParaRPr lang="en-US" cap="none" dirty="0" smtClean="0"/>
          </a:p>
          <a:p>
            <a:endParaRPr lang="en-US" cap="none" dirty="0"/>
          </a:p>
        </p:txBody>
      </p:sp>
      <p:sp>
        <p:nvSpPr>
          <p:cNvPr id="4" name="Rectangle 3"/>
          <p:cNvSpPr/>
          <p:nvPr/>
        </p:nvSpPr>
        <p:spPr>
          <a:xfrm>
            <a:off x="6095686" y="3296832"/>
            <a:ext cx="6096313" cy="1815882"/>
          </a:xfrm>
          <a:prstGeom prst="rect">
            <a:avLst/>
          </a:prstGeom>
        </p:spPr>
        <p:txBody>
          <a:bodyPr wrap="square">
            <a:spAutoFit/>
          </a:bodyPr>
          <a:lstStyle/>
          <a:p>
            <a:r>
              <a:rPr lang="en-US" sz="1400" dirty="0" err="1" smtClean="0">
                <a:solidFill>
                  <a:srgbClr val="000000"/>
                </a:solidFill>
                <a:latin typeface="Verdana" panose="020B0604030504040204" pitchFamily="34" charset="0"/>
              </a:rPr>
              <a:t>Catatan</a:t>
            </a:r>
            <a:r>
              <a:rPr lang="en-US" sz="1400" dirty="0" smtClean="0">
                <a:solidFill>
                  <a:srgbClr val="000000"/>
                </a:solidFill>
                <a:latin typeface="Verdana" panose="020B0604030504040204" pitchFamily="34" charset="0"/>
              </a:rPr>
              <a:t>: </a:t>
            </a:r>
            <a:r>
              <a:rPr lang="en-US" sz="1400" dirty="0" err="1">
                <a:solidFill>
                  <a:srgbClr val="000000"/>
                </a:solidFill>
                <a:latin typeface="Verdana" panose="020B0604030504040204" pitchFamily="34" charset="0"/>
              </a:rPr>
              <a:t>J</a:t>
            </a:r>
            <a:r>
              <a:rPr lang="en-US" sz="1400" dirty="0" err="1" smtClean="0">
                <a:solidFill>
                  <a:srgbClr val="000000"/>
                </a:solidFill>
                <a:latin typeface="Verdana" panose="020B0604030504040204" pitchFamily="34" charset="0"/>
              </a:rPr>
              <a:t>ika</a:t>
            </a:r>
            <a:r>
              <a:rPr lang="en-US" sz="1400" dirty="0" smtClean="0">
                <a:solidFill>
                  <a:srgbClr val="000000"/>
                </a:solidFill>
                <a:latin typeface="Verdana" panose="020B0604030504040204" pitchFamily="34" charset="0"/>
              </a:rPr>
              <a:t> </a:t>
            </a:r>
            <a:r>
              <a:rPr lang="en-US" sz="1400" b="1" dirty="0" err="1" smtClean="0">
                <a:solidFill>
                  <a:srgbClr val="000000"/>
                </a:solidFill>
                <a:latin typeface="Verdana" panose="020B0604030504040204" pitchFamily="34" charset="0"/>
              </a:rPr>
              <a:t>bobot</a:t>
            </a:r>
            <a:r>
              <a:rPr lang="en-US" sz="1400" dirty="0" smtClean="0">
                <a:solidFill>
                  <a:srgbClr val="000000"/>
                </a:solidFill>
                <a:latin typeface="Verdana" panose="020B0604030504040204" pitchFamily="34" charset="0"/>
              </a:rPr>
              <a:t> X1= 0,4 </a:t>
            </a:r>
            <a:r>
              <a:rPr lang="en-US" sz="1400" dirty="0" err="1" smtClean="0">
                <a:solidFill>
                  <a:srgbClr val="000000"/>
                </a:solidFill>
                <a:latin typeface="Verdana" panose="020B0604030504040204" pitchFamily="34" charset="0"/>
              </a:rPr>
              <a:t>untuk</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anda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mungkin</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bisa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berbeda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untuk</a:t>
            </a:r>
            <a:r>
              <a:rPr lang="en-US" sz="1400" dirty="0" smtClean="0">
                <a:solidFill>
                  <a:srgbClr val="000000"/>
                </a:solidFill>
                <a:latin typeface="Verdana" panose="020B0604030504040204" pitchFamily="34" charset="0"/>
              </a:rPr>
              <a:t> orang lain. </a:t>
            </a:r>
            <a:r>
              <a:rPr lang="en-US" sz="1400" dirty="0" err="1" smtClean="0">
                <a:solidFill>
                  <a:srgbClr val="000000"/>
                </a:solidFill>
                <a:latin typeface="Verdana" panose="020B0604030504040204" pitchFamily="34" charset="0"/>
              </a:rPr>
              <a:t>Bobot</a:t>
            </a:r>
            <a:r>
              <a:rPr lang="en-US" sz="1400" dirty="0" smtClean="0">
                <a:solidFill>
                  <a:srgbClr val="000000"/>
                </a:solidFill>
                <a:latin typeface="Verdana" panose="020B0604030504040204" pitchFamily="34" charset="0"/>
              </a:rPr>
              <a:t> X1 yang </a:t>
            </a:r>
            <a:r>
              <a:rPr lang="en-US" sz="1400" dirty="0" err="1" smtClean="0">
                <a:solidFill>
                  <a:srgbClr val="000000"/>
                </a:solidFill>
                <a:latin typeface="Verdana" panose="020B0604030504040204" pitchFamily="34" charset="0"/>
              </a:rPr>
              <a:t>lebih</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tinggi</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berarti</a:t>
            </a:r>
            <a:r>
              <a:rPr lang="en-US" sz="1400" dirty="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lebih</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penting</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bagi</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mereka</a:t>
            </a:r>
            <a:r>
              <a:rPr lang="en-US" sz="1400" dirty="0" smtClean="0">
                <a:solidFill>
                  <a:srgbClr val="000000"/>
                </a:solidFill>
                <a:latin typeface="Verdana" panose="020B0604030504040204" pitchFamily="34" charset="0"/>
              </a:rPr>
              <a:t>.</a:t>
            </a:r>
          </a:p>
          <a:p>
            <a:r>
              <a:rPr lang="en-US" sz="1400" dirty="0" err="1" smtClean="0">
                <a:solidFill>
                  <a:srgbClr val="000000"/>
                </a:solidFill>
                <a:latin typeface="Verdana" panose="020B0604030504040204" pitchFamily="34" charset="0"/>
              </a:rPr>
              <a:t>Jika</a:t>
            </a:r>
            <a:r>
              <a:rPr lang="en-US" sz="1400" dirty="0" smtClean="0">
                <a:solidFill>
                  <a:srgbClr val="000000"/>
                </a:solidFill>
                <a:latin typeface="Verdana" panose="020B0604030504040204" pitchFamily="34" charset="0"/>
              </a:rPr>
              <a:t> </a:t>
            </a:r>
            <a:r>
              <a:rPr lang="en-US" sz="1400" b="1" dirty="0" smtClean="0">
                <a:solidFill>
                  <a:srgbClr val="000000"/>
                </a:solidFill>
                <a:latin typeface="Verdana" panose="020B0604030504040204" pitchFamily="34" charset="0"/>
              </a:rPr>
              <a:t>threshold</a:t>
            </a:r>
            <a:r>
              <a:rPr lang="en-US" sz="1400" dirty="0" smtClean="0">
                <a:solidFill>
                  <a:srgbClr val="000000"/>
                </a:solidFill>
                <a:latin typeface="Verdana" panose="020B0604030504040204" pitchFamily="34" charset="0"/>
              </a:rPr>
              <a:t>= 0.5 </a:t>
            </a:r>
            <a:r>
              <a:rPr lang="en-US" sz="1400" dirty="0" err="1" smtClean="0">
                <a:solidFill>
                  <a:srgbClr val="000000"/>
                </a:solidFill>
                <a:latin typeface="Verdana" panose="020B0604030504040204" pitchFamily="34" charset="0"/>
              </a:rPr>
              <a:t>untuk</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anda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mungkin</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berbeda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untuk</a:t>
            </a:r>
            <a:r>
              <a:rPr lang="en-US" sz="1400" dirty="0" smtClean="0">
                <a:solidFill>
                  <a:srgbClr val="000000"/>
                </a:solidFill>
                <a:latin typeface="Verdana" panose="020B0604030504040204" pitchFamily="34" charset="0"/>
              </a:rPr>
              <a:t> orang lain. Threshold yang </a:t>
            </a:r>
            <a:r>
              <a:rPr lang="en-US" sz="1400" dirty="0" err="1" smtClean="0">
                <a:solidFill>
                  <a:srgbClr val="000000"/>
                </a:solidFill>
                <a:latin typeface="Verdana" panose="020B0604030504040204" pitchFamily="34" charset="0"/>
              </a:rPr>
              <a:t>lebih</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rendah</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berarti</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mereka</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lebih</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ingin</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pergi</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ke</a:t>
            </a:r>
            <a:r>
              <a:rPr lang="en-US" sz="1400" dirty="0" smtClean="0">
                <a:solidFill>
                  <a:srgbClr val="000000"/>
                </a:solidFill>
                <a:latin typeface="Verdana" panose="020B0604030504040204" pitchFamily="34" charset="0"/>
              </a:rPr>
              <a:t> </a:t>
            </a:r>
            <a:r>
              <a:rPr lang="en-US" sz="1400" dirty="0" err="1" smtClean="0">
                <a:solidFill>
                  <a:srgbClr val="000000"/>
                </a:solidFill>
                <a:latin typeface="Verdana" panose="020B0604030504040204" pitchFamily="34" charset="0"/>
              </a:rPr>
              <a:t>konser</a:t>
            </a:r>
            <a:r>
              <a:rPr lang="en-US" sz="1400" dirty="0" smtClean="0">
                <a:solidFill>
                  <a:srgbClr val="000000"/>
                </a:solidFill>
                <a:latin typeface="Verdana" panose="020B0604030504040204" pitchFamily="34" charset="0"/>
              </a:rPr>
              <a:t>.</a:t>
            </a:r>
          </a:p>
          <a:p>
            <a:r>
              <a:rPr lang="en-US" sz="1400" dirty="0" smtClean="0">
                <a:solidFill>
                  <a:srgbClr val="000000"/>
                </a:solidFill>
                <a:latin typeface="Verdana" panose="020B0604030504040204" pitchFamily="34" charset="0"/>
              </a:rPr>
              <a:t/>
            </a:r>
            <a:br>
              <a:rPr lang="en-US" sz="1400" dirty="0" smtClean="0">
                <a:solidFill>
                  <a:srgbClr val="000000"/>
                </a:solidFill>
                <a:latin typeface="Verdana" panose="020B0604030504040204" pitchFamily="34" charset="0"/>
              </a:rPr>
            </a:br>
            <a:endParaRPr lang="en-US" sz="1400" dirty="0"/>
          </a:p>
        </p:txBody>
      </p:sp>
    </p:spTree>
    <p:extLst>
      <p:ext uri="{BB962C8B-B14F-4D97-AF65-F5344CB8AC3E}">
        <p14:creationId xmlns:p14="http://schemas.microsoft.com/office/powerpoint/2010/main" val="427031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sz="quarter" idx="13"/>
          </p:nvPr>
        </p:nvSpPr>
        <p:spPr>
          <a:xfrm>
            <a:off x="913774" y="2367092"/>
            <a:ext cx="5938130" cy="3424107"/>
          </a:xfrm>
        </p:spPr>
        <p:txBody>
          <a:bodyPr>
            <a:normAutofit fontScale="85000" lnSpcReduction="10000"/>
          </a:bodyPr>
          <a:lstStyle/>
          <a:p>
            <a:r>
              <a:rPr lang="en-US" sz="1800" b="1" cap="none" dirty="0" smtClean="0"/>
              <a:t>Precision</a:t>
            </a:r>
            <a:r>
              <a:rPr lang="en-US" sz="1800" cap="none" dirty="0" smtClean="0"/>
              <a:t>: </a:t>
            </a:r>
            <a:r>
              <a:rPr lang="en-US" sz="1800" cap="none" dirty="0" err="1" smtClean="0"/>
              <a:t>sangat</a:t>
            </a:r>
            <a:r>
              <a:rPr lang="en-US" sz="1800" cap="none" dirty="0" smtClean="0"/>
              <a:t> </a:t>
            </a:r>
            <a:r>
              <a:rPr lang="en-US" sz="1800" cap="none" dirty="0" err="1" smtClean="0"/>
              <a:t>bagus</a:t>
            </a:r>
            <a:r>
              <a:rPr lang="en-US" sz="1800" cap="none" dirty="0" smtClean="0"/>
              <a:t> </a:t>
            </a:r>
            <a:r>
              <a:rPr lang="en-US" sz="1800" cap="none" dirty="0" err="1" smtClean="0"/>
              <a:t>untuk</a:t>
            </a:r>
            <a:r>
              <a:rPr lang="en-US" sz="1800" cap="none" dirty="0" smtClean="0"/>
              <a:t> </a:t>
            </a:r>
            <a:r>
              <a:rPr lang="en-US" sz="1800" cap="none" dirty="0" err="1" smtClean="0"/>
              <a:t>fokus</a:t>
            </a:r>
            <a:r>
              <a:rPr lang="en-US" sz="1800" cap="none" dirty="0" smtClean="0"/>
              <a:t> </a:t>
            </a:r>
            <a:r>
              <a:rPr lang="en-US" sz="1800" cap="none" dirty="0" err="1" smtClean="0"/>
              <a:t>jika</a:t>
            </a:r>
            <a:r>
              <a:rPr lang="en-US" sz="1800" cap="none" dirty="0" smtClean="0"/>
              <a:t> </a:t>
            </a:r>
            <a:r>
              <a:rPr lang="en-US" sz="1800" cap="none" dirty="0" err="1" smtClean="0"/>
              <a:t>anda</a:t>
            </a:r>
            <a:r>
              <a:rPr lang="en-US" sz="1800" cap="none" dirty="0" smtClean="0"/>
              <a:t> </a:t>
            </a:r>
            <a:r>
              <a:rPr lang="en-US" sz="1800" cap="none" dirty="0" err="1" smtClean="0"/>
              <a:t>ingin</a:t>
            </a:r>
            <a:r>
              <a:rPr lang="en-US" sz="1800" cap="none" dirty="0" smtClean="0"/>
              <a:t> </a:t>
            </a:r>
            <a:r>
              <a:rPr lang="en-US" sz="1800" cap="none" dirty="0" err="1" smtClean="0"/>
              <a:t>meminimalkan</a:t>
            </a:r>
            <a:r>
              <a:rPr lang="en-US" sz="1800" cap="none" dirty="0" smtClean="0"/>
              <a:t> </a:t>
            </a:r>
            <a:r>
              <a:rPr lang="en-US" sz="1800" cap="none" dirty="0" err="1" smtClean="0"/>
              <a:t>kesalahan</a:t>
            </a:r>
            <a:r>
              <a:rPr lang="en-US" sz="1800" cap="none" dirty="0" smtClean="0"/>
              <a:t> </a:t>
            </a:r>
            <a:r>
              <a:rPr lang="en-US" sz="1800" cap="none" dirty="0" err="1" smtClean="0"/>
              <a:t>positif</a:t>
            </a:r>
            <a:r>
              <a:rPr lang="en-US" sz="1800" cap="none" dirty="0" smtClean="0"/>
              <a:t>. Precision </a:t>
            </a:r>
            <a:r>
              <a:rPr lang="en-US" sz="1800" cap="none" dirty="0" err="1" smtClean="0"/>
              <a:t>berbicara</a:t>
            </a:r>
            <a:r>
              <a:rPr lang="en-US" sz="1800" cap="none" dirty="0" smtClean="0"/>
              <a:t> </a:t>
            </a:r>
            <a:r>
              <a:rPr lang="en-US" sz="1800" cap="none" dirty="0" err="1" smtClean="0"/>
              <a:t>tentang</a:t>
            </a:r>
            <a:r>
              <a:rPr lang="en-US" sz="1800" cap="none" dirty="0" smtClean="0"/>
              <a:t> </a:t>
            </a:r>
            <a:r>
              <a:rPr lang="en-US" sz="1800" cap="none" dirty="0" err="1" smtClean="0"/>
              <a:t>seberapa</a:t>
            </a:r>
            <a:r>
              <a:rPr lang="en-US" sz="1800" cap="none" dirty="0" smtClean="0"/>
              <a:t> </a:t>
            </a:r>
            <a:r>
              <a:rPr lang="en-US" sz="1800" cap="none" dirty="0" err="1" smtClean="0"/>
              <a:t>tepat</a:t>
            </a:r>
            <a:r>
              <a:rPr lang="en-US" sz="1800" cap="none" dirty="0" smtClean="0"/>
              <a:t>/</a:t>
            </a:r>
            <a:r>
              <a:rPr lang="en-US" sz="1800" cap="none" dirty="0" err="1" smtClean="0"/>
              <a:t>akurat</a:t>
            </a:r>
            <a:r>
              <a:rPr lang="en-US" sz="1800" cap="none" dirty="0" smtClean="0"/>
              <a:t> model </a:t>
            </a:r>
            <a:r>
              <a:rPr lang="en-US" sz="1800" cap="none" dirty="0" err="1" smtClean="0"/>
              <a:t>anda</a:t>
            </a:r>
            <a:r>
              <a:rPr lang="en-US" sz="1800" cap="none" dirty="0" smtClean="0"/>
              <a:t> </a:t>
            </a:r>
            <a:r>
              <a:rPr lang="en-US" sz="1800" cap="none" dirty="0" err="1" smtClean="0"/>
              <a:t>dari</a:t>
            </a:r>
            <a:r>
              <a:rPr lang="en-US" sz="1800" cap="none" dirty="0" smtClean="0"/>
              <a:t> yang </a:t>
            </a:r>
            <a:r>
              <a:rPr lang="en-US" sz="1800" cap="none" dirty="0" err="1" smtClean="0"/>
              <a:t>diprediksi</a:t>
            </a:r>
            <a:r>
              <a:rPr lang="en-US" sz="1800" cap="none" dirty="0" smtClean="0"/>
              <a:t> </a:t>
            </a:r>
            <a:r>
              <a:rPr lang="en-US" sz="1800" cap="none" dirty="0" err="1" smtClean="0"/>
              <a:t>positif</a:t>
            </a:r>
            <a:r>
              <a:rPr lang="en-US" sz="1800" cap="none" dirty="0" smtClean="0"/>
              <a:t>, </a:t>
            </a:r>
            <a:r>
              <a:rPr lang="en-US" sz="1800" cap="none" dirty="0" err="1" smtClean="0"/>
              <a:t>berapa</a:t>
            </a:r>
            <a:r>
              <a:rPr lang="en-US" sz="1800" cap="none" dirty="0" smtClean="0"/>
              <a:t> </a:t>
            </a:r>
            <a:r>
              <a:rPr lang="en-US" sz="1800" cap="none" dirty="0" err="1" smtClean="0"/>
              <a:t>banyak</a:t>
            </a:r>
            <a:r>
              <a:rPr lang="en-US" sz="1800" cap="none" dirty="0" smtClean="0"/>
              <a:t> </a:t>
            </a:r>
            <a:r>
              <a:rPr lang="en-US" sz="1800" cap="none" dirty="0" err="1" smtClean="0"/>
              <a:t>dari</a:t>
            </a:r>
            <a:r>
              <a:rPr lang="en-US" sz="1800" cap="none" dirty="0" smtClean="0"/>
              <a:t> </a:t>
            </a:r>
            <a:r>
              <a:rPr lang="en-US" sz="1800" cap="none" dirty="0" err="1" smtClean="0"/>
              <a:t>mereka</a:t>
            </a:r>
            <a:r>
              <a:rPr lang="en-US" sz="1800" cap="none" dirty="0" smtClean="0"/>
              <a:t> yang </a:t>
            </a:r>
            <a:r>
              <a:rPr lang="en-US" sz="1800" cap="none" dirty="0" err="1" smtClean="0"/>
              <a:t>benar-benar</a:t>
            </a:r>
            <a:r>
              <a:rPr lang="en-US" sz="1800" cap="none" dirty="0" smtClean="0"/>
              <a:t> </a:t>
            </a:r>
            <a:r>
              <a:rPr lang="en-US" sz="1800" cap="none" dirty="0" err="1" smtClean="0"/>
              <a:t>positif</a:t>
            </a:r>
            <a:r>
              <a:rPr lang="en-US" sz="1800" cap="none" dirty="0" smtClean="0"/>
              <a:t>. </a:t>
            </a:r>
            <a:r>
              <a:rPr lang="en-US" sz="1800" cap="none" dirty="0" err="1" smtClean="0"/>
              <a:t>Semakin</a:t>
            </a:r>
            <a:r>
              <a:rPr lang="en-US" sz="1800" cap="none" dirty="0" smtClean="0"/>
              <a:t> </a:t>
            </a:r>
            <a:r>
              <a:rPr lang="en-US" sz="1800" cap="none" dirty="0" err="1" smtClean="0"/>
              <a:t>kecil</a:t>
            </a:r>
            <a:r>
              <a:rPr lang="en-US" sz="1800" cap="none" dirty="0" smtClean="0"/>
              <a:t> FP </a:t>
            </a:r>
            <a:r>
              <a:rPr lang="en-US" sz="1800" cap="none" dirty="0" err="1" smtClean="0"/>
              <a:t>makan</a:t>
            </a:r>
            <a:r>
              <a:rPr lang="en-US" sz="1800" cap="none" dirty="0" smtClean="0"/>
              <a:t> </a:t>
            </a:r>
            <a:r>
              <a:rPr lang="en-US" sz="1800" cap="none" dirty="0" err="1" smtClean="0"/>
              <a:t>semakin</a:t>
            </a:r>
            <a:r>
              <a:rPr lang="en-US" sz="1800" cap="none" dirty="0" smtClean="0"/>
              <a:t> </a:t>
            </a:r>
            <a:r>
              <a:rPr lang="en-US" sz="1800" cap="none" dirty="0" err="1" smtClean="0"/>
              <a:t>tinggi</a:t>
            </a:r>
            <a:r>
              <a:rPr lang="en-US" sz="1800" cap="none" dirty="0" smtClean="0"/>
              <a:t> precision.</a:t>
            </a:r>
          </a:p>
          <a:p>
            <a:r>
              <a:rPr lang="sv-SE" sz="1800" cap="none" dirty="0" smtClean="0"/>
              <a:t>Jika anda menaikkan threshold maka precision?</a:t>
            </a:r>
          </a:p>
          <a:p>
            <a:r>
              <a:rPr lang="en-US" sz="1800" b="1" cap="none" dirty="0"/>
              <a:t>Recall/Sensitivity</a:t>
            </a:r>
            <a:r>
              <a:rPr lang="en-US" sz="1800" cap="none" dirty="0" smtClean="0"/>
              <a:t>: </a:t>
            </a:r>
            <a:r>
              <a:rPr lang="en-US" sz="1800" cap="none" dirty="0" err="1" smtClean="0"/>
              <a:t>sangat</a:t>
            </a:r>
            <a:r>
              <a:rPr lang="en-US" sz="1800" cap="none" dirty="0" smtClean="0"/>
              <a:t> </a:t>
            </a:r>
            <a:r>
              <a:rPr lang="en-US" sz="1800" cap="none" dirty="0" err="1" smtClean="0"/>
              <a:t>penting</a:t>
            </a:r>
            <a:r>
              <a:rPr lang="en-US" sz="1800" cap="none" dirty="0" smtClean="0"/>
              <a:t> </a:t>
            </a:r>
            <a:r>
              <a:rPr lang="en-US" sz="1800" cap="none" dirty="0" err="1" smtClean="0"/>
              <a:t>dalam</a:t>
            </a:r>
            <a:r>
              <a:rPr lang="en-US" sz="1800" cap="none" dirty="0" smtClean="0"/>
              <a:t> domain </a:t>
            </a:r>
            <a:r>
              <a:rPr lang="en-US" sz="1800" cap="none" dirty="0" err="1" smtClean="0"/>
              <a:t>seperti</a:t>
            </a:r>
            <a:r>
              <a:rPr lang="en-US" sz="1800" cap="none" dirty="0" smtClean="0"/>
              <a:t> </a:t>
            </a:r>
            <a:r>
              <a:rPr lang="en-US" sz="1800" cap="none" dirty="0" err="1" smtClean="0"/>
              <a:t>medis</a:t>
            </a:r>
            <a:r>
              <a:rPr lang="en-US" sz="1800" cap="none" dirty="0" smtClean="0"/>
              <a:t> (</a:t>
            </a:r>
            <a:r>
              <a:rPr lang="en-US" sz="1800" cap="none" dirty="0" err="1" smtClean="0"/>
              <a:t>misalnya</a:t>
            </a:r>
            <a:r>
              <a:rPr lang="en-US" sz="1800" cap="none" dirty="0" smtClean="0"/>
              <a:t>, </a:t>
            </a:r>
            <a:r>
              <a:rPr lang="en-US" sz="1800" cap="none" dirty="0" err="1" smtClean="0"/>
              <a:t>mengidentifikasi</a:t>
            </a:r>
            <a:r>
              <a:rPr lang="en-US" sz="1800" cap="none" dirty="0" smtClean="0"/>
              <a:t> </a:t>
            </a:r>
            <a:r>
              <a:rPr lang="en-US" sz="1800" cap="none" dirty="0" err="1" smtClean="0"/>
              <a:t>kanker</a:t>
            </a:r>
            <a:r>
              <a:rPr lang="en-US" sz="1800" cap="none" dirty="0" smtClean="0"/>
              <a:t>), di </a:t>
            </a:r>
            <a:r>
              <a:rPr lang="en-US" sz="1800" cap="none" dirty="0" err="1" smtClean="0"/>
              <a:t>mana</a:t>
            </a:r>
            <a:r>
              <a:rPr lang="en-US" sz="1800" cap="none" dirty="0" smtClean="0"/>
              <a:t> </a:t>
            </a:r>
            <a:r>
              <a:rPr lang="en-US" sz="1800" cap="none" dirty="0" err="1" smtClean="0"/>
              <a:t>anda</a:t>
            </a:r>
            <a:r>
              <a:rPr lang="en-US" sz="1800" cap="none" dirty="0" smtClean="0"/>
              <a:t> </a:t>
            </a:r>
            <a:r>
              <a:rPr lang="en-US" sz="1800" cap="none" dirty="0" err="1" smtClean="0"/>
              <a:t>benar-benar</a:t>
            </a:r>
            <a:r>
              <a:rPr lang="en-US" sz="1800" cap="none" dirty="0" smtClean="0"/>
              <a:t> </a:t>
            </a:r>
            <a:r>
              <a:rPr lang="en-US" sz="1800" cap="none" dirty="0" err="1" smtClean="0"/>
              <a:t>ingin</a:t>
            </a:r>
            <a:r>
              <a:rPr lang="en-US" sz="1800" cap="none" dirty="0" smtClean="0"/>
              <a:t> </a:t>
            </a:r>
            <a:r>
              <a:rPr lang="en-US" sz="1800" cap="none" dirty="0" err="1" smtClean="0"/>
              <a:t>meminimalkan</a:t>
            </a:r>
            <a:r>
              <a:rPr lang="en-US" sz="1800" cap="none" dirty="0" smtClean="0"/>
              <a:t> </a:t>
            </a:r>
            <a:r>
              <a:rPr lang="en-US" sz="1800" cap="none" dirty="0" err="1" smtClean="0"/>
              <a:t>kemungkinan</a:t>
            </a:r>
            <a:r>
              <a:rPr lang="en-US" sz="1800" cap="none" dirty="0" smtClean="0"/>
              <a:t> </a:t>
            </a:r>
            <a:r>
              <a:rPr lang="en-US" sz="1800" cap="none" dirty="0" err="1" smtClean="0"/>
              <a:t>kehilangan</a:t>
            </a:r>
            <a:r>
              <a:rPr lang="en-US" sz="1800" cap="none" dirty="0" smtClean="0"/>
              <a:t> </a:t>
            </a:r>
            <a:r>
              <a:rPr lang="en-US" sz="1800" cap="none" dirty="0" err="1" smtClean="0"/>
              <a:t>kasus</a:t>
            </a:r>
            <a:r>
              <a:rPr lang="en-US" sz="1800" cap="none" dirty="0" smtClean="0"/>
              <a:t> </a:t>
            </a:r>
            <a:r>
              <a:rPr lang="en-US" sz="1800" cap="none" dirty="0" err="1" smtClean="0"/>
              <a:t>positif</a:t>
            </a:r>
            <a:r>
              <a:rPr lang="en-US" sz="1800" cap="none" dirty="0" smtClean="0"/>
              <a:t> (</a:t>
            </a:r>
            <a:r>
              <a:rPr lang="en-US" sz="1800" cap="none" dirty="0" err="1" smtClean="0"/>
              <a:t>meminimalkan</a:t>
            </a:r>
            <a:r>
              <a:rPr lang="en-US" sz="1800" cap="none" dirty="0" smtClean="0"/>
              <a:t> </a:t>
            </a:r>
            <a:r>
              <a:rPr lang="en-US" sz="1800" cap="none" dirty="0" err="1" smtClean="0"/>
              <a:t>memprediksi</a:t>
            </a:r>
            <a:r>
              <a:rPr lang="en-US" sz="1800" cap="none" dirty="0" smtClean="0"/>
              <a:t> </a:t>
            </a:r>
            <a:r>
              <a:rPr lang="en-US" sz="1800" cap="none" dirty="0" err="1" smtClean="0"/>
              <a:t>negatif</a:t>
            </a:r>
            <a:r>
              <a:rPr lang="en-US" sz="1800" cap="none" dirty="0" smtClean="0"/>
              <a:t> </a:t>
            </a:r>
            <a:r>
              <a:rPr lang="en-US" sz="1800" cap="none" dirty="0" err="1" smtClean="0"/>
              <a:t>palsu</a:t>
            </a:r>
            <a:r>
              <a:rPr lang="en-US" sz="1800" cap="none" dirty="0" smtClean="0"/>
              <a:t>). </a:t>
            </a:r>
            <a:r>
              <a:rPr lang="en-US" sz="1800" cap="none" dirty="0" err="1" smtClean="0"/>
              <a:t>Ini</a:t>
            </a:r>
            <a:r>
              <a:rPr lang="en-US" sz="1800" cap="none" dirty="0" smtClean="0"/>
              <a:t> </a:t>
            </a:r>
            <a:r>
              <a:rPr lang="en-US" sz="1800" cap="none" dirty="0" err="1" smtClean="0"/>
              <a:t>biasanya</a:t>
            </a:r>
            <a:r>
              <a:rPr lang="en-US" sz="1800" cap="none" dirty="0" smtClean="0"/>
              <a:t> </a:t>
            </a:r>
            <a:r>
              <a:rPr lang="en-US" sz="1800" cap="none" dirty="0" err="1" smtClean="0"/>
              <a:t>kasus</a:t>
            </a:r>
            <a:r>
              <a:rPr lang="en-US" sz="1800" cap="none" dirty="0" smtClean="0"/>
              <a:t> di </a:t>
            </a:r>
            <a:r>
              <a:rPr lang="en-US" sz="1800" cap="none" dirty="0" err="1" smtClean="0"/>
              <a:t>mana</a:t>
            </a:r>
            <a:r>
              <a:rPr lang="en-US" sz="1800" cap="none" dirty="0" smtClean="0"/>
              <a:t> </a:t>
            </a:r>
            <a:r>
              <a:rPr lang="en-US" sz="1800" cap="none" dirty="0" err="1" smtClean="0"/>
              <a:t>kehilangan</a:t>
            </a:r>
            <a:r>
              <a:rPr lang="en-US" sz="1800" cap="none" dirty="0" smtClean="0"/>
              <a:t> </a:t>
            </a:r>
            <a:r>
              <a:rPr lang="en-US" sz="1800" cap="none" dirty="0" err="1" smtClean="0"/>
              <a:t>kasus</a:t>
            </a:r>
            <a:r>
              <a:rPr lang="en-US" sz="1800" cap="none" dirty="0" smtClean="0"/>
              <a:t> </a:t>
            </a:r>
            <a:r>
              <a:rPr lang="en-US" sz="1800" cap="none" dirty="0" err="1" smtClean="0"/>
              <a:t>positif</a:t>
            </a:r>
            <a:r>
              <a:rPr lang="en-US" sz="1800" cap="none" dirty="0" smtClean="0"/>
              <a:t> </a:t>
            </a:r>
            <a:r>
              <a:rPr lang="en-US" sz="1800" cap="none" dirty="0" err="1" smtClean="0"/>
              <a:t>memiliki</a:t>
            </a:r>
            <a:r>
              <a:rPr lang="en-US" sz="1800" cap="none" dirty="0" smtClean="0"/>
              <a:t> </a:t>
            </a:r>
            <a:r>
              <a:rPr lang="en-US" sz="1800" cap="none" dirty="0" err="1" smtClean="0"/>
              <a:t>biaya</a:t>
            </a:r>
            <a:r>
              <a:rPr lang="en-US" sz="1800" cap="none" dirty="0" smtClean="0"/>
              <a:t> yang </a:t>
            </a:r>
            <a:r>
              <a:rPr lang="en-US" sz="1800" cap="none" dirty="0" err="1" smtClean="0"/>
              <a:t>jauh</a:t>
            </a:r>
            <a:r>
              <a:rPr lang="en-US" sz="1800" cap="none" dirty="0" smtClean="0"/>
              <a:t> </a:t>
            </a:r>
            <a:r>
              <a:rPr lang="en-US" sz="1800" cap="none" dirty="0" err="1" smtClean="0"/>
              <a:t>lebih</a:t>
            </a:r>
            <a:r>
              <a:rPr lang="en-US" sz="1800" cap="none" dirty="0" smtClean="0"/>
              <a:t> </a:t>
            </a:r>
            <a:r>
              <a:rPr lang="en-US" sz="1800" cap="none" dirty="0" err="1" smtClean="0"/>
              <a:t>besar</a:t>
            </a:r>
            <a:r>
              <a:rPr lang="en-US" sz="1800" cap="none" dirty="0" smtClean="0"/>
              <a:t> </a:t>
            </a:r>
            <a:r>
              <a:rPr lang="en-US" sz="1800" cap="none" dirty="0" err="1" smtClean="0"/>
              <a:t>daripada</a:t>
            </a:r>
            <a:r>
              <a:rPr lang="en-US" sz="1800" cap="none" dirty="0" smtClean="0"/>
              <a:t> </a:t>
            </a:r>
            <a:r>
              <a:rPr lang="en-US" sz="1800" cap="none" dirty="0" err="1" smtClean="0"/>
              <a:t>salah</a:t>
            </a:r>
            <a:r>
              <a:rPr lang="en-US" sz="1800" cap="none" dirty="0" smtClean="0"/>
              <a:t> </a:t>
            </a:r>
            <a:r>
              <a:rPr lang="en-US" sz="1800" cap="none" dirty="0" err="1" smtClean="0"/>
              <a:t>mengklasifikasikan</a:t>
            </a:r>
            <a:r>
              <a:rPr lang="en-US" sz="1800" cap="none" dirty="0" smtClean="0"/>
              <a:t> </a:t>
            </a:r>
            <a:r>
              <a:rPr lang="en-US" sz="1800" cap="none" dirty="0" err="1" smtClean="0"/>
              <a:t>sesuatu</a:t>
            </a:r>
            <a:r>
              <a:rPr lang="en-US" sz="1800" cap="none" dirty="0" smtClean="0"/>
              <a:t> </a:t>
            </a:r>
            <a:r>
              <a:rPr lang="en-US" sz="1800" cap="none" dirty="0" err="1" smtClean="0"/>
              <a:t>sebagai</a:t>
            </a:r>
            <a:r>
              <a:rPr lang="en-US" sz="1800" cap="none" dirty="0" smtClean="0"/>
              <a:t> </a:t>
            </a:r>
            <a:r>
              <a:rPr lang="en-US" sz="1800" cap="none" dirty="0" err="1" smtClean="0"/>
              <a:t>positif</a:t>
            </a:r>
            <a:r>
              <a:rPr lang="en-US" sz="1800" cap="none" dirty="0" smtClean="0"/>
              <a:t>.</a:t>
            </a:r>
            <a:endParaRPr lang="sv-SE" sz="1800" cap="none" dirty="0" smtClean="0"/>
          </a:p>
        </p:txBody>
      </p:sp>
      <p:pic>
        <p:nvPicPr>
          <p:cNvPr id="7174" name="Picture 6" descr="Calculation of Precision, Recall and Accuracy in the confusion 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1633" y="2367092"/>
            <a:ext cx="5108448" cy="2607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031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Perceptron Models</a:t>
            </a:r>
          </a:p>
        </p:txBody>
      </p:sp>
      <p:sp>
        <p:nvSpPr>
          <p:cNvPr id="3" name="Content Placeholder 2"/>
          <p:cNvSpPr>
            <a:spLocks noGrp="1"/>
          </p:cNvSpPr>
          <p:nvPr>
            <p:ph sz="quarter" idx="13"/>
          </p:nvPr>
        </p:nvSpPr>
        <p:spPr/>
        <p:txBody>
          <a:bodyPr/>
          <a:lstStyle/>
          <a:p>
            <a:r>
              <a:rPr lang="en-US" dirty="0"/>
              <a:t>Single-layer Perceptron Model</a:t>
            </a:r>
          </a:p>
          <a:p>
            <a:r>
              <a:rPr lang="en-US" dirty="0"/>
              <a:t>Multi-layer Perceptron model</a:t>
            </a:r>
          </a:p>
          <a:p>
            <a:endParaRPr lang="en-US" dirty="0"/>
          </a:p>
          <a:p>
            <a:endParaRPr lang="en-US" dirty="0"/>
          </a:p>
        </p:txBody>
      </p:sp>
      <p:pic>
        <p:nvPicPr>
          <p:cNvPr id="4" name="Picture 3"/>
          <p:cNvPicPr>
            <a:picLocks noChangeAspect="1"/>
          </p:cNvPicPr>
          <p:nvPr/>
        </p:nvPicPr>
        <p:blipFill>
          <a:blip r:embed="rId3"/>
          <a:stretch>
            <a:fillRect/>
          </a:stretch>
        </p:blipFill>
        <p:spPr>
          <a:xfrm>
            <a:off x="7219384" y="2578954"/>
            <a:ext cx="4058216" cy="3581900"/>
          </a:xfrm>
          <a:prstGeom prst="rect">
            <a:avLst/>
          </a:prstGeom>
        </p:spPr>
      </p:pic>
    </p:spTree>
    <p:extLst>
      <p:ext uri="{BB962C8B-B14F-4D97-AF65-F5344CB8AC3E}">
        <p14:creationId xmlns:p14="http://schemas.microsoft.com/office/powerpoint/2010/main" val="47657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Single-layer Perceptron Model</a:t>
            </a:r>
          </a:p>
        </p:txBody>
      </p:sp>
      <p:sp>
        <p:nvSpPr>
          <p:cNvPr id="3" name="Content Placeholder 2"/>
          <p:cNvSpPr>
            <a:spLocks noGrp="1"/>
          </p:cNvSpPr>
          <p:nvPr>
            <p:ph sz="quarter" idx="13"/>
          </p:nvPr>
        </p:nvSpPr>
        <p:spPr>
          <a:xfrm>
            <a:off x="913774" y="2367092"/>
            <a:ext cx="4511666" cy="3424107"/>
          </a:xfrm>
        </p:spPr>
        <p:txBody>
          <a:bodyPr/>
          <a:lstStyle/>
          <a:p>
            <a:r>
              <a:rPr lang="en-US" cap="none" dirty="0" smtClean="0"/>
              <a:t>This is one of the easiest artificial neural networks (ANN) types. A single-layered perceptron model consists feed-forward network and also includes a threshold transfer function inside the model. The main objective of the single-layer perceptron model is to analyze the linearly separable objects with binary outcomes.</a:t>
            </a:r>
            <a:endParaRPr lang="en-US" cap="none" dirty="0"/>
          </a:p>
        </p:txBody>
      </p:sp>
      <p:pic>
        <p:nvPicPr>
          <p:cNvPr id="1026" name="Picture 2" descr="https://miro.medium.com/max/1400/1*MvP0XemLK2AtY-PdQR2Dqg.png"/>
          <p:cNvPicPr>
            <a:picLocks noChangeAspect="1" noChangeArrowheads="1"/>
          </p:cNvPicPr>
          <p:nvPr/>
        </p:nvPicPr>
        <p:blipFill rotWithShape="1">
          <a:blip r:embed="rId3">
            <a:extLst>
              <a:ext uri="{28A0092B-C50C-407E-A947-70E740481C1C}">
                <a14:useLocalDpi xmlns:a14="http://schemas.microsoft.com/office/drawing/2010/main" val="0"/>
              </a:ext>
            </a:extLst>
          </a:blip>
          <a:srcRect r="13552"/>
          <a:stretch/>
        </p:blipFill>
        <p:spPr bwMode="auto">
          <a:xfrm>
            <a:off x="6233161" y="2331437"/>
            <a:ext cx="5045065" cy="254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8533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Multi-layer Perceptron model</a:t>
            </a:r>
          </a:p>
        </p:txBody>
      </p:sp>
      <p:sp>
        <p:nvSpPr>
          <p:cNvPr id="3" name="Content Placeholder 2"/>
          <p:cNvSpPr>
            <a:spLocks noGrp="1"/>
          </p:cNvSpPr>
          <p:nvPr>
            <p:ph sz="quarter" idx="13"/>
          </p:nvPr>
        </p:nvSpPr>
        <p:spPr>
          <a:xfrm>
            <a:off x="913773" y="2367092"/>
            <a:ext cx="5459731" cy="3424107"/>
          </a:xfrm>
        </p:spPr>
        <p:txBody>
          <a:bodyPr>
            <a:noAutofit/>
          </a:bodyPr>
          <a:lstStyle/>
          <a:p>
            <a:r>
              <a:rPr lang="en-US" sz="1400" cap="none" dirty="0"/>
              <a:t>Like a single-layer perceptron model, a multi-layer perceptron model also has the same model structure but has a greater number of hidden layers.</a:t>
            </a:r>
          </a:p>
          <a:p>
            <a:r>
              <a:rPr lang="en-US" sz="1400" cap="none" dirty="0"/>
              <a:t>The multi-layer perceptron model is also known as the </a:t>
            </a:r>
            <a:r>
              <a:rPr lang="en-US" sz="1400" cap="none" dirty="0" err="1"/>
              <a:t>backpropagation</a:t>
            </a:r>
            <a:r>
              <a:rPr lang="en-US" sz="1400" cap="none" dirty="0"/>
              <a:t> algorithm, which executes in two stages as follows:</a:t>
            </a:r>
          </a:p>
          <a:p>
            <a:pPr lvl="1"/>
            <a:r>
              <a:rPr lang="en-US" sz="1400" b="1" cap="none" dirty="0"/>
              <a:t>Forward stage:</a:t>
            </a:r>
            <a:r>
              <a:rPr lang="en-US" sz="1400" cap="none" dirty="0"/>
              <a:t> activation functions start from the input layer in the forward stage and terminate on the output layer.</a:t>
            </a:r>
          </a:p>
          <a:p>
            <a:pPr lvl="1"/>
            <a:r>
              <a:rPr lang="en-US" sz="1400" b="1" cap="none" dirty="0"/>
              <a:t>Backward stage:</a:t>
            </a:r>
            <a:r>
              <a:rPr lang="en-US" sz="1400" cap="none" dirty="0"/>
              <a:t> in the backward stage, weight and bias values are modified as per the model's requirement. In this stage, the error between actual output and demanded originated backward on the output layer and ended on the input layer.</a:t>
            </a:r>
          </a:p>
          <a:p>
            <a:r>
              <a:rPr lang="en-US" sz="1400" cap="none" dirty="0"/>
              <a:t>A multi-layer perceptron model has greater processing power and can process linear and non-linear patterns. Further, it can also implement logic gates such as AND, OR, XOR, NAND, NOT, XNOR, NOR.</a:t>
            </a:r>
          </a:p>
          <a:p>
            <a:endParaRPr lang="en-US" sz="1400" cap="none" dirty="0"/>
          </a:p>
          <a:p>
            <a:endParaRPr lang="en-US" sz="1400" dirty="0"/>
          </a:p>
        </p:txBody>
      </p:sp>
      <p:pic>
        <p:nvPicPr>
          <p:cNvPr id="4" name="Picture 3"/>
          <p:cNvPicPr>
            <a:picLocks noChangeAspect="1"/>
          </p:cNvPicPr>
          <p:nvPr/>
        </p:nvPicPr>
        <p:blipFill>
          <a:blip r:embed="rId3"/>
          <a:stretch>
            <a:fillRect/>
          </a:stretch>
        </p:blipFill>
        <p:spPr>
          <a:xfrm>
            <a:off x="6523316" y="2367092"/>
            <a:ext cx="5486713" cy="1611178"/>
          </a:xfrm>
          <a:prstGeom prst="rect">
            <a:avLst/>
          </a:prstGeom>
        </p:spPr>
      </p:pic>
    </p:spTree>
    <p:extLst>
      <p:ext uri="{BB962C8B-B14F-4D97-AF65-F5344CB8AC3E}">
        <p14:creationId xmlns:p14="http://schemas.microsoft.com/office/powerpoint/2010/main" val="1976758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Multi-Layer </a:t>
            </a:r>
            <a:r>
              <a:rPr lang="en-US" b="1" dirty="0" smtClean="0"/>
              <a:t>Perceptron</a:t>
            </a:r>
            <a:endParaRPr lang="en-US" dirty="0"/>
          </a:p>
        </p:txBody>
      </p:sp>
      <p:sp>
        <p:nvSpPr>
          <p:cNvPr id="3" name="Content Placeholder 2"/>
          <p:cNvSpPr>
            <a:spLocks noGrp="1"/>
          </p:cNvSpPr>
          <p:nvPr>
            <p:ph sz="quarter" idx="13"/>
          </p:nvPr>
        </p:nvSpPr>
        <p:spPr/>
        <p:txBody>
          <a:bodyPr/>
          <a:lstStyle/>
          <a:p>
            <a:r>
              <a:rPr lang="en-US" dirty="0"/>
              <a:t>A multi-layered perceptron model can be used to solve complex non-linear problems.</a:t>
            </a:r>
          </a:p>
          <a:p>
            <a:r>
              <a:rPr lang="en-US" dirty="0"/>
              <a:t>It works well with both small and large input data.</a:t>
            </a:r>
          </a:p>
          <a:p>
            <a:r>
              <a:rPr lang="en-US" dirty="0"/>
              <a:t>It helps us to obtain quick predictions after the training.</a:t>
            </a:r>
          </a:p>
          <a:p>
            <a:r>
              <a:rPr lang="en-US" dirty="0"/>
              <a:t>It helps to obtain the same accuracy ratio with large as well as small data.</a:t>
            </a:r>
          </a:p>
          <a:p>
            <a:endParaRPr lang="en-US" dirty="0"/>
          </a:p>
        </p:txBody>
      </p:sp>
    </p:spTree>
    <p:extLst>
      <p:ext uri="{BB962C8B-B14F-4D97-AF65-F5344CB8AC3E}">
        <p14:creationId xmlns:p14="http://schemas.microsoft.com/office/powerpoint/2010/main" val="408867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Multi-Layer Perceptron:</a:t>
            </a:r>
            <a:endParaRPr lang="en-US" dirty="0"/>
          </a:p>
        </p:txBody>
      </p:sp>
      <p:sp>
        <p:nvSpPr>
          <p:cNvPr id="3" name="Content Placeholder 2"/>
          <p:cNvSpPr>
            <a:spLocks noGrp="1"/>
          </p:cNvSpPr>
          <p:nvPr>
            <p:ph sz="quarter" idx="13"/>
          </p:nvPr>
        </p:nvSpPr>
        <p:spPr/>
        <p:txBody>
          <a:bodyPr/>
          <a:lstStyle/>
          <a:p>
            <a:r>
              <a:rPr lang="en-US" dirty="0"/>
              <a:t>In Multi-layer perceptron, computations are difficult and time-consuming.</a:t>
            </a:r>
          </a:p>
          <a:p>
            <a:r>
              <a:rPr lang="en-US" dirty="0"/>
              <a:t>In multi-layer Perceptron, it is difficult to predict how much the dependent variable affects each independent variable.</a:t>
            </a:r>
          </a:p>
          <a:p>
            <a:r>
              <a:rPr lang="en-US" dirty="0"/>
              <a:t>The model functioning depends on the quality of the training.</a:t>
            </a:r>
          </a:p>
          <a:p>
            <a:pPr marL="0" indent="0">
              <a:buNone/>
            </a:pPr>
            <a:endParaRPr lang="en-US" dirty="0"/>
          </a:p>
        </p:txBody>
      </p:sp>
    </p:spTree>
    <p:extLst>
      <p:ext uri="{BB962C8B-B14F-4D97-AF65-F5344CB8AC3E}">
        <p14:creationId xmlns:p14="http://schemas.microsoft.com/office/powerpoint/2010/main" val="13232621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Soal</a:t>
            </a:r>
            <a:endParaRPr lang="en-US" dirty="0"/>
          </a:p>
        </p:txBody>
      </p:sp>
      <p:sp>
        <p:nvSpPr>
          <p:cNvPr id="3" name="Content Placeholder 2"/>
          <p:cNvSpPr>
            <a:spLocks noGrp="1"/>
          </p:cNvSpPr>
          <p:nvPr>
            <p:ph sz="quarter" idx="13"/>
          </p:nvPr>
        </p:nvSpPr>
        <p:spPr/>
        <p:txBody>
          <a:bodyPr/>
          <a:lstStyle/>
          <a:p>
            <a:endParaRPr lang="en-US" dirty="0"/>
          </a:p>
        </p:txBody>
      </p:sp>
      <p:pic>
        <p:nvPicPr>
          <p:cNvPr id="4" name="Picture 3"/>
          <p:cNvPicPr>
            <a:picLocks noChangeAspect="1"/>
          </p:cNvPicPr>
          <p:nvPr/>
        </p:nvPicPr>
        <p:blipFill>
          <a:blip r:embed="rId3"/>
          <a:stretch>
            <a:fillRect/>
          </a:stretch>
        </p:blipFill>
        <p:spPr>
          <a:xfrm>
            <a:off x="358815" y="2539643"/>
            <a:ext cx="3942347" cy="3460103"/>
          </a:xfrm>
          <a:prstGeom prst="rect">
            <a:avLst/>
          </a:prstGeom>
        </p:spPr>
      </p:pic>
      <p:pic>
        <p:nvPicPr>
          <p:cNvPr id="6" name="Picture 5"/>
          <p:cNvPicPr>
            <a:picLocks noChangeAspect="1"/>
          </p:cNvPicPr>
          <p:nvPr/>
        </p:nvPicPr>
        <p:blipFill>
          <a:blip r:embed="rId4"/>
          <a:stretch>
            <a:fillRect/>
          </a:stretch>
        </p:blipFill>
        <p:spPr>
          <a:xfrm>
            <a:off x="4732224" y="2539643"/>
            <a:ext cx="5020376" cy="2419688"/>
          </a:xfrm>
          <a:prstGeom prst="rect">
            <a:avLst/>
          </a:prstGeom>
        </p:spPr>
      </p:pic>
      <p:sp>
        <p:nvSpPr>
          <p:cNvPr id="8" name="Rectangle 7"/>
          <p:cNvSpPr/>
          <p:nvPr/>
        </p:nvSpPr>
        <p:spPr>
          <a:xfrm>
            <a:off x="8142183" y="3817571"/>
            <a:ext cx="573206" cy="5424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93354" y="4360070"/>
            <a:ext cx="786521" cy="4281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817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a:t>
            </a:r>
            <a:r>
              <a:rPr lang="en-US" dirty="0" err="1" smtClean="0"/>
              <a:t>LEarning</a:t>
            </a:r>
            <a:endParaRPr lang="en-US" dirty="0"/>
          </a:p>
        </p:txBody>
      </p:sp>
      <p:pic>
        <p:nvPicPr>
          <p:cNvPr id="1026" name="Picture 2" descr="Understanding the difference between 'machine learning' and 'deep lear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97616" y="2391278"/>
            <a:ext cx="3979984" cy="39799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913775" y="2367091"/>
            <a:ext cx="4705350" cy="4004171"/>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r>
              <a:rPr lang="en-US" sz="2400" b="1" cap="none" dirty="0" smtClean="0"/>
              <a:t>Deep </a:t>
            </a:r>
            <a:r>
              <a:rPr lang="en-US" sz="2400" b="1" cap="none" dirty="0"/>
              <a:t>Learning </a:t>
            </a:r>
            <a:r>
              <a:rPr lang="en-US" sz="2400" cap="none" dirty="0" smtClean="0"/>
              <a:t>is </a:t>
            </a:r>
            <a:r>
              <a:rPr lang="en-US" sz="2400" cap="none" dirty="0"/>
              <a:t>a subset of machine learning, which is essentially a neural network with three or more layers. These neural networks attempt to simulate the behavior of the human brain—albeit far from matching its ability—allowing it to “learn” from large amounts of </a:t>
            </a:r>
            <a:r>
              <a:rPr lang="en-US" sz="2400" cap="none" dirty="0" smtClean="0"/>
              <a:t>data.</a:t>
            </a:r>
          </a:p>
        </p:txBody>
      </p:sp>
    </p:spTree>
    <p:extLst>
      <p:ext uri="{BB962C8B-B14F-4D97-AF65-F5344CB8AC3E}">
        <p14:creationId xmlns:p14="http://schemas.microsoft.com/office/powerpoint/2010/main" val="166849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Keras</a:t>
            </a:r>
            <a:endParaRPr lang="en-US" dirty="0"/>
          </a:p>
        </p:txBody>
      </p:sp>
      <p:sp>
        <p:nvSpPr>
          <p:cNvPr id="3" name="Content Placeholder 2"/>
          <p:cNvSpPr>
            <a:spLocks noGrp="1"/>
          </p:cNvSpPr>
          <p:nvPr>
            <p:ph sz="quarter" idx="13"/>
          </p:nvPr>
        </p:nvSpPr>
        <p:spPr/>
        <p:txBody>
          <a:bodyPr>
            <a:normAutofit/>
          </a:bodyPr>
          <a:lstStyle/>
          <a:p>
            <a:r>
              <a:rPr lang="en-US" sz="1800" cap="none" dirty="0" err="1" smtClean="0"/>
              <a:t>Keras</a:t>
            </a:r>
            <a:r>
              <a:rPr lang="en-US" sz="1800" cap="none" dirty="0" smtClean="0"/>
              <a:t> is a high-level deep learning API that allows you to easily build, train, evaluate, and execute all sorts of neural networks.</a:t>
            </a:r>
            <a:endParaRPr lang="en-US" sz="1800" cap="none" dirty="0"/>
          </a:p>
        </p:txBody>
      </p:sp>
      <p:pic>
        <p:nvPicPr>
          <p:cNvPr id="3074" name="Picture 2" descr="https://lh3.googleusercontent.com/m_InHne-M-Mez-tjdH4e24VOnfC-xli4LpzIUdf-ORi8zG6dDTnPdvuKdZU28iXU5TwsaLYR5JnilfnTYwhX1JHv92fskEwqyKxd81qcxbvxu5n2TeCHk4vr2S4ehKxuiCxwtETKzdxVJCbn_OZ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7781" y="3160622"/>
            <a:ext cx="8551035" cy="336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770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Sequential </a:t>
            </a:r>
            <a:r>
              <a:rPr lang="en-US" dirty="0" err="1" smtClean="0"/>
              <a:t>vs</a:t>
            </a:r>
            <a:r>
              <a:rPr lang="en-US" dirty="0" smtClean="0"/>
              <a:t> functional </a:t>
            </a:r>
            <a:endParaRPr lang="en-US" dirty="0"/>
          </a:p>
        </p:txBody>
      </p:sp>
      <p:graphicFrame>
        <p:nvGraphicFramePr>
          <p:cNvPr id="11" name="Content Placeholder 10"/>
          <p:cNvGraphicFramePr>
            <a:graphicFrameLocks noGrp="1"/>
          </p:cNvGraphicFramePr>
          <p:nvPr>
            <p:ph sz="quarter" idx="13"/>
            <p:extLst>
              <p:ext uri="{D42A27DB-BD31-4B8C-83A1-F6EECF244321}">
                <p14:modId xmlns:p14="http://schemas.microsoft.com/office/powerpoint/2010/main" val="1063567823"/>
              </p:ext>
            </p:extLst>
          </p:nvPr>
        </p:nvGraphicFramePr>
        <p:xfrm>
          <a:off x="1862986" y="2756462"/>
          <a:ext cx="8115300" cy="2722245"/>
        </p:xfrm>
        <a:graphic>
          <a:graphicData uri="http://schemas.openxmlformats.org/drawingml/2006/table">
            <a:tbl>
              <a:tblPr/>
              <a:tblGrid>
                <a:gridCol w="4048125"/>
                <a:gridCol w="4067175"/>
              </a:tblGrid>
              <a:tr h="342900">
                <a:tc>
                  <a:txBody>
                    <a:bodyPr/>
                    <a:lstStyle/>
                    <a:p>
                      <a:pPr algn="ctr" rtl="0" fontAlgn="t">
                        <a:spcBef>
                          <a:spcPts val="0"/>
                        </a:spcBef>
                        <a:spcAft>
                          <a:spcPts val="0"/>
                        </a:spcAft>
                      </a:pPr>
                      <a:r>
                        <a:rPr lang="en-US" sz="1400" b="1" i="0" u="none" strike="noStrike" dirty="0">
                          <a:solidFill>
                            <a:srgbClr val="FFFFFF"/>
                          </a:solidFill>
                          <a:effectLst/>
                          <a:latin typeface="Arial" panose="020B0604020202020204" pitchFamily="34" charset="0"/>
                        </a:rPr>
                        <a:t>Sequential API</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t">
                        <a:spcBef>
                          <a:spcPts val="0"/>
                        </a:spcBef>
                        <a:spcAft>
                          <a:spcPts val="0"/>
                        </a:spcAft>
                      </a:pPr>
                      <a:r>
                        <a:rPr lang="en-US" sz="1400" b="1" i="0" u="none" strike="noStrike">
                          <a:solidFill>
                            <a:srgbClr val="FFFFFF"/>
                          </a:solidFill>
                          <a:effectLst/>
                          <a:latin typeface="Arial" panose="020B0604020202020204" pitchFamily="34" charset="0"/>
                        </a:rPr>
                        <a:t>Functional API</a:t>
                      </a:r>
                      <a:endParaRPr lang="en-US">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r>
              <a:tr h="342900">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Simple to use</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Complex to implement</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r>
              <a:tr h="342900">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Can’t have multiple input layer</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Can have multiple input layer</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r h="342900">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Can’t have multiple output layer</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Can have multiple output layer</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r>
              <a:tr h="342900">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Layer-by-layer</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Can sharing of layers</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r h="342900">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Output from a layer can only be input for one next layer </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Output from a layer can be input for multi next layers</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ACACA"/>
                    </a:solidFill>
                  </a:tcPr>
                </a:tc>
              </a:tr>
              <a:tr h="485775">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Rigid architecture</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c>
                  <a:txBody>
                    <a:bodyPr/>
                    <a:lstStyle/>
                    <a:p>
                      <a:pPr rtl="0" fontAlgn="t">
                        <a:spcBef>
                          <a:spcPts val="0"/>
                        </a:spcBef>
                        <a:spcAft>
                          <a:spcPts val="0"/>
                        </a:spcAft>
                      </a:pPr>
                      <a:r>
                        <a:rPr lang="en-US" sz="1400" b="0" i="0" u="none" strike="noStrike" dirty="0">
                          <a:solidFill>
                            <a:srgbClr val="3F3F3F"/>
                          </a:solidFill>
                          <a:effectLst/>
                          <a:latin typeface="Arial" panose="020B0604020202020204" pitchFamily="34" charset="0"/>
                        </a:rPr>
                        <a:t>Flexible architecture</a:t>
                      </a:r>
                      <a:endParaRPr lang="en-US" dirty="0">
                        <a:effectLst/>
                      </a:endParaRPr>
                    </a:p>
                  </a:txBody>
                  <a:tcPr marL="95250" marR="95250" marT="47625" marB="4762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E6E6E6"/>
                    </a:solidFill>
                  </a:tcPr>
                </a:tc>
              </a:tr>
            </a:tbl>
          </a:graphicData>
        </a:graphic>
      </p:graphicFrame>
      <p:sp>
        <p:nvSpPr>
          <p:cNvPr id="12"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46896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lh6.googleusercontent.com/v-nzak7jKBgHQ6spkDjSIo_UaJtWnMPCazWEmqLGj3_m-W-YHwVObsrY2_AgM_kp8xP_eG5cZw75ZXb8aSvQUYw13OhnOJCvjRJUOxcuVIrPnJVIf6JpDVUuIwh0j2oLLwZbplAVqEm80WHPyEZ_"/>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630040" y="1658112"/>
            <a:ext cx="2866650" cy="373442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lh6.googleusercontent.com/TvoDwwfgVAxs6oDnzk9wsQZyh2-NxntJzc0cvcxTCWUKI9T4CXluoG5pq0T_sux-DFq-EA7pfxHKMUGfeRnnh162FFT5kMJhN5JAcfLJV4YIpvNMNHdMgEqdjHWqFbHq6IhPmqhicaRITaJUlz7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4837" y="1097280"/>
            <a:ext cx="2980139" cy="46717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5769046"/>
            <a:ext cx="6096000" cy="923330"/>
          </a:xfrm>
          <a:prstGeom prst="rect">
            <a:avLst/>
          </a:prstGeom>
        </p:spPr>
        <p:txBody>
          <a:bodyPr>
            <a:spAutoFit/>
          </a:bodyPr>
          <a:lstStyle/>
          <a:p>
            <a:pPr algn="ctr"/>
            <a:r>
              <a:rPr lang="en-US" i="1" dirty="0">
                <a:latin typeface="Roboto"/>
              </a:rPr>
              <a:t>Sequential API </a:t>
            </a:r>
            <a:endParaRPr lang="en-US" dirty="0"/>
          </a:p>
          <a:p>
            <a:r>
              <a:rPr lang="en-US" dirty="0"/>
              <a:t/>
            </a:r>
            <a:br>
              <a:rPr lang="en-US" dirty="0"/>
            </a:br>
            <a:endParaRPr lang="en-US" dirty="0"/>
          </a:p>
        </p:txBody>
      </p:sp>
      <p:sp>
        <p:nvSpPr>
          <p:cNvPr id="5" name="Rectangle 4"/>
          <p:cNvSpPr/>
          <p:nvPr/>
        </p:nvSpPr>
        <p:spPr>
          <a:xfrm>
            <a:off x="5340096" y="5769046"/>
            <a:ext cx="6096000" cy="923330"/>
          </a:xfrm>
          <a:prstGeom prst="rect">
            <a:avLst/>
          </a:prstGeom>
        </p:spPr>
        <p:txBody>
          <a:bodyPr>
            <a:spAutoFit/>
          </a:bodyPr>
          <a:lstStyle/>
          <a:p>
            <a:pPr algn="ctr"/>
            <a:r>
              <a:rPr lang="en-US" i="1" dirty="0">
                <a:latin typeface="Roboto"/>
              </a:rPr>
              <a:t>Functional API</a:t>
            </a:r>
            <a:endParaRPr lang="en-US" dirty="0"/>
          </a:p>
          <a:p>
            <a:r>
              <a:rPr lang="en-US" dirty="0"/>
              <a:t/>
            </a:r>
            <a:br>
              <a:rPr lang="en-US" dirty="0"/>
            </a:br>
            <a:endParaRPr lang="en-US" dirty="0"/>
          </a:p>
        </p:txBody>
      </p:sp>
    </p:spTree>
    <p:extLst>
      <p:ext uri="{BB962C8B-B14F-4D97-AF65-F5344CB8AC3E}">
        <p14:creationId xmlns:p14="http://schemas.microsoft.com/office/powerpoint/2010/main" val="380501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20000"/>
          </a:bodyPr>
          <a:lstStyle/>
          <a:p>
            <a:r>
              <a:rPr lang="en-US" dirty="0">
                <a:hlinkClick r:id="rId3"/>
              </a:rPr>
              <a:t>https://www.kaggle.com/code/mirichoi0218/ann-making-model-for-binary-classification/notebook</a:t>
            </a:r>
          </a:p>
          <a:p>
            <a:r>
              <a:rPr lang="en-US" dirty="0" smtClean="0">
                <a:hlinkClick r:id="rId3"/>
              </a:rPr>
              <a:t>https</a:t>
            </a:r>
            <a:r>
              <a:rPr lang="en-US" dirty="0">
                <a:hlinkClick r:id="rId3"/>
              </a:rPr>
              <a:t>://</a:t>
            </a:r>
            <a:r>
              <a:rPr lang="en-US" dirty="0" smtClean="0">
                <a:hlinkClick r:id="rId3"/>
              </a:rPr>
              <a:t>www.kaggle.com/code/prashant111/comprehensive-guide-to-ann-with-keras/notebook</a:t>
            </a:r>
            <a:endParaRPr lang="en-US" dirty="0" smtClean="0"/>
          </a:p>
          <a:p>
            <a:r>
              <a:rPr lang="en-US" dirty="0">
                <a:hlinkClick r:id="rId4"/>
              </a:rPr>
              <a:t>https://</a:t>
            </a:r>
            <a:r>
              <a:rPr lang="en-US" dirty="0" smtClean="0">
                <a:hlinkClick r:id="rId4"/>
              </a:rPr>
              <a:t>www.kaggle.com/code/shrutimechlearn/deep-tutorial-1-ann-and-classification/notebook</a:t>
            </a:r>
            <a:endParaRPr lang="en-US" dirty="0" smtClean="0"/>
          </a:p>
          <a:p>
            <a:r>
              <a:rPr lang="en-US" dirty="0">
                <a:hlinkClick r:id="rId5"/>
              </a:rPr>
              <a:t>https://</a:t>
            </a:r>
            <a:r>
              <a:rPr lang="en-US" dirty="0" smtClean="0">
                <a:hlinkClick r:id="rId5"/>
              </a:rPr>
              <a:t>www.kaggle.com/code/melihemin/tumor-dedection-tensorflow-functional-api</a:t>
            </a:r>
            <a:r>
              <a:rPr lang="en-US" dirty="0" smtClean="0"/>
              <a:t> </a:t>
            </a:r>
          </a:p>
          <a:p>
            <a:r>
              <a:rPr lang="en-US" dirty="0">
                <a:hlinkClick r:id="rId6"/>
              </a:rPr>
              <a:t>https://</a:t>
            </a:r>
            <a:r>
              <a:rPr lang="en-US" dirty="0" smtClean="0">
                <a:hlinkClick r:id="rId6"/>
              </a:rPr>
              <a:t>www.kaggle.com/code/prashant111/keras-basics-for-beginners</a:t>
            </a:r>
            <a:r>
              <a:rPr lang="en-US" dirty="0" smtClean="0"/>
              <a:t> </a:t>
            </a:r>
          </a:p>
          <a:p>
            <a:endParaRPr lang="en-US" dirty="0"/>
          </a:p>
        </p:txBody>
      </p:sp>
    </p:spTree>
    <p:extLst>
      <p:ext uri="{BB962C8B-B14F-4D97-AF65-F5344CB8AC3E}">
        <p14:creationId xmlns:p14="http://schemas.microsoft.com/office/powerpoint/2010/main" val="7078199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hlinkClick r:id="rId3"/>
              </a:rPr>
              <a:t>https://</a:t>
            </a:r>
            <a:r>
              <a:rPr lang="en-US" dirty="0" smtClean="0">
                <a:hlinkClick r:id="rId3"/>
              </a:rPr>
              <a:t>www.kaggle.com/code/vitorgamalemos/multilayer-perceptron-from-scratch</a:t>
            </a:r>
            <a:r>
              <a:rPr lang="en-US" dirty="0" smtClean="0"/>
              <a:t> </a:t>
            </a:r>
            <a:r>
              <a:rPr lang="en-US" dirty="0" err="1" smtClean="0"/>
              <a:t>bagus</a:t>
            </a:r>
            <a:r>
              <a:rPr lang="en-US" dirty="0" smtClean="0"/>
              <a:t> </a:t>
            </a:r>
            <a:r>
              <a:rPr lang="en-US" dirty="0" err="1" smtClean="0"/>
              <a:t>untuk</a:t>
            </a:r>
            <a:r>
              <a:rPr lang="en-US" dirty="0" smtClean="0"/>
              <a:t> </a:t>
            </a:r>
            <a:r>
              <a:rPr lang="en-US" dirty="0" err="1" smtClean="0"/>
              <a:t>analisis</a:t>
            </a:r>
            <a:r>
              <a:rPr lang="en-US" dirty="0" smtClean="0"/>
              <a:t> </a:t>
            </a:r>
            <a:endParaRPr lang="en-US" dirty="0"/>
          </a:p>
        </p:txBody>
      </p:sp>
    </p:spTree>
    <p:extLst>
      <p:ext uri="{BB962C8B-B14F-4D97-AF65-F5344CB8AC3E}">
        <p14:creationId xmlns:p14="http://schemas.microsoft.com/office/powerpoint/2010/main" val="426359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VS Deep </a:t>
            </a:r>
            <a:r>
              <a:rPr lang="en-US" dirty="0" smtClean="0"/>
              <a:t>Learning</a:t>
            </a:r>
            <a:endParaRPr lang="en-US" dirty="0"/>
          </a:p>
        </p:txBody>
      </p:sp>
      <p:pic>
        <p:nvPicPr>
          <p:cNvPr id="7" name="Picture 6"/>
          <p:cNvPicPr>
            <a:picLocks noChangeAspect="1"/>
          </p:cNvPicPr>
          <p:nvPr/>
        </p:nvPicPr>
        <p:blipFill rotWithShape="1">
          <a:blip r:embed="rId3"/>
          <a:srcRect l="595" t="2269" r="1505" b="3102"/>
          <a:stretch/>
        </p:blipFill>
        <p:spPr>
          <a:xfrm>
            <a:off x="1582616" y="2214694"/>
            <a:ext cx="8581292" cy="4386851"/>
          </a:xfrm>
          <a:prstGeom prst="rect">
            <a:avLst/>
          </a:prstGeom>
        </p:spPr>
      </p:pic>
    </p:spTree>
    <p:extLst>
      <p:ext uri="{BB962C8B-B14F-4D97-AF65-F5344CB8AC3E}">
        <p14:creationId xmlns:p14="http://schemas.microsoft.com/office/powerpoint/2010/main" val="235225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VS Deep Learning</a:t>
            </a:r>
          </a:p>
        </p:txBody>
      </p:sp>
      <p:pic>
        <p:nvPicPr>
          <p:cNvPr id="2052" name="Picture 4" descr="differences between ML and D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420" y="1999876"/>
            <a:ext cx="9319846" cy="453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7067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Neural Networks in Deep </a:t>
            </a:r>
            <a:r>
              <a:rPr lang="en-US" dirty="0" smtClean="0"/>
              <a:t>Learning</a:t>
            </a:r>
            <a:endParaRPr lang="en-US" dirty="0"/>
          </a:p>
        </p:txBody>
      </p:sp>
      <p:sp>
        <p:nvSpPr>
          <p:cNvPr id="3" name="Content Placeholder 2"/>
          <p:cNvSpPr>
            <a:spLocks noGrp="1"/>
          </p:cNvSpPr>
          <p:nvPr>
            <p:ph sz="quarter" idx="13"/>
          </p:nvPr>
        </p:nvSpPr>
        <p:spPr>
          <a:xfrm>
            <a:off x="913774" y="2367092"/>
            <a:ext cx="4449534" cy="3424107"/>
          </a:xfrm>
        </p:spPr>
        <p:txBody>
          <a:bodyPr/>
          <a:lstStyle/>
          <a:p>
            <a:r>
              <a:rPr lang="en-US" dirty="0"/>
              <a:t>Artificial Neural Networks (ANN)</a:t>
            </a:r>
          </a:p>
          <a:p>
            <a:r>
              <a:rPr lang="en-US" dirty="0"/>
              <a:t>Convolution Neural Networks (CNN)</a:t>
            </a:r>
          </a:p>
          <a:p>
            <a:r>
              <a:rPr lang="en-US" dirty="0"/>
              <a:t>Recurrent Neural Networks (RNN)</a:t>
            </a:r>
          </a:p>
          <a:p>
            <a:endParaRPr lang="en-US" dirty="0"/>
          </a:p>
        </p:txBody>
      </p:sp>
      <p:pic>
        <p:nvPicPr>
          <p:cNvPr id="3074" name="Picture 2" descr="https://news.sophos.com/wp-content/uploads/2017/09/screen-shot-2017-09-11-at-9-37-03-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67" y="2542938"/>
            <a:ext cx="6157302" cy="2714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2272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ANN</a:t>
            </a:r>
            <a:endParaRPr lang="en-US" dirty="0"/>
          </a:p>
        </p:txBody>
      </p:sp>
      <p:sp>
        <p:nvSpPr>
          <p:cNvPr id="3" name="Content Placeholder 2"/>
          <p:cNvSpPr>
            <a:spLocks noGrp="1"/>
          </p:cNvSpPr>
          <p:nvPr>
            <p:ph sz="quarter" idx="13"/>
          </p:nvPr>
        </p:nvSpPr>
        <p:spPr/>
        <p:txBody>
          <a:bodyPr>
            <a:normAutofit/>
          </a:bodyPr>
          <a:lstStyle/>
          <a:p>
            <a:r>
              <a:rPr lang="en-US" sz="2400" cap="none" dirty="0" smtClean="0"/>
              <a:t>The definition of a neural network, more properly referred to as an 'artificial' neural network (ANN), is provided by the inventor of one of the first </a:t>
            </a:r>
            <a:r>
              <a:rPr lang="en-US" sz="2400" cap="none" dirty="0" err="1" smtClean="0"/>
              <a:t>neurocomputers</a:t>
            </a:r>
            <a:r>
              <a:rPr lang="en-US" sz="2400" cap="none" dirty="0" smtClean="0"/>
              <a:t>, dr. Robert </a:t>
            </a:r>
            <a:r>
              <a:rPr lang="en-US" sz="2400" cap="none" dirty="0" err="1" smtClean="0"/>
              <a:t>hecht-nielsen</a:t>
            </a:r>
            <a:r>
              <a:rPr lang="en-US" sz="2400" cap="none" dirty="0" smtClean="0"/>
              <a:t>. He defines a neural network as:</a:t>
            </a:r>
          </a:p>
          <a:p>
            <a:pPr lvl="1"/>
            <a:r>
              <a:rPr lang="en-US" sz="2400" i="1" cap="none" dirty="0" smtClean="0"/>
              <a:t>"...a computing system made up of a number of simple, highly interconnected processing elements, which process information by their dynamic state response to external inputs.“</a:t>
            </a:r>
          </a:p>
          <a:p>
            <a:endParaRPr lang="en-US" sz="2400" cap="none" dirty="0"/>
          </a:p>
        </p:txBody>
      </p:sp>
    </p:spTree>
    <p:extLst>
      <p:ext uri="{BB962C8B-B14F-4D97-AF65-F5344CB8AC3E}">
        <p14:creationId xmlns:p14="http://schemas.microsoft.com/office/powerpoint/2010/main" val="4000267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a:t>
            </a:r>
            <a:endParaRPr lang="en-US" dirty="0"/>
          </a:p>
        </p:txBody>
      </p:sp>
      <p:sp>
        <p:nvSpPr>
          <p:cNvPr id="3" name="Content Placeholder 2"/>
          <p:cNvSpPr>
            <a:spLocks noGrp="1"/>
          </p:cNvSpPr>
          <p:nvPr>
            <p:ph sz="quarter" idx="13"/>
          </p:nvPr>
        </p:nvSpPr>
        <p:spPr>
          <a:xfrm>
            <a:off x="913775" y="2367092"/>
            <a:ext cx="6383840" cy="3424107"/>
          </a:xfrm>
        </p:spPr>
        <p:txBody>
          <a:bodyPr>
            <a:normAutofit fontScale="85000" lnSpcReduction="10000"/>
          </a:bodyPr>
          <a:lstStyle/>
          <a:p>
            <a:pPr marL="0" indent="0">
              <a:buNone/>
            </a:pPr>
            <a:r>
              <a:rPr lang="en-US" cap="none" dirty="0" smtClean="0"/>
              <a:t>Any deep neural network will consist of three types of layers:</a:t>
            </a:r>
          </a:p>
          <a:p>
            <a:r>
              <a:rPr lang="en-US" b="1" cap="none" dirty="0" smtClean="0"/>
              <a:t>Input layer/input nodes</a:t>
            </a:r>
            <a:r>
              <a:rPr lang="en-US" cap="none" dirty="0" smtClean="0"/>
              <a:t>: no computation is done here within this layer, they just pass the information to the next layer (hidden layer most of the time). A block of nodes is also called layer.</a:t>
            </a:r>
          </a:p>
          <a:p>
            <a:r>
              <a:rPr lang="en-US" b="1" cap="none" dirty="0" smtClean="0"/>
              <a:t>Hidden nodes (hidden layer): </a:t>
            </a:r>
            <a:r>
              <a:rPr lang="en-US" cap="none" dirty="0" smtClean="0"/>
              <a:t>in hidden layers is where intermediate processing or computation is done, they perform computations and then transfer the weights (signals or information) from the input layer to the following layer (another hidden layer or to the output layer).</a:t>
            </a:r>
          </a:p>
          <a:p>
            <a:r>
              <a:rPr lang="en-US" b="1" cap="none" dirty="0" smtClean="0"/>
              <a:t>Output nodes (output layer):</a:t>
            </a:r>
            <a:r>
              <a:rPr lang="en-US" cap="none" dirty="0" smtClean="0"/>
              <a:t> here we finally use an activation function that maps to the desired output format (sigmoid or </a:t>
            </a:r>
            <a:r>
              <a:rPr lang="en-US" cap="none" dirty="0" err="1" smtClean="0"/>
              <a:t>softmax</a:t>
            </a:r>
            <a:r>
              <a:rPr lang="en-US" cap="none" dirty="0" smtClean="0"/>
              <a:t>).</a:t>
            </a:r>
          </a:p>
          <a:p>
            <a:endParaRPr lang="en-US" cap="none" dirty="0"/>
          </a:p>
        </p:txBody>
      </p:sp>
      <p:pic>
        <p:nvPicPr>
          <p:cNvPr id="4" name="Google Shape;63;gb611092566_0_77"/>
          <p:cNvPicPr preferRelativeResize="0"/>
          <p:nvPr/>
        </p:nvPicPr>
        <p:blipFill>
          <a:blip r:embed="rId3">
            <a:alphaModFix/>
          </a:blip>
          <a:stretch>
            <a:fillRect/>
          </a:stretch>
        </p:blipFill>
        <p:spPr>
          <a:xfrm>
            <a:off x="7719646" y="2542938"/>
            <a:ext cx="4149969" cy="2820370"/>
          </a:xfrm>
          <a:prstGeom prst="rect">
            <a:avLst/>
          </a:prstGeom>
          <a:noFill/>
          <a:ln>
            <a:noFill/>
          </a:ln>
        </p:spPr>
      </p:pic>
    </p:spTree>
    <p:extLst>
      <p:ext uri="{BB962C8B-B14F-4D97-AF65-F5344CB8AC3E}">
        <p14:creationId xmlns:p14="http://schemas.microsoft.com/office/powerpoint/2010/main" val="175860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Perceptron</a:t>
            </a:r>
            <a:endParaRPr lang="en-US" dirty="0"/>
          </a:p>
        </p:txBody>
      </p:sp>
      <p:sp>
        <p:nvSpPr>
          <p:cNvPr id="3" name="Content Placeholder 2"/>
          <p:cNvSpPr>
            <a:spLocks noGrp="1"/>
          </p:cNvSpPr>
          <p:nvPr>
            <p:ph sz="quarter" idx="13"/>
          </p:nvPr>
        </p:nvSpPr>
        <p:spPr/>
        <p:txBody>
          <a:bodyPr/>
          <a:lstStyle/>
          <a:p>
            <a:r>
              <a:rPr lang="en-US" cap="none" dirty="0" smtClean="0"/>
              <a:t>Perceptron was introduced by frank </a:t>
            </a:r>
            <a:r>
              <a:rPr lang="en-US" cap="none" dirty="0" err="1" smtClean="0"/>
              <a:t>rosenblatt</a:t>
            </a:r>
            <a:r>
              <a:rPr lang="en-US" cap="none" dirty="0" smtClean="0"/>
              <a:t> in 1957. A perceptron is an algorithm for supervised learning of binary classifiers. This algorithm enables neurons to learn and processes elements in the training set one at a time.</a:t>
            </a:r>
          </a:p>
          <a:p>
            <a:r>
              <a:rPr lang="en-US" cap="none" dirty="0" smtClean="0"/>
              <a:t>Further, </a:t>
            </a:r>
            <a:r>
              <a:rPr lang="en-US" b="1" i="1" cap="none" dirty="0" smtClean="0"/>
              <a:t>perceptron is also understood as an artificial neuron or neural network unit that helps to detect certain input data computations in business intelligence</a:t>
            </a:r>
            <a:r>
              <a:rPr lang="en-US" cap="none" dirty="0" smtClean="0"/>
              <a:t>.</a:t>
            </a:r>
          </a:p>
          <a:p>
            <a:r>
              <a:rPr lang="en-US" cap="none" dirty="0" smtClean="0"/>
              <a:t>We can consider it as a single-layer neural network with four main parameters: </a:t>
            </a:r>
            <a:r>
              <a:rPr lang="en-US" b="1" cap="none" dirty="0" smtClean="0"/>
              <a:t>Input values, weights, net sum, and an activation function.</a:t>
            </a:r>
            <a:endParaRPr lang="en-US" cap="none" dirty="0"/>
          </a:p>
        </p:txBody>
      </p:sp>
    </p:spTree>
    <p:extLst>
      <p:ext uri="{BB962C8B-B14F-4D97-AF65-F5344CB8AC3E}">
        <p14:creationId xmlns:p14="http://schemas.microsoft.com/office/powerpoint/2010/main" val="380113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 of Perceptron</a:t>
            </a:r>
          </a:p>
        </p:txBody>
      </p:sp>
      <p:sp>
        <p:nvSpPr>
          <p:cNvPr id="3" name="Content Placeholder 2"/>
          <p:cNvSpPr>
            <a:spLocks noGrp="1"/>
          </p:cNvSpPr>
          <p:nvPr>
            <p:ph sz="quarter" idx="13"/>
          </p:nvPr>
        </p:nvSpPr>
        <p:spPr/>
        <p:txBody>
          <a:bodyPr/>
          <a:lstStyle/>
          <a:p>
            <a:r>
              <a:rPr lang="en-US" cap="none" dirty="0" smtClean="0"/>
              <a:t>Binary classifiers can be considered as linear classifiers. In simple words, we can understand it as a </a:t>
            </a:r>
            <a:r>
              <a:rPr lang="en-US" b="1" i="1" cap="none" dirty="0" smtClean="0"/>
              <a:t>classification algorithm that can predict linear predictor function in terms of weight and feature vectors. </a:t>
            </a:r>
            <a:endParaRPr lang="en-US" cap="none" dirty="0"/>
          </a:p>
        </p:txBody>
      </p:sp>
      <p:pic>
        <p:nvPicPr>
          <p:cNvPr id="4100" name="Picture 4" descr="Perceptron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2925" y="3571102"/>
            <a:ext cx="5238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234423" y="3793781"/>
            <a:ext cx="4066626" cy="2546059"/>
          </a:xfrm>
          <a:prstGeom prst="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r>
              <a:rPr lang="en-US" sz="1400" b="1" cap="none" dirty="0" smtClean="0"/>
              <a:t>Weight </a:t>
            </a:r>
            <a:r>
              <a:rPr lang="en-US" sz="1400" cap="none" dirty="0" smtClean="0"/>
              <a:t>parameter represents the strength of the connection between units. This is another most important parameter of perceptron components. Weight is directly proportional to the strength of the associated input neuron in deciding the output. Further, </a:t>
            </a:r>
            <a:r>
              <a:rPr lang="en-US" sz="1400" b="1" cap="none" dirty="0" smtClean="0"/>
              <a:t>bias </a:t>
            </a:r>
            <a:r>
              <a:rPr lang="en-US" sz="1400" cap="none" dirty="0" smtClean="0"/>
              <a:t>can be considered as </a:t>
            </a:r>
            <a:r>
              <a:rPr lang="en-US" sz="1400" u="sng" cap="none" dirty="0" smtClean="0"/>
              <a:t>the line of intercept</a:t>
            </a:r>
            <a:r>
              <a:rPr lang="en-US" sz="1400" cap="none" dirty="0" smtClean="0"/>
              <a:t> in a linear equation</a:t>
            </a:r>
            <a:r>
              <a:rPr lang="en-US" sz="1400" cap="none" dirty="0"/>
              <a:t>. A bias value allows you to shift the activation function curve up or </a:t>
            </a:r>
            <a:r>
              <a:rPr lang="en-US" sz="1400" cap="none" dirty="0" smtClean="0"/>
              <a:t>down (To improve the model's performance).</a:t>
            </a:r>
          </a:p>
          <a:p>
            <a:endParaRPr lang="en-US" sz="1400" cap="none" dirty="0" smtClean="0"/>
          </a:p>
          <a:p>
            <a:pPr marL="0" indent="0">
              <a:buNone/>
            </a:pPr>
            <a:endParaRPr lang="en-US" sz="1400" cap="none" dirty="0" smtClean="0"/>
          </a:p>
        </p:txBody>
      </p:sp>
    </p:spTree>
    <p:extLst>
      <p:ext uri="{BB962C8B-B14F-4D97-AF65-F5344CB8AC3E}">
        <p14:creationId xmlns:p14="http://schemas.microsoft.com/office/powerpoint/2010/main" val="31820451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1286</TotalTime>
  <Words>1238</Words>
  <Application>Microsoft Office PowerPoint</Application>
  <PresentationFormat>Widescreen</PresentationFormat>
  <Paragraphs>191</Paragraphs>
  <Slides>24</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Roboto</vt:lpstr>
      <vt:lpstr>Tw Cen MT</vt:lpstr>
      <vt:lpstr>Verdana</vt:lpstr>
      <vt:lpstr>Droplet</vt:lpstr>
      <vt:lpstr>Deep learning</vt:lpstr>
      <vt:lpstr>DEEP LEarning</vt:lpstr>
      <vt:lpstr>Machine Learning VS Deep Learning</vt:lpstr>
      <vt:lpstr>Machine Learning VS Deep Learning</vt:lpstr>
      <vt:lpstr>Different types of Neural Networks in Deep Learning</vt:lpstr>
      <vt:lpstr>ANN</vt:lpstr>
      <vt:lpstr>Layer</vt:lpstr>
      <vt:lpstr>Perceptron</vt:lpstr>
      <vt:lpstr>Basic Components of Perceptron</vt:lpstr>
      <vt:lpstr>Basic Components of Perceptron</vt:lpstr>
      <vt:lpstr>Example 1 </vt:lpstr>
      <vt:lpstr>Example 1</vt:lpstr>
      <vt:lpstr>Evaluation</vt:lpstr>
      <vt:lpstr>Types of Perceptron Models</vt:lpstr>
      <vt:lpstr>Single-layer Perceptron Model</vt:lpstr>
      <vt:lpstr>Multi-layer Perceptron model</vt:lpstr>
      <vt:lpstr>Advantages of Multi-Layer Perceptron</vt:lpstr>
      <vt:lpstr>Disadvantages of Multi-Layer Perceptron:</vt:lpstr>
      <vt:lpstr>Soal</vt:lpstr>
      <vt:lpstr>Keras</vt:lpstr>
      <vt:lpstr>Sequential vs functional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CNN</dc:title>
  <dc:creator>Microsoft account</dc:creator>
  <cp:lastModifiedBy>Microsoft account</cp:lastModifiedBy>
  <cp:revision>102</cp:revision>
  <dcterms:created xsi:type="dcterms:W3CDTF">2022-04-17T09:25:40Z</dcterms:created>
  <dcterms:modified xsi:type="dcterms:W3CDTF">2022-07-11T02:12:28Z</dcterms:modified>
</cp:coreProperties>
</file>