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8"/>
  </p:notesMasterIdLst>
  <p:handoutMasterIdLst>
    <p:handoutMasterId r:id="rId29"/>
  </p:handoutMasterIdLst>
  <p:sldIdLst>
    <p:sldId id="256" r:id="rId5"/>
    <p:sldId id="257" r:id="rId6"/>
    <p:sldId id="258" r:id="rId7"/>
    <p:sldId id="286" r:id="rId8"/>
    <p:sldId id="287" r:id="rId9"/>
    <p:sldId id="261" r:id="rId10"/>
    <p:sldId id="295" r:id="rId11"/>
    <p:sldId id="297" r:id="rId12"/>
    <p:sldId id="298" r:id="rId13"/>
    <p:sldId id="299" r:id="rId14"/>
    <p:sldId id="300" r:id="rId15"/>
    <p:sldId id="301" r:id="rId16"/>
    <p:sldId id="302" r:id="rId17"/>
    <p:sldId id="303" r:id="rId18"/>
    <p:sldId id="304" r:id="rId19"/>
    <p:sldId id="305" r:id="rId20"/>
    <p:sldId id="311" r:id="rId21"/>
    <p:sldId id="310" r:id="rId22"/>
    <p:sldId id="306" r:id="rId23"/>
    <p:sldId id="307" r:id="rId24"/>
    <p:sldId id="308" r:id="rId25"/>
    <p:sldId id="309"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6/17/2020</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6/17/2020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SRS Presentation</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4060273"/>
            <a:ext cx="7077456" cy="1697059"/>
          </a:xfrm>
        </p:spPr>
        <p:txBody>
          <a:bodyPr>
            <a:normAutofit fontScale="25000" lnSpcReduction="20000"/>
          </a:bodyPr>
          <a:lstStyle/>
          <a:p>
            <a:pPr algn="ctr"/>
            <a:r>
              <a:rPr lang="en-US" sz="9600" dirty="0"/>
              <a:t>Marwan </a:t>
            </a:r>
            <a:r>
              <a:rPr lang="en-US" sz="9600" dirty="0" err="1"/>
              <a:t>Nassef</a:t>
            </a:r>
            <a:endParaRPr lang="en-US" sz="9600" dirty="0"/>
          </a:p>
          <a:p>
            <a:pPr algn="ctr"/>
            <a:r>
              <a:rPr lang="en-US" sz="9600" dirty="0"/>
              <a:t>Karim Salama</a:t>
            </a:r>
          </a:p>
          <a:p>
            <a:pPr algn="ctr"/>
            <a:r>
              <a:rPr lang="en-US" sz="9600" dirty="0"/>
              <a:t>Mohamed El </a:t>
            </a:r>
            <a:r>
              <a:rPr lang="en-US" sz="9600" dirty="0" err="1"/>
              <a:t>Maachi</a:t>
            </a:r>
            <a:endParaRPr lang="en-US" sz="9600" dirty="0"/>
          </a:p>
          <a:p>
            <a:pPr algn="ctr"/>
            <a:r>
              <a:rPr lang="en-US" sz="9600" dirty="0"/>
              <a:t>Medhat </a:t>
            </a:r>
            <a:r>
              <a:rPr lang="en-US" sz="9600" dirty="0" err="1"/>
              <a:t>Meebed</a:t>
            </a:r>
            <a:endParaRPr lang="en-US" sz="9600" dirty="0"/>
          </a:p>
          <a:p>
            <a:pPr marL="0" indent="0">
              <a:buNone/>
            </a:pP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normAutofit/>
          </a:bodyPr>
          <a:lstStyle/>
          <a:p>
            <a:r>
              <a:rPr lang="en-US" dirty="0"/>
              <a:t>Domain diagram</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noAutofit/>
          </a:bodyPr>
          <a:lstStyle/>
          <a:p>
            <a:r>
              <a:rPr lang="en-US" sz="2000" dirty="0"/>
              <a:t>Media Streaming</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649772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a:bodyPr>
          <a:lstStyle/>
          <a:p>
            <a:r>
              <a:rPr lang="en-US" dirty="0"/>
              <a:t>Domain model</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11</a:t>
            </a:fld>
            <a:endParaRPr lang="en-US"/>
          </a:p>
        </p:txBody>
      </p:sp>
      <p:pic>
        <p:nvPicPr>
          <p:cNvPr id="5" name="Picture 4">
            <a:extLst>
              <a:ext uri="{FF2B5EF4-FFF2-40B4-BE49-F238E27FC236}">
                <a16:creationId xmlns:a16="http://schemas.microsoft.com/office/drawing/2014/main" id="{F2E8C7CC-6C61-4CAA-955C-30606A9D0EA1}"/>
              </a:ext>
            </a:extLst>
          </p:cNvPr>
          <p:cNvPicPr>
            <a:picLocks noChangeAspect="1"/>
          </p:cNvPicPr>
          <p:nvPr/>
        </p:nvPicPr>
        <p:blipFill>
          <a:blip r:embed="rId2"/>
          <a:stretch>
            <a:fillRect/>
          </a:stretch>
        </p:blipFill>
        <p:spPr>
          <a:xfrm>
            <a:off x="2327274" y="1295400"/>
            <a:ext cx="6746387" cy="4859624"/>
          </a:xfrm>
          <a:prstGeom prst="rect">
            <a:avLst/>
          </a:prstGeom>
        </p:spPr>
      </p:pic>
    </p:spTree>
    <p:extLst>
      <p:ext uri="{BB962C8B-B14F-4D97-AF65-F5344CB8AC3E}">
        <p14:creationId xmlns:p14="http://schemas.microsoft.com/office/powerpoint/2010/main" val="3426903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normAutofit/>
          </a:bodyPr>
          <a:lstStyle/>
          <a:p>
            <a:r>
              <a:rPr lang="en-US" dirty="0"/>
              <a:t>ER diagram</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noAutofit/>
          </a:bodyPr>
          <a:lstStyle/>
          <a:p>
            <a:r>
              <a:rPr lang="en-US" sz="2000" dirty="0"/>
              <a:t>Media Streaming</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Tree>
    <p:extLst>
      <p:ext uri="{BB962C8B-B14F-4D97-AF65-F5344CB8AC3E}">
        <p14:creationId xmlns:p14="http://schemas.microsoft.com/office/powerpoint/2010/main" val="3652851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a:bodyPr>
          <a:lstStyle/>
          <a:p>
            <a:r>
              <a:rPr lang="en-US" dirty="0"/>
              <a:t>ER diagram</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13</a:t>
            </a:fld>
            <a:endParaRPr lang="en-US"/>
          </a:p>
        </p:txBody>
      </p:sp>
      <p:pic>
        <p:nvPicPr>
          <p:cNvPr id="6" name="Picture 5">
            <a:extLst>
              <a:ext uri="{FF2B5EF4-FFF2-40B4-BE49-F238E27FC236}">
                <a16:creationId xmlns:a16="http://schemas.microsoft.com/office/drawing/2014/main" id="{DA7AFB50-899E-4044-B65F-A4C53923B12E}"/>
              </a:ext>
            </a:extLst>
          </p:cNvPr>
          <p:cNvPicPr>
            <a:picLocks noChangeAspect="1"/>
          </p:cNvPicPr>
          <p:nvPr/>
        </p:nvPicPr>
        <p:blipFill>
          <a:blip r:embed="rId2"/>
          <a:stretch>
            <a:fillRect/>
          </a:stretch>
        </p:blipFill>
        <p:spPr>
          <a:xfrm>
            <a:off x="3312651" y="1362075"/>
            <a:ext cx="4801533" cy="4829175"/>
          </a:xfrm>
          <a:prstGeom prst="rect">
            <a:avLst/>
          </a:prstGeom>
        </p:spPr>
      </p:pic>
    </p:spTree>
    <p:extLst>
      <p:ext uri="{BB962C8B-B14F-4D97-AF65-F5344CB8AC3E}">
        <p14:creationId xmlns:p14="http://schemas.microsoft.com/office/powerpoint/2010/main" val="2258166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normAutofit/>
          </a:bodyPr>
          <a:lstStyle/>
          <a:p>
            <a:r>
              <a:rPr lang="en-US" dirty="0"/>
              <a:t>Technologies </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noAutofit/>
          </a:bodyPr>
          <a:lstStyle/>
          <a:p>
            <a:r>
              <a:rPr lang="en-US" sz="2000" dirty="0"/>
              <a:t>Media Streaming</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115886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a:bodyPr>
          <a:lstStyle/>
          <a:p>
            <a:r>
              <a:rPr lang="en-US" dirty="0"/>
              <a:t>HLS-Streaming-Flow</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15</a:t>
            </a:fld>
            <a:endParaRPr lang="en-US"/>
          </a:p>
        </p:txBody>
      </p:sp>
      <p:pic>
        <p:nvPicPr>
          <p:cNvPr id="7" name="Picture 6" descr="A close up of a logo&#10;&#10;Description automatically generated">
            <a:extLst>
              <a:ext uri="{FF2B5EF4-FFF2-40B4-BE49-F238E27FC236}">
                <a16:creationId xmlns:a16="http://schemas.microsoft.com/office/drawing/2014/main" id="{002DA5A8-93DE-48EE-9F0F-DABCC9DE4196}"/>
              </a:ext>
            </a:extLst>
          </p:cNvPr>
          <p:cNvPicPr>
            <a:picLocks noChangeAspect="1"/>
          </p:cNvPicPr>
          <p:nvPr/>
        </p:nvPicPr>
        <p:blipFill>
          <a:blip r:embed="rId2"/>
          <a:stretch>
            <a:fillRect/>
          </a:stretch>
        </p:blipFill>
        <p:spPr>
          <a:xfrm>
            <a:off x="6535737" y="1905000"/>
            <a:ext cx="4919663" cy="4268788"/>
          </a:xfrm>
          <a:prstGeom prst="rect">
            <a:avLst/>
          </a:prstGeom>
        </p:spPr>
      </p:pic>
      <p:pic>
        <p:nvPicPr>
          <p:cNvPr id="9" name="Content Placeholder 8" descr="A picture containing screenshot&#10;&#10;Description automatically generated">
            <a:extLst>
              <a:ext uri="{FF2B5EF4-FFF2-40B4-BE49-F238E27FC236}">
                <a16:creationId xmlns:a16="http://schemas.microsoft.com/office/drawing/2014/main" id="{84560DD3-E73D-45E4-B66A-7064ACE4D3CB}"/>
              </a:ext>
            </a:extLst>
          </p:cNvPr>
          <p:cNvPicPr>
            <a:picLocks noGrp="1" noChangeAspect="1"/>
          </p:cNvPicPr>
          <p:nvPr>
            <p:ph sz="half" idx="2"/>
          </p:nvPr>
        </p:nvPicPr>
        <p:blipFill>
          <a:blip r:embed="rId3"/>
          <a:stretch>
            <a:fillRect/>
          </a:stretch>
        </p:blipFill>
        <p:spPr>
          <a:xfrm>
            <a:off x="133349" y="1905000"/>
            <a:ext cx="6103938" cy="4268788"/>
          </a:xfrm>
        </p:spPr>
      </p:pic>
    </p:spTree>
    <p:extLst>
      <p:ext uri="{BB962C8B-B14F-4D97-AF65-F5344CB8AC3E}">
        <p14:creationId xmlns:p14="http://schemas.microsoft.com/office/powerpoint/2010/main" val="1794492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fontScale="90000"/>
          </a:bodyPr>
          <a:lstStyle/>
          <a:p>
            <a:r>
              <a:rPr lang="en-US" dirty="0"/>
              <a:t>Microservices vs Monolithic</a:t>
            </a:r>
            <a:br>
              <a:rPr lang="en-US" dirty="0"/>
            </a:b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16</a:t>
            </a:fld>
            <a:endParaRPr lang="en-US"/>
          </a:p>
        </p:txBody>
      </p:sp>
      <p:pic>
        <p:nvPicPr>
          <p:cNvPr id="5" name="Picture 4" descr="A close up of a logo&#10;&#10;Description automatically generated">
            <a:extLst>
              <a:ext uri="{FF2B5EF4-FFF2-40B4-BE49-F238E27FC236}">
                <a16:creationId xmlns:a16="http://schemas.microsoft.com/office/drawing/2014/main" id="{2D5810BB-1E9C-4F70-8DF7-7D711103C4A7}"/>
              </a:ext>
            </a:extLst>
          </p:cNvPr>
          <p:cNvPicPr>
            <a:picLocks noChangeAspect="1"/>
          </p:cNvPicPr>
          <p:nvPr/>
        </p:nvPicPr>
        <p:blipFill>
          <a:blip r:embed="rId2"/>
          <a:stretch>
            <a:fillRect/>
          </a:stretch>
        </p:blipFill>
        <p:spPr>
          <a:xfrm>
            <a:off x="484188" y="2359025"/>
            <a:ext cx="6548438" cy="3284538"/>
          </a:xfrm>
          <a:prstGeom prst="rect">
            <a:avLst/>
          </a:prstGeom>
        </p:spPr>
      </p:pic>
      <p:pic>
        <p:nvPicPr>
          <p:cNvPr id="11" name="Picture 10" descr="A close up of a logo&#10;&#10;Description automatically generated">
            <a:extLst>
              <a:ext uri="{FF2B5EF4-FFF2-40B4-BE49-F238E27FC236}">
                <a16:creationId xmlns:a16="http://schemas.microsoft.com/office/drawing/2014/main" id="{CECACAD4-8567-494C-A365-8127E31FB35E}"/>
              </a:ext>
            </a:extLst>
          </p:cNvPr>
          <p:cNvPicPr>
            <a:picLocks noChangeAspect="1"/>
          </p:cNvPicPr>
          <p:nvPr/>
        </p:nvPicPr>
        <p:blipFill>
          <a:blip r:embed="rId3"/>
          <a:stretch>
            <a:fillRect/>
          </a:stretch>
        </p:blipFill>
        <p:spPr>
          <a:xfrm>
            <a:off x="7113588" y="2359025"/>
            <a:ext cx="4503738" cy="3284538"/>
          </a:xfrm>
          <a:prstGeom prst="rect">
            <a:avLst/>
          </a:prstGeom>
        </p:spPr>
      </p:pic>
    </p:spTree>
    <p:extLst>
      <p:ext uri="{BB962C8B-B14F-4D97-AF65-F5344CB8AC3E}">
        <p14:creationId xmlns:p14="http://schemas.microsoft.com/office/powerpoint/2010/main" val="120678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fontScale="90000"/>
          </a:bodyPr>
          <a:lstStyle/>
          <a:p>
            <a:r>
              <a:rPr lang="en-US" dirty="0"/>
              <a:t>Why Microservices ?</a:t>
            </a:r>
            <a:br>
              <a:rPr lang="en-US" dirty="0"/>
            </a:b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17</a:t>
            </a:fld>
            <a:endParaRPr lang="en-US"/>
          </a:p>
        </p:txBody>
      </p:sp>
      <p:sp>
        <p:nvSpPr>
          <p:cNvPr id="3" name="TextBox 2">
            <a:extLst>
              <a:ext uri="{FF2B5EF4-FFF2-40B4-BE49-F238E27FC236}">
                <a16:creationId xmlns:a16="http://schemas.microsoft.com/office/drawing/2014/main" id="{9F0D7A76-99B0-46C4-8F84-2DBA0D79D17D}"/>
              </a:ext>
            </a:extLst>
          </p:cNvPr>
          <p:cNvSpPr txBox="1"/>
          <p:nvPr/>
        </p:nvSpPr>
        <p:spPr>
          <a:xfrm>
            <a:off x="444500" y="1744393"/>
            <a:ext cx="10898946"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Isolation</a:t>
            </a:r>
          </a:p>
          <a:p>
            <a:pPr marL="742950" lvl="1" indent="-285750">
              <a:buFont typeface="Arial" panose="020B0604020202020204" pitchFamily="34" charset="0"/>
              <a:buChar char="•"/>
            </a:pPr>
            <a:r>
              <a:rPr lang="en-US" dirty="0">
                <a:solidFill>
                  <a:schemeClr val="bg1"/>
                </a:solidFill>
              </a:rPr>
              <a:t>Microservices are profitable due to their isolation and resilience.  If one of the components fail, developers have the option to use another service and the application will continue to run independently. </a:t>
            </a:r>
          </a:p>
          <a:p>
            <a:pPr marL="285750" indent="-285750">
              <a:buFont typeface="Arial" panose="020B0604020202020204" pitchFamily="34" charset="0"/>
              <a:buChar char="•"/>
            </a:pPr>
            <a:r>
              <a:rPr lang="en-US" dirty="0">
                <a:solidFill>
                  <a:schemeClr val="bg1"/>
                </a:solidFill>
              </a:rPr>
              <a:t>Scalability</a:t>
            </a:r>
          </a:p>
          <a:p>
            <a:pPr marL="742950" lvl="1" indent="-285750">
              <a:buFont typeface="Arial" panose="020B0604020202020204" pitchFamily="34" charset="0"/>
              <a:buChar char="•"/>
            </a:pPr>
            <a:r>
              <a:rPr lang="en-US" dirty="0">
                <a:solidFill>
                  <a:schemeClr val="bg1"/>
                </a:solidFill>
              </a:rPr>
              <a:t>With the architecture of microservices based on small components, it’s easier for development teams to scale up or down following the requirements of a specific element Productivity </a:t>
            </a:r>
          </a:p>
          <a:p>
            <a:pPr marL="285750" indent="-285750">
              <a:buFont typeface="Arial" panose="020B0604020202020204" pitchFamily="34" charset="0"/>
              <a:buChar char="•"/>
            </a:pPr>
            <a:r>
              <a:rPr lang="en-US" dirty="0">
                <a:solidFill>
                  <a:schemeClr val="bg1"/>
                </a:solidFill>
              </a:rPr>
              <a:t>Flexibility </a:t>
            </a:r>
          </a:p>
          <a:p>
            <a:pPr marL="742950" lvl="1" indent="-285750">
              <a:buFont typeface="Arial" panose="020B0604020202020204" pitchFamily="34" charset="0"/>
              <a:buChar char="•"/>
            </a:pPr>
            <a:r>
              <a:rPr lang="en-US" dirty="0">
                <a:solidFill>
                  <a:schemeClr val="bg1"/>
                </a:solidFill>
              </a:rPr>
              <a:t>The microservice approach lets developers choose the right tools for the right task. They can build each server utilizing a language or framework they need without affecting the communication between microservices.</a:t>
            </a:r>
          </a:p>
          <a:p>
            <a:pPr marL="285750" indent="-285750">
              <a:buFont typeface="Arial" panose="020B0604020202020204" pitchFamily="34" charset="0"/>
              <a:buChar char="•"/>
            </a:pPr>
            <a:r>
              <a:rPr lang="en-US" dirty="0">
                <a:solidFill>
                  <a:schemeClr val="bg1"/>
                </a:solidFill>
              </a:rPr>
              <a:t>Faster project development</a:t>
            </a:r>
          </a:p>
          <a:p>
            <a:pPr marL="742950" lvl="1" indent="-285750">
              <a:buFont typeface="Arial" panose="020B0604020202020204" pitchFamily="34" charset="0"/>
              <a:buChar char="•"/>
            </a:pPr>
            <a:r>
              <a:rPr lang="en-US" dirty="0">
                <a:solidFill>
                  <a:schemeClr val="bg1"/>
                </a:solidFill>
              </a:rPr>
              <a:t>Microservices work independently, so you don’t have to change the codebase in order to modify the features. You can change one component, test, and then deploy it individually.</a:t>
            </a: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153740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fontScale="90000"/>
          </a:bodyPr>
          <a:lstStyle/>
          <a:p>
            <a:r>
              <a:rPr lang="en-US" dirty="0"/>
              <a:t>Video – Microservice Example</a:t>
            </a:r>
            <a:br>
              <a:rPr lang="en-US" dirty="0"/>
            </a:b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18</a:t>
            </a:fld>
            <a:endParaRPr lang="en-US"/>
          </a:p>
        </p:txBody>
      </p:sp>
      <p:pic>
        <p:nvPicPr>
          <p:cNvPr id="7" name="Picture 6">
            <a:extLst>
              <a:ext uri="{FF2B5EF4-FFF2-40B4-BE49-F238E27FC236}">
                <a16:creationId xmlns:a16="http://schemas.microsoft.com/office/drawing/2014/main" id="{F8A4D939-BFEF-4DB0-ACBB-EC81D286EF40}"/>
              </a:ext>
            </a:extLst>
          </p:cNvPr>
          <p:cNvPicPr>
            <a:picLocks noChangeAspect="1"/>
          </p:cNvPicPr>
          <p:nvPr/>
        </p:nvPicPr>
        <p:blipFill>
          <a:blip r:embed="rId2"/>
          <a:stretch>
            <a:fillRect/>
          </a:stretch>
        </p:blipFill>
        <p:spPr>
          <a:xfrm>
            <a:off x="577600" y="1825625"/>
            <a:ext cx="10946765" cy="4351338"/>
          </a:xfrm>
          <a:prstGeom prst="rect">
            <a:avLst/>
          </a:prstGeom>
          <a:noFill/>
        </p:spPr>
      </p:pic>
    </p:spTree>
    <p:extLst>
      <p:ext uri="{BB962C8B-B14F-4D97-AF65-F5344CB8AC3E}">
        <p14:creationId xmlns:p14="http://schemas.microsoft.com/office/powerpoint/2010/main" val="2324905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a:bodyPr>
          <a:lstStyle/>
          <a:p>
            <a:r>
              <a:rPr lang="en-US" dirty="0"/>
              <a:t>Security</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19</a:t>
            </a:fld>
            <a:endParaRPr lang="en-US"/>
          </a:p>
        </p:txBody>
      </p:sp>
      <p:pic>
        <p:nvPicPr>
          <p:cNvPr id="6" name="Picture 5" descr="A picture containing food&#10;&#10;Description automatically generated">
            <a:extLst>
              <a:ext uri="{FF2B5EF4-FFF2-40B4-BE49-F238E27FC236}">
                <a16:creationId xmlns:a16="http://schemas.microsoft.com/office/drawing/2014/main" id="{374882C6-3EE9-47EC-8F72-F588ACAD7689}"/>
              </a:ext>
            </a:extLst>
          </p:cNvPr>
          <p:cNvPicPr>
            <a:picLocks noChangeAspect="1"/>
          </p:cNvPicPr>
          <p:nvPr/>
        </p:nvPicPr>
        <p:blipFill>
          <a:blip r:embed="rId2"/>
          <a:stretch>
            <a:fillRect/>
          </a:stretch>
        </p:blipFill>
        <p:spPr>
          <a:xfrm>
            <a:off x="5418138" y="2346325"/>
            <a:ext cx="6199188" cy="3309938"/>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9275877A-105D-4119-A656-05248CB540DD}"/>
              </a:ext>
            </a:extLst>
          </p:cNvPr>
          <p:cNvPicPr>
            <a:picLocks noChangeAspect="1"/>
          </p:cNvPicPr>
          <p:nvPr/>
        </p:nvPicPr>
        <p:blipFill>
          <a:blip r:embed="rId3"/>
          <a:stretch>
            <a:fillRect/>
          </a:stretch>
        </p:blipFill>
        <p:spPr>
          <a:xfrm>
            <a:off x="484188" y="2346325"/>
            <a:ext cx="4851400" cy="3309938"/>
          </a:xfrm>
          <a:prstGeom prst="rect">
            <a:avLst/>
          </a:prstGeom>
        </p:spPr>
      </p:pic>
    </p:spTree>
    <p:extLst>
      <p:ext uri="{BB962C8B-B14F-4D97-AF65-F5344CB8AC3E}">
        <p14:creationId xmlns:p14="http://schemas.microsoft.com/office/powerpoint/2010/main" val="424648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Media Streaming</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normAutofit/>
          </a:bodyPr>
          <a:lstStyle/>
          <a:p>
            <a:r>
              <a:rPr lang="en-US" sz="2000" dirty="0"/>
              <a:t>Introduction</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a:bodyPr>
          <a:lstStyle/>
          <a:p>
            <a:r>
              <a:rPr lang="en-US" dirty="0"/>
              <a:t>Supportive technologies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20</a:t>
            </a:fld>
            <a:endParaRPr lang="en-US"/>
          </a:p>
        </p:txBody>
      </p:sp>
      <p:pic>
        <p:nvPicPr>
          <p:cNvPr id="5" name="Picture 4" descr="A picture containing shirt&#10;&#10;Description automatically generated">
            <a:extLst>
              <a:ext uri="{FF2B5EF4-FFF2-40B4-BE49-F238E27FC236}">
                <a16:creationId xmlns:a16="http://schemas.microsoft.com/office/drawing/2014/main" id="{76B9895D-7168-4A66-A66F-B80656EA716D}"/>
              </a:ext>
            </a:extLst>
          </p:cNvPr>
          <p:cNvPicPr>
            <a:picLocks noChangeAspect="1"/>
          </p:cNvPicPr>
          <p:nvPr/>
        </p:nvPicPr>
        <p:blipFill>
          <a:blip r:embed="rId2"/>
          <a:stretch>
            <a:fillRect/>
          </a:stretch>
        </p:blipFill>
        <p:spPr>
          <a:xfrm>
            <a:off x="484188" y="2050815"/>
            <a:ext cx="4684712" cy="3284773"/>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23F62F08-0CF7-4B29-9580-4FBB36973977}"/>
              </a:ext>
            </a:extLst>
          </p:cNvPr>
          <p:cNvPicPr>
            <a:picLocks noChangeAspect="1"/>
          </p:cNvPicPr>
          <p:nvPr/>
        </p:nvPicPr>
        <p:blipFill>
          <a:blip r:embed="rId3"/>
          <a:stretch>
            <a:fillRect/>
          </a:stretch>
        </p:blipFill>
        <p:spPr>
          <a:xfrm>
            <a:off x="5080000" y="2668588"/>
            <a:ext cx="6537326" cy="2405850"/>
          </a:xfrm>
          <a:prstGeom prst="rect">
            <a:avLst/>
          </a:prstGeom>
        </p:spPr>
      </p:pic>
    </p:spTree>
    <p:extLst>
      <p:ext uri="{BB962C8B-B14F-4D97-AF65-F5344CB8AC3E}">
        <p14:creationId xmlns:p14="http://schemas.microsoft.com/office/powerpoint/2010/main" val="3531329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a:bodyPr>
          <a:lstStyle/>
          <a:p>
            <a:r>
              <a:rPr lang="en-US" dirty="0"/>
              <a:t>Video processing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21</a:t>
            </a:fld>
            <a:endParaRPr lang="en-US"/>
          </a:p>
        </p:txBody>
      </p:sp>
      <p:pic>
        <p:nvPicPr>
          <p:cNvPr id="12" name="Picture 11" descr="A close up of a logo&#10;&#10;Description automatically generated">
            <a:extLst>
              <a:ext uri="{FF2B5EF4-FFF2-40B4-BE49-F238E27FC236}">
                <a16:creationId xmlns:a16="http://schemas.microsoft.com/office/drawing/2014/main" id="{0D5929E4-B38F-4316-86AE-13982DC64D74}"/>
              </a:ext>
            </a:extLst>
          </p:cNvPr>
          <p:cNvPicPr>
            <a:picLocks noChangeAspect="1"/>
          </p:cNvPicPr>
          <p:nvPr/>
        </p:nvPicPr>
        <p:blipFill>
          <a:blip r:embed="rId2"/>
          <a:stretch>
            <a:fillRect/>
          </a:stretch>
        </p:blipFill>
        <p:spPr>
          <a:xfrm>
            <a:off x="4459287" y="1249362"/>
            <a:ext cx="2179638" cy="2179638"/>
          </a:xfrm>
          <a:prstGeom prst="rect">
            <a:avLst/>
          </a:prstGeom>
          <a:solidFill>
            <a:schemeClr val="bg1"/>
          </a:solidFill>
        </p:spPr>
      </p:pic>
      <p:pic>
        <p:nvPicPr>
          <p:cNvPr id="14" name="Picture 13" descr="A close up of a logo&#10;&#10;Description automatically generated">
            <a:extLst>
              <a:ext uri="{FF2B5EF4-FFF2-40B4-BE49-F238E27FC236}">
                <a16:creationId xmlns:a16="http://schemas.microsoft.com/office/drawing/2014/main" id="{C917E582-8400-4DCB-A4AE-07396D4F4F12}"/>
              </a:ext>
            </a:extLst>
          </p:cNvPr>
          <p:cNvPicPr>
            <a:picLocks noChangeAspect="1"/>
          </p:cNvPicPr>
          <p:nvPr/>
        </p:nvPicPr>
        <p:blipFill>
          <a:blip r:embed="rId3"/>
          <a:stretch>
            <a:fillRect/>
          </a:stretch>
        </p:blipFill>
        <p:spPr>
          <a:xfrm>
            <a:off x="6638925" y="3622675"/>
            <a:ext cx="4443413" cy="2179638"/>
          </a:xfrm>
          <a:prstGeom prst="rect">
            <a:avLst/>
          </a:prstGeom>
          <a:solidFill>
            <a:schemeClr val="bg1"/>
          </a:solidFill>
        </p:spPr>
      </p:pic>
      <p:pic>
        <p:nvPicPr>
          <p:cNvPr id="16" name="Picture 15" descr="A picture containing clock, drawing&#10;&#10;Description automatically generated">
            <a:extLst>
              <a:ext uri="{FF2B5EF4-FFF2-40B4-BE49-F238E27FC236}">
                <a16:creationId xmlns:a16="http://schemas.microsoft.com/office/drawing/2014/main" id="{300D1BD2-0CC3-4954-BF06-BB977EC5C8C4}"/>
              </a:ext>
            </a:extLst>
          </p:cNvPr>
          <p:cNvPicPr>
            <a:picLocks noChangeAspect="1"/>
          </p:cNvPicPr>
          <p:nvPr/>
        </p:nvPicPr>
        <p:blipFill>
          <a:blip r:embed="rId4"/>
          <a:stretch>
            <a:fillRect/>
          </a:stretch>
        </p:blipFill>
        <p:spPr>
          <a:xfrm>
            <a:off x="344488" y="3622675"/>
            <a:ext cx="4344988" cy="2179638"/>
          </a:xfrm>
          <a:prstGeom prst="rect">
            <a:avLst/>
          </a:prstGeom>
          <a:solidFill>
            <a:schemeClr val="bg1"/>
          </a:solidFill>
        </p:spPr>
      </p:pic>
    </p:spTree>
    <p:extLst>
      <p:ext uri="{BB962C8B-B14F-4D97-AF65-F5344CB8AC3E}">
        <p14:creationId xmlns:p14="http://schemas.microsoft.com/office/powerpoint/2010/main" val="88427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a:bodyPr>
          <a:lstStyle/>
          <a:p>
            <a:r>
              <a:rPr lang="en-US" dirty="0"/>
              <a:t>Object detection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22</a:t>
            </a:fld>
            <a:endParaRPr lang="en-US"/>
          </a:p>
        </p:txBody>
      </p:sp>
      <p:pic>
        <p:nvPicPr>
          <p:cNvPr id="5" name="Picture 4" descr="A picture containing road, outdoor, building, street&#10;&#10;Description automatically generated">
            <a:extLst>
              <a:ext uri="{FF2B5EF4-FFF2-40B4-BE49-F238E27FC236}">
                <a16:creationId xmlns:a16="http://schemas.microsoft.com/office/drawing/2014/main" id="{03C84F1A-DD46-43DD-B81A-4B32C85B9443}"/>
              </a:ext>
            </a:extLst>
          </p:cNvPr>
          <p:cNvPicPr>
            <a:picLocks noChangeAspect="1"/>
          </p:cNvPicPr>
          <p:nvPr/>
        </p:nvPicPr>
        <p:blipFill>
          <a:blip r:embed="rId2"/>
          <a:stretch>
            <a:fillRect/>
          </a:stretch>
        </p:blipFill>
        <p:spPr>
          <a:xfrm>
            <a:off x="2984500" y="1318258"/>
            <a:ext cx="7175500" cy="4822068"/>
          </a:xfrm>
          <a:prstGeom prst="rect">
            <a:avLst/>
          </a:prstGeom>
        </p:spPr>
      </p:pic>
      <p:pic>
        <p:nvPicPr>
          <p:cNvPr id="7" name="Picture 6" descr="A picture containing light, drawing&#10;&#10;Description automatically generated">
            <a:extLst>
              <a:ext uri="{FF2B5EF4-FFF2-40B4-BE49-F238E27FC236}">
                <a16:creationId xmlns:a16="http://schemas.microsoft.com/office/drawing/2014/main" id="{D826D1A0-0E04-4771-83BA-2F66B4801A78}"/>
              </a:ext>
            </a:extLst>
          </p:cNvPr>
          <p:cNvPicPr>
            <a:picLocks noChangeAspect="1"/>
          </p:cNvPicPr>
          <p:nvPr/>
        </p:nvPicPr>
        <p:blipFill>
          <a:blip r:embed="rId3"/>
          <a:stretch>
            <a:fillRect/>
          </a:stretch>
        </p:blipFill>
        <p:spPr>
          <a:xfrm>
            <a:off x="90069" y="1534158"/>
            <a:ext cx="1941931" cy="1031242"/>
          </a:xfrm>
          <a:prstGeom prst="rect">
            <a:avLst/>
          </a:prstGeom>
        </p:spPr>
      </p:pic>
    </p:spTree>
    <p:extLst>
      <p:ext uri="{BB962C8B-B14F-4D97-AF65-F5344CB8AC3E}">
        <p14:creationId xmlns:p14="http://schemas.microsoft.com/office/powerpoint/2010/main" val="266498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pPr algn="ctr"/>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 Problem scenario</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382378"/>
            <a:ext cx="7344833" cy="5297822"/>
          </a:xfrm>
        </p:spPr>
        <p:txBody>
          <a:bodyPr/>
          <a:lstStyle/>
          <a:p>
            <a:pPr algn="just"/>
            <a:r>
              <a:rPr lang="en-US" sz="1800" dirty="0"/>
              <a:t>Streaming Media may be defined as listening or viewing media in real-time as it comes across the World Wide Web. With streaming technology, users can watch and listen to media while it is being sent to their browser, instead of waiting for it to completely download and then playing it. Before streaming technology was available, a user might wait an hour (or more!) to completely</a:t>
            </a:r>
          </a:p>
          <a:p>
            <a:pPr algn="just"/>
            <a:r>
              <a:rPr lang="en-US" sz="1800" dirty="0"/>
              <a:t>In general, media files are huge. For example, five minutes of uncompressed video would require almost one gigabyte of space! So, when the audio and video is prepared for streaming, the media file is compressed to make the file size smaller. When a user requests the file, the compressed file is sent from the video server in a steady stream and is decompressed by a streaming media player on the user's computer to play automatically in real-time. A user can jump to any location in the video or audio presentation. Streaming media generally tries to keep pace with the user's connection speed to reduce interruptions and stalling. Though general network congestion is unavoidable, the streaming server attempts to compensate by maintaining a constant connectio</a:t>
            </a:r>
            <a:r>
              <a:rPr lang="en-US" dirty="0"/>
              <a:t>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 Problem scenario cont.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941178"/>
            <a:ext cx="7344833" cy="3697622"/>
          </a:xfrm>
        </p:spPr>
        <p:txBody>
          <a:bodyPr/>
          <a:lstStyle/>
          <a:p>
            <a:pPr algn="just"/>
            <a:r>
              <a:rPr lang="en-US" sz="1800" dirty="0"/>
              <a:t>A client end-user can use their media player to start playing digital video or digital audio content before the entire file has been transmitted. Distinguishing delivery method from the media distributed applies specifically to telecommunications networks, as most of the delivery systems are either inherently streaming (e.g. radio, television, streaming apps) or inherently no streaming (e.g. books, video cassettes, audio CDs)</a:t>
            </a:r>
          </a:p>
          <a:p>
            <a:pPr algn="just"/>
            <a:r>
              <a:rPr lang="en-US" sz="1800" dirty="0"/>
              <a:t>Streaming technology allows users to receive live or pre-recorded audio and video, as well as "illustrated audio" (sound synchronized to still pictures). To access streaming media, the user must have a player capable of displaying the presentation</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2247339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Use-Case Diagram</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noAutofit/>
          </a:bodyPr>
          <a:lstStyle/>
          <a:p>
            <a:r>
              <a:rPr lang="en-US" sz="2000" dirty="0"/>
              <a:t>Media Streaming</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202379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a:lstStyle/>
          <a:p>
            <a:r>
              <a:rPr lang="en-US" dirty="0"/>
              <a:t>Use-case Diagram</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lstStyle/>
          <a:p>
            <a:fld id="{C263D6C4-4840-40CC-AC84-17E24B3B7BDE}" type="slidenum">
              <a:rPr lang="en-US" smtClean="0"/>
              <a:pPr/>
              <a:t>6</a:t>
            </a:fld>
            <a:endParaRPr lang="en-US" dirty="0"/>
          </a:p>
        </p:txBody>
      </p:sp>
      <p:pic>
        <p:nvPicPr>
          <p:cNvPr id="21" name="Picture 20">
            <a:extLst>
              <a:ext uri="{FF2B5EF4-FFF2-40B4-BE49-F238E27FC236}">
                <a16:creationId xmlns:a16="http://schemas.microsoft.com/office/drawing/2014/main" id="{55D07C7C-4EB0-41F1-A1CB-1770C665F63F}"/>
              </a:ext>
            </a:extLst>
          </p:cNvPr>
          <p:cNvPicPr>
            <a:picLocks noChangeAspect="1"/>
          </p:cNvPicPr>
          <p:nvPr/>
        </p:nvPicPr>
        <p:blipFill>
          <a:blip r:embed="rId2"/>
          <a:stretch>
            <a:fillRect/>
          </a:stretch>
        </p:blipFill>
        <p:spPr>
          <a:xfrm>
            <a:off x="5963479" y="1414801"/>
            <a:ext cx="5049078" cy="4592500"/>
          </a:xfrm>
          <a:prstGeom prst="rect">
            <a:avLst/>
          </a:prstGeom>
        </p:spPr>
      </p:pic>
      <p:pic>
        <p:nvPicPr>
          <p:cNvPr id="22" name="Picture 21">
            <a:extLst>
              <a:ext uri="{FF2B5EF4-FFF2-40B4-BE49-F238E27FC236}">
                <a16:creationId xmlns:a16="http://schemas.microsoft.com/office/drawing/2014/main" id="{C0C5ED1C-9BA3-403B-B83F-612B20585614}"/>
              </a:ext>
            </a:extLst>
          </p:cNvPr>
          <p:cNvPicPr>
            <a:picLocks noChangeAspect="1"/>
          </p:cNvPicPr>
          <p:nvPr/>
        </p:nvPicPr>
        <p:blipFill>
          <a:blip r:embed="rId3"/>
          <a:stretch>
            <a:fillRect/>
          </a:stretch>
        </p:blipFill>
        <p:spPr>
          <a:xfrm>
            <a:off x="444500" y="1414800"/>
            <a:ext cx="4856370" cy="4592500"/>
          </a:xfrm>
          <a:prstGeom prst="rect">
            <a:avLst/>
          </a:prstGeom>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normAutofit fontScale="90000"/>
          </a:bodyPr>
          <a:lstStyle/>
          <a:p>
            <a:r>
              <a:rPr lang="en-US" dirty="0"/>
              <a:t>Sequence/VOPC diagram</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noAutofit/>
          </a:bodyPr>
          <a:lstStyle/>
          <a:p>
            <a:r>
              <a:rPr lang="en-US" sz="2000" dirty="0"/>
              <a:t>Media Streaming</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144591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a:bodyPr>
          <a:lstStyle/>
          <a:p>
            <a:r>
              <a:rPr lang="en-US" dirty="0"/>
              <a:t>Sequence/VOPC  Ban Streamer - Diagram</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8</a:t>
            </a:fld>
            <a:endParaRPr lang="en-US"/>
          </a:p>
        </p:txBody>
      </p:sp>
      <p:pic>
        <p:nvPicPr>
          <p:cNvPr id="3" name="Picture 2">
            <a:extLst>
              <a:ext uri="{FF2B5EF4-FFF2-40B4-BE49-F238E27FC236}">
                <a16:creationId xmlns:a16="http://schemas.microsoft.com/office/drawing/2014/main" id="{EB3CFD9C-F11F-4A68-819E-598B65582E88}"/>
              </a:ext>
            </a:extLst>
          </p:cNvPr>
          <p:cNvPicPr>
            <a:picLocks noChangeAspect="1"/>
          </p:cNvPicPr>
          <p:nvPr/>
        </p:nvPicPr>
        <p:blipFill>
          <a:blip r:embed="rId2"/>
          <a:stretch>
            <a:fillRect/>
          </a:stretch>
        </p:blipFill>
        <p:spPr>
          <a:xfrm>
            <a:off x="484188" y="2360613"/>
            <a:ext cx="4875213" cy="3282950"/>
          </a:xfrm>
          <a:prstGeom prst="rect">
            <a:avLst/>
          </a:prstGeom>
        </p:spPr>
      </p:pic>
      <p:pic>
        <p:nvPicPr>
          <p:cNvPr id="5" name="Picture 4">
            <a:extLst>
              <a:ext uri="{FF2B5EF4-FFF2-40B4-BE49-F238E27FC236}">
                <a16:creationId xmlns:a16="http://schemas.microsoft.com/office/drawing/2014/main" id="{CF5FFCD6-499B-40B1-869B-21FB62C0B6CA}"/>
              </a:ext>
            </a:extLst>
          </p:cNvPr>
          <p:cNvPicPr>
            <a:picLocks noChangeAspect="1"/>
          </p:cNvPicPr>
          <p:nvPr/>
        </p:nvPicPr>
        <p:blipFill>
          <a:blip r:embed="rId3"/>
          <a:stretch>
            <a:fillRect/>
          </a:stretch>
        </p:blipFill>
        <p:spPr>
          <a:xfrm>
            <a:off x="5441950" y="2360613"/>
            <a:ext cx="6175375" cy="3282950"/>
          </a:xfrm>
          <a:prstGeom prst="rect">
            <a:avLst/>
          </a:prstGeom>
        </p:spPr>
      </p:pic>
    </p:spTree>
    <p:extLst>
      <p:ext uri="{BB962C8B-B14F-4D97-AF65-F5344CB8AC3E}">
        <p14:creationId xmlns:p14="http://schemas.microsoft.com/office/powerpoint/2010/main" val="966314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a:bodyPr>
          <a:lstStyle/>
          <a:p>
            <a:r>
              <a:rPr lang="en-US" dirty="0"/>
              <a:t>Sequence/VOPC  Ban Streamer - Diagram</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9</a:t>
            </a:fld>
            <a:endParaRPr lang="en-US"/>
          </a:p>
        </p:txBody>
      </p:sp>
      <p:pic>
        <p:nvPicPr>
          <p:cNvPr id="6" name="Picture 5">
            <a:extLst>
              <a:ext uri="{FF2B5EF4-FFF2-40B4-BE49-F238E27FC236}">
                <a16:creationId xmlns:a16="http://schemas.microsoft.com/office/drawing/2014/main" id="{A4A82FAD-EFF1-4D9E-805F-F8E855798468}"/>
              </a:ext>
            </a:extLst>
          </p:cNvPr>
          <p:cNvPicPr>
            <a:picLocks noChangeAspect="1"/>
          </p:cNvPicPr>
          <p:nvPr/>
        </p:nvPicPr>
        <p:blipFill>
          <a:blip r:embed="rId2"/>
          <a:stretch>
            <a:fillRect/>
          </a:stretch>
        </p:blipFill>
        <p:spPr>
          <a:xfrm>
            <a:off x="106016" y="1930277"/>
            <a:ext cx="4744279" cy="2997445"/>
          </a:xfrm>
          <a:prstGeom prst="rect">
            <a:avLst/>
          </a:prstGeom>
        </p:spPr>
      </p:pic>
      <p:pic>
        <p:nvPicPr>
          <p:cNvPr id="8" name="Picture 7">
            <a:extLst>
              <a:ext uri="{FF2B5EF4-FFF2-40B4-BE49-F238E27FC236}">
                <a16:creationId xmlns:a16="http://schemas.microsoft.com/office/drawing/2014/main" id="{4549F052-D319-4BBE-9564-8F295F76AC47}"/>
              </a:ext>
            </a:extLst>
          </p:cNvPr>
          <p:cNvPicPr>
            <a:picLocks noChangeAspect="1"/>
          </p:cNvPicPr>
          <p:nvPr/>
        </p:nvPicPr>
        <p:blipFill>
          <a:blip r:embed="rId3"/>
          <a:stretch>
            <a:fillRect/>
          </a:stretch>
        </p:blipFill>
        <p:spPr>
          <a:xfrm>
            <a:off x="4990219" y="1930277"/>
            <a:ext cx="7201782" cy="2997445"/>
          </a:xfrm>
          <a:prstGeom prst="rect">
            <a:avLst/>
          </a:prstGeom>
        </p:spPr>
      </p:pic>
    </p:spTree>
    <p:extLst>
      <p:ext uri="{BB962C8B-B14F-4D97-AF65-F5344CB8AC3E}">
        <p14:creationId xmlns:p14="http://schemas.microsoft.com/office/powerpoint/2010/main" val="193883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566</Words>
  <Application>Microsoft Office PowerPoint</Application>
  <PresentationFormat>Widescreen</PresentationFormat>
  <Paragraphs>66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Trade Gothic LT Pro</vt:lpstr>
      <vt:lpstr>Trebuchet MS</vt:lpstr>
      <vt:lpstr>Office Theme</vt:lpstr>
      <vt:lpstr>SRS Presentation</vt:lpstr>
      <vt:lpstr>Media Streaming</vt:lpstr>
      <vt:lpstr> Problem scenario</vt:lpstr>
      <vt:lpstr> Problem scenario cont.</vt:lpstr>
      <vt:lpstr>Use-Case Diagram</vt:lpstr>
      <vt:lpstr>Use-case Diagram</vt:lpstr>
      <vt:lpstr>Sequence/VOPC diagram</vt:lpstr>
      <vt:lpstr>Sequence/VOPC  Ban Streamer - Diagram</vt:lpstr>
      <vt:lpstr>Sequence/VOPC  Ban Streamer - Diagram</vt:lpstr>
      <vt:lpstr>Domain diagram</vt:lpstr>
      <vt:lpstr>Domain model</vt:lpstr>
      <vt:lpstr>ER diagram</vt:lpstr>
      <vt:lpstr>ER diagram</vt:lpstr>
      <vt:lpstr>Technologies </vt:lpstr>
      <vt:lpstr>HLS-Streaming-Flow</vt:lpstr>
      <vt:lpstr>Microservices vs Monolithic </vt:lpstr>
      <vt:lpstr>Why Microservices ? </vt:lpstr>
      <vt:lpstr>Video – Microservice Example </vt:lpstr>
      <vt:lpstr>Security</vt:lpstr>
      <vt:lpstr>Supportive technologies </vt:lpstr>
      <vt:lpstr>Video processing </vt:lpstr>
      <vt:lpstr>Object detection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2020-06-17T11:16:39Z</dcterms:created>
  <dcterms:modified xsi:type="dcterms:W3CDTF">2020-06-17T18:30:14Z</dcterms:modified>
</cp:coreProperties>
</file>