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74" r:id="rId18"/>
    <p:sldId id="273" r:id="rId19"/>
    <p:sldId id="272" r:id="rId20"/>
    <p:sldId id="271" r:id="rId21"/>
    <p:sldId id="270" r:id="rId22"/>
    <p:sldId id="269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99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58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8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0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B9F1-2F9E-4802-97C8-9BC8DB0F8EB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95D465-CB0A-422D-80D1-7B241E26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runava/cell-images-for-detecting-malar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5188-5A15-1C54-F680-82647217D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Malaria Cell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3B982-40AD-BBD6-22DF-3D38AC147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malaria cell images dataset</a:t>
            </a:r>
          </a:p>
        </p:txBody>
      </p:sp>
    </p:spTree>
    <p:extLst>
      <p:ext uri="{BB962C8B-B14F-4D97-AF65-F5344CB8AC3E}">
        <p14:creationId xmlns:p14="http://schemas.microsoft.com/office/powerpoint/2010/main" val="4007288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A495-2A09-42F3-C432-FE5056D1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5875"/>
            <a:ext cx="8596668" cy="1320800"/>
          </a:xfrm>
        </p:spPr>
        <p:txBody>
          <a:bodyPr/>
          <a:lstStyle/>
          <a:p>
            <a:r>
              <a:rPr lang="en-US" dirty="0"/>
              <a:t>Split the dataset into train &amp;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77EB-5AAF-9E5E-A22A-5EC30CF2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D77C7-DDB3-453B-3EAF-4F3C725E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9" y="2160589"/>
            <a:ext cx="9045724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7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20A5-23B3-B9E8-3E29-39C10430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from scratch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DC846-7FE6-3A82-4E0A-F57B294D2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92" b="-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AB95D203-7C26-B394-F155-355A5E3F9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5818" y="2400300"/>
            <a:ext cx="4403166" cy="3565193"/>
          </a:xfrm>
        </p:spPr>
      </p:pic>
    </p:spTree>
    <p:extLst>
      <p:ext uri="{BB962C8B-B14F-4D97-AF65-F5344CB8AC3E}">
        <p14:creationId xmlns:p14="http://schemas.microsoft.com/office/powerpoint/2010/main" val="235799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8C492-9050-FCE3-2F8B-8D2023B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Fit model from scratch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3BA41-6023-16A7-3376-9BBD92F65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258" y="2160589"/>
            <a:ext cx="4239111" cy="12641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194D4-CF5A-9E45-9CF5-E8DA93AD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" y="3575050"/>
            <a:ext cx="8693058" cy="284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72386-BDDE-7D78-B501-75405275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68" y="2194921"/>
            <a:ext cx="4763558" cy="1195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4C166B-722C-26BD-B31E-C161CCB54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84" y="2160589"/>
            <a:ext cx="4239110" cy="12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9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6280D-6BD7-F645-800A-E8C1FE79C341}"/>
              </a:ext>
            </a:extLst>
          </p:cNvPr>
          <p:cNvSpPr>
            <a:spLocks/>
          </p:cNvSpPr>
          <p:nvPr/>
        </p:nvSpPr>
        <p:spPr>
          <a:xfrm>
            <a:off x="5088383" y="2160983"/>
            <a:ext cx="4185618" cy="5762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CFBBC-D7F4-1E6E-7CD5-D03913605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52" y="1028701"/>
            <a:ext cx="4140625" cy="4663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8358B-E1DA-6298-C2B8-3BC5F529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39" y="1028701"/>
            <a:ext cx="4140625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3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AC4-A875-5F8E-8C7F-C392C621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E35B8-0396-42F3-B6F3-A92DD2FD854D}"/>
              </a:ext>
            </a:extLst>
          </p:cNvPr>
          <p:cNvSpPr txBox="1"/>
          <p:nvPr/>
        </p:nvSpPr>
        <p:spPr>
          <a:xfrm>
            <a:off x="1418432" y="57277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overfitting or underfitting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A19A8D-60A1-1607-E5A1-E46DC4A9E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1779588"/>
            <a:ext cx="74866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6A13-9A76-E53B-4ABF-B46B8A9E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2" y="254205"/>
            <a:ext cx="8596668" cy="98838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pretrained models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65D7-92EF-C806-CC81-B4B9CAFC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53" y="875377"/>
            <a:ext cx="8596668" cy="4798488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ResNet50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64D543A-0C22-BB0A-7D6F-F3B2A9906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2" y="1922871"/>
            <a:ext cx="5864538" cy="1197370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51134E-534F-2CEC-23A2-D1D7D99A0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2" y="3429000"/>
            <a:ext cx="5978838" cy="2680604"/>
          </a:xfrm>
          <a:prstGeom prst="rect">
            <a:avLst/>
          </a:prstGeom>
        </p:spPr>
      </p:pic>
      <p:pic>
        <p:nvPicPr>
          <p:cNvPr id="10" name="Picture 9" descr="A white sheet with black text&#10;&#10;Description automatically generated">
            <a:extLst>
              <a:ext uri="{FF2B5EF4-FFF2-40B4-BE49-F238E27FC236}">
                <a16:creationId xmlns:a16="http://schemas.microsoft.com/office/drawing/2014/main" id="{F502302A-604E-8851-4782-00C959937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91" y="1985419"/>
            <a:ext cx="5778647" cy="410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81DC-F866-B1A7-C672-F980712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5" y="210105"/>
            <a:ext cx="6714619" cy="866775"/>
          </a:xfrm>
        </p:spPr>
        <p:txBody>
          <a:bodyPr/>
          <a:lstStyle/>
          <a:p>
            <a:r>
              <a:rPr lang="en-US" dirty="0"/>
              <a:t>Fit ResNet50 Model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1D862E3-FED9-4AA8-5103-CFD5F0248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7" y="843379"/>
            <a:ext cx="4896363" cy="342382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1DE73C-273D-3BE0-7477-56D68B6C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2854801"/>
            <a:ext cx="6600825" cy="37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5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F0FC-E2D5-047B-AB57-0494C405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7" y="218983"/>
            <a:ext cx="8596668" cy="1320800"/>
          </a:xfrm>
        </p:spPr>
        <p:txBody>
          <a:bodyPr/>
          <a:lstStyle/>
          <a:p>
            <a:r>
              <a:rPr lang="en-US" dirty="0"/>
              <a:t>Evaluation ResNet50 Model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020010-5843-8481-DA24-7456758FE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6" y="1198163"/>
            <a:ext cx="6999666" cy="5440854"/>
          </a:xfrm>
        </p:spPr>
      </p:pic>
    </p:spTree>
    <p:extLst>
      <p:ext uri="{BB962C8B-B14F-4D97-AF65-F5344CB8AC3E}">
        <p14:creationId xmlns:p14="http://schemas.microsoft.com/office/powerpoint/2010/main" val="95484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E3BB-70E4-119A-08AE-4AD14CA0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5" y="88778"/>
            <a:ext cx="8596668" cy="581942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VGG16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2A260F-A2A5-45B6-5080-44BBBF2D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41" y="2308439"/>
            <a:ext cx="5715495" cy="224112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6E5F34-0A13-750E-408C-AE0775CDA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5" y="607895"/>
            <a:ext cx="6942422" cy="150127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FB3A891-F925-959C-C893-901E75B0A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1" y="2270159"/>
            <a:ext cx="5320684" cy="45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5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B12-CA35-C9B4-493E-CD7E9029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242"/>
            <a:ext cx="7625918" cy="615895"/>
          </a:xfrm>
        </p:spPr>
        <p:txBody>
          <a:bodyPr>
            <a:normAutofit fontScale="90000"/>
          </a:bodyPr>
          <a:lstStyle/>
          <a:p>
            <a:r>
              <a:rPr lang="en-US" dirty="0"/>
              <a:t>Fit VGG16 Model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18268B-DA5B-929C-F6EC-EE58AFC9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3" y="2913313"/>
            <a:ext cx="7501958" cy="3875445"/>
          </a:xfrm>
          <a:prstGeom prst="rect">
            <a:avLst/>
          </a:prstGeom>
        </p:spPr>
      </p:pic>
      <p:pic>
        <p:nvPicPr>
          <p:cNvPr id="11" name="Content Placeholder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238FDA9-6516-BC2D-A972-ECDF2C5E7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0" y="685137"/>
            <a:ext cx="6461203" cy="153328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CC88E4-D25C-9658-B253-5FC77C1DF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0" y="2331235"/>
            <a:ext cx="7694432" cy="347344"/>
          </a:xfrm>
          <a:prstGeom prst="rect">
            <a:avLst/>
          </a:prstGeom>
        </p:spPr>
      </p:pic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8DF9FB7-50F1-4570-A24B-D33D45B70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10" y="1429100"/>
            <a:ext cx="5253840" cy="5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D862-3BEF-C64F-13CA-27482B7D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FCEAA0-A539-FE96-B5BD-166C924D8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340447"/>
              </p:ext>
            </p:extLst>
          </p:nvPr>
        </p:nvGraphicFramePr>
        <p:xfrm>
          <a:off x="677863" y="2160588"/>
          <a:ext cx="8596312" cy="345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70285709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651517009"/>
                    </a:ext>
                  </a:extLst>
                </a:gridCol>
              </a:tblGrid>
              <a:tr h="494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64074"/>
                  </a:ext>
                </a:extLst>
              </a:tr>
              <a:tr h="494140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نورهان أيمن جوده عبدالرحمن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20201700938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59522"/>
                  </a:ext>
                </a:extLst>
              </a:tr>
              <a:tr h="494140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مروة نورالدين أبوسريع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20201700796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4566"/>
                  </a:ext>
                </a:extLst>
              </a:tr>
              <a:tr h="494140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نانسي مصطفى سعد صابر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20201700907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3494"/>
                  </a:ext>
                </a:extLst>
              </a:tr>
              <a:tr h="494140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ندا محمد أنور محمد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20201700910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73212"/>
                  </a:ext>
                </a:extLst>
              </a:tr>
              <a:tr h="494140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هبة محروس رمضان محروس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20201700960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05472"/>
                  </a:ext>
                </a:extLst>
              </a:tr>
              <a:tr h="494140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محمود نادر محمود محمود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20201700785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67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18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99FB-FF0F-ADBD-9052-654B76AB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0" y="254493"/>
            <a:ext cx="7996149" cy="1254711"/>
          </a:xfrm>
        </p:spPr>
        <p:txBody>
          <a:bodyPr/>
          <a:lstStyle/>
          <a:p>
            <a:r>
              <a:rPr lang="en-US" dirty="0"/>
              <a:t>Evaluation VGG16 Model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0AF7AE-E613-652E-BF84-E8FF6DBDA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" y="1198947"/>
            <a:ext cx="6877211" cy="5404560"/>
          </a:xfrm>
        </p:spPr>
      </p:pic>
    </p:spTree>
    <p:extLst>
      <p:ext uri="{BB962C8B-B14F-4D97-AF65-F5344CB8AC3E}">
        <p14:creationId xmlns:p14="http://schemas.microsoft.com/office/powerpoint/2010/main" val="41049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B42B-7887-CE20-3B83-4604D712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5" y="0"/>
            <a:ext cx="8596668" cy="3880773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VGG19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69A5B56-DA88-8DA7-6052-B09C90F15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06" y="1548864"/>
            <a:ext cx="5001997" cy="5309136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38B620-1E7C-EB6D-B0AB-DB30318C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" y="529773"/>
            <a:ext cx="6965284" cy="1767993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B4C3A7-5EC6-63AB-16B1-FE289A920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" y="2373145"/>
            <a:ext cx="5906012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6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A03A-2EDF-B845-9639-D0CA30EF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" y="0"/>
            <a:ext cx="5448259" cy="559293"/>
          </a:xfrm>
        </p:spPr>
        <p:txBody>
          <a:bodyPr>
            <a:normAutofit fontScale="90000"/>
          </a:bodyPr>
          <a:lstStyle/>
          <a:p>
            <a:r>
              <a:rPr lang="en-US" dirty="0"/>
              <a:t>Fit VGG19 Model</a:t>
            </a:r>
          </a:p>
        </p:txBody>
      </p:sp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B5A46A6-045D-8717-6A29-1C2C6E1BA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" y="559293"/>
            <a:ext cx="7620660" cy="2202371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65F9DAB-CD06-93DA-BC4A-AED4E73B4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79660"/>
            <a:ext cx="8593584" cy="41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6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774A-D132-F795-55FB-D29EF182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6" y="139083"/>
            <a:ext cx="8262480" cy="1121546"/>
          </a:xfrm>
        </p:spPr>
        <p:txBody>
          <a:bodyPr/>
          <a:lstStyle/>
          <a:p>
            <a:r>
              <a:rPr lang="en-US" dirty="0"/>
              <a:t>Evaluation VGG19 Model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7237C0-6798-3A71-AA0E-BAA53B5E0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1" y="1083075"/>
            <a:ext cx="7099503" cy="5630641"/>
          </a:xfrm>
        </p:spPr>
      </p:pic>
    </p:spTree>
    <p:extLst>
      <p:ext uri="{BB962C8B-B14F-4D97-AF65-F5344CB8AC3E}">
        <p14:creationId xmlns:p14="http://schemas.microsoft.com/office/powerpoint/2010/main" val="357120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90A2-70EF-4079-AFD2-8815E968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D44B-93D2-836B-7972-555CDFB1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preprocessing techniques like normalization to improve the performance.</a:t>
            </a:r>
          </a:p>
          <a:p>
            <a:r>
              <a:rPr lang="en-US" dirty="0"/>
              <a:t> Build model from scratch consists of (3 convolution layers , 3 maxpooling layers , 4 Dropout layers , flatten layer , and 2 dense layers ) and the accuracy is 93% . </a:t>
            </a:r>
          </a:p>
          <a:p>
            <a:r>
              <a:rPr lang="en-US" dirty="0"/>
              <a:t>And we also compared different models such as VGG-16,VGG-19 , ResNet-50 and the accuracy of them is 95% , 96% , and 96% respectively</a:t>
            </a:r>
          </a:p>
        </p:txBody>
      </p:sp>
    </p:spTree>
    <p:extLst>
      <p:ext uri="{BB962C8B-B14F-4D97-AF65-F5344CB8AC3E}">
        <p14:creationId xmlns:p14="http://schemas.microsoft.com/office/powerpoint/2010/main" val="232082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3CA8-41EA-140E-1D52-D7C8F4A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C0A2-EC95-B2A1-B7F5-BFF40C00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https://www.kaggle.com/datasets/iarunava/cell-images-for-detecting-malaria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9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EEF0-BF98-9466-AA67-1A337ED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B526-EE12-7210-6AD7-959E835E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effectLst/>
                <a:latin typeface="Inter"/>
              </a:rPr>
              <a:t>Malaria, a life-threatening disease caused by Plasmodium parasites, is a major global health concern.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we will develop deep learning Models for classification of malaria</a:t>
            </a:r>
          </a:p>
          <a:p>
            <a:pPr marL="0" indent="0">
              <a:buNone/>
            </a:pPr>
            <a:r>
              <a:rPr lang="en-US" dirty="0"/>
              <a:t>    cell images </a:t>
            </a:r>
          </a:p>
        </p:txBody>
      </p:sp>
    </p:spTree>
    <p:extLst>
      <p:ext uri="{BB962C8B-B14F-4D97-AF65-F5344CB8AC3E}">
        <p14:creationId xmlns:p14="http://schemas.microsoft.com/office/powerpoint/2010/main" val="387080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3A57-FCC3-6BAF-9762-94FAF387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/>
              <a:t>Objective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B3B8-1DA2-632E-3D01-27316E94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The goal of our project is to </a:t>
            </a:r>
            <a:r>
              <a:rPr lang="en-US" b="0" i="0" dirty="0">
                <a:effectLst/>
                <a:latin typeface="Inter"/>
              </a:rPr>
              <a:t>distinguish between two classes 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Uninfected Cells:</a:t>
            </a:r>
            <a:r>
              <a:rPr lang="en-US" b="0" i="0" dirty="0">
                <a:effectLst/>
                <a:latin typeface="Inter"/>
              </a:rPr>
              <a:t> Healthy red blood cells without malaria infection.</a:t>
            </a:r>
            <a:br>
              <a:rPr lang="en-US" b="0" i="0" dirty="0">
                <a:effectLst/>
                <a:latin typeface="Inter"/>
              </a:rPr>
            </a:br>
            <a:endParaRPr lang="en-US" b="0" i="0" dirty="0"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Parasitized Cells:</a:t>
            </a:r>
            <a:r>
              <a:rPr lang="en-US" b="0" i="0" dirty="0">
                <a:effectLst/>
                <a:latin typeface="Inter"/>
              </a:rPr>
              <a:t> Red blood cells infected with Plasmodium parasites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98DA-2543-9356-99DF-8421B022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E825-568F-858F-40ED-034CE966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consists of two classes  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Uninfected Cells &amp; Parasitized  image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E7C36-4EF9-A0BE-1D30-4D309543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54" y="3839886"/>
            <a:ext cx="5578323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2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4EBB-3508-BD19-809A-85F93EB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prepare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D2552-EAE3-F26B-F37A-DA5F9EF7A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7" y="2009668"/>
            <a:ext cx="6870143" cy="3881437"/>
          </a:xfrm>
        </p:spPr>
      </p:pic>
    </p:spTree>
    <p:extLst>
      <p:ext uri="{BB962C8B-B14F-4D97-AF65-F5344CB8AC3E}">
        <p14:creationId xmlns:p14="http://schemas.microsoft.com/office/powerpoint/2010/main" val="365179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3CC8-C08B-15A9-DEA4-6D36B0C1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BE74F-E0D1-FF93-187D-C40BBD36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3897"/>
            <a:ext cx="6873836" cy="3093988"/>
          </a:xfrm>
        </p:spPr>
      </p:pic>
    </p:spTree>
    <p:extLst>
      <p:ext uri="{BB962C8B-B14F-4D97-AF65-F5344CB8AC3E}">
        <p14:creationId xmlns:p14="http://schemas.microsoft.com/office/powerpoint/2010/main" val="50935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FDAC-5E71-17E4-7634-6A37C519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4" y="1390835"/>
            <a:ext cx="8596668" cy="1320800"/>
          </a:xfrm>
        </p:spPr>
        <p:txBody>
          <a:bodyPr/>
          <a:lstStyle/>
          <a:p>
            <a:r>
              <a:rPr lang="en-US" dirty="0"/>
              <a:t>Samples from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CA3B-A2A1-2538-5760-A506224F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FC651-4363-4D12-12E6-6B09E9A9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4" y="2160588"/>
            <a:ext cx="8484692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35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277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 New</vt:lpstr>
      <vt:lpstr>Inter</vt:lpstr>
      <vt:lpstr>Roboto</vt:lpstr>
      <vt:lpstr>Trebuchet MS</vt:lpstr>
      <vt:lpstr>Wingdings</vt:lpstr>
      <vt:lpstr>Wingdings 3</vt:lpstr>
      <vt:lpstr>Facet</vt:lpstr>
      <vt:lpstr>Malaria Cell Detection</vt:lpstr>
      <vt:lpstr>Team Members </vt:lpstr>
      <vt:lpstr>Dataset Link</vt:lpstr>
      <vt:lpstr>Introduction</vt:lpstr>
      <vt:lpstr>Objective </vt:lpstr>
      <vt:lpstr>Dataset Description</vt:lpstr>
      <vt:lpstr> prepare the dataset</vt:lpstr>
      <vt:lpstr>Dataset preprocessing</vt:lpstr>
      <vt:lpstr>Samples from the dataset</vt:lpstr>
      <vt:lpstr>Split the dataset into train &amp; test</vt:lpstr>
      <vt:lpstr>Model from scratch</vt:lpstr>
      <vt:lpstr>Fit model from scratch</vt:lpstr>
      <vt:lpstr>PowerPoint Presentation</vt:lpstr>
      <vt:lpstr>Model Evaluation</vt:lpstr>
      <vt:lpstr>pretrained models </vt:lpstr>
      <vt:lpstr>Fit ResNet50 Model</vt:lpstr>
      <vt:lpstr>Evaluation ResNet50 Model</vt:lpstr>
      <vt:lpstr>PowerPoint Presentation</vt:lpstr>
      <vt:lpstr>Fit VGG16 Model</vt:lpstr>
      <vt:lpstr>Evaluation VGG16 Model</vt:lpstr>
      <vt:lpstr>PowerPoint Presentation</vt:lpstr>
      <vt:lpstr>Fit VGG19 Model</vt:lpstr>
      <vt:lpstr>Evaluation VGG19 Model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Cell Detection</dc:title>
  <dc:creator>marwa nour</dc:creator>
  <cp:lastModifiedBy>Nour Ayman</cp:lastModifiedBy>
  <cp:revision>7</cp:revision>
  <dcterms:created xsi:type="dcterms:W3CDTF">2023-12-05T15:32:05Z</dcterms:created>
  <dcterms:modified xsi:type="dcterms:W3CDTF">2023-12-09T14:28:56Z</dcterms:modified>
</cp:coreProperties>
</file>