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8B479-7316-2EA4-34EA-E4252413271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12EE86-BA41-1055-63F0-2961E76835B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EC9FC2A-B39B-4C02-4382-540BBF4EF48E}"/>
              </a:ext>
            </a:extLst>
          </p:cNvPr>
          <p:cNvSpPr>
            <a:spLocks noGrp="1"/>
          </p:cNvSpPr>
          <p:nvPr>
            <p:ph type="dt" sz="half" idx="10"/>
          </p:nvPr>
        </p:nvSpPr>
        <p:spPr/>
        <p:txBody>
          <a:bodyPr/>
          <a:lstStyle/>
          <a:p>
            <a:fld id="{F008614E-43E7-4A1A-954F-CFC7A4F30E22}" type="datetimeFigureOut">
              <a:rPr lang="en-US" smtClean="0"/>
              <a:t>10/5/2024</a:t>
            </a:fld>
            <a:endParaRPr lang="en-US"/>
          </a:p>
        </p:txBody>
      </p:sp>
      <p:sp>
        <p:nvSpPr>
          <p:cNvPr id="5" name="Footer Placeholder 4">
            <a:extLst>
              <a:ext uri="{FF2B5EF4-FFF2-40B4-BE49-F238E27FC236}">
                <a16:creationId xmlns:a16="http://schemas.microsoft.com/office/drawing/2014/main" id="{E69A8872-1A0F-84DD-1B80-5F6B0B4A61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EFED5A-4801-4DD0-FAEB-AE29A8A6CB1E}"/>
              </a:ext>
            </a:extLst>
          </p:cNvPr>
          <p:cNvSpPr>
            <a:spLocks noGrp="1"/>
          </p:cNvSpPr>
          <p:nvPr>
            <p:ph type="sldNum" sz="quarter" idx="12"/>
          </p:nvPr>
        </p:nvSpPr>
        <p:spPr/>
        <p:txBody>
          <a:bodyPr/>
          <a:lstStyle/>
          <a:p>
            <a:fld id="{EDC9E0DF-C1F6-4201-8452-CA9DA8AD07F9}" type="slidenum">
              <a:rPr lang="en-US" smtClean="0"/>
              <a:t>‹#›</a:t>
            </a:fld>
            <a:endParaRPr lang="en-US"/>
          </a:p>
        </p:txBody>
      </p:sp>
    </p:spTree>
    <p:extLst>
      <p:ext uri="{BB962C8B-B14F-4D97-AF65-F5344CB8AC3E}">
        <p14:creationId xmlns:p14="http://schemas.microsoft.com/office/powerpoint/2010/main" val="37721280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EA03C-D0D6-E161-E3AA-5199BA5722C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B145689-6F0B-86FD-54B6-A0A7E4156C4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B1A923-707C-F03B-939B-1E8B71A78318}"/>
              </a:ext>
            </a:extLst>
          </p:cNvPr>
          <p:cNvSpPr>
            <a:spLocks noGrp="1"/>
          </p:cNvSpPr>
          <p:nvPr>
            <p:ph type="dt" sz="half" idx="10"/>
          </p:nvPr>
        </p:nvSpPr>
        <p:spPr/>
        <p:txBody>
          <a:bodyPr/>
          <a:lstStyle/>
          <a:p>
            <a:fld id="{F008614E-43E7-4A1A-954F-CFC7A4F30E22}" type="datetimeFigureOut">
              <a:rPr lang="en-US" smtClean="0"/>
              <a:t>10/5/2024</a:t>
            </a:fld>
            <a:endParaRPr lang="en-US"/>
          </a:p>
        </p:txBody>
      </p:sp>
      <p:sp>
        <p:nvSpPr>
          <p:cNvPr id="5" name="Footer Placeholder 4">
            <a:extLst>
              <a:ext uri="{FF2B5EF4-FFF2-40B4-BE49-F238E27FC236}">
                <a16:creationId xmlns:a16="http://schemas.microsoft.com/office/drawing/2014/main" id="{520E6528-6B9D-F43A-C058-C7FD2A9741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A97EDB-987C-04A1-600F-F23EFC639C8B}"/>
              </a:ext>
            </a:extLst>
          </p:cNvPr>
          <p:cNvSpPr>
            <a:spLocks noGrp="1"/>
          </p:cNvSpPr>
          <p:nvPr>
            <p:ph type="sldNum" sz="quarter" idx="12"/>
          </p:nvPr>
        </p:nvSpPr>
        <p:spPr/>
        <p:txBody>
          <a:bodyPr/>
          <a:lstStyle/>
          <a:p>
            <a:fld id="{EDC9E0DF-C1F6-4201-8452-CA9DA8AD07F9}" type="slidenum">
              <a:rPr lang="en-US" smtClean="0"/>
              <a:t>‹#›</a:t>
            </a:fld>
            <a:endParaRPr lang="en-US"/>
          </a:p>
        </p:txBody>
      </p:sp>
    </p:spTree>
    <p:extLst>
      <p:ext uri="{BB962C8B-B14F-4D97-AF65-F5344CB8AC3E}">
        <p14:creationId xmlns:p14="http://schemas.microsoft.com/office/powerpoint/2010/main" val="38765516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611B33C-0470-4A3F-4780-BF2471F6EF3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1004FEE-020A-8508-9A62-BFEDAC1390F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E09F95-E957-4CCF-769A-87F44F08C262}"/>
              </a:ext>
            </a:extLst>
          </p:cNvPr>
          <p:cNvSpPr>
            <a:spLocks noGrp="1"/>
          </p:cNvSpPr>
          <p:nvPr>
            <p:ph type="dt" sz="half" idx="10"/>
          </p:nvPr>
        </p:nvSpPr>
        <p:spPr/>
        <p:txBody>
          <a:bodyPr/>
          <a:lstStyle/>
          <a:p>
            <a:fld id="{F008614E-43E7-4A1A-954F-CFC7A4F30E22}" type="datetimeFigureOut">
              <a:rPr lang="en-US" smtClean="0"/>
              <a:t>10/5/2024</a:t>
            </a:fld>
            <a:endParaRPr lang="en-US"/>
          </a:p>
        </p:txBody>
      </p:sp>
      <p:sp>
        <p:nvSpPr>
          <p:cNvPr id="5" name="Footer Placeholder 4">
            <a:extLst>
              <a:ext uri="{FF2B5EF4-FFF2-40B4-BE49-F238E27FC236}">
                <a16:creationId xmlns:a16="http://schemas.microsoft.com/office/drawing/2014/main" id="{9347701B-948A-D290-7F34-2BA26ACC54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6042DD-2E4B-CC27-F59D-17FFA0EF12D3}"/>
              </a:ext>
            </a:extLst>
          </p:cNvPr>
          <p:cNvSpPr>
            <a:spLocks noGrp="1"/>
          </p:cNvSpPr>
          <p:nvPr>
            <p:ph type="sldNum" sz="quarter" idx="12"/>
          </p:nvPr>
        </p:nvSpPr>
        <p:spPr/>
        <p:txBody>
          <a:bodyPr/>
          <a:lstStyle/>
          <a:p>
            <a:fld id="{EDC9E0DF-C1F6-4201-8452-CA9DA8AD07F9}" type="slidenum">
              <a:rPr lang="en-US" smtClean="0"/>
              <a:t>‹#›</a:t>
            </a:fld>
            <a:endParaRPr lang="en-US"/>
          </a:p>
        </p:txBody>
      </p:sp>
    </p:spTree>
    <p:extLst>
      <p:ext uri="{BB962C8B-B14F-4D97-AF65-F5344CB8AC3E}">
        <p14:creationId xmlns:p14="http://schemas.microsoft.com/office/powerpoint/2010/main" val="46844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F8A96-69CB-99A9-F654-A4D3741C774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C08E09F-4113-2839-8358-43F9059CE90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62653B-2688-AA89-81D8-99B1C8F97D6D}"/>
              </a:ext>
            </a:extLst>
          </p:cNvPr>
          <p:cNvSpPr>
            <a:spLocks noGrp="1"/>
          </p:cNvSpPr>
          <p:nvPr>
            <p:ph type="dt" sz="half" idx="10"/>
          </p:nvPr>
        </p:nvSpPr>
        <p:spPr/>
        <p:txBody>
          <a:bodyPr/>
          <a:lstStyle/>
          <a:p>
            <a:fld id="{F008614E-43E7-4A1A-954F-CFC7A4F30E22}" type="datetimeFigureOut">
              <a:rPr lang="en-US" smtClean="0"/>
              <a:t>10/5/2024</a:t>
            </a:fld>
            <a:endParaRPr lang="en-US"/>
          </a:p>
        </p:txBody>
      </p:sp>
      <p:sp>
        <p:nvSpPr>
          <p:cNvPr id="5" name="Footer Placeholder 4">
            <a:extLst>
              <a:ext uri="{FF2B5EF4-FFF2-40B4-BE49-F238E27FC236}">
                <a16:creationId xmlns:a16="http://schemas.microsoft.com/office/drawing/2014/main" id="{9F0C6DB7-2682-B4F0-415C-C0D38F635C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09B36C-09D4-DCA9-8DF2-89CC29C28B31}"/>
              </a:ext>
            </a:extLst>
          </p:cNvPr>
          <p:cNvSpPr>
            <a:spLocks noGrp="1"/>
          </p:cNvSpPr>
          <p:nvPr>
            <p:ph type="sldNum" sz="quarter" idx="12"/>
          </p:nvPr>
        </p:nvSpPr>
        <p:spPr/>
        <p:txBody>
          <a:bodyPr/>
          <a:lstStyle/>
          <a:p>
            <a:fld id="{EDC9E0DF-C1F6-4201-8452-CA9DA8AD07F9}" type="slidenum">
              <a:rPr lang="en-US" smtClean="0"/>
              <a:t>‹#›</a:t>
            </a:fld>
            <a:endParaRPr lang="en-US"/>
          </a:p>
        </p:txBody>
      </p:sp>
    </p:spTree>
    <p:extLst>
      <p:ext uri="{BB962C8B-B14F-4D97-AF65-F5344CB8AC3E}">
        <p14:creationId xmlns:p14="http://schemas.microsoft.com/office/powerpoint/2010/main" val="2937157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E267D-689E-D180-838C-F2A8ABBE8FF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5025480-BCB8-BF5E-B0FF-D99E6730BA8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0A6686E-E523-EE56-75EF-38A3A15C0697}"/>
              </a:ext>
            </a:extLst>
          </p:cNvPr>
          <p:cNvSpPr>
            <a:spLocks noGrp="1"/>
          </p:cNvSpPr>
          <p:nvPr>
            <p:ph type="dt" sz="half" idx="10"/>
          </p:nvPr>
        </p:nvSpPr>
        <p:spPr/>
        <p:txBody>
          <a:bodyPr/>
          <a:lstStyle/>
          <a:p>
            <a:fld id="{F008614E-43E7-4A1A-954F-CFC7A4F30E22}" type="datetimeFigureOut">
              <a:rPr lang="en-US" smtClean="0"/>
              <a:t>10/5/2024</a:t>
            </a:fld>
            <a:endParaRPr lang="en-US"/>
          </a:p>
        </p:txBody>
      </p:sp>
      <p:sp>
        <p:nvSpPr>
          <p:cNvPr id="5" name="Footer Placeholder 4">
            <a:extLst>
              <a:ext uri="{FF2B5EF4-FFF2-40B4-BE49-F238E27FC236}">
                <a16:creationId xmlns:a16="http://schemas.microsoft.com/office/drawing/2014/main" id="{22D795C6-CC25-A1B6-774B-F985846B08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3D1D5B-6613-3C52-85FA-7739FB36AF34}"/>
              </a:ext>
            </a:extLst>
          </p:cNvPr>
          <p:cNvSpPr>
            <a:spLocks noGrp="1"/>
          </p:cNvSpPr>
          <p:nvPr>
            <p:ph type="sldNum" sz="quarter" idx="12"/>
          </p:nvPr>
        </p:nvSpPr>
        <p:spPr/>
        <p:txBody>
          <a:bodyPr/>
          <a:lstStyle/>
          <a:p>
            <a:fld id="{EDC9E0DF-C1F6-4201-8452-CA9DA8AD07F9}" type="slidenum">
              <a:rPr lang="en-US" smtClean="0"/>
              <a:t>‹#›</a:t>
            </a:fld>
            <a:endParaRPr lang="en-US"/>
          </a:p>
        </p:txBody>
      </p:sp>
    </p:spTree>
    <p:extLst>
      <p:ext uri="{BB962C8B-B14F-4D97-AF65-F5344CB8AC3E}">
        <p14:creationId xmlns:p14="http://schemas.microsoft.com/office/powerpoint/2010/main" val="13497751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5B256-E344-18AA-B207-B23C7D742BE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6040E0-FA93-5E1A-4BFF-8AC6032AAB1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39044C7-17A6-5640-495E-FDF4D40FCAF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E48B49A-0435-F993-D830-C978C878DA19}"/>
              </a:ext>
            </a:extLst>
          </p:cNvPr>
          <p:cNvSpPr>
            <a:spLocks noGrp="1"/>
          </p:cNvSpPr>
          <p:nvPr>
            <p:ph type="dt" sz="half" idx="10"/>
          </p:nvPr>
        </p:nvSpPr>
        <p:spPr/>
        <p:txBody>
          <a:bodyPr/>
          <a:lstStyle/>
          <a:p>
            <a:fld id="{F008614E-43E7-4A1A-954F-CFC7A4F30E22}" type="datetimeFigureOut">
              <a:rPr lang="en-US" smtClean="0"/>
              <a:t>10/5/2024</a:t>
            </a:fld>
            <a:endParaRPr lang="en-US"/>
          </a:p>
        </p:txBody>
      </p:sp>
      <p:sp>
        <p:nvSpPr>
          <p:cNvPr id="6" name="Footer Placeholder 5">
            <a:extLst>
              <a:ext uri="{FF2B5EF4-FFF2-40B4-BE49-F238E27FC236}">
                <a16:creationId xmlns:a16="http://schemas.microsoft.com/office/drawing/2014/main" id="{809403FA-0304-022B-2867-A68E806D2F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AEF0390-0240-4C3F-C40C-5116461FB8A4}"/>
              </a:ext>
            </a:extLst>
          </p:cNvPr>
          <p:cNvSpPr>
            <a:spLocks noGrp="1"/>
          </p:cNvSpPr>
          <p:nvPr>
            <p:ph type="sldNum" sz="quarter" idx="12"/>
          </p:nvPr>
        </p:nvSpPr>
        <p:spPr/>
        <p:txBody>
          <a:bodyPr/>
          <a:lstStyle/>
          <a:p>
            <a:fld id="{EDC9E0DF-C1F6-4201-8452-CA9DA8AD07F9}" type="slidenum">
              <a:rPr lang="en-US" smtClean="0"/>
              <a:t>‹#›</a:t>
            </a:fld>
            <a:endParaRPr lang="en-US"/>
          </a:p>
        </p:txBody>
      </p:sp>
    </p:spTree>
    <p:extLst>
      <p:ext uri="{BB962C8B-B14F-4D97-AF65-F5344CB8AC3E}">
        <p14:creationId xmlns:p14="http://schemas.microsoft.com/office/powerpoint/2010/main" val="27296706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2FC18-43A1-BEEC-FC10-F8617D5AC99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4AC06FC-6E78-CBB5-65DC-57B3DF5293D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609D63-E5D6-0F16-B16B-57A0DF161B0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6F1AFD7-D9EC-9909-5361-FF6FA679AD8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B9D0F5-C4EC-1CD1-E992-FC2FD7D32A4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370A4A-C310-D3C5-6E97-581D8538E2B0}"/>
              </a:ext>
            </a:extLst>
          </p:cNvPr>
          <p:cNvSpPr>
            <a:spLocks noGrp="1"/>
          </p:cNvSpPr>
          <p:nvPr>
            <p:ph type="dt" sz="half" idx="10"/>
          </p:nvPr>
        </p:nvSpPr>
        <p:spPr/>
        <p:txBody>
          <a:bodyPr/>
          <a:lstStyle/>
          <a:p>
            <a:fld id="{F008614E-43E7-4A1A-954F-CFC7A4F30E22}" type="datetimeFigureOut">
              <a:rPr lang="en-US" smtClean="0"/>
              <a:t>10/5/2024</a:t>
            </a:fld>
            <a:endParaRPr lang="en-US"/>
          </a:p>
        </p:txBody>
      </p:sp>
      <p:sp>
        <p:nvSpPr>
          <p:cNvPr id="8" name="Footer Placeholder 7">
            <a:extLst>
              <a:ext uri="{FF2B5EF4-FFF2-40B4-BE49-F238E27FC236}">
                <a16:creationId xmlns:a16="http://schemas.microsoft.com/office/drawing/2014/main" id="{B3D36D02-7F93-FBBA-F02B-52D3726CD2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A199E78-BC74-7956-75DE-340D14A9E469}"/>
              </a:ext>
            </a:extLst>
          </p:cNvPr>
          <p:cNvSpPr>
            <a:spLocks noGrp="1"/>
          </p:cNvSpPr>
          <p:nvPr>
            <p:ph type="sldNum" sz="quarter" idx="12"/>
          </p:nvPr>
        </p:nvSpPr>
        <p:spPr/>
        <p:txBody>
          <a:bodyPr/>
          <a:lstStyle/>
          <a:p>
            <a:fld id="{EDC9E0DF-C1F6-4201-8452-CA9DA8AD07F9}" type="slidenum">
              <a:rPr lang="en-US" smtClean="0"/>
              <a:t>‹#›</a:t>
            </a:fld>
            <a:endParaRPr lang="en-US"/>
          </a:p>
        </p:txBody>
      </p:sp>
    </p:spTree>
    <p:extLst>
      <p:ext uri="{BB962C8B-B14F-4D97-AF65-F5344CB8AC3E}">
        <p14:creationId xmlns:p14="http://schemas.microsoft.com/office/powerpoint/2010/main" val="17960637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4FD64-F7CC-8D56-6114-73A7132DF93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333B4E-6F46-7E80-4712-5C8EF6AACF72}"/>
              </a:ext>
            </a:extLst>
          </p:cNvPr>
          <p:cNvSpPr>
            <a:spLocks noGrp="1"/>
          </p:cNvSpPr>
          <p:nvPr>
            <p:ph type="dt" sz="half" idx="10"/>
          </p:nvPr>
        </p:nvSpPr>
        <p:spPr/>
        <p:txBody>
          <a:bodyPr/>
          <a:lstStyle/>
          <a:p>
            <a:fld id="{F008614E-43E7-4A1A-954F-CFC7A4F30E22}" type="datetimeFigureOut">
              <a:rPr lang="en-US" smtClean="0"/>
              <a:t>10/5/2024</a:t>
            </a:fld>
            <a:endParaRPr lang="en-US"/>
          </a:p>
        </p:txBody>
      </p:sp>
      <p:sp>
        <p:nvSpPr>
          <p:cNvPr id="4" name="Footer Placeholder 3">
            <a:extLst>
              <a:ext uri="{FF2B5EF4-FFF2-40B4-BE49-F238E27FC236}">
                <a16:creationId xmlns:a16="http://schemas.microsoft.com/office/drawing/2014/main" id="{0C1DF51C-E34A-9316-2C23-4CE41BC9368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B1E28A2-10E7-0FFA-760A-0490754CC1EC}"/>
              </a:ext>
            </a:extLst>
          </p:cNvPr>
          <p:cNvSpPr>
            <a:spLocks noGrp="1"/>
          </p:cNvSpPr>
          <p:nvPr>
            <p:ph type="sldNum" sz="quarter" idx="12"/>
          </p:nvPr>
        </p:nvSpPr>
        <p:spPr/>
        <p:txBody>
          <a:bodyPr/>
          <a:lstStyle/>
          <a:p>
            <a:fld id="{EDC9E0DF-C1F6-4201-8452-CA9DA8AD07F9}" type="slidenum">
              <a:rPr lang="en-US" smtClean="0"/>
              <a:t>‹#›</a:t>
            </a:fld>
            <a:endParaRPr lang="en-US"/>
          </a:p>
        </p:txBody>
      </p:sp>
    </p:spTree>
    <p:extLst>
      <p:ext uri="{BB962C8B-B14F-4D97-AF65-F5344CB8AC3E}">
        <p14:creationId xmlns:p14="http://schemas.microsoft.com/office/powerpoint/2010/main" val="32390943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188B4DA-0E13-6BA5-44AE-457F4B592214}"/>
              </a:ext>
            </a:extLst>
          </p:cNvPr>
          <p:cNvSpPr>
            <a:spLocks noGrp="1"/>
          </p:cNvSpPr>
          <p:nvPr>
            <p:ph type="dt" sz="half" idx="10"/>
          </p:nvPr>
        </p:nvSpPr>
        <p:spPr/>
        <p:txBody>
          <a:bodyPr/>
          <a:lstStyle/>
          <a:p>
            <a:fld id="{F008614E-43E7-4A1A-954F-CFC7A4F30E22}" type="datetimeFigureOut">
              <a:rPr lang="en-US" smtClean="0"/>
              <a:t>10/5/2024</a:t>
            </a:fld>
            <a:endParaRPr lang="en-US"/>
          </a:p>
        </p:txBody>
      </p:sp>
      <p:sp>
        <p:nvSpPr>
          <p:cNvPr id="3" name="Footer Placeholder 2">
            <a:extLst>
              <a:ext uri="{FF2B5EF4-FFF2-40B4-BE49-F238E27FC236}">
                <a16:creationId xmlns:a16="http://schemas.microsoft.com/office/drawing/2014/main" id="{40026253-706F-A650-636E-F3235B2D297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A13CC2F-1C4E-2688-E226-C443C20C96C5}"/>
              </a:ext>
            </a:extLst>
          </p:cNvPr>
          <p:cNvSpPr>
            <a:spLocks noGrp="1"/>
          </p:cNvSpPr>
          <p:nvPr>
            <p:ph type="sldNum" sz="quarter" idx="12"/>
          </p:nvPr>
        </p:nvSpPr>
        <p:spPr/>
        <p:txBody>
          <a:bodyPr/>
          <a:lstStyle/>
          <a:p>
            <a:fld id="{EDC9E0DF-C1F6-4201-8452-CA9DA8AD07F9}" type="slidenum">
              <a:rPr lang="en-US" smtClean="0"/>
              <a:t>‹#›</a:t>
            </a:fld>
            <a:endParaRPr lang="en-US"/>
          </a:p>
        </p:txBody>
      </p:sp>
    </p:spTree>
    <p:extLst>
      <p:ext uri="{BB962C8B-B14F-4D97-AF65-F5344CB8AC3E}">
        <p14:creationId xmlns:p14="http://schemas.microsoft.com/office/powerpoint/2010/main" val="18391150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DA2DC-8D3F-BE4A-9F28-6EAB205081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9B26B49-32E2-3E66-8257-A3195773C56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4C56CB5-9BD2-8427-A599-66AC6E976B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E36371-2CCD-C7DC-F2A2-1662D146C2C2}"/>
              </a:ext>
            </a:extLst>
          </p:cNvPr>
          <p:cNvSpPr>
            <a:spLocks noGrp="1"/>
          </p:cNvSpPr>
          <p:nvPr>
            <p:ph type="dt" sz="half" idx="10"/>
          </p:nvPr>
        </p:nvSpPr>
        <p:spPr/>
        <p:txBody>
          <a:bodyPr/>
          <a:lstStyle/>
          <a:p>
            <a:fld id="{F008614E-43E7-4A1A-954F-CFC7A4F30E22}" type="datetimeFigureOut">
              <a:rPr lang="en-US" smtClean="0"/>
              <a:t>10/5/2024</a:t>
            </a:fld>
            <a:endParaRPr lang="en-US"/>
          </a:p>
        </p:txBody>
      </p:sp>
      <p:sp>
        <p:nvSpPr>
          <p:cNvPr id="6" name="Footer Placeholder 5">
            <a:extLst>
              <a:ext uri="{FF2B5EF4-FFF2-40B4-BE49-F238E27FC236}">
                <a16:creationId xmlns:a16="http://schemas.microsoft.com/office/drawing/2014/main" id="{60760BE6-F753-8E46-E8D3-591679909B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804178-A85D-7AF3-F062-263FF41F2FD9}"/>
              </a:ext>
            </a:extLst>
          </p:cNvPr>
          <p:cNvSpPr>
            <a:spLocks noGrp="1"/>
          </p:cNvSpPr>
          <p:nvPr>
            <p:ph type="sldNum" sz="quarter" idx="12"/>
          </p:nvPr>
        </p:nvSpPr>
        <p:spPr/>
        <p:txBody>
          <a:bodyPr/>
          <a:lstStyle/>
          <a:p>
            <a:fld id="{EDC9E0DF-C1F6-4201-8452-CA9DA8AD07F9}" type="slidenum">
              <a:rPr lang="en-US" smtClean="0"/>
              <a:t>‹#›</a:t>
            </a:fld>
            <a:endParaRPr lang="en-US"/>
          </a:p>
        </p:txBody>
      </p:sp>
    </p:spTree>
    <p:extLst>
      <p:ext uri="{BB962C8B-B14F-4D97-AF65-F5344CB8AC3E}">
        <p14:creationId xmlns:p14="http://schemas.microsoft.com/office/powerpoint/2010/main" val="174084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FBF5B-E0FE-250B-FD44-C6A85F5599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4168D45-92D5-5AC0-52E3-A15E33BD35B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414D6F2-37B7-8B3F-C5C0-8B011F2955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D30FC4-D225-13B1-3A32-FB495D44F63A}"/>
              </a:ext>
            </a:extLst>
          </p:cNvPr>
          <p:cNvSpPr>
            <a:spLocks noGrp="1"/>
          </p:cNvSpPr>
          <p:nvPr>
            <p:ph type="dt" sz="half" idx="10"/>
          </p:nvPr>
        </p:nvSpPr>
        <p:spPr/>
        <p:txBody>
          <a:bodyPr/>
          <a:lstStyle/>
          <a:p>
            <a:fld id="{F008614E-43E7-4A1A-954F-CFC7A4F30E22}" type="datetimeFigureOut">
              <a:rPr lang="en-US" smtClean="0"/>
              <a:t>10/5/2024</a:t>
            </a:fld>
            <a:endParaRPr lang="en-US"/>
          </a:p>
        </p:txBody>
      </p:sp>
      <p:sp>
        <p:nvSpPr>
          <p:cNvPr id="6" name="Footer Placeholder 5">
            <a:extLst>
              <a:ext uri="{FF2B5EF4-FFF2-40B4-BE49-F238E27FC236}">
                <a16:creationId xmlns:a16="http://schemas.microsoft.com/office/drawing/2014/main" id="{88638D89-DCFF-E17E-9715-4FBF75A360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4199AF-7A4F-8237-EB2D-89AF33B4CF54}"/>
              </a:ext>
            </a:extLst>
          </p:cNvPr>
          <p:cNvSpPr>
            <a:spLocks noGrp="1"/>
          </p:cNvSpPr>
          <p:nvPr>
            <p:ph type="sldNum" sz="quarter" idx="12"/>
          </p:nvPr>
        </p:nvSpPr>
        <p:spPr/>
        <p:txBody>
          <a:bodyPr/>
          <a:lstStyle/>
          <a:p>
            <a:fld id="{EDC9E0DF-C1F6-4201-8452-CA9DA8AD07F9}" type="slidenum">
              <a:rPr lang="en-US" smtClean="0"/>
              <a:t>‹#›</a:t>
            </a:fld>
            <a:endParaRPr lang="en-US"/>
          </a:p>
        </p:txBody>
      </p:sp>
    </p:spTree>
    <p:extLst>
      <p:ext uri="{BB962C8B-B14F-4D97-AF65-F5344CB8AC3E}">
        <p14:creationId xmlns:p14="http://schemas.microsoft.com/office/powerpoint/2010/main" val="32144495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10CB565-8CBA-B566-148E-16AC5C789B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115B8EC-9361-7E1F-224B-C64B98515B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3F3D82-1145-C45F-F496-8D4060CD83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008614E-43E7-4A1A-954F-CFC7A4F30E22}" type="datetimeFigureOut">
              <a:rPr lang="en-US" smtClean="0"/>
              <a:t>10/5/2024</a:t>
            </a:fld>
            <a:endParaRPr lang="en-US"/>
          </a:p>
        </p:txBody>
      </p:sp>
      <p:sp>
        <p:nvSpPr>
          <p:cNvPr id="5" name="Footer Placeholder 4">
            <a:extLst>
              <a:ext uri="{FF2B5EF4-FFF2-40B4-BE49-F238E27FC236}">
                <a16:creationId xmlns:a16="http://schemas.microsoft.com/office/drawing/2014/main" id="{F82B9A81-8722-FE37-5C9E-07764D3F3C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E07B3C4F-DCAA-9885-D440-CB4181F9BD2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DC9E0DF-C1F6-4201-8452-CA9DA8AD07F9}" type="slidenum">
              <a:rPr lang="en-US" smtClean="0"/>
              <a:t>‹#›</a:t>
            </a:fld>
            <a:endParaRPr lang="en-US"/>
          </a:p>
        </p:txBody>
      </p:sp>
    </p:spTree>
    <p:extLst>
      <p:ext uri="{BB962C8B-B14F-4D97-AF65-F5344CB8AC3E}">
        <p14:creationId xmlns:p14="http://schemas.microsoft.com/office/powerpoint/2010/main" val="42903407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0D97C-A5C4-F8E5-8039-9F57ABE66BD4}"/>
              </a:ext>
            </a:extLst>
          </p:cNvPr>
          <p:cNvSpPr>
            <a:spLocks noGrp="1"/>
          </p:cNvSpPr>
          <p:nvPr>
            <p:ph type="ctrTitle"/>
          </p:nvPr>
        </p:nvSpPr>
        <p:spPr/>
        <p:txBody>
          <a:bodyPr/>
          <a:lstStyle/>
          <a:p>
            <a:r>
              <a:rPr lang="en-US" dirty="0"/>
              <a:t>Tutorial 3</a:t>
            </a:r>
          </a:p>
        </p:txBody>
      </p:sp>
      <p:sp>
        <p:nvSpPr>
          <p:cNvPr id="3" name="Subtitle 2">
            <a:extLst>
              <a:ext uri="{FF2B5EF4-FFF2-40B4-BE49-F238E27FC236}">
                <a16:creationId xmlns:a16="http://schemas.microsoft.com/office/drawing/2014/main" id="{094D8057-30B4-EF89-096F-AC81292D643C}"/>
              </a:ext>
            </a:extLst>
          </p:cNvPr>
          <p:cNvSpPr>
            <a:spLocks noGrp="1"/>
          </p:cNvSpPr>
          <p:nvPr>
            <p:ph type="subTitle" idx="1"/>
          </p:nvPr>
        </p:nvSpPr>
        <p:spPr/>
        <p:txBody>
          <a:bodyPr>
            <a:normAutofit lnSpcReduction="10000"/>
          </a:bodyPr>
          <a:lstStyle/>
          <a:p>
            <a:r>
              <a:rPr lang="en-US" dirty="0"/>
              <a:t>Solving LP Model using Solver</a:t>
            </a:r>
          </a:p>
          <a:p>
            <a:r>
              <a:rPr lang="en-US" dirty="0"/>
              <a:t>QM for Windows</a:t>
            </a:r>
          </a:p>
          <a:p>
            <a:r>
              <a:rPr lang="en-US" dirty="0"/>
              <a:t>Prepared By:</a:t>
            </a:r>
          </a:p>
          <a:p>
            <a:r>
              <a:rPr lang="en-US" dirty="0"/>
              <a:t>Fatma </a:t>
            </a:r>
            <a:r>
              <a:rPr lang="en-US" dirty="0" err="1"/>
              <a:t>Khedr</a:t>
            </a:r>
            <a:endParaRPr lang="en-US" dirty="0"/>
          </a:p>
        </p:txBody>
      </p:sp>
    </p:spTree>
    <p:extLst>
      <p:ext uri="{BB962C8B-B14F-4D97-AF65-F5344CB8AC3E}">
        <p14:creationId xmlns:p14="http://schemas.microsoft.com/office/powerpoint/2010/main" val="17343569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7C53E-451A-5F2D-0707-E2654BCC2398}"/>
              </a:ext>
            </a:extLst>
          </p:cNvPr>
          <p:cNvSpPr>
            <a:spLocks noGrp="1"/>
          </p:cNvSpPr>
          <p:nvPr>
            <p:ph type="title"/>
          </p:nvPr>
        </p:nvSpPr>
        <p:spPr/>
        <p:txBody>
          <a:bodyPr/>
          <a:lstStyle/>
          <a:p>
            <a:r>
              <a:rPr lang="en-US" dirty="0"/>
              <a:t>Solution</a:t>
            </a:r>
          </a:p>
        </p:txBody>
      </p:sp>
      <p:pic>
        <p:nvPicPr>
          <p:cNvPr id="5" name="Content Placeholder 4">
            <a:extLst>
              <a:ext uri="{FF2B5EF4-FFF2-40B4-BE49-F238E27FC236}">
                <a16:creationId xmlns:a16="http://schemas.microsoft.com/office/drawing/2014/main" id="{24210668-F14A-A5A6-3E54-4B342DE02EB2}"/>
              </a:ext>
            </a:extLst>
          </p:cNvPr>
          <p:cNvPicPr>
            <a:picLocks noGrp="1" noChangeAspect="1"/>
          </p:cNvPicPr>
          <p:nvPr>
            <p:ph idx="1"/>
          </p:nvPr>
        </p:nvPicPr>
        <p:blipFill>
          <a:blip r:embed="rId2"/>
          <a:stretch>
            <a:fillRect/>
          </a:stretch>
        </p:blipFill>
        <p:spPr>
          <a:xfrm>
            <a:off x="265526" y="1515066"/>
            <a:ext cx="5336601" cy="3951670"/>
          </a:xfrm>
        </p:spPr>
      </p:pic>
      <p:sp>
        <p:nvSpPr>
          <p:cNvPr id="6" name="TextBox 5">
            <a:extLst>
              <a:ext uri="{FF2B5EF4-FFF2-40B4-BE49-F238E27FC236}">
                <a16:creationId xmlns:a16="http://schemas.microsoft.com/office/drawing/2014/main" id="{2D077E54-EACB-3784-69D9-68AFE0422719}"/>
              </a:ext>
            </a:extLst>
          </p:cNvPr>
          <p:cNvSpPr txBox="1"/>
          <p:nvPr/>
        </p:nvSpPr>
        <p:spPr>
          <a:xfrm>
            <a:off x="6872748" y="1848465"/>
            <a:ext cx="3982065" cy="2677656"/>
          </a:xfrm>
          <a:prstGeom prst="rect">
            <a:avLst/>
          </a:prstGeom>
          <a:noFill/>
        </p:spPr>
        <p:txBody>
          <a:bodyPr wrap="square" rtlCol="0">
            <a:spAutoFit/>
          </a:bodyPr>
          <a:lstStyle/>
          <a:p>
            <a:pPr algn="ctr"/>
            <a:r>
              <a:rPr lang="en-US" sz="2400" dirty="0"/>
              <a:t>Analysis:</a:t>
            </a:r>
          </a:p>
          <a:p>
            <a:pPr algn="ctr"/>
            <a:r>
              <a:rPr lang="en-US" sz="2400" dirty="0"/>
              <a:t>Jack should play for 4 hours and work for 6 hours</a:t>
            </a:r>
          </a:p>
          <a:p>
            <a:pPr algn="ctr"/>
            <a:r>
              <a:rPr lang="en-US" sz="2400" dirty="0"/>
              <a:t>LHS equations means that when you substitute with 4 &amp; 6, the values will fit the constraints.</a:t>
            </a:r>
          </a:p>
        </p:txBody>
      </p:sp>
    </p:spTree>
    <p:extLst>
      <p:ext uri="{BB962C8B-B14F-4D97-AF65-F5344CB8AC3E}">
        <p14:creationId xmlns:p14="http://schemas.microsoft.com/office/powerpoint/2010/main" val="21701627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69814-BE53-BA5E-08AB-0D0DAAB629AD}"/>
              </a:ext>
            </a:extLst>
          </p:cNvPr>
          <p:cNvSpPr>
            <a:spLocks noGrp="1"/>
          </p:cNvSpPr>
          <p:nvPr>
            <p:ph type="title"/>
          </p:nvPr>
        </p:nvSpPr>
        <p:spPr/>
        <p:txBody>
          <a:bodyPr/>
          <a:lstStyle/>
          <a:p>
            <a:r>
              <a:rPr lang="en-US" dirty="0"/>
              <a:t>Question 3</a:t>
            </a:r>
          </a:p>
        </p:txBody>
      </p:sp>
      <p:pic>
        <p:nvPicPr>
          <p:cNvPr id="6" name="Content Placeholder 5">
            <a:extLst>
              <a:ext uri="{FF2B5EF4-FFF2-40B4-BE49-F238E27FC236}">
                <a16:creationId xmlns:a16="http://schemas.microsoft.com/office/drawing/2014/main" id="{A99EB92C-7C11-43FC-E224-ED379B1FDB00}"/>
              </a:ext>
            </a:extLst>
          </p:cNvPr>
          <p:cNvPicPr>
            <a:picLocks noGrp="1" noChangeAspect="1"/>
          </p:cNvPicPr>
          <p:nvPr>
            <p:ph idx="1"/>
          </p:nvPr>
        </p:nvPicPr>
        <p:blipFill>
          <a:blip r:embed="rId2"/>
          <a:stretch>
            <a:fillRect/>
          </a:stretch>
        </p:blipFill>
        <p:spPr>
          <a:xfrm>
            <a:off x="2359743" y="1641554"/>
            <a:ext cx="7610675" cy="4534393"/>
          </a:xfrm>
          <a:prstGeom prst="rect">
            <a:avLst/>
          </a:prstGeom>
        </p:spPr>
      </p:pic>
      <p:sp>
        <p:nvSpPr>
          <p:cNvPr id="7" name="Rectangle 6">
            <a:extLst>
              <a:ext uri="{FF2B5EF4-FFF2-40B4-BE49-F238E27FC236}">
                <a16:creationId xmlns:a16="http://schemas.microsoft.com/office/drawing/2014/main" id="{6B5D31E3-21B2-E6A4-2464-0017B553659D}"/>
              </a:ext>
            </a:extLst>
          </p:cNvPr>
          <p:cNvSpPr>
            <a:spLocks noGrp="1" noRot="1" noMove="1" noResize="1" noEditPoints="1" noAdjustHandles="1" noChangeArrowheads="1" noChangeShapeType="1"/>
          </p:cNvSpPr>
          <p:nvPr/>
        </p:nvSpPr>
        <p:spPr>
          <a:xfrm>
            <a:off x="2517058" y="1553497"/>
            <a:ext cx="294968" cy="45228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521130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19974-B382-0C9A-E163-3403A6C164FE}"/>
              </a:ext>
            </a:extLst>
          </p:cNvPr>
          <p:cNvSpPr>
            <a:spLocks noGrp="1"/>
          </p:cNvSpPr>
          <p:nvPr>
            <p:ph type="title"/>
          </p:nvPr>
        </p:nvSpPr>
        <p:spPr/>
        <p:txBody>
          <a:bodyPr/>
          <a:lstStyle/>
          <a:p>
            <a:r>
              <a:rPr lang="en-US" dirty="0"/>
              <a:t>Solution (Same Steps, except your minimizing so choose Min not Max</a:t>
            </a:r>
          </a:p>
        </p:txBody>
      </p:sp>
      <p:pic>
        <p:nvPicPr>
          <p:cNvPr id="5" name="Content Placeholder 4">
            <a:extLst>
              <a:ext uri="{FF2B5EF4-FFF2-40B4-BE49-F238E27FC236}">
                <a16:creationId xmlns:a16="http://schemas.microsoft.com/office/drawing/2014/main" id="{6AAB2A75-73CC-B4C8-2D5D-E75DE4179083}"/>
              </a:ext>
            </a:extLst>
          </p:cNvPr>
          <p:cNvPicPr>
            <a:picLocks noGrp="1" noChangeAspect="1"/>
          </p:cNvPicPr>
          <p:nvPr>
            <p:ph idx="1"/>
          </p:nvPr>
        </p:nvPicPr>
        <p:blipFill>
          <a:blip r:embed="rId2"/>
          <a:stretch>
            <a:fillRect/>
          </a:stretch>
        </p:blipFill>
        <p:spPr>
          <a:xfrm>
            <a:off x="2369574" y="1683910"/>
            <a:ext cx="6718468" cy="4489592"/>
          </a:xfrm>
        </p:spPr>
      </p:pic>
    </p:spTree>
    <p:extLst>
      <p:ext uri="{BB962C8B-B14F-4D97-AF65-F5344CB8AC3E}">
        <p14:creationId xmlns:p14="http://schemas.microsoft.com/office/powerpoint/2010/main" val="9398173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63030-DA69-C91B-BFA1-6C2F6F82A19F}"/>
              </a:ext>
            </a:extLst>
          </p:cNvPr>
          <p:cNvSpPr>
            <a:spLocks noGrp="1"/>
          </p:cNvSpPr>
          <p:nvPr>
            <p:ph type="title"/>
          </p:nvPr>
        </p:nvSpPr>
        <p:spPr/>
        <p:txBody>
          <a:bodyPr/>
          <a:lstStyle/>
          <a:p>
            <a:r>
              <a:rPr lang="en-US" dirty="0"/>
              <a:t>Question 4</a:t>
            </a:r>
          </a:p>
        </p:txBody>
      </p:sp>
      <p:sp>
        <p:nvSpPr>
          <p:cNvPr id="3" name="Content Placeholder 2">
            <a:extLst>
              <a:ext uri="{FF2B5EF4-FFF2-40B4-BE49-F238E27FC236}">
                <a16:creationId xmlns:a16="http://schemas.microsoft.com/office/drawing/2014/main" id="{9D8AAA81-D93A-E0E7-AF37-FC2AC7F7F6C6}"/>
              </a:ext>
            </a:extLst>
          </p:cNvPr>
          <p:cNvSpPr>
            <a:spLocks noGrp="1"/>
          </p:cNvSpPr>
          <p:nvPr>
            <p:ph idx="1"/>
          </p:nvPr>
        </p:nvSpPr>
        <p:spPr/>
        <p:txBody>
          <a:bodyPr>
            <a:normAutofit/>
          </a:bodyPr>
          <a:lstStyle/>
          <a:p>
            <a:pPr marL="0" indent="0" algn="ctr">
              <a:buNone/>
            </a:pPr>
            <a:r>
              <a:rPr lang="en-US" sz="2000" dirty="0">
                <a:effectLst/>
                <a:latin typeface="Times New Roman" panose="02020603050405020304" pitchFamily="18" charset="0"/>
                <a:ea typeface="Calibri" panose="020F0502020204030204" pitchFamily="34" charset="0"/>
              </a:rPr>
              <a:t>The New England Cheese Company produces two cheese spreads by blending mild cheddar cheese with extra sharp cheddar cheese. The cheese spreads are packaged in 12-ounce containers, which are then sold to distributors throughout the Northeast. The Regular blend contains 80% mild cheddar and 20% extra sharp, and the Zesty blend contains 60% mild cheddar and 40% extra sharp. This year, a local dairy cooperative offered to provide up to 8100 pounds of mild cheddar cheese for $1.20 per pound and up to 3000 pounds of extra sharp cheddar cheese for $1.40 per pound. The cost to blend and package the cheese spreads, excluding the cost of the cheese, is $0.20 per container. If each container of Regular is sold for $1.95 and each container of Zesty is sold for $2.20, how many containers of Regular and Zesty should New England Cheese produce? </a:t>
            </a:r>
            <a:endParaRPr lang="en-US" sz="3200" dirty="0"/>
          </a:p>
        </p:txBody>
      </p:sp>
    </p:spTree>
    <p:extLst>
      <p:ext uri="{BB962C8B-B14F-4D97-AF65-F5344CB8AC3E}">
        <p14:creationId xmlns:p14="http://schemas.microsoft.com/office/powerpoint/2010/main" val="25030920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4CF18-9DDF-C685-A0E5-C2C496BE739E}"/>
              </a:ext>
            </a:extLst>
          </p:cNvPr>
          <p:cNvSpPr>
            <a:spLocks noGrp="1"/>
          </p:cNvSpPr>
          <p:nvPr>
            <p:ph type="title"/>
          </p:nvPr>
        </p:nvSpPr>
        <p:spPr/>
        <p:txBody>
          <a:bodyPr/>
          <a:lstStyle/>
          <a:p>
            <a:r>
              <a:rPr lang="en-US" dirty="0"/>
              <a:t>Solution</a:t>
            </a:r>
          </a:p>
        </p:txBody>
      </p:sp>
      <p:pic>
        <p:nvPicPr>
          <p:cNvPr id="5" name="Content Placeholder 4">
            <a:extLst>
              <a:ext uri="{FF2B5EF4-FFF2-40B4-BE49-F238E27FC236}">
                <a16:creationId xmlns:a16="http://schemas.microsoft.com/office/drawing/2014/main" id="{998FED99-1328-2363-7DB3-00567575F2DA}"/>
              </a:ext>
            </a:extLst>
          </p:cNvPr>
          <p:cNvPicPr>
            <a:picLocks noGrp="1" noChangeAspect="1"/>
          </p:cNvPicPr>
          <p:nvPr>
            <p:ph idx="1"/>
          </p:nvPr>
        </p:nvPicPr>
        <p:blipFill>
          <a:blip r:embed="rId2"/>
          <a:stretch>
            <a:fillRect/>
          </a:stretch>
        </p:blipFill>
        <p:spPr>
          <a:xfrm>
            <a:off x="1582993" y="1305740"/>
            <a:ext cx="7850031" cy="5044610"/>
          </a:xfrm>
        </p:spPr>
      </p:pic>
    </p:spTree>
    <p:extLst>
      <p:ext uri="{BB962C8B-B14F-4D97-AF65-F5344CB8AC3E}">
        <p14:creationId xmlns:p14="http://schemas.microsoft.com/office/powerpoint/2010/main" val="21972787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BC68B-0F2E-EAC1-2697-772CC67A3076}"/>
              </a:ext>
            </a:extLst>
          </p:cNvPr>
          <p:cNvSpPr>
            <a:spLocks noGrp="1"/>
          </p:cNvSpPr>
          <p:nvPr>
            <p:ph type="title"/>
          </p:nvPr>
        </p:nvSpPr>
        <p:spPr/>
        <p:txBody>
          <a:bodyPr/>
          <a:lstStyle/>
          <a:p>
            <a:r>
              <a:rPr lang="en-US" dirty="0"/>
              <a:t>QM For Windows Solution (Question 3)</a:t>
            </a:r>
          </a:p>
        </p:txBody>
      </p:sp>
      <p:pic>
        <p:nvPicPr>
          <p:cNvPr id="5" name="Content Placeholder 4">
            <a:extLst>
              <a:ext uri="{FF2B5EF4-FFF2-40B4-BE49-F238E27FC236}">
                <a16:creationId xmlns:a16="http://schemas.microsoft.com/office/drawing/2014/main" id="{3FE46DF9-A135-2D9A-CD35-F002B63233EA}"/>
              </a:ext>
            </a:extLst>
          </p:cNvPr>
          <p:cNvPicPr>
            <a:picLocks noGrp="1" noChangeAspect="1"/>
          </p:cNvPicPr>
          <p:nvPr>
            <p:ph idx="1"/>
          </p:nvPr>
        </p:nvPicPr>
        <p:blipFill>
          <a:blip r:embed="rId2"/>
          <a:stretch>
            <a:fillRect/>
          </a:stretch>
        </p:blipFill>
        <p:spPr>
          <a:xfrm>
            <a:off x="762281" y="1510993"/>
            <a:ext cx="10057837" cy="4351338"/>
          </a:xfrm>
        </p:spPr>
      </p:pic>
    </p:spTree>
    <p:extLst>
      <p:ext uri="{BB962C8B-B14F-4D97-AF65-F5344CB8AC3E}">
        <p14:creationId xmlns:p14="http://schemas.microsoft.com/office/powerpoint/2010/main" val="27630492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ED8AA3-B231-0D07-49C0-9EE95FBFF3B0}"/>
              </a:ext>
            </a:extLst>
          </p:cNvPr>
          <p:cNvSpPr>
            <a:spLocks noGrp="1"/>
          </p:cNvSpPr>
          <p:nvPr>
            <p:ph idx="1"/>
          </p:nvPr>
        </p:nvSpPr>
        <p:spPr>
          <a:xfrm>
            <a:off x="1034845" y="537599"/>
            <a:ext cx="10515600" cy="4351338"/>
          </a:xfrm>
        </p:spPr>
        <p:txBody>
          <a:bodyPr/>
          <a:lstStyle/>
          <a:p>
            <a:r>
              <a:rPr lang="en-US" dirty="0"/>
              <a:t>Define number of constraints, variables, and objective function</a:t>
            </a:r>
          </a:p>
        </p:txBody>
      </p:sp>
      <p:pic>
        <p:nvPicPr>
          <p:cNvPr id="5" name="Picture 4">
            <a:extLst>
              <a:ext uri="{FF2B5EF4-FFF2-40B4-BE49-F238E27FC236}">
                <a16:creationId xmlns:a16="http://schemas.microsoft.com/office/drawing/2014/main" id="{66BB2804-7759-34DE-18D2-76F7ABA391BB}"/>
              </a:ext>
            </a:extLst>
          </p:cNvPr>
          <p:cNvPicPr>
            <a:picLocks noChangeAspect="1"/>
          </p:cNvPicPr>
          <p:nvPr/>
        </p:nvPicPr>
        <p:blipFill>
          <a:blip r:embed="rId2"/>
          <a:stretch>
            <a:fillRect/>
          </a:stretch>
        </p:blipFill>
        <p:spPr>
          <a:xfrm>
            <a:off x="1014250" y="1314266"/>
            <a:ext cx="9378447" cy="4859980"/>
          </a:xfrm>
          <a:prstGeom prst="rect">
            <a:avLst/>
          </a:prstGeom>
        </p:spPr>
      </p:pic>
    </p:spTree>
    <p:extLst>
      <p:ext uri="{BB962C8B-B14F-4D97-AF65-F5344CB8AC3E}">
        <p14:creationId xmlns:p14="http://schemas.microsoft.com/office/powerpoint/2010/main" val="12481545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5E116ED-9B9D-8202-49DB-8F5525CCB565}"/>
              </a:ext>
            </a:extLst>
          </p:cNvPr>
          <p:cNvPicPr>
            <a:picLocks noGrp="1" noChangeAspect="1"/>
          </p:cNvPicPr>
          <p:nvPr>
            <p:ph idx="1"/>
          </p:nvPr>
        </p:nvPicPr>
        <p:blipFill>
          <a:blip r:embed="rId2"/>
          <a:stretch>
            <a:fillRect/>
          </a:stretch>
        </p:blipFill>
        <p:spPr>
          <a:xfrm>
            <a:off x="671051" y="241991"/>
            <a:ext cx="10515600" cy="3566037"/>
          </a:xfrm>
        </p:spPr>
      </p:pic>
      <p:pic>
        <p:nvPicPr>
          <p:cNvPr id="7" name="Picture 6">
            <a:extLst>
              <a:ext uri="{FF2B5EF4-FFF2-40B4-BE49-F238E27FC236}">
                <a16:creationId xmlns:a16="http://schemas.microsoft.com/office/drawing/2014/main" id="{C3B92C91-390E-AAF9-613E-A1960DC71394}"/>
              </a:ext>
            </a:extLst>
          </p:cNvPr>
          <p:cNvPicPr>
            <a:picLocks noChangeAspect="1"/>
          </p:cNvPicPr>
          <p:nvPr/>
        </p:nvPicPr>
        <p:blipFill>
          <a:blip r:embed="rId3"/>
          <a:stretch>
            <a:fillRect/>
          </a:stretch>
        </p:blipFill>
        <p:spPr>
          <a:xfrm>
            <a:off x="2427752" y="3913240"/>
            <a:ext cx="6319623" cy="2686516"/>
          </a:xfrm>
          <a:prstGeom prst="rect">
            <a:avLst/>
          </a:prstGeom>
        </p:spPr>
      </p:pic>
    </p:spTree>
    <p:extLst>
      <p:ext uri="{BB962C8B-B14F-4D97-AF65-F5344CB8AC3E}">
        <p14:creationId xmlns:p14="http://schemas.microsoft.com/office/powerpoint/2010/main" val="16793964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E355D-7AF6-341E-5E85-6D32B7810152}"/>
              </a:ext>
            </a:extLst>
          </p:cNvPr>
          <p:cNvSpPr>
            <a:spLocks noGrp="1"/>
          </p:cNvSpPr>
          <p:nvPr>
            <p:ph type="title"/>
          </p:nvPr>
        </p:nvSpPr>
        <p:spPr/>
        <p:txBody>
          <a:bodyPr/>
          <a:lstStyle/>
          <a:p>
            <a:r>
              <a:rPr lang="en-US" dirty="0"/>
              <a:t>Classwork</a:t>
            </a:r>
          </a:p>
        </p:txBody>
      </p:sp>
      <p:sp>
        <p:nvSpPr>
          <p:cNvPr id="3" name="Content Placeholder 2">
            <a:extLst>
              <a:ext uri="{FF2B5EF4-FFF2-40B4-BE49-F238E27FC236}">
                <a16:creationId xmlns:a16="http://schemas.microsoft.com/office/drawing/2014/main" id="{46BAA9C6-D7C9-0DBD-EAA9-070A059E0406}"/>
              </a:ext>
            </a:extLst>
          </p:cNvPr>
          <p:cNvSpPr>
            <a:spLocks noGrp="1"/>
          </p:cNvSpPr>
          <p:nvPr>
            <p:ph idx="1"/>
          </p:nvPr>
        </p:nvSpPr>
        <p:spPr/>
        <p:txBody>
          <a:bodyPr/>
          <a:lstStyle/>
          <a:p>
            <a:r>
              <a:rPr lang="en-US" dirty="0"/>
              <a:t>Solve Question 2 &amp; 4 by QM for Windows, </a:t>
            </a:r>
          </a:p>
        </p:txBody>
      </p:sp>
    </p:spTree>
    <p:extLst>
      <p:ext uri="{BB962C8B-B14F-4D97-AF65-F5344CB8AC3E}">
        <p14:creationId xmlns:p14="http://schemas.microsoft.com/office/powerpoint/2010/main" val="32455781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C4B45-BB10-4B7C-B5FC-CEBBCA51B6C5}"/>
              </a:ext>
            </a:extLst>
          </p:cNvPr>
          <p:cNvSpPr>
            <a:spLocks noGrp="1"/>
          </p:cNvSpPr>
          <p:nvPr>
            <p:ph type="title"/>
          </p:nvPr>
        </p:nvSpPr>
        <p:spPr>
          <a:xfrm>
            <a:off x="405581" y="2380738"/>
            <a:ext cx="10515600" cy="1325563"/>
          </a:xfrm>
        </p:spPr>
        <p:txBody>
          <a:bodyPr/>
          <a:lstStyle/>
          <a:p>
            <a:pPr algn="ctr"/>
            <a:r>
              <a:rPr lang="en-US" dirty="0"/>
              <a:t>Thank You !</a:t>
            </a:r>
          </a:p>
        </p:txBody>
      </p:sp>
    </p:spTree>
    <p:extLst>
      <p:ext uri="{BB962C8B-B14F-4D97-AF65-F5344CB8AC3E}">
        <p14:creationId xmlns:p14="http://schemas.microsoft.com/office/powerpoint/2010/main" val="25880048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78176-2B4A-7502-79CE-5DE7BA383F09}"/>
              </a:ext>
            </a:extLst>
          </p:cNvPr>
          <p:cNvSpPr>
            <a:spLocks noGrp="1"/>
          </p:cNvSpPr>
          <p:nvPr>
            <p:ph type="title"/>
          </p:nvPr>
        </p:nvSpPr>
        <p:spPr/>
        <p:txBody>
          <a:bodyPr/>
          <a:lstStyle/>
          <a:p>
            <a:pPr algn="ctr"/>
            <a:r>
              <a:rPr lang="en-US" dirty="0"/>
              <a:t>Question 2</a:t>
            </a:r>
          </a:p>
        </p:txBody>
      </p:sp>
      <p:sp>
        <p:nvSpPr>
          <p:cNvPr id="3" name="Content Placeholder 2">
            <a:extLst>
              <a:ext uri="{FF2B5EF4-FFF2-40B4-BE49-F238E27FC236}">
                <a16:creationId xmlns:a16="http://schemas.microsoft.com/office/drawing/2014/main" id="{9C9B5D38-903D-8DE4-D830-F149F38BBA75}"/>
              </a:ext>
            </a:extLst>
          </p:cNvPr>
          <p:cNvSpPr>
            <a:spLocks noGrp="1"/>
          </p:cNvSpPr>
          <p:nvPr>
            <p:ph idx="1"/>
          </p:nvPr>
        </p:nvSpPr>
        <p:spPr/>
        <p:txBody>
          <a:bodyPr/>
          <a:lstStyle/>
          <a:p>
            <a:pPr marL="0" indent="0" algn="ctr">
              <a:buNone/>
            </a:pPr>
            <a:r>
              <a:rPr lang="en-US" sz="2400" dirty="0">
                <a:effectLst/>
                <a:latin typeface="Times New Roman" panose="02020603050405020304" pitchFamily="18" charset="0"/>
                <a:ea typeface="Calibri" panose="020F0502020204030204" pitchFamily="34" charset="0"/>
                <a:cs typeface="Arial" panose="020B0604020202020204" pitchFamily="34" charset="0"/>
              </a:rPr>
              <a:t>Jack is an aspiring freshman at </a:t>
            </a:r>
            <a:r>
              <a:rPr lang="en-US" sz="2400" dirty="0" err="1">
                <a:effectLst/>
                <a:latin typeface="Times New Roman" panose="02020603050405020304" pitchFamily="18" charset="0"/>
                <a:ea typeface="Calibri" panose="020F0502020204030204" pitchFamily="34" charset="0"/>
                <a:cs typeface="Arial" panose="020B0604020202020204" pitchFamily="34" charset="0"/>
              </a:rPr>
              <a:t>Ulern</a:t>
            </a:r>
            <a:r>
              <a:rPr lang="en-US" sz="2400" dirty="0">
                <a:effectLst/>
                <a:latin typeface="Times New Roman" panose="02020603050405020304" pitchFamily="18" charset="0"/>
                <a:ea typeface="Calibri" panose="020F0502020204030204" pitchFamily="34" charset="0"/>
                <a:cs typeface="Arial" panose="020B0604020202020204" pitchFamily="34" charset="0"/>
              </a:rPr>
              <a:t> University. He realizes that “all work and no play make Jack a dull boy.” Jack wants to apportion his available time of about 10 hrs. a day between work and play. He estimates that play is twice as much fun as work. He also wants to study at least as much as he plays. However, Jack realizes that if he is going to get all his homework assignments done, he cannot play more than 4 hrs. a day. How should Jack allocate his time to maximize his pleasure from both work and play? </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0" indent="0">
              <a:buNone/>
            </a:pPr>
            <a:endParaRPr lang="en-US" dirty="0"/>
          </a:p>
        </p:txBody>
      </p:sp>
    </p:spTree>
    <p:extLst>
      <p:ext uri="{BB962C8B-B14F-4D97-AF65-F5344CB8AC3E}">
        <p14:creationId xmlns:p14="http://schemas.microsoft.com/office/powerpoint/2010/main" val="11637989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E45B8-0260-5BDD-1BA2-4AAA650A2370}"/>
              </a:ext>
            </a:extLst>
          </p:cNvPr>
          <p:cNvSpPr>
            <a:spLocks noGrp="1"/>
          </p:cNvSpPr>
          <p:nvPr>
            <p:ph type="title"/>
          </p:nvPr>
        </p:nvSpPr>
        <p:spPr/>
        <p:txBody>
          <a:bodyPr/>
          <a:lstStyle/>
          <a:p>
            <a:r>
              <a:rPr lang="en-US" dirty="0"/>
              <a:t>How to add solver in excel</a:t>
            </a:r>
          </a:p>
        </p:txBody>
      </p:sp>
      <p:sp>
        <p:nvSpPr>
          <p:cNvPr id="3" name="Content Placeholder 2">
            <a:extLst>
              <a:ext uri="{FF2B5EF4-FFF2-40B4-BE49-F238E27FC236}">
                <a16:creationId xmlns:a16="http://schemas.microsoft.com/office/drawing/2014/main" id="{0F8A3767-AC32-511A-B6FF-C2563505BC55}"/>
              </a:ext>
            </a:extLst>
          </p:cNvPr>
          <p:cNvSpPr>
            <a:spLocks noGrp="1"/>
          </p:cNvSpPr>
          <p:nvPr>
            <p:ph idx="1"/>
          </p:nvPr>
        </p:nvSpPr>
        <p:spPr>
          <a:xfrm>
            <a:off x="838200" y="1825624"/>
            <a:ext cx="10515600" cy="4870143"/>
          </a:xfrm>
        </p:spPr>
        <p:txBody>
          <a:bodyPr>
            <a:normAutofit/>
          </a:bodyPr>
          <a:lstStyle/>
          <a:p>
            <a:pPr marL="514350" indent="-514350">
              <a:buAutoNum type="arabicPeriod"/>
            </a:pPr>
            <a:r>
              <a:rPr lang="en-US" sz="2000" dirty="0"/>
              <a:t>Open Excel</a:t>
            </a:r>
          </a:p>
          <a:p>
            <a:pPr marL="514350" indent="-514350">
              <a:buAutoNum type="arabicPeriod"/>
            </a:pPr>
            <a:r>
              <a:rPr lang="en-US" sz="2000" dirty="0"/>
              <a:t>Click on File</a:t>
            </a:r>
          </a:p>
          <a:p>
            <a:pPr marL="514350" indent="-514350">
              <a:buAutoNum type="arabicPeriod"/>
            </a:pPr>
            <a:r>
              <a:rPr lang="en-US" sz="2000" dirty="0"/>
              <a:t>Choose Options</a:t>
            </a:r>
          </a:p>
          <a:p>
            <a:pPr marL="514350" indent="-514350">
              <a:buAutoNum type="arabicPeriod"/>
            </a:pPr>
            <a:r>
              <a:rPr lang="en-US" sz="2000" dirty="0"/>
              <a:t>Choose add-ins</a:t>
            </a:r>
          </a:p>
          <a:p>
            <a:pPr marL="514350" indent="-514350">
              <a:buAutoNum type="arabicPeriod"/>
            </a:pPr>
            <a:r>
              <a:rPr lang="en-US" sz="2000" dirty="0"/>
              <a:t>Choose Solver add-ins</a:t>
            </a:r>
          </a:p>
          <a:p>
            <a:pPr marL="514350" indent="-514350">
              <a:buAutoNum type="arabicPeriod"/>
            </a:pPr>
            <a:r>
              <a:rPr lang="en-US" sz="2000" dirty="0"/>
              <a:t>Choose Go Icon</a:t>
            </a:r>
          </a:p>
          <a:p>
            <a:pPr marL="514350" indent="-514350">
              <a:buAutoNum type="arabicPeriod"/>
            </a:pPr>
            <a:r>
              <a:rPr lang="en-US" sz="2000" dirty="0"/>
              <a:t> </a:t>
            </a:r>
          </a:p>
          <a:p>
            <a:pPr marL="514350" indent="-514350">
              <a:buAutoNum type="arabicPeriod"/>
            </a:pPr>
            <a:endParaRPr lang="en-US" sz="2000" dirty="0"/>
          </a:p>
          <a:p>
            <a:pPr marL="514350" indent="-514350">
              <a:buAutoNum type="arabicPeriod"/>
            </a:pPr>
            <a:endParaRPr lang="en-US" sz="2000" dirty="0"/>
          </a:p>
          <a:p>
            <a:pPr marL="514350" indent="-514350">
              <a:buAutoNum type="arabicPeriod"/>
            </a:pPr>
            <a:endParaRPr lang="en-US" sz="2000" dirty="0"/>
          </a:p>
          <a:p>
            <a:pPr marL="514350" indent="-514350">
              <a:buAutoNum type="arabicPeriod"/>
            </a:pPr>
            <a:endParaRPr lang="en-US" sz="2000" dirty="0"/>
          </a:p>
          <a:p>
            <a:pPr marL="514350" indent="-514350">
              <a:buAutoNum type="arabicPeriod"/>
            </a:pPr>
            <a:r>
              <a:rPr lang="en-US" sz="2000" dirty="0"/>
              <a:t>OK</a:t>
            </a:r>
          </a:p>
          <a:p>
            <a:pPr marL="0" indent="0">
              <a:buNone/>
            </a:pPr>
            <a:endParaRPr lang="en-US" sz="2000" dirty="0"/>
          </a:p>
        </p:txBody>
      </p:sp>
      <p:pic>
        <p:nvPicPr>
          <p:cNvPr id="7" name="Picture 6">
            <a:extLst>
              <a:ext uri="{FF2B5EF4-FFF2-40B4-BE49-F238E27FC236}">
                <a16:creationId xmlns:a16="http://schemas.microsoft.com/office/drawing/2014/main" id="{DFF88D0A-DC23-55B3-AC6B-8ACC6DCD87D9}"/>
              </a:ext>
            </a:extLst>
          </p:cNvPr>
          <p:cNvPicPr>
            <a:picLocks noChangeAspect="1"/>
          </p:cNvPicPr>
          <p:nvPr/>
        </p:nvPicPr>
        <p:blipFill>
          <a:blip r:embed="rId2"/>
          <a:stretch>
            <a:fillRect/>
          </a:stretch>
        </p:blipFill>
        <p:spPr>
          <a:xfrm>
            <a:off x="1318377" y="4168525"/>
            <a:ext cx="3302784" cy="1864969"/>
          </a:xfrm>
          <a:prstGeom prst="rect">
            <a:avLst/>
          </a:prstGeom>
        </p:spPr>
      </p:pic>
      <p:pic>
        <p:nvPicPr>
          <p:cNvPr id="9" name="Picture 8">
            <a:extLst>
              <a:ext uri="{FF2B5EF4-FFF2-40B4-BE49-F238E27FC236}">
                <a16:creationId xmlns:a16="http://schemas.microsoft.com/office/drawing/2014/main" id="{BDEAC4BA-0AED-0F5C-C6A6-A1EB76CD47CA}"/>
              </a:ext>
            </a:extLst>
          </p:cNvPr>
          <p:cNvPicPr>
            <a:picLocks noChangeAspect="1"/>
          </p:cNvPicPr>
          <p:nvPr/>
        </p:nvPicPr>
        <p:blipFill>
          <a:blip r:embed="rId3"/>
          <a:stretch>
            <a:fillRect/>
          </a:stretch>
        </p:blipFill>
        <p:spPr>
          <a:xfrm>
            <a:off x="4994787" y="2934823"/>
            <a:ext cx="6941574" cy="1224328"/>
          </a:xfrm>
          <a:prstGeom prst="rect">
            <a:avLst/>
          </a:prstGeom>
        </p:spPr>
      </p:pic>
      <p:sp>
        <p:nvSpPr>
          <p:cNvPr id="10" name="Speech Bubble: Rectangle with Corners Rounded 9">
            <a:extLst>
              <a:ext uri="{FF2B5EF4-FFF2-40B4-BE49-F238E27FC236}">
                <a16:creationId xmlns:a16="http://schemas.microsoft.com/office/drawing/2014/main" id="{09F5DF29-4879-EF2E-00F7-77E67E84DDF8}"/>
              </a:ext>
            </a:extLst>
          </p:cNvPr>
          <p:cNvSpPr/>
          <p:nvPr/>
        </p:nvSpPr>
        <p:spPr>
          <a:xfrm>
            <a:off x="8121445" y="766915"/>
            <a:ext cx="3392129" cy="1868129"/>
          </a:xfrm>
          <a:prstGeom prst="wedgeRoundRectCallou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lumOff val="5000"/>
                  </a:schemeClr>
                </a:solidFill>
              </a:rPr>
              <a:t>It should appear whenever you open Excel</a:t>
            </a:r>
          </a:p>
        </p:txBody>
      </p:sp>
    </p:spTree>
    <p:extLst>
      <p:ext uri="{BB962C8B-B14F-4D97-AF65-F5344CB8AC3E}">
        <p14:creationId xmlns:p14="http://schemas.microsoft.com/office/powerpoint/2010/main" val="15447538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D427E-9EC8-122B-325D-D6D31CB51754}"/>
              </a:ext>
            </a:extLst>
          </p:cNvPr>
          <p:cNvSpPr>
            <a:spLocks noGrp="1"/>
          </p:cNvSpPr>
          <p:nvPr>
            <p:ph type="title"/>
          </p:nvPr>
        </p:nvSpPr>
        <p:spPr>
          <a:xfrm>
            <a:off x="444910" y="109486"/>
            <a:ext cx="10515600" cy="1325563"/>
          </a:xfrm>
        </p:spPr>
        <p:txBody>
          <a:bodyPr/>
          <a:lstStyle/>
          <a:p>
            <a:r>
              <a:rPr lang="en-US" dirty="0"/>
              <a:t>Solution</a:t>
            </a:r>
          </a:p>
        </p:txBody>
      </p:sp>
      <p:pic>
        <p:nvPicPr>
          <p:cNvPr id="5" name="Content Placeholder 4">
            <a:extLst>
              <a:ext uri="{FF2B5EF4-FFF2-40B4-BE49-F238E27FC236}">
                <a16:creationId xmlns:a16="http://schemas.microsoft.com/office/drawing/2014/main" id="{EE21F642-9813-F12F-633C-27FE3041F4D2}"/>
              </a:ext>
            </a:extLst>
          </p:cNvPr>
          <p:cNvPicPr>
            <a:picLocks noGrp="1" noChangeAspect="1"/>
          </p:cNvPicPr>
          <p:nvPr>
            <p:ph idx="1"/>
          </p:nvPr>
        </p:nvPicPr>
        <p:blipFill>
          <a:blip r:embed="rId2"/>
          <a:stretch>
            <a:fillRect/>
          </a:stretch>
        </p:blipFill>
        <p:spPr>
          <a:xfrm>
            <a:off x="2410904" y="1093656"/>
            <a:ext cx="6398800" cy="4196097"/>
          </a:xfrm>
        </p:spPr>
      </p:pic>
      <p:sp>
        <p:nvSpPr>
          <p:cNvPr id="6" name="TextBox 5">
            <a:extLst>
              <a:ext uri="{FF2B5EF4-FFF2-40B4-BE49-F238E27FC236}">
                <a16:creationId xmlns:a16="http://schemas.microsoft.com/office/drawing/2014/main" id="{1F879BB2-6FC0-67C6-6BA9-051B276A22ED}"/>
              </a:ext>
            </a:extLst>
          </p:cNvPr>
          <p:cNvSpPr txBox="1"/>
          <p:nvPr/>
        </p:nvSpPr>
        <p:spPr>
          <a:xfrm>
            <a:off x="3441291" y="5270090"/>
            <a:ext cx="5043948" cy="1477328"/>
          </a:xfrm>
          <a:prstGeom prst="rect">
            <a:avLst/>
          </a:prstGeom>
          <a:noFill/>
        </p:spPr>
        <p:txBody>
          <a:bodyPr wrap="square" rtlCol="0">
            <a:spAutoFit/>
          </a:bodyPr>
          <a:lstStyle/>
          <a:p>
            <a:r>
              <a:rPr lang="en-US" dirty="0"/>
              <a:t>Prepare your workbook by defining:</a:t>
            </a:r>
          </a:p>
          <a:p>
            <a:pPr marL="285750" indent="-285750">
              <a:buFont typeface="Arial" panose="020B0604020202020204" pitchFamily="34" charset="0"/>
              <a:buChar char="•"/>
            </a:pPr>
            <a:r>
              <a:rPr lang="en-US" dirty="0"/>
              <a:t>Decision Variables</a:t>
            </a:r>
          </a:p>
          <a:p>
            <a:pPr marL="285750" indent="-285750">
              <a:buFont typeface="Arial" panose="020B0604020202020204" pitchFamily="34" charset="0"/>
              <a:buChar char="•"/>
            </a:pPr>
            <a:r>
              <a:rPr lang="en-US" dirty="0"/>
              <a:t>Objective Function</a:t>
            </a:r>
          </a:p>
          <a:p>
            <a:pPr marL="285750" indent="-285750">
              <a:buFont typeface="Arial" panose="020B0604020202020204" pitchFamily="34" charset="0"/>
              <a:buChar char="•"/>
            </a:pPr>
            <a:r>
              <a:rPr lang="en-US" dirty="0"/>
              <a:t>Constraints</a:t>
            </a:r>
          </a:p>
          <a:p>
            <a:endParaRPr lang="en-US" dirty="0"/>
          </a:p>
        </p:txBody>
      </p:sp>
    </p:spTree>
    <p:extLst>
      <p:ext uri="{BB962C8B-B14F-4D97-AF65-F5344CB8AC3E}">
        <p14:creationId xmlns:p14="http://schemas.microsoft.com/office/powerpoint/2010/main" val="13500943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BD101BA-5ECC-4EFD-15E4-42DDCD4280C4}"/>
              </a:ext>
            </a:extLst>
          </p:cNvPr>
          <p:cNvPicPr>
            <a:picLocks noGrp="1" noChangeAspect="1"/>
          </p:cNvPicPr>
          <p:nvPr>
            <p:ph idx="1"/>
          </p:nvPr>
        </p:nvPicPr>
        <p:blipFill>
          <a:blip r:embed="rId2"/>
          <a:stretch>
            <a:fillRect/>
          </a:stretch>
        </p:blipFill>
        <p:spPr>
          <a:xfrm>
            <a:off x="362743" y="629266"/>
            <a:ext cx="10331820" cy="3029364"/>
          </a:xfrm>
        </p:spPr>
      </p:pic>
      <p:sp>
        <p:nvSpPr>
          <p:cNvPr id="7" name="TextBox 6">
            <a:extLst>
              <a:ext uri="{FF2B5EF4-FFF2-40B4-BE49-F238E27FC236}">
                <a16:creationId xmlns:a16="http://schemas.microsoft.com/office/drawing/2014/main" id="{FA4FDDD6-298B-E699-96A3-00C9A664AFA7}"/>
              </a:ext>
            </a:extLst>
          </p:cNvPr>
          <p:cNvSpPr txBox="1"/>
          <p:nvPr/>
        </p:nvSpPr>
        <p:spPr>
          <a:xfrm>
            <a:off x="884903" y="3785419"/>
            <a:ext cx="7148052" cy="1754326"/>
          </a:xfrm>
          <a:prstGeom prst="rect">
            <a:avLst/>
          </a:prstGeom>
          <a:noFill/>
        </p:spPr>
        <p:txBody>
          <a:bodyPr wrap="square" rtlCol="0">
            <a:spAutoFit/>
          </a:bodyPr>
          <a:lstStyle/>
          <a:p>
            <a:r>
              <a:rPr lang="en-US" dirty="0"/>
              <a:t>For the objective function:</a:t>
            </a:r>
          </a:p>
          <a:p>
            <a:r>
              <a:rPr lang="en-US" dirty="0"/>
              <a:t>Use sum product function (prepare this equation in the green cell)</a:t>
            </a:r>
          </a:p>
          <a:p>
            <a:r>
              <a:rPr lang="en-US" dirty="0"/>
              <a:t>The first array will be the Z Row, and the second array will be the empty cells.</a:t>
            </a:r>
          </a:p>
          <a:p>
            <a:r>
              <a:rPr lang="en-US" dirty="0"/>
              <a:t>We are using sum product because any solution should be multiplied by its coefficient.</a:t>
            </a:r>
          </a:p>
        </p:txBody>
      </p:sp>
    </p:spTree>
    <p:extLst>
      <p:ext uri="{BB962C8B-B14F-4D97-AF65-F5344CB8AC3E}">
        <p14:creationId xmlns:p14="http://schemas.microsoft.com/office/powerpoint/2010/main" val="19663435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C68456-CF30-1C54-07A7-07B37CFEA86B}"/>
              </a:ext>
            </a:extLst>
          </p:cNvPr>
          <p:cNvSpPr>
            <a:spLocks noGrp="1"/>
          </p:cNvSpPr>
          <p:nvPr>
            <p:ph idx="1"/>
          </p:nvPr>
        </p:nvSpPr>
        <p:spPr>
          <a:xfrm>
            <a:off x="720213" y="4414683"/>
            <a:ext cx="10515600" cy="2696343"/>
          </a:xfrm>
        </p:spPr>
        <p:txBody>
          <a:bodyPr/>
          <a:lstStyle/>
          <a:p>
            <a:pPr marL="0" indent="0">
              <a:buNone/>
            </a:pPr>
            <a:r>
              <a:rPr lang="en-US" sz="2000" dirty="0"/>
              <a:t>Constraints Equation</a:t>
            </a:r>
          </a:p>
          <a:p>
            <a:pPr marL="0" indent="0">
              <a:buNone/>
            </a:pPr>
            <a:r>
              <a:rPr lang="en-US" sz="2000" dirty="0"/>
              <a:t>In LHS, Sum product:</a:t>
            </a:r>
          </a:p>
          <a:p>
            <a:pPr marL="0" indent="0">
              <a:buNone/>
            </a:pPr>
            <a:r>
              <a:rPr lang="en-US" sz="2000" dirty="0"/>
              <a:t>Choose the empty cells in the objective function, then click Fn+F4 or F4 for the dollar sign (this sign means that the empty cells will remain constant whenever you drag any equation), for the second array choose the row of X1 &amp; X2, then drag downwards. </a:t>
            </a:r>
          </a:p>
          <a:p>
            <a:pPr marL="0" indent="0">
              <a:buNone/>
            </a:pPr>
            <a:endParaRPr lang="en-US" dirty="0"/>
          </a:p>
        </p:txBody>
      </p:sp>
      <p:pic>
        <p:nvPicPr>
          <p:cNvPr id="5" name="Picture 4">
            <a:extLst>
              <a:ext uri="{FF2B5EF4-FFF2-40B4-BE49-F238E27FC236}">
                <a16:creationId xmlns:a16="http://schemas.microsoft.com/office/drawing/2014/main" id="{38AF46F9-93E8-F140-854E-CD72353870E0}"/>
              </a:ext>
            </a:extLst>
          </p:cNvPr>
          <p:cNvPicPr>
            <a:picLocks noChangeAspect="1"/>
          </p:cNvPicPr>
          <p:nvPr/>
        </p:nvPicPr>
        <p:blipFill>
          <a:blip r:embed="rId2"/>
          <a:stretch>
            <a:fillRect/>
          </a:stretch>
        </p:blipFill>
        <p:spPr>
          <a:xfrm>
            <a:off x="766915" y="216309"/>
            <a:ext cx="8864805" cy="4019669"/>
          </a:xfrm>
          <a:prstGeom prst="rect">
            <a:avLst/>
          </a:prstGeom>
        </p:spPr>
      </p:pic>
    </p:spTree>
    <p:extLst>
      <p:ext uri="{BB962C8B-B14F-4D97-AF65-F5344CB8AC3E}">
        <p14:creationId xmlns:p14="http://schemas.microsoft.com/office/powerpoint/2010/main" val="12878715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43E10A-C958-64EB-5FC7-24CCB62F397A}"/>
              </a:ext>
            </a:extLst>
          </p:cNvPr>
          <p:cNvSpPr>
            <a:spLocks noGrp="1"/>
          </p:cNvSpPr>
          <p:nvPr>
            <p:ph idx="1"/>
          </p:nvPr>
        </p:nvSpPr>
        <p:spPr>
          <a:xfrm>
            <a:off x="700549" y="373626"/>
            <a:ext cx="10515600" cy="6029479"/>
          </a:xfrm>
        </p:spPr>
        <p:txBody>
          <a:bodyPr/>
          <a:lstStyle/>
          <a:p>
            <a:r>
              <a:rPr lang="en-US" dirty="0"/>
              <a:t>Click on Solver</a:t>
            </a:r>
          </a:p>
          <a:p>
            <a:endParaRPr lang="en-US" dirty="0"/>
          </a:p>
        </p:txBody>
      </p:sp>
      <p:pic>
        <p:nvPicPr>
          <p:cNvPr id="7" name="Picture 6">
            <a:extLst>
              <a:ext uri="{FF2B5EF4-FFF2-40B4-BE49-F238E27FC236}">
                <a16:creationId xmlns:a16="http://schemas.microsoft.com/office/drawing/2014/main" id="{AA16CFFB-DE01-07A9-E938-D63948DFB7B9}"/>
              </a:ext>
            </a:extLst>
          </p:cNvPr>
          <p:cNvPicPr>
            <a:picLocks noChangeAspect="1"/>
          </p:cNvPicPr>
          <p:nvPr/>
        </p:nvPicPr>
        <p:blipFill>
          <a:blip r:embed="rId2"/>
          <a:stretch>
            <a:fillRect/>
          </a:stretch>
        </p:blipFill>
        <p:spPr>
          <a:xfrm>
            <a:off x="886876" y="951592"/>
            <a:ext cx="5502117" cy="1120237"/>
          </a:xfrm>
          <a:prstGeom prst="rect">
            <a:avLst/>
          </a:prstGeom>
        </p:spPr>
      </p:pic>
      <p:pic>
        <p:nvPicPr>
          <p:cNvPr id="9" name="Picture 8">
            <a:extLst>
              <a:ext uri="{FF2B5EF4-FFF2-40B4-BE49-F238E27FC236}">
                <a16:creationId xmlns:a16="http://schemas.microsoft.com/office/drawing/2014/main" id="{8ABBAD25-9190-EC5E-AC91-4D56F71D396D}"/>
              </a:ext>
            </a:extLst>
          </p:cNvPr>
          <p:cNvPicPr>
            <a:picLocks noChangeAspect="1"/>
          </p:cNvPicPr>
          <p:nvPr/>
        </p:nvPicPr>
        <p:blipFill>
          <a:blip r:embed="rId3"/>
          <a:stretch>
            <a:fillRect/>
          </a:stretch>
        </p:blipFill>
        <p:spPr>
          <a:xfrm>
            <a:off x="865269" y="2217981"/>
            <a:ext cx="10638442" cy="1242168"/>
          </a:xfrm>
          <a:prstGeom prst="rect">
            <a:avLst/>
          </a:prstGeom>
        </p:spPr>
      </p:pic>
      <p:pic>
        <p:nvPicPr>
          <p:cNvPr id="11" name="Picture 10">
            <a:extLst>
              <a:ext uri="{FF2B5EF4-FFF2-40B4-BE49-F238E27FC236}">
                <a16:creationId xmlns:a16="http://schemas.microsoft.com/office/drawing/2014/main" id="{1005B1C3-8B91-33EF-CB9C-8B6FD50337D7}"/>
              </a:ext>
            </a:extLst>
          </p:cNvPr>
          <p:cNvPicPr>
            <a:picLocks noChangeAspect="1"/>
          </p:cNvPicPr>
          <p:nvPr/>
        </p:nvPicPr>
        <p:blipFill>
          <a:blip r:embed="rId4"/>
          <a:stretch>
            <a:fillRect/>
          </a:stretch>
        </p:blipFill>
        <p:spPr>
          <a:xfrm>
            <a:off x="889170" y="5495932"/>
            <a:ext cx="9312447" cy="1234547"/>
          </a:xfrm>
          <a:prstGeom prst="rect">
            <a:avLst/>
          </a:prstGeom>
        </p:spPr>
      </p:pic>
      <p:pic>
        <p:nvPicPr>
          <p:cNvPr id="13" name="Picture 12">
            <a:extLst>
              <a:ext uri="{FF2B5EF4-FFF2-40B4-BE49-F238E27FC236}">
                <a16:creationId xmlns:a16="http://schemas.microsoft.com/office/drawing/2014/main" id="{922F9985-5105-5072-6B9E-D09F54CDD57A}"/>
              </a:ext>
            </a:extLst>
          </p:cNvPr>
          <p:cNvPicPr>
            <a:picLocks noChangeAspect="1"/>
          </p:cNvPicPr>
          <p:nvPr/>
        </p:nvPicPr>
        <p:blipFill>
          <a:blip r:embed="rId5"/>
          <a:stretch>
            <a:fillRect/>
          </a:stretch>
        </p:blipFill>
        <p:spPr>
          <a:xfrm>
            <a:off x="906540" y="3594844"/>
            <a:ext cx="5502117" cy="1752752"/>
          </a:xfrm>
          <a:prstGeom prst="rect">
            <a:avLst/>
          </a:prstGeom>
        </p:spPr>
      </p:pic>
      <p:sp>
        <p:nvSpPr>
          <p:cNvPr id="14" name="TextBox 13">
            <a:extLst>
              <a:ext uri="{FF2B5EF4-FFF2-40B4-BE49-F238E27FC236}">
                <a16:creationId xmlns:a16="http://schemas.microsoft.com/office/drawing/2014/main" id="{84F2BBD2-A326-99B2-6EDB-7C00F4A8EB7D}"/>
              </a:ext>
            </a:extLst>
          </p:cNvPr>
          <p:cNvSpPr txBox="1"/>
          <p:nvPr/>
        </p:nvSpPr>
        <p:spPr>
          <a:xfrm>
            <a:off x="7659330" y="1415844"/>
            <a:ext cx="2979174" cy="646331"/>
          </a:xfrm>
          <a:prstGeom prst="rect">
            <a:avLst/>
          </a:prstGeom>
          <a:noFill/>
        </p:spPr>
        <p:txBody>
          <a:bodyPr wrap="square" rtlCol="0">
            <a:spAutoFit/>
          </a:bodyPr>
          <a:lstStyle/>
          <a:p>
            <a:r>
              <a:rPr lang="en-US" dirty="0"/>
              <a:t>Set Your Objective by choosing the green cell </a:t>
            </a:r>
          </a:p>
        </p:txBody>
      </p:sp>
      <p:sp>
        <p:nvSpPr>
          <p:cNvPr id="15" name="TextBox 14">
            <a:extLst>
              <a:ext uri="{FF2B5EF4-FFF2-40B4-BE49-F238E27FC236}">
                <a16:creationId xmlns:a16="http://schemas.microsoft.com/office/drawing/2014/main" id="{D1F7000B-EE3F-BEC4-A2C0-E12605524C63}"/>
              </a:ext>
            </a:extLst>
          </p:cNvPr>
          <p:cNvSpPr txBox="1"/>
          <p:nvPr/>
        </p:nvSpPr>
        <p:spPr>
          <a:xfrm>
            <a:off x="7762568" y="4065638"/>
            <a:ext cx="2979174" cy="923330"/>
          </a:xfrm>
          <a:prstGeom prst="rect">
            <a:avLst/>
          </a:prstGeom>
          <a:noFill/>
        </p:spPr>
        <p:txBody>
          <a:bodyPr wrap="square" rtlCol="0">
            <a:spAutoFit/>
          </a:bodyPr>
          <a:lstStyle/>
          <a:p>
            <a:r>
              <a:rPr lang="en-US" dirty="0"/>
              <a:t>Set your Variable Cells by choosing the empty cells.</a:t>
            </a:r>
          </a:p>
          <a:p>
            <a:endParaRPr lang="en-US" dirty="0"/>
          </a:p>
        </p:txBody>
      </p:sp>
      <p:cxnSp>
        <p:nvCxnSpPr>
          <p:cNvPr id="17" name="Connector: Curved 16">
            <a:extLst>
              <a:ext uri="{FF2B5EF4-FFF2-40B4-BE49-F238E27FC236}">
                <a16:creationId xmlns:a16="http://schemas.microsoft.com/office/drawing/2014/main" id="{71332AD6-9B70-7864-6AE7-8590CF7EB46D}"/>
              </a:ext>
            </a:extLst>
          </p:cNvPr>
          <p:cNvCxnSpPr>
            <a:stCxn id="14" idx="1"/>
            <a:endCxn id="7" idx="3"/>
          </p:cNvCxnSpPr>
          <p:nvPr/>
        </p:nvCxnSpPr>
        <p:spPr>
          <a:xfrm rot="10800000">
            <a:off x="6388994" y="1511712"/>
            <a:ext cx="1270337" cy="227299"/>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 name="Connector: Curved 18">
            <a:extLst>
              <a:ext uri="{FF2B5EF4-FFF2-40B4-BE49-F238E27FC236}">
                <a16:creationId xmlns:a16="http://schemas.microsoft.com/office/drawing/2014/main" id="{A42C1F58-E55D-6305-F93E-C91F7402CFC9}"/>
              </a:ext>
            </a:extLst>
          </p:cNvPr>
          <p:cNvCxnSpPr>
            <a:stCxn id="14" idx="1"/>
            <a:endCxn id="9" idx="3"/>
          </p:cNvCxnSpPr>
          <p:nvPr/>
        </p:nvCxnSpPr>
        <p:spPr>
          <a:xfrm rot="10800000" flipH="1" flipV="1">
            <a:off x="7659329" y="1739009"/>
            <a:ext cx="3844381" cy="1100055"/>
          </a:xfrm>
          <a:prstGeom prst="curvedConnector5">
            <a:avLst>
              <a:gd name="adj1" fmla="val -5946"/>
              <a:gd name="adj2" fmla="val 36459"/>
              <a:gd name="adj3" fmla="val 105946"/>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1" name="Connector: Curved 20">
            <a:extLst>
              <a:ext uri="{FF2B5EF4-FFF2-40B4-BE49-F238E27FC236}">
                <a16:creationId xmlns:a16="http://schemas.microsoft.com/office/drawing/2014/main" id="{6F19E761-3402-03AA-5C24-E143036B2F56}"/>
              </a:ext>
            </a:extLst>
          </p:cNvPr>
          <p:cNvCxnSpPr>
            <a:stCxn id="15" idx="1"/>
          </p:cNvCxnSpPr>
          <p:nvPr/>
        </p:nvCxnSpPr>
        <p:spPr>
          <a:xfrm rot="10800000">
            <a:off x="6341806" y="3903407"/>
            <a:ext cx="1420762" cy="623897"/>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3" name="Connector: Curved 22">
            <a:extLst>
              <a:ext uri="{FF2B5EF4-FFF2-40B4-BE49-F238E27FC236}">
                <a16:creationId xmlns:a16="http://schemas.microsoft.com/office/drawing/2014/main" id="{9E05ABD3-C717-352C-0029-C268C9445BDA}"/>
              </a:ext>
            </a:extLst>
          </p:cNvPr>
          <p:cNvCxnSpPr>
            <a:stCxn id="15" idx="1"/>
            <a:endCxn id="11" idx="3"/>
          </p:cNvCxnSpPr>
          <p:nvPr/>
        </p:nvCxnSpPr>
        <p:spPr>
          <a:xfrm rot="10800000" flipH="1" flipV="1">
            <a:off x="7762567" y="4527302"/>
            <a:ext cx="2439049" cy="1585903"/>
          </a:xfrm>
          <a:prstGeom prst="curvedConnector5">
            <a:avLst>
              <a:gd name="adj1" fmla="val -9373"/>
              <a:gd name="adj2" fmla="val 45094"/>
              <a:gd name="adj3" fmla="val 109373"/>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25689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767BFA5-CA42-C8A2-9CE7-5ECBEC90E73D}"/>
              </a:ext>
            </a:extLst>
          </p:cNvPr>
          <p:cNvPicPr>
            <a:picLocks noGrp="1" noChangeAspect="1"/>
          </p:cNvPicPr>
          <p:nvPr>
            <p:ph idx="1"/>
          </p:nvPr>
        </p:nvPicPr>
        <p:blipFill>
          <a:blip r:embed="rId2"/>
          <a:stretch>
            <a:fillRect/>
          </a:stretch>
        </p:blipFill>
        <p:spPr>
          <a:xfrm>
            <a:off x="560573" y="421847"/>
            <a:ext cx="5387807" cy="3147333"/>
          </a:xfrm>
        </p:spPr>
      </p:pic>
      <p:pic>
        <p:nvPicPr>
          <p:cNvPr id="7" name="Picture 6">
            <a:extLst>
              <a:ext uri="{FF2B5EF4-FFF2-40B4-BE49-F238E27FC236}">
                <a16:creationId xmlns:a16="http://schemas.microsoft.com/office/drawing/2014/main" id="{DA4A6B13-0130-3F1B-4E67-F6BB9F47D9B5}"/>
              </a:ext>
            </a:extLst>
          </p:cNvPr>
          <p:cNvPicPr>
            <a:picLocks noChangeAspect="1"/>
          </p:cNvPicPr>
          <p:nvPr/>
        </p:nvPicPr>
        <p:blipFill>
          <a:blip r:embed="rId3"/>
          <a:stretch>
            <a:fillRect/>
          </a:stretch>
        </p:blipFill>
        <p:spPr>
          <a:xfrm>
            <a:off x="319670" y="3021268"/>
            <a:ext cx="8504657" cy="1425063"/>
          </a:xfrm>
          <a:prstGeom prst="rect">
            <a:avLst/>
          </a:prstGeom>
        </p:spPr>
      </p:pic>
      <p:pic>
        <p:nvPicPr>
          <p:cNvPr id="9" name="Picture 8">
            <a:extLst>
              <a:ext uri="{FF2B5EF4-FFF2-40B4-BE49-F238E27FC236}">
                <a16:creationId xmlns:a16="http://schemas.microsoft.com/office/drawing/2014/main" id="{9C58FA5A-4C57-F9B8-F046-F25BD264BCD2}"/>
              </a:ext>
            </a:extLst>
          </p:cNvPr>
          <p:cNvPicPr>
            <a:picLocks noChangeAspect="1"/>
          </p:cNvPicPr>
          <p:nvPr/>
        </p:nvPicPr>
        <p:blipFill>
          <a:blip r:embed="rId4"/>
          <a:srcRect r="4793"/>
          <a:stretch/>
        </p:blipFill>
        <p:spPr>
          <a:xfrm>
            <a:off x="308961" y="4730829"/>
            <a:ext cx="7989466" cy="1958510"/>
          </a:xfrm>
          <a:prstGeom prst="rect">
            <a:avLst/>
          </a:prstGeom>
        </p:spPr>
      </p:pic>
      <p:sp>
        <p:nvSpPr>
          <p:cNvPr id="10" name="TextBox 9">
            <a:extLst>
              <a:ext uri="{FF2B5EF4-FFF2-40B4-BE49-F238E27FC236}">
                <a16:creationId xmlns:a16="http://schemas.microsoft.com/office/drawing/2014/main" id="{6F4219E2-04A6-0442-BB45-168C17D65AAA}"/>
              </a:ext>
            </a:extLst>
          </p:cNvPr>
          <p:cNvSpPr txBox="1"/>
          <p:nvPr/>
        </p:nvSpPr>
        <p:spPr>
          <a:xfrm>
            <a:off x="6902245" y="688258"/>
            <a:ext cx="4827639" cy="369332"/>
          </a:xfrm>
          <a:prstGeom prst="rect">
            <a:avLst/>
          </a:prstGeom>
          <a:noFill/>
        </p:spPr>
        <p:txBody>
          <a:bodyPr wrap="square" rtlCol="0">
            <a:spAutoFit/>
          </a:bodyPr>
          <a:lstStyle/>
          <a:p>
            <a:r>
              <a:rPr lang="en-US" dirty="0"/>
              <a:t>Click on Add to add your model constraints</a:t>
            </a:r>
          </a:p>
        </p:txBody>
      </p:sp>
      <p:sp>
        <p:nvSpPr>
          <p:cNvPr id="11" name="TextBox 10">
            <a:extLst>
              <a:ext uri="{FF2B5EF4-FFF2-40B4-BE49-F238E27FC236}">
                <a16:creationId xmlns:a16="http://schemas.microsoft.com/office/drawing/2014/main" id="{B64527C6-27B0-CD6A-3F91-BF8870599ACB}"/>
              </a:ext>
            </a:extLst>
          </p:cNvPr>
          <p:cNvSpPr txBox="1"/>
          <p:nvPr/>
        </p:nvSpPr>
        <p:spPr>
          <a:xfrm>
            <a:off x="6838336" y="1637071"/>
            <a:ext cx="4827639" cy="923330"/>
          </a:xfrm>
          <a:prstGeom prst="rect">
            <a:avLst/>
          </a:prstGeom>
          <a:noFill/>
        </p:spPr>
        <p:txBody>
          <a:bodyPr wrap="square" rtlCol="0">
            <a:spAutoFit/>
          </a:bodyPr>
          <a:lstStyle/>
          <a:p>
            <a:r>
              <a:rPr lang="en-US" dirty="0"/>
              <a:t>For constraint 1, the cell reference should be the LHS cell, constraint will be RHS, then click on add to add the remaining constraints</a:t>
            </a:r>
          </a:p>
        </p:txBody>
      </p:sp>
      <p:sp>
        <p:nvSpPr>
          <p:cNvPr id="12" name="TextBox 11">
            <a:extLst>
              <a:ext uri="{FF2B5EF4-FFF2-40B4-BE49-F238E27FC236}">
                <a16:creationId xmlns:a16="http://schemas.microsoft.com/office/drawing/2014/main" id="{84984BA1-C02A-7062-B98E-150B376B88A1}"/>
              </a:ext>
            </a:extLst>
          </p:cNvPr>
          <p:cNvSpPr txBox="1"/>
          <p:nvPr/>
        </p:nvSpPr>
        <p:spPr>
          <a:xfrm>
            <a:off x="8509819" y="4399936"/>
            <a:ext cx="3475703" cy="2031325"/>
          </a:xfrm>
          <a:prstGeom prst="rect">
            <a:avLst/>
          </a:prstGeom>
          <a:noFill/>
        </p:spPr>
        <p:txBody>
          <a:bodyPr wrap="square" rtlCol="0">
            <a:spAutoFit/>
          </a:bodyPr>
          <a:lstStyle/>
          <a:p>
            <a:r>
              <a:rPr lang="en-US" dirty="0"/>
              <a:t>For constraint 2 &amp; 3, since both are having the same constraint (&lt;=), we can add them together.</a:t>
            </a:r>
          </a:p>
          <a:p>
            <a:r>
              <a:rPr lang="en-US" dirty="0"/>
              <a:t>Cell reference will be the LHS (Drag the remaining two), and constraint will be the RHS (Drag)</a:t>
            </a:r>
          </a:p>
          <a:p>
            <a:r>
              <a:rPr lang="en-US" dirty="0"/>
              <a:t>Then click OK</a:t>
            </a:r>
          </a:p>
        </p:txBody>
      </p:sp>
      <p:cxnSp>
        <p:nvCxnSpPr>
          <p:cNvPr id="14" name="Straight Arrow Connector 13">
            <a:extLst>
              <a:ext uri="{FF2B5EF4-FFF2-40B4-BE49-F238E27FC236}">
                <a16:creationId xmlns:a16="http://schemas.microsoft.com/office/drawing/2014/main" id="{D5A4BC4E-AF4A-F865-9ECC-93322853C684}"/>
              </a:ext>
            </a:extLst>
          </p:cNvPr>
          <p:cNvCxnSpPr>
            <a:stCxn id="10" idx="1"/>
            <a:endCxn id="5" idx="3"/>
          </p:cNvCxnSpPr>
          <p:nvPr/>
        </p:nvCxnSpPr>
        <p:spPr>
          <a:xfrm flipH="1">
            <a:off x="5948380" y="872924"/>
            <a:ext cx="953865" cy="112259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4C5C93BC-9A05-A258-D5F8-CB46CCB6CC14}"/>
              </a:ext>
            </a:extLst>
          </p:cNvPr>
          <p:cNvCxnSpPr>
            <a:stCxn id="11" idx="2"/>
            <a:endCxn id="7" idx="3"/>
          </p:cNvCxnSpPr>
          <p:nvPr/>
        </p:nvCxnSpPr>
        <p:spPr>
          <a:xfrm flipH="1">
            <a:off x="8824327" y="2560401"/>
            <a:ext cx="427829" cy="117339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E43A5A3D-BA8F-AD5A-5F21-9AF430C8525F}"/>
              </a:ext>
            </a:extLst>
          </p:cNvPr>
          <p:cNvCxnSpPr>
            <a:stCxn id="12" idx="2"/>
            <a:endCxn id="9" idx="3"/>
          </p:cNvCxnSpPr>
          <p:nvPr/>
        </p:nvCxnSpPr>
        <p:spPr>
          <a:xfrm flipH="1" flipV="1">
            <a:off x="8298427" y="5710084"/>
            <a:ext cx="1949244" cy="7211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925820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681B138-3989-0717-9541-A52F1CFC17F6}"/>
              </a:ext>
            </a:extLst>
          </p:cNvPr>
          <p:cNvPicPr>
            <a:picLocks noGrp="1" noChangeAspect="1"/>
          </p:cNvPicPr>
          <p:nvPr>
            <p:ph idx="1"/>
          </p:nvPr>
        </p:nvPicPr>
        <p:blipFill>
          <a:blip r:embed="rId2"/>
          <a:stretch>
            <a:fillRect/>
          </a:stretch>
        </p:blipFill>
        <p:spPr>
          <a:xfrm>
            <a:off x="223869" y="215259"/>
            <a:ext cx="5351021" cy="5076799"/>
          </a:xfrm>
        </p:spPr>
      </p:pic>
      <p:pic>
        <p:nvPicPr>
          <p:cNvPr id="7" name="Picture 6">
            <a:extLst>
              <a:ext uri="{FF2B5EF4-FFF2-40B4-BE49-F238E27FC236}">
                <a16:creationId xmlns:a16="http://schemas.microsoft.com/office/drawing/2014/main" id="{D7AE93A6-9A28-3676-FEDC-87B2BA6CE673}"/>
              </a:ext>
            </a:extLst>
          </p:cNvPr>
          <p:cNvPicPr>
            <a:picLocks noChangeAspect="1"/>
          </p:cNvPicPr>
          <p:nvPr/>
        </p:nvPicPr>
        <p:blipFill>
          <a:blip r:embed="rId3"/>
          <a:stretch>
            <a:fillRect/>
          </a:stretch>
        </p:blipFill>
        <p:spPr>
          <a:xfrm>
            <a:off x="5842609" y="2137391"/>
            <a:ext cx="6162578" cy="4563293"/>
          </a:xfrm>
          <a:prstGeom prst="rect">
            <a:avLst/>
          </a:prstGeom>
        </p:spPr>
      </p:pic>
      <p:sp>
        <p:nvSpPr>
          <p:cNvPr id="8" name="TextBox 7">
            <a:extLst>
              <a:ext uri="{FF2B5EF4-FFF2-40B4-BE49-F238E27FC236}">
                <a16:creationId xmlns:a16="http://schemas.microsoft.com/office/drawing/2014/main" id="{15FF25EE-A237-787A-1E9F-76F84CCCABFF}"/>
              </a:ext>
            </a:extLst>
          </p:cNvPr>
          <p:cNvSpPr txBox="1"/>
          <p:nvPr/>
        </p:nvSpPr>
        <p:spPr>
          <a:xfrm>
            <a:off x="117986" y="5402032"/>
            <a:ext cx="5348749" cy="1200329"/>
          </a:xfrm>
          <a:prstGeom prst="rect">
            <a:avLst/>
          </a:prstGeom>
          <a:noFill/>
        </p:spPr>
        <p:txBody>
          <a:bodyPr wrap="square" rtlCol="0">
            <a:spAutoFit/>
          </a:bodyPr>
          <a:lstStyle/>
          <a:p>
            <a:r>
              <a:rPr lang="en-US" dirty="0"/>
              <a:t>Click on: Make unconstrained variables Non-negative (Non-negativity constraint)</a:t>
            </a:r>
          </a:p>
          <a:p>
            <a:r>
              <a:rPr lang="en-US" dirty="0"/>
              <a:t>Solving Method: Simplex LP</a:t>
            </a:r>
          </a:p>
          <a:p>
            <a:r>
              <a:rPr lang="en-US" dirty="0"/>
              <a:t>Solve</a:t>
            </a:r>
          </a:p>
        </p:txBody>
      </p:sp>
      <p:sp>
        <p:nvSpPr>
          <p:cNvPr id="9" name="TextBox 8">
            <a:extLst>
              <a:ext uri="{FF2B5EF4-FFF2-40B4-BE49-F238E27FC236}">
                <a16:creationId xmlns:a16="http://schemas.microsoft.com/office/drawing/2014/main" id="{F6DF0DBF-CEBE-EC1E-E63D-1A836A5EB078}"/>
              </a:ext>
            </a:extLst>
          </p:cNvPr>
          <p:cNvSpPr txBox="1"/>
          <p:nvPr/>
        </p:nvSpPr>
        <p:spPr>
          <a:xfrm>
            <a:off x="6872749" y="1111045"/>
            <a:ext cx="2674374" cy="369332"/>
          </a:xfrm>
          <a:prstGeom prst="rect">
            <a:avLst/>
          </a:prstGeom>
          <a:noFill/>
        </p:spPr>
        <p:txBody>
          <a:bodyPr wrap="square" rtlCol="0">
            <a:spAutoFit/>
          </a:bodyPr>
          <a:lstStyle/>
          <a:p>
            <a:pPr algn="ctr"/>
            <a:r>
              <a:rPr lang="en-US" dirty="0"/>
              <a:t>Solution</a:t>
            </a:r>
          </a:p>
        </p:txBody>
      </p:sp>
      <p:cxnSp>
        <p:nvCxnSpPr>
          <p:cNvPr id="11" name="Connector: Curved 10">
            <a:extLst>
              <a:ext uri="{FF2B5EF4-FFF2-40B4-BE49-F238E27FC236}">
                <a16:creationId xmlns:a16="http://schemas.microsoft.com/office/drawing/2014/main" id="{E515ED34-F789-78EB-04EA-62B6FAE6326E}"/>
              </a:ext>
            </a:extLst>
          </p:cNvPr>
          <p:cNvCxnSpPr>
            <a:cxnSpLocks/>
            <a:stCxn id="9" idx="3"/>
            <a:endCxn id="7" idx="0"/>
          </p:cNvCxnSpPr>
          <p:nvPr/>
        </p:nvCxnSpPr>
        <p:spPr>
          <a:xfrm flipH="1">
            <a:off x="8923898" y="1295711"/>
            <a:ext cx="623225" cy="841680"/>
          </a:xfrm>
          <a:prstGeom prst="curvedConnector4">
            <a:avLst>
              <a:gd name="adj1" fmla="val -36680"/>
              <a:gd name="adj2" fmla="val 60970"/>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53999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71</TotalTime>
  <Words>649</Words>
  <Application>Microsoft Office PowerPoint</Application>
  <PresentationFormat>Widescreen</PresentationFormat>
  <Paragraphs>59</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Aptos</vt:lpstr>
      <vt:lpstr>Aptos Display</vt:lpstr>
      <vt:lpstr>Arial</vt:lpstr>
      <vt:lpstr>Calibri</vt:lpstr>
      <vt:lpstr>Times New Roman</vt:lpstr>
      <vt:lpstr>Office Theme</vt:lpstr>
      <vt:lpstr>Tutorial 3</vt:lpstr>
      <vt:lpstr>Question 2</vt:lpstr>
      <vt:lpstr>How to add solver in excel</vt:lpstr>
      <vt:lpstr>Solution</vt:lpstr>
      <vt:lpstr>PowerPoint Presentation</vt:lpstr>
      <vt:lpstr>PowerPoint Presentation</vt:lpstr>
      <vt:lpstr>PowerPoint Presentation</vt:lpstr>
      <vt:lpstr>PowerPoint Presentation</vt:lpstr>
      <vt:lpstr>PowerPoint Presentation</vt:lpstr>
      <vt:lpstr>Solution</vt:lpstr>
      <vt:lpstr>Question 3</vt:lpstr>
      <vt:lpstr>Solution (Same Steps, except your minimizing so choose Min not Max</vt:lpstr>
      <vt:lpstr>Question 4</vt:lpstr>
      <vt:lpstr>Solution</vt:lpstr>
      <vt:lpstr>QM For Windows Solution (Question 3)</vt:lpstr>
      <vt:lpstr>PowerPoint Presentation</vt:lpstr>
      <vt:lpstr>PowerPoint Presentation</vt:lpstr>
      <vt:lpstr>Classwork</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Fatima Khader Mohummed Abuaziza</dc:creator>
  <cp:lastModifiedBy>Fatima Khader Mohummed Abuaziza</cp:lastModifiedBy>
  <cp:revision>2</cp:revision>
  <dcterms:created xsi:type="dcterms:W3CDTF">2024-10-05T18:57:52Z</dcterms:created>
  <dcterms:modified xsi:type="dcterms:W3CDTF">2024-10-05T20:49:49Z</dcterms:modified>
</cp:coreProperties>
</file>