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3AAF0-C6F4-4C5F-AEC8-CAF9EE38EC32}" v="5" dt="2022-05-16T16:51:57.945"/>
    <p1510:client id="{1A556DB9-C74C-4326-A25A-EF0750B76EA5}" v="15" dt="2022-05-16T16:48:41.701"/>
    <p1510:client id="{89169301-90EF-867A-F739-34628E9577B7}" v="1455" dt="2022-05-16T17:32:51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6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6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06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34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18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29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40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58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9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4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4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0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8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1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1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62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holding an umbrella&#10;&#10;Description automatically generated with medium confidence">
            <a:extLst>
              <a:ext uri="{FF2B5EF4-FFF2-40B4-BE49-F238E27FC236}">
                <a16:creationId xmlns:a16="http://schemas.microsoft.com/office/drawing/2014/main" id="{DCFCBAE0-B43D-B933-5034-B510134D4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72D8-EA69-79AF-AB17-8D025727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46F6-9829-3986-BB6A-FC6E83E0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97603"/>
            <a:ext cx="8946541" cy="5750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After wards we are going to check for the duplicates using the function </a:t>
            </a:r>
            <a:r>
              <a:rPr lang="en-US" dirty="0" err="1">
                <a:latin typeface="Consolas"/>
              </a:rPr>
              <a:t>data</a:t>
            </a:r>
            <a:r>
              <a:rPr lang="en-US" b="1" dirty="0" err="1">
                <a:latin typeface="Consolas"/>
              </a:rPr>
              <a:t>.</a:t>
            </a:r>
            <a:r>
              <a:rPr lang="en-US" dirty="0" err="1">
                <a:latin typeface="Consolas"/>
              </a:rPr>
              <a:t>duplicated</a:t>
            </a:r>
            <a:r>
              <a:rPr lang="en-US" dirty="0">
                <a:latin typeface="Consolas"/>
              </a:rPr>
              <a:t>()</a:t>
            </a:r>
            <a:r>
              <a:rPr lang="en-US" b="1" dirty="0">
                <a:latin typeface="Consolas"/>
              </a:rPr>
              <a:t>.</a:t>
            </a:r>
            <a:r>
              <a:rPr lang="en-US" dirty="0">
                <a:latin typeface="Consolas"/>
              </a:rPr>
              <a:t>sum() .</a:t>
            </a:r>
            <a:endParaRPr lang="en-US" dirty="0">
              <a:latin typeface="Century Gothic" panose="020B0502020202020204"/>
            </a:endParaRPr>
          </a:p>
          <a:p>
            <a:pPr>
              <a:buClr>
                <a:srgbClr val="8AD0D6"/>
              </a:buClr>
            </a:pPr>
            <a:endParaRPr lang="en-US" dirty="0">
              <a:latin typeface="Consolas"/>
            </a:endParaRPr>
          </a:p>
          <a:p>
            <a:pPr>
              <a:buClr>
                <a:srgbClr val="8AD0D6"/>
              </a:buClr>
            </a:pPr>
            <a:r>
              <a:rPr lang="en-US" dirty="0">
                <a:latin typeface="Consolas"/>
              </a:rPr>
              <a:t>Since we have huge data there were 3252 duplicates so we are going to remove them using the function </a:t>
            </a:r>
            <a:r>
              <a:rPr lang="en-US" dirty="0" err="1">
                <a:latin typeface="Consolas"/>
              </a:rPr>
              <a:t>data</a:t>
            </a:r>
            <a:r>
              <a:rPr lang="en-US" b="1" dirty="0" err="1">
                <a:latin typeface="Consolas"/>
              </a:rPr>
              <a:t>.</a:t>
            </a:r>
            <a:r>
              <a:rPr lang="en-US" dirty="0" err="1">
                <a:latin typeface="Consolas"/>
              </a:rPr>
              <a:t>drop_duplicates</a:t>
            </a:r>
            <a:r>
              <a:rPr lang="en-US" dirty="0">
                <a:latin typeface="Consolas"/>
              </a:rPr>
              <a:t>() .</a:t>
            </a:r>
          </a:p>
          <a:p>
            <a:pPr>
              <a:buClr>
                <a:srgbClr val="8AD0D6"/>
              </a:buClr>
            </a:pPr>
            <a:endParaRPr lang="en-US" dirty="0">
              <a:latin typeface="Consolas"/>
            </a:endParaRPr>
          </a:p>
          <a:p>
            <a:pPr>
              <a:buClr>
                <a:srgbClr val="8AD0D6"/>
              </a:buClr>
            </a:pPr>
            <a:r>
              <a:rPr lang="en-US" dirty="0">
                <a:latin typeface="Consolas"/>
              </a:rPr>
              <a:t>After checking for the duplicates sum again it turns out that the sum is equal to zero and we are good to go and </a:t>
            </a:r>
            <a:r>
              <a:rPr lang="en-US" dirty="0" err="1">
                <a:latin typeface="Consolas"/>
              </a:rPr>
              <a:t>statr</a:t>
            </a:r>
            <a:r>
              <a:rPr lang="en-US" dirty="0">
                <a:latin typeface="Consolas"/>
              </a:rPr>
              <a:t> searching for the outliers  .</a:t>
            </a:r>
          </a:p>
        </p:txBody>
      </p:sp>
    </p:spTree>
    <p:extLst>
      <p:ext uri="{BB962C8B-B14F-4D97-AF65-F5344CB8AC3E}">
        <p14:creationId xmlns:p14="http://schemas.microsoft.com/office/powerpoint/2010/main" val="131295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8E44-590C-2E1C-B2D1-A02DA9DA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066E-40CC-24C9-0F4F-60EAB537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09083"/>
            <a:ext cx="8946541" cy="523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We will make a function named "</a:t>
            </a:r>
            <a:r>
              <a:rPr lang="en-US" dirty="0" err="1">
                <a:ea typeface="+mj-lt"/>
                <a:cs typeface="+mj-lt"/>
              </a:rPr>
              <a:t>detectoutliers</a:t>
            </a:r>
            <a:r>
              <a:rPr lang="en-US" dirty="0">
                <a:ea typeface="+mj-lt"/>
                <a:cs typeface="+mj-lt"/>
              </a:rPr>
              <a:t>" to find the outliers in each attribute in our data and we are going to represent it using box plots .</a:t>
            </a:r>
          </a:p>
          <a:p>
            <a:pPr>
              <a:buClr>
                <a:srgbClr val="8AD0D6"/>
              </a:buClr>
            </a:pPr>
            <a:r>
              <a:rPr lang="en-US" dirty="0"/>
              <a:t>From the box plot we determine that we are going to remove  outliers from  </a:t>
            </a:r>
            <a:r>
              <a:rPr lang="en-US" dirty="0" err="1"/>
              <a:t>rain_duration</a:t>
            </a:r>
            <a:r>
              <a:rPr lang="en-US" dirty="0"/>
              <a:t> and </a:t>
            </a:r>
            <a:r>
              <a:rPr lang="en-US" dirty="0" err="1"/>
              <a:t>rain_accumulation</a:t>
            </a:r>
            <a:r>
              <a:rPr lang="en-US" dirty="0"/>
              <a:t> columns since they contain noisy data.</a:t>
            </a:r>
            <a:endParaRPr lang="en-US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529FF65-4A91-8DDC-4912-5E2BA902C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2" y="3050906"/>
            <a:ext cx="11427911" cy="37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6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49F1-0051-D72D-0E94-E14B17EE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33335-DC7D-E186-E108-6DE6D441C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82782"/>
            <a:ext cx="8946541" cy="5865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After that we are going to check for any missing values so that we can handle them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5" name="Picture 5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41A9647E-E48D-B47C-AD95-CE72497B7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346" y="1155306"/>
            <a:ext cx="7878870" cy="473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40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8B98-2C32-1CF5-AFDF-EBA07BD9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C3CC-A4FB-91FC-E368-85574A1C8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30590"/>
            <a:ext cx="8946541" cy="59178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Good we have no missing values that means we can move forward to correlation matrix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FE7DE4A2-D287-0804-F2AB-69E017464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18" y="1102837"/>
            <a:ext cx="10937308" cy="564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1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1485-F147-22B1-95F4-86B5E94A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412FE-C5F4-E766-63CE-B67E7B19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70672"/>
            <a:ext cx="8946541" cy="56777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dirty="0">
                <a:ea typeface="+mj-lt"/>
                <a:cs typeface="+mj-lt"/>
              </a:rPr>
              <a:t>There are attributes with correlation more than 0.8 ,needs to be dropped which are </a:t>
            </a:r>
            <a:r>
              <a:rPr lang="en-US" b="1" i="1" dirty="0" err="1">
                <a:ea typeface="+mj-lt"/>
                <a:cs typeface="+mj-lt"/>
              </a:rPr>
              <a:t>max_wind_speed</a:t>
            </a:r>
            <a:r>
              <a:rPr lang="en-US" b="1" i="1" dirty="0">
                <a:ea typeface="+mj-lt"/>
                <a:cs typeface="+mj-lt"/>
              </a:rPr>
              <a:t> and </a:t>
            </a:r>
            <a:r>
              <a:rPr lang="en-US" b="1" i="1" dirty="0" err="1">
                <a:ea typeface="+mj-lt"/>
                <a:cs typeface="+mj-lt"/>
              </a:rPr>
              <a:t>min_wind_speed</a:t>
            </a:r>
            <a:endParaRPr lang="en-US" b="1" i="1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b="1" i="1" dirty="0"/>
              <a:t>We are going to use </a:t>
            </a:r>
            <a:r>
              <a:rPr lang="en-US" b="1" i="1" dirty="0" err="1"/>
              <a:t>avg_wind_speed</a:t>
            </a:r>
            <a:r>
              <a:rPr lang="en-US" b="1" i="1" dirty="0"/>
              <a:t> in our algorithm</a:t>
            </a:r>
          </a:p>
          <a:p>
            <a:pPr>
              <a:buClr>
                <a:srgbClr val="8AD0D6"/>
              </a:buClr>
            </a:pPr>
            <a:endParaRPr lang="en-US" b="1" i="1" dirty="0"/>
          </a:p>
          <a:p>
            <a:pPr>
              <a:buClr>
                <a:srgbClr val="8AD0D6"/>
              </a:buClr>
            </a:pPr>
            <a:r>
              <a:rPr lang="en-US" i="1" dirty="0">
                <a:latin typeface="Consolas"/>
              </a:rPr>
              <a:t>Scale the Features using </a:t>
            </a:r>
            <a:r>
              <a:rPr lang="en-US" i="1" dirty="0" err="1">
                <a:latin typeface="Consolas"/>
              </a:rPr>
              <a:t>StandardScaler</a:t>
            </a:r>
            <a:r>
              <a:rPr lang="en-US" i="1" dirty="0">
                <a:latin typeface="Consolas"/>
              </a:rPr>
              <a:t> (normalize data before applying </a:t>
            </a:r>
            <a:r>
              <a:rPr lang="en-US" i="1" dirty="0" err="1">
                <a:latin typeface="Consolas"/>
              </a:rPr>
              <a:t>Kmeans</a:t>
            </a:r>
            <a:r>
              <a:rPr lang="en-US" i="1" dirty="0">
                <a:latin typeface="Consolas"/>
              </a:rPr>
              <a:t>) </a:t>
            </a:r>
          </a:p>
          <a:p>
            <a:pPr>
              <a:buClr>
                <a:srgbClr val="8AD0D6"/>
              </a:buClr>
            </a:pPr>
            <a:r>
              <a:rPr lang="en-US" i="1" dirty="0">
                <a:latin typeface="Consolas"/>
              </a:rPr>
              <a:t>After that we will proceed to using k-means</a:t>
            </a:r>
          </a:p>
          <a:p>
            <a:pPr>
              <a:buClr>
                <a:srgbClr val="8AD0D6"/>
              </a:buClr>
            </a:pPr>
            <a:r>
              <a:rPr lang="en-US" i="1" dirty="0">
                <a:latin typeface="Consolas"/>
              </a:rPr>
              <a:t>We will choose number of clusters which will be equal to 12</a:t>
            </a:r>
          </a:p>
          <a:p>
            <a:pPr>
              <a:buClr>
                <a:srgbClr val="8AD0D6"/>
              </a:buClr>
            </a:pPr>
            <a:r>
              <a:rPr lang="en-US" i="1" dirty="0">
                <a:latin typeface="Consolas"/>
              </a:rPr>
              <a:t>Then we will calculate the centers of the 12 cluster we choose at first</a:t>
            </a:r>
          </a:p>
        </p:txBody>
      </p:sp>
    </p:spTree>
    <p:extLst>
      <p:ext uri="{BB962C8B-B14F-4D97-AF65-F5344CB8AC3E}">
        <p14:creationId xmlns:p14="http://schemas.microsoft.com/office/powerpoint/2010/main" val="2007702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7DA0-F269-C1C4-E8E2-CA22023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D6C3-82C5-16AC-0262-162AE78AB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5768"/>
            <a:ext cx="8946541" cy="60326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latin typeface="Consolas"/>
              </a:rPr>
              <a:t>Function that creates a </a:t>
            </a:r>
            <a:r>
              <a:rPr lang="en-US" i="1" dirty="0" err="1">
                <a:latin typeface="Consolas"/>
              </a:rPr>
              <a:t>DataFrame</a:t>
            </a:r>
            <a:r>
              <a:rPr lang="en-US" i="1" dirty="0">
                <a:latin typeface="Consolas"/>
              </a:rPr>
              <a:t> with a column for Cluster Number</a:t>
            </a:r>
          </a:p>
          <a:p>
            <a:pPr>
              <a:buClr>
                <a:srgbClr val="8AD0D6"/>
              </a:buClr>
            </a:pPr>
            <a:endParaRPr lang="en-US" i="1" dirty="0">
              <a:latin typeface="Consolas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6E3EB1-50F6-F822-4B95-C0AB6CB1D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96" y="903832"/>
            <a:ext cx="10467583" cy="585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9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0FF6-1E5D-C2CC-2756-95A655A4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0FF0-D258-E6C8-67E5-0030005F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93220"/>
            <a:ext cx="8946541" cy="5855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the final step we will print the number of points in each cluster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A53548-586B-AD85-546B-B4009AF5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04" y="1264636"/>
            <a:ext cx="10509335" cy="523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89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C097-B5F1-047C-4EDB-21F27B3B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A77E-E9B5-110F-E30B-E5EA6C4B8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61905"/>
            <a:ext cx="8946541" cy="58864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 shown it turns out that:</a:t>
            </a:r>
          </a:p>
          <a:p>
            <a:pPr>
              <a:buClr>
                <a:srgbClr val="8AD0D6"/>
              </a:buClr>
            </a:pPr>
            <a:r>
              <a:rPr lang="en-US" dirty="0"/>
              <a:t>The first cluster has </a:t>
            </a:r>
            <a:r>
              <a:rPr lang="en-US" dirty="0">
                <a:latin typeface="Consolas"/>
              </a:rPr>
              <a:t>11060 points</a:t>
            </a:r>
            <a:endParaRPr lang="en-US" dirty="0">
              <a:latin typeface="Century Gothic" panose="020B0502020202020204"/>
            </a:endParaRPr>
          </a:p>
          <a:p>
            <a:pPr>
              <a:buClr>
                <a:srgbClr val="8AD0D6"/>
              </a:buClr>
            </a:pPr>
            <a:r>
              <a:rPr lang="en-US" dirty="0">
                <a:latin typeface="Consolas"/>
              </a:rPr>
              <a:t>The second cluster has 11885 points</a:t>
            </a:r>
          </a:p>
          <a:p>
            <a:pPr>
              <a:buClr>
                <a:srgbClr val="8AD0D6"/>
              </a:buClr>
            </a:pPr>
            <a:r>
              <a:rPr lang="en-US" dirty="0">
                <a:latin typeface="Consolas"/>
              </a:rPr>
              <a:t>The third cluster has 15619 points</a:t>
            </a:r>
          </a:p>
          <a:p>
            <a:pPr>
              <a:buClr>
                <a:srgbClr val="8AD0D6"/>
              </a:buClr>
            </a:pPr>
            <a:r>
              <a:rPr lang="en-US" dirty="0">
                <a:latin typeface="Consolas"/>
              </a:rPr>
              <a:t>The fourth cluster has 9057 points</a:t>
            </a:r>
          </a:p>
          <a:p>
            <a:pPr>
              <a:buClr>
                <a:srgbClr val="8AD0D6"/>
              </a:buClr>
            </a:pPr>
            <a:r>
              <a:rPr lang="en-US" dirty="0">
                <a:latin typeface="Consolas"/>
              </a:rPr>
              <a:t>The fifth cluster has 17370 points (THE HIGHEST)</a:t>
            </a:r>
            <a:endParaRPr lang="en-US" dirty="0">
              <a:latin typeface="Century Gothic" panose="020B0502020202020204"/>
            </a:endParaRPr>
          </a:p>
          <a:p>
            <a:pPr>
              <a:buClr>
                <a:srgbClr val="8AD0D6"/>
              </a:buClr>
            </a:pPr>
            <a:r>
              <a:rPr lang="en-US" dirty="0">
                <a:latin typeface="Consolas"/>
                <a:ea typeface="+mj-lt"/>
                <a:cs typeface="+mj-lt"/>
              </a:rPr>
              <a:t>…... so on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n-US" dirty="0">
                <a:latin typeface="Consolas"/>
                <a:ea typeface="+mj-lt"/>
                <a:cs typeface="+mj-lt"/>
              </a:rPr>
              <a:t>And that the tenth cluster has 6550 points (THE LOWEST)</a:t>
            </a:r>
          </a:p>
          <a:p>
            <a:pPr>
              <a:buClr>
                <a:srgbClr val="8AD0D6"/>
              </a:buClr>
            </a:pP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6677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>
                <a:ea typeface="Calibri Light"/>
                <a:cs typeface="Calibri Light"/>
              </a:rPr>
              <a:t>K-MEANS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59F81-1D7C-065E-D5BD-DF29D9C1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1700">
                <a:solidFill>
                  <a:srgbClr val="EBEBEB"/>
                </a:solidFill>
                <a:cs typeface="Calibri Light"/>
              </a:rPr>
            </a:br>
            <a:br>
              <a:rPr lang="en-US" sz="1700">
                <a:solidFill>
                  <a:srgbClr val="EBEBEB"/>
                </a:solidFill>
                <a:cs typeface="Calibri Light"/>
              </a:rPr>
            </a:br>
            <a:br>
              <a:rPr lang="en-US" sz="1700">
                <a:solidFill>
                  <a:srgbClr val="EBEBEB"/>
                </a:solidFill>
                <a:cs typeface="Calibri Light"/>
              </a:rPr>
            </a:br>
            <a:br>
              <a:rPr lang="en-US" sz="1700">
                <a:solidFill>
                  <a:srgbClr val="EBEBEB"/>
                </a:solidFill>
                <a:cs typeface="Calibri Light"/>
              </a:rPr>
            </a:br>
            <a:br>
              <a:rPr lang="en-US" sz="1700">
                <a:solidFill>
                  <a:srgbClr val="EBEBEB"/>
                </a:solidFill>
                <a:cs typeface="Calibri Light"/>
              </a:rPr>
            </a:br>
            <a:endParaRPr lang="en-US" sz="17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941F-2F1A-39CF-7493-93EF2874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Clustering is a set of techniques used to partition data into groups, or clusters. 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Clusters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are loosely defined as groups of data objects that are more similar to other objects in their cluster than they are to data objects in other clusters. 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70D4717B-3F5C-B7B2-1F52-AAE58FA870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04" r="17718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039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6AB1-9424-8B3E-182E-5CDD3F03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65C5-C0BA-286A-2D90-ADB5A76F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77768"/>
            <a:ext cx="8946541" cy="52706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our dataset we are going to use a </a:t>
            </a:r>
            <a:r>
              <a:rPr lang="en-US" b="1" dirty="0">
                <a:solidFill>
                  <a:srgbClr val="FF0000"/>
                </a:solidFill>
              </a:rPr>
              <a:t>weather</a:t>
            </a:r>
            <a:r>
              <a:rPr lang="en-US" b="1" dirty="0"/>
              <a:t> </a:t>
            </a:r>
            <a:r>
              <a:rPr lang="en-US" dirty="0"/>
              <a:t>dataset...</a:t>
            </a:r>
          </a:p>
          <a:p>
            <a:pPr>
              <a:buClr>
                <a:srgbClr val="8AD0D6"/>
              </a:buClr>
            </a:pPr>
            <a:r>
              <a:rPr lang="en-US" b="1" i="1" dirty="0">
                <a:ea typeface="+mj-lt"/>
                <a:cs typeface="+mj-lt"/>
              </a:rPr>
              <a:t>As with the daily weather data, this data comes from a weather station located in San Diego, California. The weather station is equipped with sensors that capture weather-related measurements such as air temperature, air pressure, and relative humidity. Data was collected for a period of three years, from September 2011 to September 2014, to ensure that sufficient data for different seasons and weather conditions is captured.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2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1CB4-91BC-7999-00D4-8682332E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2972-3460-EDCD-DC7B-A321F075F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6645"/>
            <a:ext cx="8946541" cy="60117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/>
              <a:t>First we will introduce the dataset attributes for you which are :</a:t>
            </a:r>
          </a:p>
          <a:p>
            <a:pPr>
              <a:buClr>
                <a:srgbClr val="8AD0D6"/>
              </a:buClr>
            </a:pPr>
            <a:r>
              <a:rPr lang="en-US" b="1" i="1" dirty="0" err="1">
                <a:ea typeface="+mj-lt"/>
                <a:cs typeface="+mj-lt"/>
              </a:rPr>
              <a:t>rowID</a:t>
            </a:r>
            <a:r>
              <a:rPr lang="en-US" b="1" i="1" dirty="0">
                <a:ea typeface="+mj-lt"/>
                <a:cs typeface="+mj-lt"/>
              </a:rPr>
              <a:t>: unique number for each row (Unit: NA)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b="1" i="1" dirty="0" err="1">
                <a:ea typeface="+mj-lt"/>
                <a:cs typeface="+mj-lt"/>
              </a:rPr>
              <a:t>hpwren_timestamp</a:t>
            </a:r>
            <a:r>
              <a:rPr lang="en-US" b="1" i="1" dirty="0">
                <a:ea typeface="+mj-lt"/>
                <a:cs typeface="+mj-lt"/>
              </a:rPr>
              <a:t>: timestamp of measure (Unit: year-month-day </a:t>
            </a:r>
            <a:r>
              <a:rPr lang="en-US" b="1" i="1" dirty="0" err="1">
                <a:ea typeface="+mj-lt"/>
                <a:cs typeface="+mj-lt"/>
              </a:rPr>
              <a:t>hour:minute:second</a:t>
            </a:r>
            <a:r>
              <a:rPr lang="en-US" b="1" i="1" dirty="0">
                <a:ea typeface="+mj-lt"/>
                <a:cs typeface="+mj-lt"/>
              </a:rPr>
              <a:t>)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b="1" i="1" dirty="0" err="1">
                <a:ea typeface="+mj-lt"/>
                <a:cs typeface="+mj-lt"/>
              </a:rPr>
              <a:t>air_pressure</a:t>
            </a:r>
            <a:r>
              <a:rPr lang="en-US" b="1" i="1" dirty="0">
                <a:ea typeface="+mj-lt"/>
                <a:cs typeface="+mj-lt"/>
              </a:rPr>
              <a:t>: air pressure measured at the timestamp (Unit: hectopascals)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b="1" i="1" dirty="0" err="1">
                <a:ea typeface="+mj-lt"/>
                <a:cs typeface="+mj-lt"/>
              </a:rPr>
              <a:t>air_temp</a:t>
            </a:r>
            <a:r>
              <a:rPr lang="en-US" b="1" i="1" dirty="0">
                <a:ea typeface="+mj-lt"/>
                <a:cs typeface="+mj-lt"/>
              </a:rPr>
              <a:t>: air temperature measure at the timestamp (Unit: degrees Fahrenheit)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b="1" i="1" dirty="0" err="1">
                <a:ea typeface="+mj-lt"/>
                <a:cs typeface="+mj-lt"/>
              </a:rPr>
              <a:t>avg_wind_direction</a:t>
            </a:r>
            <a:r>
              <a:rPr lang="en-US" b="1" i="1" dirty="0">
                <a:ea typeface="+mj-lt"/>
                <a:cs typeface="+mj-lt"/>
              </a:rPr>
              <a:t>: wind direction averaged over the minute before the timestamp (Unit: degrees, with 0 means coming from the North, and increasing clockwise)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b="1" i="1" dirty="0" err="1">
                <a:ea typeface="+mj-lt"/>
                <a:cs typeface="+mj-lt"/>
              </a:rPr>
              <a:t>avg_wind_speed</a:t>
            </a:r>
            <a:r>
              <a:rPr lang="en-US" b="1" i="1" dirty="0">
                <a:ea typeface="+mj-lt"/>
                <a:cs typeface="+mj-lt"/>
              </a:rPr>
              <a:t>: wind speed averaged over the minute before the timestamp (Unit: meters per second)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4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A83A-5D8A-2703-BCFE-F75B48A5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A0AEF-EF4E-1F2F-F96B-C51FDB931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39357"/>
            <a:ext cx="8946541" cy="57090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i="1" dirty="0" err="1">
                <a:ea typeface="+mj-lt"/>
                <a:cs typeface="+mj-lt"/>
              </a:rPr>
              <a:t>max_wind_direction</a:t>
            </a:r>
            <a:r>
              <a:rPr lang="en-US" b="1" i="1" dirty="0">
                <a:ea typeface="+mj-lt"/>
                <a:cs typeface="+mj-lt"/>
              </a:rPr>
              <a:t>: highest wind direction in the minute before the timestamp (Unit: degrees, with 0 being North and increasing clockwise)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b="1" i="1" dirty="0" err="1">
                <a:ea typeface="+mj-lt"/>
                <a:cs typeface="+mj-lt"/>
              </a:rPr>
              <a:t>max_wind_speed</a:t>
            </a:r>
            <a:r>
              <a:rPr lang="en-US" b="1" i="1" dirty="0">
                <a:ea typeface="+mj-lt"/>
                <a:cs typeface="+mj-lt"/>
              </a:rPr>
              <a:t>: highest wind speed in the minute before the timestamp (Unit: meters per second)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b="1" i="1" dirty="0" err="1">
                <a:ea typeface="+mj-lt"/>
                <a:cs typeface="+mj-lt"/>
              </a:rPr>
              <a:t>min_wind_direction</a:t>
            </a:r>
            <a:r>
              <a:rPr lang="en-US" b="1" i="1" dirty="0">
                <a:ea typeface="+mj-lt"/>
                <a:cs typeface="+mj-lt"/>
              </a:rPr>
              <a:t>: smallest wind direction in the minute before the timestamp (Unit: degrees, with 0 being North and </a:t>
            </a:r>
            <a:r>
              <a:rPr lang="en-US" b="1" i="1" dirty="0" err="1">
                <a:ea typeface="+mj-lt"/>
                <a:cs typeface="+mj-lt"/>
              </a:rPr>
              <a:t>inceasing</a:t>
            </a:r>
            <a:r>
              <a:rPr lang="en-US" b="1" i="1" dirty="0">
                <a:ea typeface="+mj-lt"/>
                <a:cs typeface="+mj-lt"/>
              </a:rPr>
              <a:t> clockwise)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b="1" i="1" dirty="0" err="1">
                <a:ea typeface="+mj-lt"/>
                <a:cs typeface="+mj-lt"/>
              </a:rPr>
              <a:t>min_wind_speed</a:t>
            </a:r>
            <a:r>
              <a:rPr lang="en-US" b="1" i="1" dirty="0">
                <a:ea typeface="+mj-lt"/>
                <a:cs typeface="+mj-lt"/>
              </a:rPr>
              <a:t>: smallest wind speed in the minute before the timestamp (Unit: meters per second)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b="1" i="1" dirty="0" err="1">
                <a:ea typeface="+mj-lt"/>
                <a:cs typeface="+mj-lt"/>
              </a:rPr>
              <a:t>rain_accumulation</a:t>
            </a:r>
            <a:r>
              <a:rPr lang="en-US" b="1" i="1" dirty="0">
                <a:ea typeface="+mj-lt"/>
                <a:cs typeface="+mj-lt"/>
              </a:rPr>
              <a:t>: amount of accumulated rain measured at the timestamp (Unit: millimeters)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b="1" i="1" dirty="0" err="1">
                <a:ea typeface="+mj-lt"/>
                <a:cs typeface="+mj-lt"/>
              </a:rPr>
              <a:t>rain_duration</a:t>
            </a:r>
            <a:r>
              <a:rPr lang="en-US" b="1" i="1" dirty="0">
                <a:ea typeface="+mj-lt"/>
                <a:cs typeface="+mj-lt"/>
              </a:rPr>
              <a:t>: length of time rain has fallen as measured at the timestamp (Unit: seconds)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b="1" i="1" dirty="0" err="1">
                <a:ea typeface="+mj-lt"/>
                <a:cs typeface="+mj-lt"/>
              </a:rPr>
              <a:t>relative_humidity</a:t>
            </a:r>
            <a:r>
              <a:rPr lang="en-US" b="1" i="1" dirty="0">
                <a:ea typeface="+mj-lt"/>
                <a:cs typeface="+mj-lt"/>
              </a:rPr>
              <a:t>: relative humidity measured at the timestamp (Unit: percent)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568C-DEF0-5ACF-52BD-74B7A4F0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58EF8-91E0-40A4-D60E-D0C8773E8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2754"/>
            <a:ext cx="8946541" cy="56150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 usual we will start by importing the required libraries that we are going to use</a:t>
            </a:r>
          </a:p>
          <a:p>
            <a:pPr>
              <a:buClr>
                <a:srgbClr val="8AD0D6"/>
              </a:buClr>
            </a:pPr>
            <a:r>
              <a:rPr lang="en-US" b="1" dirty="0">
                <a:latin typeface="Consolas"/>
              </a:rPr>
              <a:t>import</a:t>
            </a:r>
            <a:r>
              <a:rPr lang="en-US" dirty="0">
                <a:latin typeface="Consolas"/>
              </a:rPr>
              <a:t> pandas </a:t>
            </a:r>
            <a:r>
              <a:rPr lang="en-US" b="1" dirty="0">
                <a:latin typeface="Consolas"/>
              </a:rPr>
              <a:t>as</a:t>
            </a:r>
            <a:r>
              <a:rPr lang="en-US" dirty="0">
                <a:latin typeface="Consolas"/>
              </a:rPr>
              <a:t> pd
</a:t>
            </a:r>
            <a:r>
              <a:rPr lang="en-US" b="1" dirty="0">
                <a:latin typeface="Consolas"/>
              </a:rPr>
              <a:t>import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numpy</a:t>
            </a:r>
            <a:r>
              <a:rPr lang="en-US" dirty="0">
                <a:latin typeface="Consolas"/>
              </a:rPr>
              <a:t> </a:t>
            </a:r>
            <a:r>
              <a:rPr lang="en-US" b="1" dirty="0">
                <a:latin typeface="Consolas"/>
              </a:rPr>
              <a:t>as</a:t>
            </a:r>
            <a:r>
              <a:rPr lang="en-US" dirty="0">
                <a:latin typeface="Consolas"/>
              </a:rPr>
              <a:t> np 
</a:t>
            </a:r>
            <a:r>
              <a:rPr lang="en-US" b="1" dirty="0">
                <a:latin typeface="Consolas"/>
              </a:rPr>
              <a:t>import</a:t>
            </a:r>
            <a:r>
              <a:rPr lang="en-US" dirty="0">
                <a:latin typeface="Consolas"/>
              </a:rPr>
              <a:t> seaborn </a:t>
            </a:r>
            <a:r>
              <a:rPr lang="en-US" b="1" dirty="0">
                <a:latin typeface="Consolas"/>
              </a:rPr>
              <a:t>as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snb</a:t>
            </a:r>
            <a:r>
              <a:rPr lang="en-US" dirty="0">
                <a:latin typeface="Consolas"/>
              </a:rPr>
              <a:t>
</a:t>
            </a:r>
            <a:r>
              <a:rPr lang="en-US" b="1" dirty="0">
                <a:latin typeface="Consolas"/>
              </a:rPr>
              <a:t>import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matplotlib.pyplot</a:t>
            </a:r>
            <a:r>
              <a:rPr lang="en-US" dirty="0">
                <a:latin typeface="Consolas"/>
              </a:rPr>
              <a:t> </a:t>
            </a:r>
            <a:r>
              <a:rPr lang="en-US" b="1" dirty="0">
                <a:latin typeface="Consolas"/>
              </a:rPr>
              <a:t>as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plt</a:t>
            </a:r>
            <a:r>
              <a:rPr lang="en-US" dirty="0">
                <a:latin typeface="Consolas"/>
              </a:rPr>
              <a:t>
</a:t>
            </a:r>
            <a:r>
              <a:rPr lang="en-US" b="1" dirty="0">
                <a:latin typeface="Consolas"/>
              </a:rPr>
              <a:t>from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sklearn.preprocessing</a:t>
            </a:r>
            <a:r>
              <a:rPr lang="en-US" dirty="0">
                <a:latin typeface="Consolas"/>
              </a:rPr>
              <a:t> </a:t>
            </a:r>
            <a:r>
              <a:rPr lang="en-US" b="1" dirty="0">
                <a:latin typeface="Consolas"/>
              </a:rPr>
              <a:t>import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StandardScaler</a:t>
            </a:r>
            <a:r>
              <a:rPr lang="en-US" dirty="0">
                <a:latin typeface="Consolas"/>
              </a:rPr>
              <a:t>
</a:t>
            </a:r>
            <a:r>
              <a:rPr lang="en-US" b="1" dirty="0">
                <a:latin typeface="Consolas"/>
              </a:rPr>
              <a:t>from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sklearn.cluster</a:t>
            </a:r>
            <a:r>
              <a:rPr lang="en-US" dirty="0">
                <a:latin typeface="Consolas"/>
              </a:rPr>
              <a:t> </a:t>
            </a:r>
            <a:r>
              <a:rPr lang="en-US" b="1" dirty="0">
                <a:latin typeface="Consolas"/>
              </a:rPr>
              <a:t>import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KMeans</a:t>
            </a:r>
            <a:r>
              <a:rPr lang="en-US" dirty="0">
                <a:latin typeface="Consolas"/>
              </a:rPr>
              <a:t>
</a:t>
            </a:r>
            <a:r>
              <a:rPr lang="en-US" b="1" dirty="0">
                <a:latin typeface="Consolas"/>
              </a:rPr>
              <a:t>%matplotlib</a:t>
            </a:r>
            <a:r>
              <a:rPr lang="en-US" dirty="0">
                <a:latin typeface="Consolas"/>
              </a:rPr>
              <a:t> inline</a:t>
            </a: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br>
              <a:rPr lang="en-US" dirty="0"/>
            </a:b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9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F8B5-EFB5-9F26-768D-EF0DF6CB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D16C-8908-A19F-DDC2-62063391E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18480"/>
            <a:ext cx="8946541" cy="57299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will start out by reading our data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0470814-48E3-0096-9AB1-9BCB32382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60" y="1157676"/>
            <a:ext cx="11407034" cy="540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8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5313-E013-435A-25C4-7CA7A3B9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0E8C-729F-9685-23EE-2751C4DD6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54179"/>
            <a:ext cx="8946541" cy="55942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Since our data is enormous we will have to remove some of it </a:t>
            </a:r>
          </a:p>
          <a:p>
            <a:pPr>
              <a:buClr>
                <a:srgbClr val="8AD0D6"/>
              </a:buClr>
            </a:pPr>
            <a:r>
              <a:rPr lang="en-US" dirty="0"/>
              <a:t>We will get forward by sampling our data we are taking every 10th row from the table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64D888F-EBF1-0DFA-EB77-7F0C0E290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87" y="1862596"/>
            <a:ext cx="10843363" cy="49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15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872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Consolas</vt:lpstr>
      <vt:lpstr>Wingdings 3</vt:lpstr>
      <vt:lpstr>Ion</vt:lpstr>
      <vt:lpstr>PowerPoint Presentation</vt:lpstr>
      <vt:lpstr>K-MEANS</vt:lpstr>
      <vt:lpstr>   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Marwan Salah Shebl Mohamed El Sebaei</cp:lastModifiedBy>
  <cp:revision>218</cp:revision>
  <dcterms:created xsi:type="dcterms:W3CDTF">2022-05-16T16:48:04Z</dcterms:created>
  <dcterms:modified xsi:type="dcterms:W3CDTF">2022-05-16T18:04:18Z</dcterms:modified>
</cp:coreProperties>
</file>