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78" r:id="rId2"/>
    <p:sldId id="256" r:id="rId3"/>
    <p:sldId id="275" r:id="rId4"/>
    <p:sldId id="258" r:id="rId5"/>
    <p:sldId id="279" r:id="rId6"/>
    <p:sldId id="280" r:id="rId7"/>
    <p:sldId id="281" r:id="rId8"/>
    <p:sldId id="259" r:id="rId9"/>
    <p:sldId id="288" r:id="rId10"/>
    <p:sldId id="282" r:id="rId11"/>
    <p:sldId id="283" r:id="rId12"/>
    <p:sldId id="285" r:id="rId13"/>
    <p:sldId id="284" r:id="rId14"/>
    <p:sldId id="286" r:id="rId15"/>
    <p:sldId id="287" r:id="rId16"/>
    <p:sldId id="257" r:id="rId17"/>
    <p:sldId id="260" r:id="rId18"/>
    <p:sldId id="261" r:id="rId19"/>
    <p:sldId id="262" r:id="rId20"/>
    <p:sldId id="263" r:id="rId21"/>
    <p:sldId id="264" r:id="rId22"/>
    <p:sldId id="265" r:id="rId23"/>
    <p:sldId id="289" r:id="rId24"/>
    <p:sldId id="276" r:id="rId25"/>
    <p:sldId id="266" r:id="rId26"/>
    <p:sldId id="267" r:id="rId27"/>
    <p:sldId id="269" r:id="rId28"/>
    <p:sldId id="271" r:id="rId29"/>
    <p:sldId id="273" r:id="rId30"/>
    <p:sldId id="274" r:id="rId31"/>
    <p:sldId id="277"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74053-9FAC-29C8-5697-DD8A97238550}" v="520" dt="2022-05-16T18:24:58.650"/>
    <p1510:client id="{7EFF3AE5-91FA-460A-985A-4DF3EF654D52}" v="32" dt="2022-05-13T11:13:34.278"/>
    <p1510:client id="{DD7A29A7-0E58-432D-8361-C58AEF391869}" v="350" dt="2022-05-13T11:36:45.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9" autoAdjust="0"/>
    <p:restoredTop sz="94249" autoAdjust="0"/>
  </p:normalViewPr>
  <p:slideViewPr>
    <p:cSldViewPr snapToGrid="0">
      <p:cViewPr varScale="1">
        <p:scale>
          <a:sx n="65" d="100"/>
          <a:sy n="65"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DEDE888-F131-4B1C-B1D8-5A2BFDDE2F68}" type="datetimeFigureOut">
              <a:rPr lang="en-US" smtClean="0"/>
              <a:t>5/16/2022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93611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DE888-F131-4B1C-B1D8-5A2BFDDE2F68}"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106785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DE888-F131-4B1C-B1D8-5A2BFDDE2F68}"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324839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DE888-F131-4B1C-B1D8-5A2BFDDE2F68}"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AAF6-9CB5-4655-9482-8948E2C2742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455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DE888-F131-4B1C-B1D8-5A2BFDDE2F68}"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4209909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DEDE888-F131-4B1C-B1D8-5A2BFDDE2F68}"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1138117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DEDE888-F131-4B1C-B1D8-5A2BFDDE2F68}"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4292752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DE888-F131-4B1C-B1D8-5A2BFDDE2F68}"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3084163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DE888-F131-4B1C-B1D8-5A2BFDDE2F68}"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392621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DE888-F131-4B1C-B1D8-5A2BFDDE2F68}"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373420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DE888-F131-4B1C-B1D8-5A2BFDDE2F68}"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202611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E888-F131-4B1C-B1D8-5A2BFDDE2F68}"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219112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DE888-F131-4B1C-B1D8-5A2BFDDE2F68}"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424584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DE888-F131-4B1C-B1D8-5A2BFDDE2F68}"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368815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DE888-F131-4B1C-B1D8-5A2BFDDE2F68}"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25821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DE888-F131-4B1C-B1D8-5A2BFDDE2F68}"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154779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DE888-F131-4B1C-B1D8-5A2BFDDE2F68}"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AAAF6-9CB5-4655-9482-8948E2C2742F}" type="slidenum">
              <a:rPr lang="en-US" smtClean="0"/>
              <a:t>‹#›</a:t>
            </a:fld>
            <a:endParaRPr lang="en-US"/>
          </a:p>
        </p:txBody>
      </p:sp>
    </p:spTree>
    <p:extLst>
      <p:ext uri="{BB962C8B-B14F-4D97-AF65-F5344CB8AC3E}">
        <p14:creationId xmlns:p14="http://schemas.microsoft.com/office/powerpoint/2010/main" val="137120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EDE888-F131-4B1C-B1D8-5A2BFDDE2F68}" type="datetimeFigureOut">
              <a:rPr lang="en-US" smtClean="0"/>
              <a:t>5/16/2022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AAAF6-9CB5-4655-9482-8948E2C2742F}" type="slidenum">
              <a:rPr lang="en-US" smtClean="0"/>
              <a:t>‹#›</a:t>
            </a:fld>
            <a:endParaRPr lang="en-US"/>
          </a:p>
        </p:txBody>
      </p:sp>
    </p:spTree>
    <p:extLst>
      <p:ext uri="{BB962C8B-B14F-4D97-AF65-F5344CB8AC3E}">
        <p14:creationId xmlns:p14="http://schemas.microsoft.com/office/powerpoint/2010/main" val="274829181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769B-60E8-4192-071D-67269D5ACF6E}"/>
              </a:ext>
            </a:extLst>
          </p:cNvPr>
          <p:cNvSpPr>
            <a:spLocks noGrp="1"/>
          </p:cNvSpPr>
          <p:nvPr>
            <p:ph type="title"/>
          </p:nvPr>
        </p:nvSpPr>
        <p:spPr>
          <a:xfrm>
            <a:off x="1147916" y="2598404"/>
            <a:ext cx="10515600" cy="1325563"/>
          </a:xfrm>
        </p:spPr>
        <p:txBody>
          <a:bodyPr>
            <a:normAutofit/>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D0FCFA28-1FE4-CCB4-8519-79D5057CE47C}"/>
              </a:ext>
            </a:extLst>
          </p:cNvPr>
          <p:cNvSpPr>
            <a:spLocks noGrp="1"/>
          </p:cNvSpPr>
          <p:nvPr>
            <p:ph idx="1"/>
          </p:nvPr>
        </p:nvSpPr>
        <p:spPr>
          <a:xfrm>
            <a:off x="838200" y="1748298"/>
            <a:ext cx="10515600" cy="4351338"/>
          </a:xfrm>
        </p:spPr>
        <p:txBody>
          <a:bodyPr/>
          <a:lstStyle/>
          <a:p>
            <a:pPr marL="0" indent="0">
              <a:buNone/>
            </a:pPr>
            <a:r>
              <a:rPr lang="en-US" dirty="0"/>
              <a:t>  </a:t>
            </a:r>
          </a:p>
        </p:txBody>
      </p:sp>
      <p:pic>
        <p:nvPicPr>
          <p:cNvPr id="5" name="Picture 4" descr="A picture containing person, indoor&#10;&#10;Description automatically generated">
            <a:extLst>
              <a:ext uri="{FF2B5EF4-FFF2-40B4-BE49-F238E27FC236}">
                <a16:creationId xmlns:a16="http://schemas.microsoft.com/office/drawing/2014/main" id="{D2D4E15E-B267-0FF0-789D-C80BA56EA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374881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186612"/>
            <a:ext cx="9905999" cy="5604589"/>
          </a:xfrm>
        </p:spPr>
        <p:txBody>
          <a:bodyPr/>
          <a:lstStyle/>
          <a:p>
            <a:r>
              <a:rPr lang="en-US" b="1" i="1" u="sng" dirty="0">
                <a:solidFill>
                  <a:schemeClr val="bg1"/>
                </a:solidFill>
              </a:rPr>
              <a:t>First: high blood pressure.</a:t>
            </a:r>
          </a:p>
          <a:p>
            <a:r>
              <a:rPr lang="en-US" b="1" dirty="0">
                <a:solidFill>
                  <a:schemeClr val="bg1"/>
                </a:solidFill>
              </a:rPr>
              <a:t>High blood pressure is a major risk factor for heart disease. It is a medical condition that happens when the pressure of the blood in your arteries and other blood vessels is too high. The high pressure, if not controlled, can affect your heart and other major organs of your body, including your kidneys and brain.</a:t>
            </a:r>
          </a:p>
          <a:p>
            <a:r>
              <a:rPr lang="en-US" b="1" dirty="0">
                <a:solidFill>
                  <a:schemeClr val="bg1"/>
                </a:solidFill>
              </a:rPr>
              <a:t>High blood pressure is often called a “silent killer” because it usually has no symptoms. The only way to know whether you have high blood pressure is to measure your blood pressure. You can lower your blood pressure with lifestyle changes or with medicine to reduce your risk for heart disease and heart attack.</a:t>
            </a:r>
          </a:p>
          <a:p>
            <a:endParaRPr lang="en-US" b="1" dirty="0">
              <a:solidFill>
                <a:schemeClr val="bg1"/>
              </a:solidFill>
            </a:endParaRPr>
          </a:p>
        </p:txBody>
      </p:sp>
    </p:spTree>
    <p:extLst>
      <p:ext uri="{BB962C8B-B14F-4D97-AF65-F5344CB8AC3E}">
        <p14:creationId xmlns:p14="http://schemas.microsoft.com/office/powerpoint/2010/main" val="243462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989045"/>
            <a:ext cx="9905999" cy="4802156"/>
          </a:xfrm>
        </p:spPr>
        <p:txBody>
          <a:bodyPr>
            <a:normAutofit/>
          </a:bodyPr>
          <a:lstStyle/>
          <a:p>
            <a:r>
              <a:rPr lang="en-US" b="1" i="1" u="sng" dirty="0">
                <a:solidFill>
                  <a:schemeClr val="bg1"/>
                </a:solidFill>
              </a:rPr>
              <a:t>Second: High cholesterol.</a:t>
            </a:r>
          </a:p>
          <a:p>
            <a:r>
              <a:rPr lang="en-US" b="1" dirty="0">
                <a:solidFill>
                  <a:schemeClr val="bg1"/>
                </a:solidFill>
              </a:rPr>
              <a:t>Unhealthy blood cholesterol levels. Cholesterol is a waxy, fat-like substance made by the liver or found in certain foods. Your liver makes enough for your body’s needs, but we often get more cholesterol from the foods we eat.</a:t>
            </a:r>
          </a:p>
          <a:p>
            <a:r>
              <a:rPr lang="en-US" b="1" dirty="0">
                <a:solidFill>
                  <a:schemeClr val="bg1"/>
                </a:solidFill>
              </a:rPr>
              <a:t>If we take in more cholesterol than the body can use, the extra cholesterol can build up in the walls of the arteries, including those of the heart. This leads to narrowing of the arteries and can decrease the blood flow to the heart, brain, kidneys, and other parts of the body.</a:t>
            </a:r>
          </a:p>
          <a:p>
            <a:endParaRPr lang="en-US" b="1" dirty="0">
              <a:solidFill>
                <a:schemeClr val="bg1"/>
              </a:solidFill>
            </a:endParaRPr>
          </a:p>
        </p:txBody>
      </p:sp>
    </p:spTree>
    <p:extLst>
      <p:ext uri="{BB962C8B-B14F-4D97-AF65-F5344CB8AC3E}">
        <p14:creationId xmlns:p14="http://schemas.microsoft.com/office/powerpoint/2010/main" val="59306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485192"/>
            <a:ext cx="9905999" cy="5306009"/>
          </a:xfrm>
        </p:spPr>
        <p:txBody>
          <a:bodyPr/>
          <a:lstStyle/>
          <a:p>
            <a:r>
              <a:rPr lang="en-US" b="1" dirty="0">
                <a:solidFill>
                  <a:schemeClr val="bg1"/>
                </a:solidFill>
              </a:rPr>
              <a:t>There are two main types of blood cholesterol: LDL (low-density lipoprotein) cholesterol, which is considered to be “bad” cholesterol because it can cause plaque buildup in your arteries, and HDL (high-density lipoprotein) cholesterol, which is considered to be “good” cholesterol because higher levels provide some protection against heart disease.</a:t>
            </a:r>
          </a:p>
          <a:p>
            <a:r>
              <a:rPr lang="en-US" b="1" dirty="0">
                <a:solidFill>
                  <a:schemeClr val="bg1"/>
                </a:solidFill>
              </a:rPr>
              <a:t>High blood cholesterol usually has no signs or symptoms. The only way to know whether you have high cholesterol is to get your cholesterol checked. Your health care team can do a simple blood test, called a “lipid profile,” to measure your cholesterol levels.</a:t>
            </a:r>
          </a:p>
          <a:p>
            <a:endParaRPr lang="en-US" dirty="0"/>
          </a:p>
        </p:txBody>
      </p:sp>
    </p:spTree>
    <p:extLst>
      <p:ext uri="{BB962C8B-B14F-4D97-AF65-F5344CB8AC3E}">
        <p14:creationId xmlns:p14="http://schemas.microsoft.com/office/powerpoint/2010/main" val="220078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363894"/>
            <a:ext cx="9905999" cy="5427307"/>
          </a:xfrm>
        </p:spPr>
        <p:txBody>
          <a:bodyPr/>
          <a:lstStyle/>
          <a:p>
            <a:r>
              <a:rPr lang="en-US" b="1" i="1" u="sng" dirty="0">
                <a:solidFill>
                  <a:schemeClr val="bg1"/>
                </a:solidFill>
              </a:rPr>
              <a:t>Third: Diabetes.</a:t>
            </a:r>
          </a:p>
          <a:p>
            <a:r>
              <a:rPr lang="en-US" dirty="0">
                <a:solidFill>
                  <a:schemeClr val="bg1"/>
                </a:solidFill>
              </a:rPr>
              <a:t>Diabetes mellitus. Your body needs glucose (sugar) for energy. Insulin is a hormone made in the pancreas that helps move glucose from the food you eat to your body’s cells for energy. If you have diabetes, your body doesn’t make enough insulin, can’t use its own insulin as well as it should, or both.</a:t>
            </a:r>
          </a:p>
          <a:p>
            <a:r>
              <a:rPr lang="en-US" dirty="0">
                <a:solidFill>
                  <a:schemeClr val="bg1"/>
                </a:solidFill>
              </a:rPr>
              <a:t>Diabetes causes sugar to build up in the blood. The risk of death from heart disease for adults with diabetes is higher than for adults who do not have diabetes. Talk with your doctor about ways to prevent or manage diabetes and control other risk factors.</a:t>
            </a:r>
          </a:p>
          <a:p>
            <a:endParaRPr lang="en-US" dirty="0">
              <a:solidFill>
                <a:schemeClr val="bg1"/>
              </a:solidFill>
            </a:endParaRPr>
          </a:p>
        </p:txBody>
      </p:sp>
    </p:spTree>
    <p:extLst>
      <p:ext uri="{BB962C8B-B14F-4D97-AF65-F5344CB8AC3E}">
        <p14:creationId xmlns:p14="http://schemas.microsoft.com/office/powerpoint/2010/main" val="67157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1660849"/>
            <a:ext cx="9905999" cy="3275045"/>
          </a:xfrm>
        </p:spPr>
        <p:txBody>
          <a:bodyPr/>
          <a:lstStyle/>
          <a:p>
            <a:r>
              <a:rPr lang="en-US" b="1" i="1" u="sng" dirty="0">
                <a:solidFill>
                  <a:schemeClr val="bg1"/>
                </a:solidFill>
              </a:rPr>
              <a:t>Fourth: Obesity.</a:t>
            </a:r>
          </a:p>
          <a:p>
            <a:r>
              <a:rPr lang="en-US" b="1" dirty="0">
                <a:solidFill>
                  <a:schemeClr val="bg1"/>
                </a:solidFill>
              </a:rPr>
              <a:t>Obesity is excess body fat. Obesity is linked to higher “bad” cholesterol and triglyceride levels and to lower “good” cholesterol levels. Obesity can lead to high blood pressure and diabetes as well as heart disease. Talk with your health care team about a plan to reduce your weight to a healthy level.</a:t>
            </a:r>
          </a:p>
        </p:txBody>
      </p:sp>
    </p:spTree>
    <p:extLst>
      <p:ext uri="{BB962C8B-B14F-4D97-AF65-F5344CB8AC3E}">
        <p14:creationId xmlns:p14="http://schemas.microsoft.com/office/powerpoint/2010/main" val="423470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541176"/>
            <a:ext cx="9905999" cy="5250025"/>
          </a:xfrm>
        </p:spPr>
        <p:txBody>
          <a:bodyPr/>
          <a:lstStyle/>
          <a:p>
            <a:r>
              <a:rPr lang="en-US" b="1" i="1" u="sng" dirty="0">
                <a:solidFill>
                  <a:schemeClr val="bg1"/>
                </a:solidFill>
              </a:rPr>
              <a:t>Fifth: Smoking.</a:t>
            </a:r>
          </a:p>
          <a:p>
            <a:r>
              <a:rPr lang="en-US" b="1" dirty="0">
                <a:solidFill>
                  <a:schemeClr val="bg1"/>
                </a:solidFill>
              </a:rPr>
              <a:t>Tobacco use increases the risk for heart disease and heart attack:</a:t>
            </a:r>
          </a:p>
          <a:p>
            <a:pPr lvl="1"/>
            <a:r>
              <a:rPr lang="en-US" sz="2400" b="1" dirty="0">
                <a:solidFill>
                  <a:schemeClr val="bg1"/>
                </a:solidFill>
              </a:rPr>
              <a:t>Cigarette smoking can damage the heart and blood vessels, which increases your risk for heart conditions such as atherosclerosis and heart attack.</a:t>
            </a:r>
          </a:p>
          <a:p>
            <a:pPr lvl="1"/>
            <a:r>
              <a:rPr lang="en-US" sz="2400" b="1" dirty="0">
                <a:solidFill>
                  <a:schemeClr val="bg1"/>
                </a:solidFill>
              </a:rPr>
              <a:t>Nicotine raises blood pressure.</a:t>
            </a:r>
          </a:p>
          <a:p>
            <a:pPr lvl="1"/>
            <a:r>
              <a:rPr lang="en-US" sz="2400" b="1" dirty="0">
                <a:solidFill>
                  <a:schemeClr val="bg1"/>
                </a:solidFill>
              </a:rPr>
              <a:t>Carbon monoxide from cigarette smoke reduces the amount of oxygen that your blood can carry.</a:t>
            </a:r>
          </a:p>
          <a:p>
            <a:pPr lvl="1"/>
            <a:r>
              <a:rPr lang="en-US" sz="2400" b="1" dirty="0">
                <a:solidFill>
                  <a:schemeClr val="bg1"/>
                </a:solidFill>
              </a:rPr>
              <a:t>Exposure to secondhand smoke can also increase the risk for heart disease, even for nonsmokers.</a:t>
            </a:r>
          </a:p>
          <a:p>
            <a:endParaRPr lang="en-US" b="1" u="sng" dirty="0">
              <a:solidFill>
                <a:schemeClr val="bg1"/>
              </a:solidFill>
            </a:endParaRPr>
          </a:p>
        </p:txBody>
      </p:sp>
    </p:spTree>
    <p:extLst>
      <p:ext uri="{BB962C8B-B14F-4D97-AF65-F5344CB8AC3E}">
        <p14:creationId xmlns:p14="http://schemas.microsoft.com/office/powerpoint/2010/main" val="142146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AC54C5-4829-4AD1-F0BC-317E788824AF}"/>
              </a:ext>
            </a:extLst>
          </p:cNvPr>
          <p:cNvPicPr>
            <a:picLocks noChangeAspect="1"/>
          </p:cNvPicPr>
          <p:nvPr/>
        </p:nvPicPr>
        <p:blipFill rotWithShape="1">
          <a:blip r:embed="rId2"/>
          <a:srcRect t="-5220" r="10000" b="5220"/>
          <a:stretch/>
        </p:blipFill>
        <p:spPr>
          <a:xfrm>
            <a:off x="238539" y="0"/>
            <a:ext cx="11714922" cy="6712228"/>
          </a:xfrm>
          <a:prstGeom prst="rect">
            <a:avLst/>
          </a:prstGeom>
        </p:spPr>
      </p:pic>
    </p:spTree>
    <p:extLst>
      <p:ext uri="{BB962C8B-B14F-4D97-AF65-F5344CB8AC3E}">
        <p14:creationId xmlns:p14="http://schemas.microsoft.com/office/powerpoint/2010/main" val="368123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0643F6-1271-3642-60DB-431623A5F4B6}"/>
              </a:ext>
            </a:extLst>
          </p:cNvPr>
          <p:cNvSpPr txBox="1"/>
          <p:nvPr/>
        </p:nvSpPr>
        <p:spPr>
          <a:xfrm>
            <a:off x="278296" y="159891"/>
            <a:ext cx="11648662" cy="6647974"/>
          </a:xfrm>
          <a:prstGeom prst="rect">
            <a:avLst/>
          </a:prstGeom>
          <a:noFill/>
        </p:spPr>
        <p:txBody>
          <a:bodyPr wrap="square">
            <a:spAutoFit/>
          </a:bodyPr>
          <a:lstStyle/>
          <a:p>
            <a:pPr>
              <a:lnSpc>
                <a:spcPct val="150000"/>
              </a:lnSpc>
            </a:pPr>
            <a:r>
              <a:rPr lang="en-US" sz="3200" b="1" i="1" u="sng" dirty="0"/>
              <a:t>Dataset attributes</a:t>
            </a:r>
          </a:p>
          <a:p>
            <a:pPr algn="l">
              <a:lnSpc>
                <a:spcPct val="150000"/>
              </a:lnSpc>
            </a:pPr>
            <a:r>
              <a:rPr lang="en-US" sz="2000" b="0" i="0" dirty="0">
                <a:solidFill>
                  <a:srgbClr val="000000"/>
                </a:solidFill>
                <a:effectLst/>
                <a:latin typeface="Helvetica Neue"/>
              </a:rPr>
              <a:t>● </a:t>
            </a:r>
            <a:r>
              <a:rPr lang="en-US" sz="2000" b="1" i="0" dirty="0" err="1">
                <a:solidFill>
                  <a:srgbClr val="000000"/>
                </a:solidFill>
                <a:effectLst/>
                <a:latin typeface="Helvetica Neue"/>
              </a:rPr>
              <a:t>HeartDisease</a:t>
            </a:r>
            <a:r>
              <a:rPr lang="en-US" sz="2000" b="0" i="0" dirty="0">
                <a:solidFill>
                  <a:srgbClr val="000000"/>
                </a:solidFill>
                <a:effectLst/>
                <a:latin typeface="Helvetica Neue"/>
              </a:rPr>
              <a:t>: Respondents that have ever reported having coronary heart disease (CHD) or myocardial infarction (MI).</a:t>
            </a:r>
          </a:p>
          <a:p>
            <a:pPr algn="l">
              <a:lnSpc>
                <a:spcPct val="150000"/>
              </a:lnSpc>
            </a:pPr>
            <a:r>
              <a:rPr lang="en-US" sz="2000" b="0" i="0" dirty="0">
                <a:solidFill>
                  <a:srgbClr val="000000"/>
                </a:solidFill>
                <a:effectLst/>
                <a:latin typeface="Helvetica Neue"/>
              </a:rPr>
              <a:t>● </a:t>
            </a:r>
            <a:r>
              <a:rPr lang="en-US" sz="2000" b="1" i="0" dirty="0">
                <a:solidFill>
                  <a:srgbClr val="000000"/>
                </a:solidFill>
                <a:effectLst/>
                <a:latin typeface="Helvetica Neue"/>
              </a:rPr>
              <a:t>BMI</a:t>
            </a:r>
            <a:r>
              <a:rPr lang="en-US" sz="2000" b="0" i="0" dirty="0">
                <a:solidFill>
                  <a:srgbClr val="000000"/>
                </a:solidFill>
                <a:effectLst/>
                <a:latin typeface="Helvetica Neue"/>
              </a:rPr>
              <a:t>: Body Mass Index.</a:t>
            </a:r>
          </a:p>
          <a:p>
            <a:pPr algn="l">
              <a:lnSpc>
                <a:spcPct val="150000"/>
              </a:lnSpc>
            </a:pPr>
            <a:r>
              <a:rPr lang="en-US" sz="2000" b="0" i="0" dirty="0">
                <a:solidFill>
                  <a:srgbClr val="000000"/>
                </a:solidFill>
                <a:effectLst/>
                <a:latin typeface="Helvetica Neue"/>
              </a:rPr>
              <a:t>● </a:t>
            </a:r>
            <a:r>
              <a:rPr lang="en-US" sz="2000" b="1" i="0" dirty="0">
                <a:solidFill>
                  <a:srgbClr val="000000"/>
                </a:solidFill>
                <a:effectLst/>
                <a:latin typeface="Helvetica Neue"/>
              </a:rPr>
              <a:t>Smoking</a:t>
            </a:r>
            <a:r>
              <a:rPr lang="en-US" sz="2000" b="0" i="0" dirty="0">
                <a:solidFill>
                  <a:srgbClr val="000000"/>
                </a:solidFill>
                <a:effectLst/>
                <a:latin typeface="Helvetica Neue"/>
              </a:rPr>
              <a:t>: Have you smoked at least 100 cigarettes in your entire life?</a:t>
            </a:r>
          </a:p>
          <a:p>
            <a:pPr algn="l">
              <a:lnSpc>
                <a:spcPct val="150000"/>
              </a:lnSpc>
            </a:pPr>
            <a:r>
              <a:rPr lang="en-US" sz="2000" b="0" i="0" dirty="0">
                <a:solidFill>
                  <a:srgbClr val="000000"/>
                </a:solidFill>
                <a:effectLst/>
                <a:latin typeface="Helvetica Neue"/>
              </a:rPr>
              <a:t>● </a:t>
            </a:r>
            <a:r>
              <a:rPr lang="en-US" sz="2000" b="1" i="0" dirty="0" err="1">
                <a:solidFill>
                  <a:srgbClr val="000000"/>
                </a:solidFill>
                <a:effectLst/>
                <a:latin typeface="Helvetica Neue"/>
              </a:rPr>
              <a:t>AlcoholDrinking</a:t>
            </a:r>
            <a:r>
              <a:rPr lang="en-US" sz="2000" b="0" i="0" dirty="0">
                <a:solidFill>
                  <a:srgbClr val="000000"/>
                </a:solidFill>
                <a:effectLst/>
                <a:latin typeface="Helvetica Neue"/>
              </a:rPr>
              <a:t>: Heavy drinkers (adult men having more than 14 drinks per week and adult women having more than 7 drinks per week.</a:t>
            </a:r>
          </a:p>
          <a:p>
            <a:pPr algn="l">
              <a:lnSpc>
                <a:spcPct val="150000"/>
              </a:lnSpc>
            </a:pPr>
            <a:r>
              <a:rPr lang="en-US" sz="2000" b="0" i="0" dirty="0">
                <a:solidFill>
                  <a:srgbClr val="000000"/>
                </a:solidFill>
                <a:effectLst/>
                <a:latin typeface="Helvetica Neue"/>
              </a:rPr>
              <a:t>● </a:t>
            </a:r>
            <a:r>
              <a:rPr lang="en-US" sz="2000" b="1" i="0" dirty="0">
                <a:solidFill>
                  <a:srgbClr val="000000"/>
                </a:solidFill>
                <a:effectLst/>
                <a:latin typeface="Helvetica Neue"/>
              </a:rPr>
              <a:t>Stroke</a:t>
            </a:r>
            <a:r>
              <a:rPr lang="en-US" sz="2000" b="0" i="0" dirty="0">
                <a:solidFill>
                  <a:srgbClr val="000000"/>
                </a:solidFill>
                <a:effectLst/>
                <a:latin typeface="Helvetica Neue"/>
              </a:rPr>
              <a:t>: Ever told you had a stroke?</a:t>
            </a:r>
          </a:p>
          <a:p>
            <a:pPr algn="l">
              <a:lnSpc>
                <a:spcPct val="150000"/>
              </a:lnSpc>
            </a:pPr>
            <a:r>
              <a:rPr lang="en-US" sz="2000" b="0" i="0" dirty="0">
                <a:solidFill>
                  <a:srgbClr val="000000"/>
                </a:solidFill>
                <a:effectLst/>
                <a:latin typeface="Helvetica Neue"/>
              </a:rPr>
              <a:t>● </a:t>
            </a:r>
            <a:r>
              <a:rPr lang="en-US" sz="2000" b="1" i="0" dirty="0" err="1">
                <a:solidFill>
                  <a:srgbClr val="000000"/>
                </a:solidFill>
                <a:effectLst/>
                <a:latin typeface="Helvetica Neue"/>
              </a:rPr>
              <a:t>PhysicalHealth</a:t>
            </a:r>
            <a:r>
              <a:rPr lang="en-US" sz="2000" b="0" i="0" dirty="0">
                <a:solidFill>
                  <a:srgbClr val="000000"/>
                </a:solidFill>
                <a:effectLst/>
                <a:latin typeface="Helvetica Neue"/>
              </a:rPr>
              <a:t>: Now thinking about your physical health, which includes physical illness and injury, for how many days during the past 30.</a:t>
            </a:r>
          </a:p>
          <a:p>
            <a:pPr algn="l">
              <a:lnSpc>
                <a:spcPct val="150000"/>
              </a:lnSpc>
            </a:pPr>
            <a:r>
              <a:rPr lang="en-US" sz="2000" b="0" i="0" dirty="0">
                <a:solidFill>
                  <a:srgbClr val="000000"/>
                </a:solidFill>
                <a:effectLst/>
                <a:latin typeface="Helvetica Neue"/>
              </a:rPr>
              <a:t>● </a:t>
            </a:r>
            <a:r>
              <a:rPr lang="en-US" sz="2000" b="1" i="0" dirty="0" err="1">
                <a:solidFill>
                  <a:srgbClr val="000000"/>
                </a:solidFill>
                <a:effectLst/>
                <a:latin typeface="Helvetica Neue"/>
              </a:rPr>
              <a:t>MentalHealth</a:t>
            </a:r>
            <a:r>
              <a:rPr lang="en-US" sz="2000" b="0" i="0" dirty="0">
                <a:solidFill>
                  <a:srgbClr val="000000"/>
                </a:solidFill>
                <a:effectLst/>
                <a:latin typeface="Helvetica Neue"/>
              </a:rPr>
              <a:t>: Thinking about your mental health, for how many days during the past 30 days was your mental health not good?</a:t>
            </a:r>
          </a:p>
          <a:p>
            <a:pPr algn="l">
              <a:lnSpc>
                <a:spcPct val="150000"/>
              </a:lnSpc>
            </a:pPr>
            <a:r>
              <a:rPr lang="en-US" sz="2000" b="0" i="0" dirty="0">
                <a:solidFill>
                  <a:srgbClr val="000000"/>
                </a:solidFill>
                <a:effectLst/>
                <a:latin typeface="Helvetica Neue"/>
              </a:rPr>
              <a:t>● </a:t>
            </a:r>
            <a:r>
              <a:rPr lang="en-US" sz="2000" b="1" i="0" dirty="0" err="1">
                <a:solidFill>
                  <a:srgbClr val="000000"/>
                </a:solidFill>
                <a:effectLst/>
                <a:latin typeface="Helvetica Neue"/>
              </a:rPr>
              <a:t>DiffWalking</a:t>
            </a:r>
            <a:r>
              <a:rPr lang="en-US" sz="2000" b="0" i="0" dirty="0">
                <a:solidFill>
                  <a:srgbClr val="000000"/>
                </a:solidFill>
                <a:effectLst/>
                <a:latin typeface="Helvetica Neue"/>
              </a:rPr>
              <a:t>: Do you have serious difficulty walking or climbing stairs?</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218076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E9913B-8D72-1652-EB11-220736CE7192}"/>
              </a:ext>
            </a:extLst>
          </p:cNvPr>
          <p:cNvSpPr txBox="1"/>
          <p:nvPr/>
        </p:nvSpPr>
        <p:spPr>
          <a:xfrm>
            <a:off x="298174" y="335276"/>
            <a:ext cx="11595651" cy="5582619"/>
          </a:xfrm>
          <a:prstGeom prst="rect">
            <a:avLst/>
          </a:prstGeom>
          <a:noFill/>
        </p:spPr>
        <p:txBody>
          <a:bodyPr wrap="square">
            <a:spAutoFit/>
          </a:bodyPr>
          <a:lstStyle/>
          <a:p>
            <a:pPr>
              <a:lnSpc>
                <a:spcPct val="150000"/>
              </a:lnSpc>
            </a:pPr>
            <a:r>
              <a:rPr lang="en-US" sz="2000" b="0" i="0" dirty="0">
                <a:solidFill>
                  <a:srgbClr val="000000"/>
                </a:solidFill>
                <a:effectLst/>
                <a:latin typeface="Helvetica Neue"/>
              </a:rPr>
              <a:t>● </a:t>
            </a:r>
            <a:r>
              <a:rPr lang="en-US" sz="2000" b="1" i="0" dirty="0">
                <a:solidFill>
                  <a:srgbClr val="000000"/>
                </a:solidFill>
                <a:effectLst/>
                <a:latin typeface="Helvetica Neue"/>
              </a:rPr>
              <a:t>Sex</a:t>
            </a:r>
            <a:r>
              <a:rPr lang="en-US" sz="2000" b="0" i="0" dirty="0">
                <a:solidFill>
                  <a:srgbClr val="000000"/>
                </a:solidFill>
                <a:effectLst/>
                <a:latin typeface="Helvetica Neue"/>
              </a:rPr>
              <a:t>: Male or Female?</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err="1">
                <a:solidFill>
                  <a:srgbClr val="000000"/>
                </a:solidFill>
                <a:effectLst/>
                <a:latin typeface="Helvetica Neue"/>
              </a:rPr>
              <a:t>AgeCategory</a:t>
            </a:r>
            <a:r>
              <a:rPr lang="en-US" sz="2000" b="0" i="0" dirty="0">
                <a:solidFill>
                  <a:srgbClr val="000000"/>
                </a:solidFill>
                <a:effectLst/>
                <a:latin typeface="Helvetica Neue"/>
              </a:rPr>
              <a:t>: Fourteen-level age range.</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a:solidFill>
                  <a:srgbClr val="000000"/>
                </a:solidFill>
                <a:effectLst/>
                <a:latin typeface="Helvetica Neue"/>
              </a:rPr>
              <a:t>Race(strain)</a:t>
            </a:r>
            <a:r>
              <a:rPr lang="en-US" sz="2000" b="0" i="0" dirty="0">
                <a:solidFill>
                  <a:srgbClr val="000000"/>
                </a:solidFill>
                <a:effectLst/>
                <a:latin typeface="Helvetica Neue"/>
              </a:rPr>
              <a:t>: Imputed race/ethnicity value.</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a:solidFill>
                  <a:srgbClr val="000000"/>
                </a:solidFill>
                <a:effectLst/>
                <a:latin typeface="Helvetica Neue"/>
              </a:rPr>
              <a:t>Diabetic</a:t>
            </a:r>
            <a:r>
              <a:rPr lang="en-US" sz="2000" b="0" i="0" dirty="0">
                <a:solidFill>
                  <a:srgbClr val="000000"/>
                </a:solidFill>
                <a:effectLst/>
                <a:latin typeface="Helvetica Neue"/>
              </a:rPr>
              <a:t>: Ever told you have Diabetes?</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err="1">
                <a:solidFill>
                  <a:srgbClr val="000000"/>
                </a:solidFill>
                <a:effectLst/>
                <a:latin typeface="Helvetica Neue"/>
              </a:rPr>
              <a:t>PhysicalActivity</a:t>
            </a:r>
            <a:r>
              <a:rPr lang="en-US" sz="2000" b="0" i="0" dirty="0">
                <a:solidFill>
                  <a:srgbClr val="000000"/>
                </a:solidFill>
                <a:effectLst/>
                <a:latin typeface="Helvetica Neue"/>
              </a:rPr>
              <a:t>: Adults who reported doing physical activity or exercise during the past 30 days other than their regular job.</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err="1">
                <a:solidFill>
                  <a:srgbClr val="000000"/>
                </a:solidFill>
                <a:effectLst/>
                <a:latin typeface="Helvetica Neue"/>
              </a:rPr>
              <a:t>GenHealth</a:t>
            </a:r>
            <a:r>
              <a:rPr lang="en-US" sz="2000" b="0" i="0" dirty="0">
                <a:solidFill>
                  <a:srgbClr val="000000"/>
                </a:solidFill>
                <a:effectLst/>
                <a:latin typeface="Helvetica Neue"/>
              </a:rPr>
              <a:t>: Your general health is... (</a:t>
            </a:r>
            <a:r>
              <a:rPr lang="en-US" sz="2000" b="0" i="0" dirty="0" err="1">
                <a:solidFill>
                  <a:srgbClr val="000000"/>
                </a:solidFill>
                <a:effectLst/>
                <a:latin typeface="Helvetica Neue"/>
              </a:rPr>
              <a:t>Poor,Fair,Good,Very</a:t>
            </a:r>
            <a:r>
              <a:rPr lang="en-US" sz="2000" b="0" i="0" dirty="0">
                <a:solidFill>
                  <a:srgbClr val="000000"/>
                </a:solidFill>
                <a:effectLst/>
                <a:latin typeface="Helvetica Neue"/>
              </a:rPr>
              <a:t> </a:t>
            </a:r>
            <a:r>
              <a:rPr lang="en-US" sz="2000" b="0" i="0" dirty="0" err="1">
                <a:solidFill>
                  <a:srgbClr val="000000"/>
                </a:solidFill>
                <a:effectLst/>
                <a:latin typeface="Helvetica Neue"/>
              </a:rPr>
              <a:t>good,Excellent</a:t>
            </a:r>
            <a:r>
              <a:rPr lang="en-US" sz="2000" b="0" i="0" dirty="0">
                <a:solidFill>
                  <a:srgbClr val="000000"/>
                </a:solidFill>
                <a:effectLst/>
                <a:latin typeface="Helvetica Neue"/>
              </a:rPr>
              <a:t>).</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err="1">
                <a:solidFill>
                  <a:srgbClr val="000000"/>
                </a:solidFill>
                <a:effectLst/>
                <a:latin typeface="Helvetica Neue"/>
              </a:rPr>
              <a:t>SleepTime</a:t>
            </a:r>
            <a:r>
              <a:rPr lang="en-US" sz="2000" b="0" i="0" dirty="0">
                <a:solidFill>
                  <a:srgbClr val="000000"/>
                </a:solidFill>
                <a:effectLst/>
                <a:latin typeface="Helvetica Neue"/>
              </a:rPr>
              <a:t>: On average, how many hours of sleep do you get in a 24-hour period?</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a:solidFill>
                  <a:srgbClr val="000000"/>
                </a:solidFill>
                <a:effectLst/>
                <a:latin typeface="Helvetica Neue"/>
              </a:rPr>
              <a:t>Asthma</a:t>
            </a:r>
            <a:r>
              <a:rPr lang="en-US" sz="2000" b="0" i="0" dirty="0">
                <a:solidFill>
                  <a:srgbClr val="000000"/>
                </a:solidFill>
                <a:effectLst/>
                <a:latin typeface="Helvetica Neue"/>
              </a:rPr>
              <a:t>: Ever told you had asthma?</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err="1">
                <a:solidFill>
                  <a:srgbClr val="000000"/>
                </a:solidFill>
                <a:effectLst/>
                <a:latin typeface="Helvetica Neue"/>
              </a:rPr>
              <a:t>KidneyDisease</a:t>
            </a:r>
            <a:r>
              <a:rPr lang="en-US" sz="2000" b="0" i="0" dirty="0">
                <a:solidFill>
                  <a:srgbClr val="000000"/>
                </a:solidFill>
                <a:effectLst/>
                <a:latin typeface="Helvetica Neue"/>
              </a:rPr>
              <a:t>: Not including kidney stones, bladder infection or incontinence, were you ever told you had kidney disease?</a:t>
            </a:r>
            <a:br>
              <a:rPr lang="en-US" sz="2000" b="0" i="0" dirty="0">
                <a:solidFill>
                  <a:srgbClr val="000000"/>
                </a:solidFill>
                <a:effectLst/>
                <a:latin typeface="Helvetica Neue"/>
              </a:rPr>
            </a:br>
            <a:r>
              <a:rPr lang="en-US" sz="2000" b="0" i="0" dirty="0">
                <a:solidFill>
                  <a:srgbClr val="000000"/>
                </a:solidFill>
                <a:effectLst/>
                <a:latin typeface="Helvetica Neue"/>
              </a:rPr>
              <a:t>● </a:t>
            </a:r>
            <a:r>
              <a:rPr lang="en-US" sz="2000" b="1" i="0" dirty="0" err="1">
                <a:solidFill>
                  <a:srgbClr val="000000"/>
                </a:solidFill>
                <a:effectLst/>
                <a:latin typeface="Helvetica Neue"/>
              </a:rPr>
              <a:t>SkinCancer</a:t>
            </a:r>
            <a:r>
              <a:rPr lang="en-US" sz="2000" b="0" i="0" dirty="0">
                <a:solidFill>
                  <a:srgbClr val="000000"/>
                </a:solidFill>
                <a:effectLst/>
                <a:latin typeface="Helvetica Neue"/>
              </a:rPr>
              <a:t> : Ever told you had skin cancer?</a:t>
            </a:r>
            <a:endParaRPr lang="en-US" sz="2000" dirty="0"/>
          </a:p>
        </p:txBody>
      </p:sp>
    </p:spTree>
    <p:extLst>
      <p:ext uri="{BB962C8B-B14F-4D97-AF65-F5344CB8AC3E}">
        <p14:creationId xmlns:p14="http://schemas.microsoft.com/office/powerpoint/2010/main" val="83680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EF379E-A573-197A-B7BD-E7612EBCADD2}"/>
              </a:ext>
            </a:extLst>
          </p:cNvPr>
          <p:cNvSpPr txBox="1"/>
          <p:nvPr/>
        </p:nvSpPr>
        <p:spPr>
          <a:xfrm>
            <a:off x="212036" y="830448"/>
            <a:ext cx="11251094" cy="6863417"/>
          </a:xfrm>
          <a:prstGeom prst="rect">
            <a:avLst/>
          </a:prstGeom>
          <a:noFill/>
        </p:spPr>
        <p:txBody>
          <a:bodyPr wrap="square" rtlCol="0">
            <a:spAutoFit/>
          </a:bodyPr>
          <a:lstStyle/>
          <a:p>
            <a:r>
              <a:rPr lang="en-US" sz="2800" b="1" dirty="0"/>
              <a:t>First, importing the required libraries: </a:t>
            </a:r>
          </a:p>
          <a:p>
            <a:r>
              <a:rPr lang="en-US" sz="2800" dirty="0"/>
              <a:t>(Pandas ,</a:t>
            </a:r>
            <a:r>
              <a:rPr lang="en-US" sz="2800" dirty="0" err="1"/>
              <a:t>numpy</a:t>
            </a:r>
            <a:r>
              <a:rPr lang="en-US" sz="2800" dirty="0"/>
              <a:t> ,seaborn ,matplotlib).</a:t>
            </a:r>
          </a:p>
          <a:p>
            <a:endParaRPr lang="en-US" sz="2400" dirty="0"/>
          </a:p>
          <a:p>
            <a:pPr marL="285750" indent="-285750">
              <a:lnSpc>
                <a:spcPct val="150000"/>
              </a:lnSpc>
              <a:buFont typeface="Arial" panose="020B0604020202020204" pitchFamily="34" charset="0"/>
              <a:buChar char="•"/>
            </a:pPr>
            <a:r>
              <a:rPr lang="en-US" sz="2400" dirty="0"/>
              <a:t>Pandas library is used for data manipulation and analysis.</a:t>
            </a:r>
          </a:p>
          <a:p>
            <a:pPr>
              <a:lnSpc>
                <a:spcPct val="150000"/>
              </a:lnSpc>
            </a:pPr>
            <a:r>
              <a:rPr lang="en-US" sz="2400" dirty="0"/>
              <a:t>  (it offers data structures and operations for manipulating numerical tables and time series.)</a:t>
            </a:r>
          </a:p>
          <a:p>
            <a:pPr marL="285750" indent="-285750">
              <a:lnSpc>
                <a:spcPct val="150000"/>
              </a:lnSpc>
              <a:buFont typeface="Arial" panose="020B0604020202020204" pitchFamily="34" charset="0"/>
              <a:buChar char="•"/>
            </a:pPr>
            <a:r>
              <a:rPr lang="en-US" sz="2400" dirty="0"/>
              <a:t>NumPy is general purpose array-processing package.</a:t>
            </a:r>
          </a:p>
          <a:p>
            <a:pPr>
              <a:lnSpc>
                <a:spcPct val="150000"/>
              </a:lnSpc>
            </a:pPr>
            <a:r>
              <a:rPr lang="en-US" sz="2400" dirty="0"/>
              <a:t>  (</a:t>
            </a:r>
            <a:r>
              <a:rPr lang="en-US" sz="2400" b="1" dirty="0"/>
              <a:t>perform a wide variety of mathematical operations on arrays)</a:t>
            </a:r>
            <a:endParaRPr lang="en-US" sz="2400" dirty="0"/>
          </a:p>
          <a:p>
            <a:pPr marL="285750" indent="-285750">
              <a:lnSpc>
                <a:spcPct val="150000"/>
              </a:lnSpc>
              <a:buFont typeface="Arial" panose="020B0604020202020204" pitchFamily="34" charset="0"/>
              <a:buChar char="•"/>
            </a:pPr>
            <a:r>
              <a:rPr lang="en-US" sz="2400" dirty="0"/>
              <a:t>Seaborn library is used for making statistical graphics.</a:t>
            </a:r>
          </a:p>
          <a:p>
            <a:pPr marL="285750" indent="-285750">
              <a:lnSpc>
                <a:spcPct val="150000"/>
              </a:lnSpc>
              <a:buFont typeface="Arial" panose="020B0604020202020204" pitchFamily="34" charset="0"/>
              <a:buChar char="•"/>
            </a:pPr>
            <a:r>
              <a:rPr lang="en-US" sz="2400" dirty="0"/>
              <a:t>Matplotlib library is used for creating static ,animated and interactive visualization.</a:t>
            </a:r>
          </a:p>
          <a:p>
            <a:pPr marL="285750" indent="-285750">
              <a:lnSpc>
                <a:spcPct val="150000"/>
              </a:lnSpc>
              <a:buFont typeface="Arial" panose="020B0604020202020204" pitchFamily="34" charset="0"/>
              <a:buChar char="•"/>
            </a:pPr>
            <a:r>
              <a:rPr lang="en-US" sz="2400" dirty="0" err="1"/>
              <a:t>KBinsDiscretizer</a:t>
            </a:r>
            <a:r>
              <a:rPr lang="en-US" sz="2400" dirty="0"/>
              <a:t> is used to discretize continuous features.</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17285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EFB8-FD8F-0FC9-D822-53E50E6D0124}"/>
              </a:ext>
            </a:extLst>
          </p:cNvPr>
          <p:cNvSpPr>
            <a:spLocks noGrp="1"/>
          </p:cNvSpPr>
          <p:nvPr>
            <p:ph type="ctrTitle"/>
          </p:nvPr>
        </p:nvSpPr>
        <p:spPr>
          <a:xfrm>
            <a:off x="1524000" y="1122363"/>
            <a:ext cx="9144000" cy="1170263"/>
          </a:xfrm>
        </p:spPr>
        <p:txBody>
          <a:bodyPr>
            <a:normAutofit/>
          </a:bodyPr>
          <a:lstStyle/>
          <a:p>
            <a:r>
              <a:rPr lang="en-US" b="1" u="sng" dirty="0"/>
              <a:t>Data Mining Project (Part 1)</a:t>
            </a:r>
          </a:p>
        </p:txBody>
      </p:sp>
      <p:sp>
        <p:nvSpPr>
          <p:cNvPr id="3" name="Subtitle 2">
            <a:extLst>
              <a:ext uri="{FF2B5EF4-FFF2-40B4-BE49-F238E27FC236}">
                <a16:creationId xmlns:a16="http://schemas.microsoft.com/office/drawing/2014/main" id="{D910E23B-6A0E-35F1-172D-34C3C6B6E638}"/>
              </a:ext>
            </a:extLst>
          </p:cNvPr>
          <p:cNvSpPr>
            <a:spLocks noGrp="1"/>
          </p:cNvSpPr>
          <p:nvPr>
            <p:ph type="subTitle" idx="1"/>
          </p:nvPr>
        </p:nvSpPr>
        <p:spPr>
          <a:xfrm>
            <a:off x="1524000" y="2637183"/>
            <a:ext cx="9144000" cy="2620617"/>
          </a:xfrm>
        </p:spPr>
        <p:txBody>
          <a:bodyPr>
            <a:noAutofit/>
          </a:bodyPr>
          <a:lstStyle/>
          <a:p>
            <a:pPr algn="l"/>
            <a:endParaRPr lang="en-US" dirty="0"/>
          </a:p>
          <a:p>
            <a:pPr algn="l"/>
            <a:r>
              <a:rPr lang="en-US" dirty="0"/>
              <a:t>-Marwan Salah </a:t>
            </a:r>
            <a:r>
              <a:rPr lang="en-US" dirty="0" err="1"/>
              <a:t>Shipl</a:t>
            </a:r>
            <a:r>
              <a:rPr lang="en-US" dirty="0"/>
              <a:t> Mohamed                          20201374603</a:t>
            </a:r>
          </a:p>
          <a:p>
            <a:pPr algn="l"/>
            <a:r>
              <a:rPr lang="en-US" dirty="0"/>
              <a:t>-Ahmed </a:t>
            </a:r>
            <a:r>
              <a:rPr lang="en-US" dirty="0" err="1"/>
              <a:t>Maged</a:t>
            </a:r>
            <a:r>
              <a:rPr lang="en-US" dirty="0"/>
              <a:t> Mounir Mahmoud                    20201374583</a:t>
            </a:r>
          </a:p>
          <a:p>
            <a:pPr algn="l"/>
            <a:r>
              <a:rPr lang="en-US" dirty="0"/>
              <a:t>-</a:t>
            </a:r>
            <a:r>
              <a:rPr lang="en-US" dirty="0" err="1"/>
              <a:t>Mohaned</a:t>
            </a:r>
            <a:r>
              <a:rPr lang="en-US" dirty="0"/>
              <a:t> Mohamed Mahmoud Mohamed    20201373760</a:t>
            </a:r>
          </a:p>
          <a:p>
            <a:pPr algn="l"/>
            <a:r>
              <a:rPr lang="en-US" dirty="0"/>
              <a:t>-Mohamed Ahmed Abd-</a:t>
            </a:r>
            <a:r>
              <a:rPr lang="en-US" dirty="0" err="1"/>
              <a:t>Elatty</a:t>
            </a:r>
            <a:r>
              <a:rPr lang="en-US" dirty="0"/>
              <a:t> Hakam               20201447462</a:t>
            </a:r>
          </a:p>
          <a:p>
            <a:pPr algn="l"/>
            <a:r>
              <a:rPr lang="en-US" dirty="0"/>
              <a:t>-</a:t>
            </a:r>
            <a:r>
              <a:rPr lang="en-US" dirty="0" err="1"/>
              <a:t>Rewan</a:t>
            </a:r>
            <a:r>
              <a:rPr lang="en-US" dirty="0"/>
              <a:t> Mohamed Abdou                                    20201373309</a:t>
            </a:r>
          </a:p>
          <a:p>
            <a:pPr algn="l"/>
            <a:r>
              <a:rPr lang="en-US" dirty="0"/>
              <a:t>-</a:t>
            </a:r>
            <a:r>
              <a:rPr lang="en-US" dirty="0" err="1"/>
              <a:t>Mayar</a:t>
            </a:r>
            <a:r>
              <a:rPr lang="en-US" dirty="0"/>
              <a:t> Mohamed Darwish </a:t>
            </a:r>
            <a:r>
              <a:rPr lang="en-US" dirty="0" err="1"/>
              <a:t>Mohaned</a:t>
            </a:r>
            <a:r>
              <a:rPr lang="en-US" dirty="0"/>
              <a:t>               20201496986</a:t>
            </a:r>
          </a:p>
        </p:txBody>
      </p:sp>
    </p:spTree>
    <p:extLst>
      <p:ext uri="{BB962C8B-B14F-4D97-AF65-F5344CB8AC3E}">
        <p14:creationId xmlns:p14="http://schemas.microsoft.com/office/powerpoint/2010/main" val="100777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2EEE7-1EE0-76DA-9264-22DA970324C7}"/>
              </a:ext>
            </a:extLst>
          </p:cNvPr>
          <p:cNvSpPr>
            <a:spLocks noGrp="1"/>
          </p:cNvSpPr>
          <p:nvPr>
            <p:ph idx="1"/>
          </p:nvPr>
        </p:nvSpPr>
        <p:spPr>
          <a:xfrm>
            <a:off x="838200" y="410817"/>
            <a:ext cx="10515600" cy="5766146"/>
          </a:xfrm>
        </p:spPr>
        <p:txBody>
          <a:bodyPr>
            <a:normAutofit fontScale="92500" lnSpcReduction="10000"/>
          </a:bodyPr>
          <a:lstStyle/>
          <a:p>
            <a:pPr marL="0" indent="0" algn="l">
              <a:lnSpc>
                <a:spcPct val="150000"/>
              </a:lnSpc>
              <a:buNone/>
            </a:pPr>
            <a:r>
              <a:rPr lang="en-US" b="1" i="0" dirty="0">
                <a:solidFill>
                  <a:srgbClr val="000000"/>
                </a:solidFill>
                <a:effectLst/>
                <a:latin typeface="Helvetica Neue"/>
              </a:rPr>
              <a:t>Data Wrangling Phase:</a:t>
            </a:r>
            <a:endParaRPr lang="en-US" sz="3600" b="1" i="0" dirty="0">
              <a:solidFill>
                <a:srgbClr val="000000"/>
              </a:solidFill>
              <a:effectLst/>
              <a:latin typeface="Helvetica Neue"/>
            </a:endParaRPr>
          </a:p>
          <a:p>
            <a:pPr marL="342900" indent="-342900">
              <a:lnSpc>
                <a:spcPct val="150000"/>
              </a:lnSpc>
            </a:pPr>
            <a:r>
              <a:rPr lang="en-US" b="1" dirty="0">
                <a:solidFill>
                  <a:schemeClr val="bg1"/>
                </a:solidFill>
              </a:rPr>
              <a:t>Data wrangling is the process of cleaning and unifying messy and complex data sets for easy access and analysis. With the amount of data and data sources rapidly growing and expanding, it is getting increasingly essential for large amounts of available data to be organized for analysis.</a:t>
            </a:r>
          </a:p>
          <a:p>
            <a:pPr marL="0" indent="0">
              <a:lnSpc>
                <a:spcPct val="150000"/>
              </a:lnSpc>
              <a:buNone/>
            </a:pPr>
            <a:r>
              <a:rPr lang="en-US" b="1" dirty="0"/>
              <a:t>-Considering the next four steps regarding this phase:</a:t>
            </a:r>
          </a:p>
          <a:p>
            <a:pPr>
              <a:lnSpc>
                <a:spcPct val="150000"/>
              </a:lnSpc>
            </a:pPr>
            <a:r>
              <a:rPr lang="en-US" dirty="0"/>
              <a:t>Loading the dataset.</a:t>
            </a:r>
          </a:p>
          <a:p>
            <a:pPr>
              <a:lnSpc>
                <a:spcPct val="150000"/>
              </a:lnSpc>
            </a:pPr>
            <a:r>
              <a:rPr lang="en-US" dirty="0"/>
              <a:t>Displaying data content.</a:t>
            </a:r>
          </a:p>
          <a:p>
            <a:pPr>
              <a:lnSpc>
                <a:spcPct val="150000"/>
              </a:lnSpc>
            </a:pPr>
            <a:r>
              <a:rPr lang="en-US" dirty="0"/>
              <a:t>General data properties.</a:t>
            </a:r>
          </a:p>
          <a:p>
            <a:pPr>
              <a:lnSpc>
                <a:spcPct val="150000"/>
              </a:lnSpc>
            </a:pPr>
            <a:r>
              <a:rPr lang="en-US" dirty="0"/>
              <a:t>Cleaning phase.</a:t>
            </a:r>
          </a:p>
        </p:txBody>
      </p:sp>
    </p:spTree>
    <p:extLst>
      <p:ext uri="{BB962C8B-B14F-4D97-AF65-F5344CB8AC3E}">
        <p14:creationId xmlns:p14="http://schemas.microsoft.com/office/powerpoint/2010/main" val="308108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DB245-FB88-EC29-2BFC-F15A9837423D}"/>
              </a:ext>
            </a:extLst>
          </p:cNvPr>
          <p:cNvSpPr>
            <a:spLocks noGrp="1"/>
          </p:cNvSpPr>
          <p:nvPr>
            <p:ph idx="1"/>
          </p:nvPr>
        </p:nvSpPr>
        <p:spPr>
          <a:xfrm>
            <a:off x="211013" y="112539"/>
            <a:ext cx="11810745" cy="6842223"/>
          </a:xfrm>
        </p:spPr>
        <p:txBody>
          <a:bodyPr>
            <a:normAutofit fontScale="85000" lnSpcReduction="20000"/>
          </a:bodyPr>
          <a:lstStyle/>
          <a:p>
            <a:pPr>
              <a:lnSpc>
                <a:spcPct val="150000"/>
              </a:lnSpc>
            </a:pPr>
            <a:r>
              <a:rPr lang="en-US" b="1" dirty="0"/>
              <a:t>Loading the dataset:</a:t>
            </a:r>
          </a:p>
          <a:p>
            <a:pPr marL="0" indent="0">
              <a:lnSpc>
                <a:spcPct val="150000"/>
              </a:lnSpc>
              <a:buNone/>
            </a:pPr>
            <a:r>
              <a:rPr lang="en-US" b="1" dirty="0"/>
              <a:t>-</a:t>
            </a:r>
            <a:r>
              <a:rPr lang="en-US" sz="2400" dirty="0"/>
              <a:t>using the pandas library to load the dataset.</a:t>
            </a:r>
            <a:endParaRPr lang="en-US" b="1" dirty="0"/>
          </a:p>
          <a:p>
            <a:pPr>
              <a:lnSpc>
                <a:spcPct val="150000"/>
              </a:lnSpc>
            </a:pPr>
            <a:r>
              <a:rPr lang="en-US" b="1" dirty="0"/>
              <a:t>Displaying data content:</a:t>
            </a:r>
          </a:p>
          <a:p>
            <a:pPr marL="0" indent="0">
              <a:lnSpc>
                <a:spcPct val="150000"/>
              </a:lnSpc>
              <a:buNone/>
            </a:pPr>
            <a:r>
              <a:rPr lang="en-US" sz="2400" dirty="0"/>
              <a:t>-Displaying the first 15 rows of the dataset. </a:t>
            </a:r>
          </a:p>
          <a:p>
            <a:pPr>
              <a:lnSpc>
                <a:spcPct val="150000"/>
              </a:lnSpc>
            </a:pPr>
            <a:r>
              <a:rPr lang="en-US" b="1" dirty="0"/>
              <a:t>General properties:</a:t>
            </a:r>
          </a:p>
          <a:p>
            <a:pPr marL="0" indent="0">
              <a:lnSpc>
                <a:spcPct val="150000"/>
              </a:lnSpc>
              <a:buNone/>
            </a:pPr>
            <a:r>
              <a:rPr lang="en-US" b="1" dirty="0"/>
              <a:t>-</a:t>
            </a:r>
            <a:r>
              <a:rPr lang="en-US" sz="2400" dirty="0"/>
              <a:t>Containing:</a:t>
            </a:r>
          </a:p>
          <a:p>
            <a:pPr>
              <a:lnSpc>
                <a:spcPct val="150000"/>
              </a:lnSpc>
            </a:pPr>
            <a:r>
              <a:rPr lang="en-US" sz="2400" b="1" dirty="0"/>
              <a:t>The shape of the data, including number of rows and columns.</a:t>
            </a:r>
          </a:p>
          <a:p>
            <a:pPr marL="0" indent="0">
              <a:lnSpc>
                <a:spcPct val="150000"/>
              </a:lnSpc>
              <a:buNone/>
            </a:pPr>
            <a:r>
              <a:rPr lang="en-US" sz="2400" dirty="0"/>
              <a:t>    It contains 319795 rows and 18 columns.</a:t>
            </a:r>
          </a:p>
          <a:p>
            <a:pPr>
              <a:lnSpc>
                <a:spcPct val="150000"/>
              </a:lnSpc>
            </a:pPr>
            <a:r>
              <a:rPr lang="en-US" sz="2400" b="1" dirty="0"/>
              <a:t>Data information ,including data types and checking for any missing values.</a:t>
            </a:r>
          </a:p>
          <a:p>
            <a:pPr marL="0" indent="0">
              <a:lnSpc>
                <a:spcPct val="150000"/>
              </a:lnSpc>
              <a:buNone/>
            </a:pPr>
            <a:r>
              <a:rPr lang="en-US" sz="2400" b="1" dirty="0"/>
              <a:t>   </a:t>
            </a:r>
            <a:r>
              <a:rPr lang="en-US" sz="2400" dirty="0"/>
              <a:t>It appears no missing values in the data.</a:t>
            </a:r>
          </a:p>
          <a:p>
            <a:pPr>
              <a:lnSpc>
                <a:spcPct val="150000"/>
              </a:lnSpc>
            </a:pPr>
            <a:r>
              <a:rPr lang="en-US" sz="2400" b="1" dirty="0"/>
              <a:t>Describing the data ,includes statistical values.</a:t>
            </a:r>
          </a:p>
          <a:p>
            <a:pPr marL="0" indent="0">
              <a:lnSpc>
                <a:spcPct val="150000"/>
              </a:lnSpc>
              <a:buNone/>
            </a:pPr>
            <a:r>
              <a:rPr lang="en-US" sz="2400" b="1" dirty="0"/>
              <a:t>    </a:t>
            </a:r>
            <a:r>
              <a:rPr lang="en-US" sz="2400" dirty="0"/>
              <a:t>There is an error in "</a:t>
            </a:r>
            <a:r>
              <a:rPr lang="en-US" sz="2400" dirty="0" err="1"/>
              <a:t>SleepTime</a:t>
            </a:r>
            <a:r>
              <a:rPr lang="en-US" sz="2400" dirty="0"/>
              <a:t>" column as its maximum value is 24 hours and that’s </a:t>
            </a:r>
            <a:r>
              <a:rPr lang="en-US" sz="2400" dirty="0" err="1"/>
              <a:t>immpossible</a:t>
            </a:r>
            <a:r>
              <a:rPr lang="en-US" sz="2400" dirty="0"/>
              <a:t> (will be handled in data cleaning phase)</a:t>
            </a:r>
          </a:p>
          <a:p>
            <a:endParaRPr lang="en-US" sz="2400" b="1" dirty="0"/>
          </a:p>
        </p:txBody>
      </p:sp>
    </p:spTree>
    <p:extLst>
      <p:ext uri="{BB962C8B-B14F-4D97-AF65-F5344CB8AC3E}">
        <p14:creationId xmlns:p14="http://schemas.microsoft.com/office/powerpoint/2010/main" val="2398957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254334-1958-6321-3B9E-027502433E7F}"/>
              </a:ext>
            </a:extLst>
          </p:cNvPr>
          <p:cNvSpPr>
            <a:spLocks noGrp="1"/>
          </p:cNvSpPr>
          <p:nvPr>
            <p:ph idx="1"/>
          </p:nvPr>
        </p:nvSpPr>
        <p:spPr>
          <a:xfrm>
            <a:off x="196948" y="225286"/>
            <a:ext cx="11788726" cy="6245851"/>
          </a:xfrm>
        </p:spPr>
        <p:txBody>
          <a:bodyPr>
            <a:normAutofit lnSpcReduction="10000"/>
          </a:bodyPr>
          <a:lstStyle/>
          <a:p>
            <a:pPr>
              <a:lnSpc>
                <a:spcPct val="150000"/>
              </a:lnSpc>
            </a:pPr>
            <a:r>
              <a:rPr lang="en-US" sz="3200" b="1" dirty="0"/>
              <a:t>Cleaning phase:</a:t>
            </a:r>
          </a:p>
          <a:p>
            <a:pPr marL="0" indent="0">
              <a:lnSpc>
                <a:spcPct val="150000"/>
              </a:lnSpc>
              <a:buNone/>
            </a:pPr>
            <a:r>
              <a:rPr lang="en-US" sz="3200" b="1" dirty="0"/>
              <a:t>-</a:t>
            </a:r>
            <a:r>
              <a:rPr lang="en-US" dirty="0"/>
              <a:t>Handling the missing values and errors found in the used data during describing the data.</a:t>
            </a:r>
          </a:p>
          <a:p>
            <a:pPr marL="0" indent="0">
              <a:lnSpc>
                <a:spcPct val="150000"/>
              </a:lnSpc>
              <a:buNone/>
            </a:pPr>
            <a:r>
              <a:rPr lang="en-US" dirty="0"/>
              <a:t>In this phase we will go through several steps which are :</a:t>
            </a:r>
          </a:p>
          <a:p>
            <a:r>
              <a:rPr lang="en-US" dirty="0"/>
              <a:t>Step 1: Remove irrelevant data.</a:t>
            </a:r>
          </a:p>
          <a:p>
            <a:r>
              <a:rPr lang="en-US" dirty="0"/>
              <a:t>Step 2: De-duplicate our data.(Remove duplicates from data, using drop duplicate() function)</a:t>
            </a:r>
          </a:p>
          <a:p>
            <a:r>
              <a:rPr lang="en-US" dirty="0"/>
              <a:t>Step 3: Fix structural errors.</a:t>
            </a:r>
          </a:p>
          <a:p>
            <a:r>
              <a:rPr lang="en-US" dirty="0"/>
              <a:t>Step 4: Deal with missing data.</a:t>
            </a:r>
          </a:p>
          <a:p>
            <a:r>
              <a:rPr lang="en-US" dirty="0"/>
              <a:t>Step 5: Filter out data outliers.</a:t>
            </a:r>
          </a:p>
          <a:p>
            <a:r>
              <a:rPr lang="en-US" dirty="0"/>
              <a:t>Step 6: Validate our data</a:t>
            </a:r>
          </a:p>
          <a:p>
            <a:pPr marL="0" indent="0">
              <a:lnSpc>
                <a:spcPct val="150000"/>
              </a:lnSpc>
              <a:buNone/>
            </a:pPr>
            <a:r>
              <a:rPr lang="en-US" dirty="0"/>
              <a:t> </a:t>
            </a:r>
          </a:p>
          <a:p>
            <a:pPr marL="0" indent="0">
              <a:lnSpc>
                <a:spcPct val="150000"/>
              </a:lnSpc>
              <a:buNone/>
            </a:pPr>
            <a:endParaRPr lang="en-US" dirty="0"/>
          </a:p>
        </p:txBody>
      </p:sp>
    </p:spTree>
    <p:extLst>
      <p:ext uri="{BB962C8B-B14F-4D97-AF65-F5344CB8AC3E}">
        <p14:creationId xmlns:p14="http://schemas.microsoft.com/office/powerpoint/2010/main" val="252393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363894"/>
            <a:ext cx="9905999" cy="5427307"/>
          </a:xfrm>
        </p:spPr>
        <p:txBody>
          <a:bodyPr>
            <a:noAutofit/>
          </a:bodyPr>
          <a:lstStyle/>
          <a:p>
            <a:pPr>
              <a:lnSpc>
                <a:spcPct val="150000"/>
              </a:lnSpc>
              <a:buFont typeface="Wingdings" panose="05000000000000000000" pitchFamily="2" charset="2"/>
              <a:buChar char="§"/>
            </a:pPr>
            <a:r>
              <a:rPr lang="en-US" b="1" dirty="0"/>
              <a:t>Checking whether the data contain any duplicated rows or not and calculate the sum either ways.</a:t>
            </a:r>
          </a:p>
          <a:p>
            <a:pPr marL="0" indent="0">
              <a:lnSpc>
                <a:spcPct val="150000"/>
              </a:lnSpc>
              <a:buNone/>
            </a:pPr>
            <a:r>
              <a:rPr lang="en-US" dirty="0"/>
              <a:t>     -Found 18087 duplicated rows needs to be dropped.</a:t>
            </a:r>
          </a:p>
          <a:p>
            <a:pPr>
              <a:lnSpc>
                <a:spcPct val="150000"/>
              </a:lnSpc>
              <a:buFont typeface="Wingdings" panose="05000000000000000000" pitchFamily="2" charset="2"/>
              <a:buChar char="§"/>
            </a:pPr>
            <a:r>
              <a:rPr lang="en-US" b="1" dirty="0"/>
              <a:t>Using the </a:t>
            </a:r>
            <a:r>
              <a:rPr lang="en-US" b="1" dirty="0" err="1"/>
              <a:t>drop_duplicates</a:t>
            </a:r>
            <a:r>
              <a:rPr lang="en-US" b="1" dirty="0"/>
              <a:t> functions to drop the duplicated rows and calculating the sum.</a:t>
            </a:r>
          </a:p>
          <a:p>
            <a:pPr marL="0" indent="0">
              <a:lnSpc>
                <a:spcPct val="150000"/>
              </a:lnSpc>
              <a:buNone/>
            </a:pPr>
            <a:r>
              <a:rPr lang="en-US" dirty="0"/>
              <a:t>    -Now the number of the duplicated rows is zero.</a:t>
            </a:r>
            <a:endParaRPr lang="ar-EG" dirty="0"/>
          </a:p>
          <a:p>
            <a:pPr>
              <a:lnSpc>
                <a:spcPct val="150000"/>
              </a:lnSpc>
              <a:buFont typeface="Wingdings" panose="05000000000000000000" pitchFamily="2" charset="2"/>
              <a:buChar char="§"/>
            </a:pPr>
            <a:r>
              <a:rPr lang="en-US" b="1" dirty="0"/>
              <a:t>Checking for errors in data entry where values in </a:t>
            </a:r>
            <a:r>
              <a:rPr lang="en-US" b="1" dirty="0" err="1"/>
              <a:t>PhysicalHealth</a:t>
            </a:r>
            <a:r>
              <a:rPr lang="en-US" b="1" dirty="0"/>
              <a:t>=0 and dropping them.</a:t>
            </a:r>
          </a:p>
          <a:p>
            <a:pPr>
              <a:lnSpc>
                <a:spcPct val="150000"/>
              </a:lnSpc>
              <a:buFont typeface="Wingdings" panose="05000000000000000000" pitchFamily="2" charset="2"/>
              <a:buChar char="§"/>
            </a:pPr>
            <a:r>
              <a:rPr lang="en-US" b="1" dirty="0"/>
              <a:t>Same goes for the data entry where </a:t>
            </a:r>
            <a:r>
              <a:rPr lang="en-US" b="1" dirty="0" err="1"/>
              <a:t>MentalHealth</a:t>
            </a:r>
            <a:r>
              <a:rPr lang="en-US" b="1" dirty="0"/>
              <a:t>=0 and dropping them. </a:t>
            </a:r>
            <a:endParaRPr lang="en-US" dirty="0"/>
          </a:p>
          <a:p>
            <a:pPr>
              <a:lnSpc>
                <a:spcPct val="150000"/>
              </a:lnSpc>
            </a:pPr>
            <a:r>
              <a:rPr lang="en-US" b="1" dirty="0"/>
              <a:t>Displaying the rows containing 24 hours in “</a:t>
            </a:r>
            <a:r>
              <a:rPr lang="en-US" b="1" dirty="0" err="1"/>
              <a:t>SleepTime</a:t>
            </a:r>
            <a:r>
              <a:rPr lang="en-US" b="1" dirty="0"/>
              <a:t>” as an error.</a:t>
            </a:r>
          </a:p>
          <a:p>
            <a:pPr marL="0" indent="0">
              <a:lnSpc>
                <a:spcPct val="150000"/>
              </a:lnSpc>
              <a:buNone/>
            </a:pPr>
            <a:r>
              <a:rPr lang="en-US" dirty="0"/>
              <a:t>    -Creating a list of indices of the wrong entry rows in “</a:t>
            </a:r>
            <a:r>
              <a:rPr lang="en-US" dirty="0" err="1"/>
              <a:t>SleepTime</a:t>
            </a:r>
            <a:r>
              <a:rPr lang="en-US" dirty="0"/>
              <a:t>” to be passed to drop.</a:t>
            </a:r>
          </a:p>
          <a:p>
            <a:pPr marL="0" indent="0">
              <a:lnSpc>
                <a:spcPct val="150000"/>
              </a:lnSpc>
              <a:buNone/>
            </a:pPr>
            <a:r>
              <a:rPr lang="en-US" dirty="0"/>
              <a:t>    -Checking after for any 24 </a:t>
            </a:r>
            <a:r>
              <a:rPr lang="en-US" dirty="0" err="1"/>
              <a:t>Hrs</a:t>
            </a:r>
            <a:r>
              <a:rPr lang="en-US" dirty="0"/>
              <a:t> of “</a:t>
            </a:r>
            <a:r>
              <a:rPr lang="en-US" dirty="0" err="1"/>
              <a:t>SleepTime</a:t>
            </a:r>
            <a:r>
              <a:rPr lang="en-US" dirty="0"/>
              <a:t>” ,now there are none.</a:t>
            </a:r>
          </a:p>
          <a:p>
            <a:endParaRPr lang="en-US" dirty="0"/>
          </a:p>
        </p:txBody>
      </p:sp>
    </p:spTree>
    <p:extLst>
      <p:ext uri="{BB962C8B-B14F-4D97-AF65-F5344CB8AC3E}">
        <p14:creationId xmlns:p14="http://schemas.microsoft.com/office/powerpoint/2010/main" val="1789379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234E0-7ABA-C6B3-6D94-2223D211F34C}"/>
              </a:ext>
            </a:extLst>
          </p:cNvPr>
          <p:cNvSpPr>
            <a:spLocks noGrp="1"/>
          </p:cNvSpPr>
          <p:nvPr>
            <p:ph idx="1"/>
          </p:nvPr>
        </p:nvSpPr>
        <p:spPr>
          <a:xfrm>
            <a:off x="838200" y="196948"/>
            <a:ext cx="10515600" cy="5980015"/>
          </a:xfrm>
        </p:spPr>
        <p:txBody>
          <a:bodyPr>
            <a:normAutofit fontScale="92500"/>
          </a:bodyPr>
          <a:lstStyle/>
          <a:p>
            <a:pPr>
              <a:lnSpc>
                <a:spcPct val="150000"/>
              </a:lnSpc>
            </a:pPr>
            <a:r>
              <a:rPr lang="en-US" sz="3200" b="1" dirty="0"/>
              <a:t>Detecting outliers:</a:t>
            </a:r>
          </a:p>
          <a:p>
            <a:pPr marL="0" indent="0">
              <a:lnSpc>
                <a:spcPct val="150000"/>
              </a:lnSpc>
              <a:buNone/>
            </a:pPr>
            <a:r>
              <a:rPr lang="ar-EG" dirty="0"/>
              <a:t>-</a:t>
            </a:r>
            <a:r>
              <a:rPr lang="en-US" dirty="0"/>
              <a:t>By adding a subplot to a figure with width=16 and height=5.</a:t>
            </a:r>
          </a:p>
          <a:p>
            <a:pPr marL="0" indent="0">
              <a:lnSpc>
                <a:spcPct val="150000"/>
              </a:lnSpc>
              <a:buNone/>
            </a:pPr>
            <a:r>
              <a:rPr lang="ar-EG" dirty="0"/>
              <a:t>-</a:t>
            </a:r>
            <a:r>
              <a:rPr lang="en-US" dirty="0"/>
              <a:t>Representing the overall distribution of continuous data variables by </a:t>
            </a:r>
            <a:r>
              <a:rPr lang="en-US" dirty="0" err="1"/>
              <a:t>distplot</a:t>
            </a:r>
            <a:r>
              <a:rPr lang="en-US" dirty="0"/>
              <a:t> function.</a:t>
            </a:r>
          </a:p>
          <a:p>
            <a:pPr marL="0" indent="0">
              <a:lnSpc>
                <a:spcPct val="150000"/>
              </a:lnSpc>
              <a:buNone/>
            </a:pPr>
            <a:r>
              <a:rPr lang="ar-EG" dirty="0"/>
              <a:t>-</a:t>
            </a:r>
            <a:r>
              <a:rPr lang="en-US" dirty="0"/>
              <a:t>Used on the “BMI” attribute and “</a:t>
            </a:r>
            <a:r>
              <a:rPr lang="en-US" dirty="0" err="1"/>
              <a:t>SleepTime</a:t>
            </a:r>
            <a:r>
              <a:rPr lang="en-US" dirty="0"/>
              <a:t>” attribute.</a:t>
            </a:r>
          </a:p>
          <a:p>
            <a:pPr marL="0" indent="0">
              <a:lnSpc>
                <a:spcPct val="150000"/>
              </a:lnSpc>
              <a:buNone/>
            </a:pPr>
            <a:endParaRPr lang="ar-EG" dirty="0"/>
          </a:p>
          <a:p>
            <a:pPr>
              <a:lnSpc>
                <a:spcPct val="150000"/>
              </a:lnSpc>
            </a:pPr>
            <a:r>
              <a:rPr lang="en-US" sz="3200" b="1" dirty="0"/>
              <a:t>Removing outliers:</a:t>
            </a:r>
          </a:p>
          <a:p>
            <a:pPr marL="0" indent="0">
              <a:lnSpc>
                <a:spcPct val="150000"/>
              </a:lnSpc>
              <a:buNone/>
            </a:pPr>
            <a:r>
              <a:rPr lang="en-US" sz="3200" b="1" dirty="0"/>
              <a:t>-</a:t>
            </a:r>
            <a:r>
              <a:rPr lang="en-US" dirty="0"/>
              <a:t>Calculating the 1</a:t>
            </a:r>
            <a:r>
              <a:rPr lang="en-US" baseline="30000" dirty="0"/>
              <a:t>st</a:t>
            </a:r>
            <a:r>
              <a:rPr lang="en-US" dirty="0"/>
              <a:t> and 3</a:t>
            </a:r>
            <a:r>
              <a:rPr lang="en-US" baseline="30000" dirty="0"/>
              <a:t>rd</a:t>
            </a:r>
            <a:r>
              <a:rPr lang="en-US" dirty="0"/>
              <a:t> quartiles, the inter quartile range ,the lower and the upper limits.</a:t>
            </a:r>
          </a:p>
          <a:p>
            <a:pPr marL="0" indent="0">
              <a:lnSpc>
                <a:spcPct val="150000"/>
              </a:lnSpc>
              <a:buNone/>
            </a:pPr>
            <a:r>
              <a:rPr lang="en-US" dirty="0"/>
              <a:t>-Removing the outliers and updating the data frame.</a:t>
            </a:r>
          </a:p>
        </p:txBody>
      </p:sp>
    </p:spTree>
    <p:extLst>
      <p:ext uri="{BB962C8B-B14F-4D97-AF65-F5344CB8AC3E}">
        <p14:creationId xmlns:p14="http://schemas.microsoft.com/office/powerpoint/2010/main" val="3505553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98AFA-EE6B-412C-63A7-159545D15AEA}"/>
              </a:ext>
            </a:extLst>
          </p:cNvPr>
          <p:cNvSpPr>
            <a:spLocks noGrp="1"/>
          </p:cNvSpPr>
          <p:nvPr>
            <p:ph idx="1"/>
          </p:nvPr>
        </p:nvSpPr>
        <p:spPr>
          <a:xfrm>
            <a:off x="520507" y="309489"/>
            <a:ext cx="10959905" cy="5867474"/>
          </a:xfrm>
        </p:spPr>
        <p:txBody>
          <a:bodyPr>
            <a:normAutofit/>
          </a:bodyPr>
          <a:lstStyle/>
          <a:p>
            <a:pPr marL="0" indent="0">
              <a:lnSpc>
                <a:spcPct val="150000"/>
              </a:lnSpc>
              <a:buNone/>
            </a:pPr>
            <a:r>
              <a:rPr lang="en-US" sz="3200" b="1" dirty="0"/>
              <a:t>-Encoding binary attributes:</a:t>
            </a:r>
          </a:p>
          <a:p>
            <a:pPr>
              <a:lnSpc>
                <a:spcPct val="150000"/>
              </a:lnSpc>
            </a:pPr>
            <a:r>
              <a:rPr lang="en-US" dirty="0"/>
              <a:t>Creating an array holding the data attributes.</a:t>
            </a:r>
          </a:p>
          <a:p>
            <a:pPr>
              <a:lnSpc>
                <a:spcPct val="150000"/>
              </a:lnSpc>
            </a:pPr>
            <a:r>
              <a:rPr lang="en-US" dirty="0"/>
              <a:t>Creating a function “</a:t>
            </a:r>
            <a:r>
              <a:rPr lang="en-US" b="1" dirty="0"/>
              <a:t>encode</a:t>
            </a:r>
            <a:r>
              <a:rPr lang="en-US" dirty="0"/>
              <a:t>” with a for loop going over the data attributes to define the “</a:t>
            </a:r>
            <a:r>
              <a:rPr lang="en-US" b="1" dirty="0"/>
              <a:t>Sex</a:t>
            </a:r>
            <a:r>
              <a:rPr lang="en-US" dirty="0"/>
              <a:t>” attribute ,using the “</a:t>
            </a:r>
            <a:r>
              <a:rPr lang="en-US" b="1" dirty="0" err="1"/>
              <a:t>get_dummies</a:t>
            </a:r>
            <a:r>
              <a:rPr lang="en-US" dirty="0"/>
              <a:t>” function.</a:t>
            </a:r>
          </a:p>
          <a:p>
            <a:pPr>
              <a:lnSpc>
                <a:spcPct val="150000"/>
              </a:lnSpc>
            </a:pPr>
            <a:r>
              <a:rPr lang="en-US" dirty="0"/>
              <a:t>“</a:t>
            </a:r>
            <a:r>
              <a:rPr lang="en-US" b="1" dirty="0" err="1"/>
              <a:t>get_dummies</a:t>
            </a:r>
            <a:r>
              <a:rPr lang="en-US" dirty="0"/>
              <a:t>” function is used to convert categorical variables into indicator variables.</a:t>
            </a:r>
          </a:p>
          <a:p>
            <a:pPr marL="0" indent="0">
              <a:lnSpc>
                <a:spcPct val="150000"/>
              </a:lnSpc>
              <a:buNone/>
            </a:pPr>
            <a:r>
              <a:rPr lang="en-US" dirty="0"/>
              <a:t>   In other words converting Yes to 1 and No to 0.</a:t>
            </a:r>
          </a:p>
          <a:p>
            <a:pPr>
              <a:lnSpc>
                <a:spcPct val="150000"/>
              </a:lnSpc>
            </a:pPr>
            <a:r>
              <a:rPr lang="en-US" dirty="0"/>
              <a:t>If the “</a:t>
            </a:r>
            <a:r>
              <a:rPr lang="en-US" b="1" dirty="0"/>
              <a:t>Sex</a:t>
            </a:r>
            <a:r>
              <a:rPr lang="en-US" dirty="0"/>
              <a:t>” is “</a:t>
            </a:r>
            <a:r>
              <a:rPr lang="en-US" b="1" dirty="0"/>
              <a:t>Male</a:t>
            </a:r>
            <a:r>
              <a:rPr lang="en-US" dirty="0"/>
              <a:t>” ,will be defined as “</a:t>
            </a:r>
            <a:r>
              <a:rPr lang="en-US" b="1" dirty="0"/>
              <a:t>1</a:t>
            </a:r>
            <a:r>
              <a:rPr lang="en-US" dirty="0"/>
              <a:t>” ,otherwise(Female) will be defined as “</a:t>
            </a:r>
            <a:r>
              <a:rPr lang="en-US" b="1" dirty="0"/>
              <a:t>0</a:t>
            </a:r>
            <a:r>
              <a:rPr lang="en-US" dirty="0"/>
              <a:t>”.</a:t>
            </a:r>
          </a:p>
          <a:p>
            <a:endParaRPr lang="en-US" dirty="0"/>
          </a:p>
        </p:txBody>
      </p:sp>
    </p:spTree>
    <p:extLst>
      <p:ext uri="{BB962C8B-B14F-4D97-AF65-F5344CB8AC3E}">
        <p14:creationId xmlns:p14="http://schemas.microsoft.com/office/powerpoint/2010/main" val="1796338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3B91C6-F3F3-4A02-83F4-7E3D8F454642}"/>
              </a:ext>
            </a:extLst>
          </p:cNvPr>
          <p:cNvSpPr>
            <a:spLocks noGrp="1"/>
          </p:cNvSpPr>
          <p:nvPr>
            <p:ph idx="1"/>
          </p:nvPr>
        </p:nvSpPr>
        <p:spPr>
          <a:xfrm>
            <a:off x="0" y="0"/>
            <a:ext cx="12191999" cy="6858000"/>
          </a:xfrm>
        </p:spPr>
        <p:txBody>
          <a:bodyPr>
            <a:normAutofit fontScale="92500"/>
          </a:bodyPr>
          <a:lstStyle/>
          <a:p>
            <a:pPr marL="0" indent="0">
              <a:lnSpc>
                <a:spcPct val="150000"/>
              </a:lnSpc>
              <a:buNone/>
            </a:pPr>
            <a:r>
              <a:rPr lang="en-US" sz="3200" b="1" dirty="0"/>
              <a:t>-Checking for values of the </a:t>
            </a:r>
            <a:r>
              <a:rPr lang="en-US" sz="3200" b="1" dirty="0" err="1"/>
              <a:t>GenHealth</a:t>
            </a:r>
            <a:r>
              <a:rPr lang="en-US" sz="3200" b="1" dirty="0"/>
              <a:t> attribute:</a:t>
            </a:r>
          </a:p>
          <a:p>
            <a:pPr>
              <a:lnSpc>
                <a:spcPct val="150000"/>
              </a:lnSpc>
            </a:pPr>
            <a:r>
              <a:rPr lang="en-US" dirty="0"/>
              <a:t>Using the unique function to display the values.</a:t>
            </a:r>
          </a:p>
          <a:p>
            <a:pPr>
              <a:lnSpc>
                <a:spcPct val="150000"/>
              </a:lnSpc>
            </a:pPr>
            <a:r>
              <a:rPr lang="en-US" dirty="0"/>
              <a:t>Converting the ordinal attributes (poor ,good ,….) to numerical attributes (1,2,3,…).</a:t>
            </a:r>
          </a:p>
          <a:p>
            <a:pPr>
              <a:lnSpc>
                <a:spcPct val="150000"/>
              </a:lnSpc>
            </a:pPr>
            <a:r>
              <a:rPr lang="en-US" dirty="0"/>
              <a:t>Updating the dataset with the new </a:t>
            </a:r>
            <a:r>
              <a:rPr lang="en-US" dirty="0" err="1"/>
              <a:t>GenHealth</a:t>
            </a:r>
            <a:r>
              <a:rPr lang="en-US" dirty="0"/>
              <a:t> attribute values, using the map function.</a:t>
            </a:r>
          </a:p>
          <a:p>
            <a:pPr marL="0" indent="0">
              <a:lnSpc>
                <a:spcPct val="150000"/>
              </a:lnSpc>
              <a:buNone/>
            </a:pPr>
            <a:r>
              <a:rPr lang="en-US" sz="2800" b="1" dirty="0"/>
              <a:t>-</a:t>
            </a:r>
            <a:r>
              <a:rPr lang="en-US" sz="3200" b="1" dirty="0"/>
              <a:t>Checking</a:t>
            </a:r>
            <a:r>
              <a:rPr lang="en-US" sz="2800" b="1" dirty="0"/>
              <a:t> </a:t>
            </a:r>
            <a:r>
              <a:rPr lang="en-US" sz="3200" b="1" dirty="0"/>
              <a:t>for values of the Race attribute:</a:t>
            </a:r>
          </a:p>
          <a:p>
            <a:pPr>
              <a:lnSpc>
                <a:spcPct val="150000"/>
              </a:lnSpc>
            </a:pPr>
            <a:r>
              <a:rPr lang="en-US" dirty="0"/>
              <a:t>With the same steps with the </a:t>
            </a:r>
            <a:r>
              <a:rPr lang="en-US" dirty="0" err="1"/>
              <a:t>GenHealth</a:t>
            </a:r>
            <a:r>
              <a:rPr lang="en-US" dirty="0"/>
              <a:t> attribute.</a:t>
            </a:r>
          </a:p>
          <a:p>
            <a:pPr>
              <a:lnSpc>
                <a:spcPct val="150000"/>
              </a:lnSpc>
            </a:pPr>
            <a:r>
              <a:rPr lang="en-US" dirty="0"/>
              <a:t>Replacing the categorical values (White ,Black ,…..) with numerical values (0,1,…..).</a:t>
            </a:r>
            <a:endParaRPr lang="ar-EG" dirty="0"/>
          </a:p>
          <a:p>
            <a:pPr marL="0" indent="0">
              <a:lnSpc>
                <a:spcPct val="150000"/>
              </a:lnSpc>
              <a:buNone/>
            </a:pPr>
            <a:r>
              <a:rPr lang="en-US" sz="3200" b="1" dirty="0"/>
              <a:t>-Checking for values of the </a:t>
            </a:r>
            <a:r>
              <a:rPr lang="en-US" sz="3200" b="1" dirty="0" err="1"/>
              <a:t>AgeCategory</a:t>
            </a:r>
            <a:r>
              <a:rPr lang="en-US" sz="3200" b="1" dirty="0"/>
              <a:t> attribute:</a:t>
            </a:r>
          </a:p>
          <a:p>
            <a:pPr>
              <a:lnSpc>
                <a:spcPct val="150000"/>
              </a:lnSpc>
            </a:pPr>
            <a:r>
              <a:rPr lang="en-US" dirty="0"/>
              <a:t>With the same steps with the </a:t>
            </a:r>
            <a:r>
              <a:rPr lang="en-US" dirty="0" err="1"/>
              <a:t>GenHealth</a:t>
            </a:r>
            <a:r>
              <a:rPr lang="en-US" dirty="0"/>
              <a:t> attribute.</a:t>
            </a:r>
          </a:p>
          <a:p>
            <a:pPr>
              <a:lnSpc>
                <a:spcPct val="150000"/>
              </a:lnSpc>
            </a:pPr>
            <a:r>
              <a:rPr lang="en-US" dirty="0"/>
              <a:t>Replacing the categorical values (’55-59’, ’80 or older’ ,….) with numerical values (57,95,….).</a:t>
            </a:r>
            <a:endParaRPr lang="en-US" sz="2800" dirty="0"/>
          </a:p>
          <a:p>
            <a:pPr>
              <a:lnSpc>
                <a:spcPct val="150000"/>
              </a:lnSpc>
            </a:pPr>
            <a:endParaRPr lang="en-US" dirty="0"/>
          </a:p>
        </p:txBody>
      </p:sp>
    </p:spTree>
    <p:extLst>
      <p:ext uri="{BB962C8B-B14F-4D97-AF65-F5344CB8AC3E}">
        <p14:creationId xmlns:p14="http://schemas.microsoft.com/office/powerpoint/2010/main" val="532449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3F144-6F61-3CE9-56AD-9A9DA28C3CFF}"/>
              </a:ext>
            </a:extLst>
          </p:cNvPr>
          <p:cNvSpPr>
            <a:spLocks noGrp="1"/>
          </p:cNvSpPr>
          <p:nvPr>
            <p:ph idx="1"/>
          </p:nvPr>
        </p:nvSpPr>
        <p:spPr>
          <a:xfrm>
            <a:off x="520505" y="281354"/>
            <a:ext cx="11169747" cy="6316394"/>
          </a:xfrm>
        </p:spPr>
        <p:txBody>
          <a:bodyPr>
            <a:normAutofit fontScale="25000" lnSpcReduction="20000"/>
          </a:bodyPr>
          <a:lstStyle/>
          <a:p>
            <a:pPr marL="0" indent="0">
              <a:lnSpc>
                <a:spcPct val="150000"/>
              </a:lnSpc>
              <a:buNone/>
            </a:pPr>
            <a:r>
              <a:rPr lang="en-US" sz="12800" b="1" dirty="0"/>
              <a:t>-Creating the correlation matrix:</a:t>
            </a:r>
          </a:p>
          <a:p>
            <a:pPr>
              <a:lnSpc>
                <a:spcPct val="150000"/>
              </a:lnSpc>
            </a:pPr>
            <a:r>
              <a:rPr lang="en-US" sz="9600" dirty="0"/>
              <a:t>Creating a figure with width=15 and height=15.</a:t>
            </a:r>
          </a:p>
          <a:p>
            <a:pPr>
              <a:lnSpc>
                <a:spcPct val="150000"/>
              </a:lnSpc>
            </a:pPr>
            <a:r>
              <a:rPr lang="en-US" sz="9600" dirty="0"/>
              <a:t>Using a heatmap to plot the correlation matrix with the title “Correlation Matrix”.</a:t>
            </a:r>
          </a:p>
          <a:p>
            <a:pPr>
              <a:lnSpc>
                <a:spcPct val="150000"/>
              </a:lnSpc>
            </a:pPr>
            <a:r>
              <a:rPr lang="en-US" sz="9600" dirty="0"/>
              <a:t>A correlation heatmap is a 2D correlation matrix between 2 discrete dimensions using colored cells to represent data.</a:t>
            </a:r>
          </a:p>
          <a:p>
            <a:pPr>
              <a:lnSpc>
                <a:spcPct val="150000"/>
              </a:lnSpc>
            </a:pPr>
            <a:r>
              <a:rPr lang="en-US" sz="9600" dirty="0"/>
              <a:t>There's No Attributes With Correlation rate Greater than or equal 0.8 for +</a:t>
            </a:r>
            <a:r>
              <a:rPr lang="en-US" sz="9600" dirty="0" err="1"/>
              <a:t>ve</a:t>
            </a:r>
            <a:r>
              <a:rPr lang="en-US" sz="9600" dirty="0"/>
              <a:t> correlation.</a:t>
            </a:r>
          </a:p>
          <a:p>
            <a:pPr>
              <a:lnSpc>
                <a:spcPct val="150000"/>
              </a:lnSpc>
            </a:pPr>
            <a:r>
              <a:rPr lang="en-US" sz="9600" dirty="0"/>
              <a:t>There's No Attributes With Correlation rate less than or equal -0.8 for -</a:t>
            </a:r>
            <a:r>
              <a:rPr lang="en-US" sz="9600" dirty="0" err="1"/>
              <a:t>ve</a:t>
            </a:r>
            <a:r>
              <a:rPr lang="en-US" sz="9600" dirty="0"/>
              <a:t> correlation.</a:t>
            </a:r>
          </a:p>
          <a:p>
            <a:pPr>
              <a:lnSpc>
                <a:spcPct val="150000"/>
              </a:lnSpc>
            </a:pPr>
            <a:r>
              <a:rPr lang="en-US" sz="9600" dirty="0"/>
              <a:t>So no attributes need to be removed.</a:t>
            </a:r>
          </a:p>
          <a:p>
            <a:endParaRPr lang="en-US" dirty="0"/>
          </a:p>
        </p:txBody>
      </p:sp>
    </p:spTree>
    <p:extLst>
      <p:ext uri="{BB962C8B-B14F-4D97-AF65-F5344CB8AC3E}">
        <p14:creationId xmlns:p14="http://schemas.microsoft.com/office/powerpoint/2010/main" val="353506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BC3FD-8C28-EED9-EF04-90BD106F8AE1}"/>
              </a:ext>
            </a:extLst>
          </p:cNvPr>
          <p:cNvSpPr>
            <a:spLocks noGrp="1"/>
          </p:cNvSpPr>
          <p:nvPr>
            <p:ph idx="1"/>
          </p:nvPr>
        </p:nvSpPr>
        <p:spPr>
          <a:xfrm>
            <a:off x="450165" y="225083"/>
            <a:ext cx="11394831" cy="5951880"/>
          </a:xfrm>
        </p:spPr>
        <p:txBody>
          <a:bodyPr>
            <a:normAutofit fontScale="25000" lnSpcReduction="20000"/>
          </a:bodyPr>
          <a:lstStyle/>
          <a:p>
            <a:pPr marL="0" indent="0">
              <a:lnSpc>
                <a:spcPct val="150000"/>
              </a:lnSpc>
              <a:buNone/>
            </a:pPr>
            <a:r>
              <a:rPr lang="en-US" sz="12800" b="1" dirty="0"/>
              <a:t>-Exploratory Data Analysis:</a:t>
            </a:r>
          </a:p>
          <a:p>
            <a:pPr>
              <a:lnSpc>
                <a:spcPct val="150000"/>
              </a:lnSpc>
            </a:pPr>
            <a:r>
              <a:rPr lang="en-US" sz="8000" dirty="0"/>
              <a:t>This list of lists contains all the columns which have binary categorical values.</a:t>
            </a:r>
          </a:p>
          <a:p>
            <a:pPr>
              <a:lnSpc>
                <a:spcPct val="150000"/>
              </a:lnSpc>
            </a:pPr>
            <a:r>
              <a:rPr lang="en-US" sz="8000" dirty="0"/>
              <a:t>Creating an array of size 3 for the attributes.</a:t>
            </a:r>
          </a:p>
          <a:p>
            <a:pPr>
              <a:lnSpc>
                <a:spcPct val="150000"/>
              </a:lnSpc>
            </a:pPr>
            <a:r>
              <a:rPr lang="en-US" sz="8000" dirty="0"/>
              <a:t>Creating a “</a:t>
            </a:r>
            <a:r>
              <a:rPr lang="en-US" sz="8000" dirty="0" err="1"/>
              <a:t>printCount</a:t>
            </a:r>
            <a:r>
              <a:rPr lang="en-US" sz="8000" dirty="0"/>
              <a:t>” function, this function prints the </a:t>
            </a:r>
            <a:r>
              <a:rPr lang="en-US" sz="8000" dirty="0" err="1"/>
              <a:t>countplots</a:t>
            </a:r>
            <a:r>
              <a:rPr lang="en-US" sz="8000" dirty="0"/>
              <a:t>, counting the number of people in each category.</a:t>
            </a:r>
          </a:p>
          <a:p>
            <a:pPr>
              <a:lnSpc>
                <a:spcPct val="150000"/>
              </a:lnSpc>
            </a:pPr>
            <a:r>
              <a:rPr lang="en-US" sz="9600" b="1" dirty="0" err="1"/>
              <a:t>Countplot</a:t>
            </a:r>
            <a:r>
              <a:rPr lang="en-US" sz="8000" dirty="0"/>
              <a:t> : </a:t>
            </a:r>
            <a:r>
              <a:rPr lang="en-US" sz="9600" b="1" dirty="0"/>
              <a:t>Show the count of observations in each categorical bin using bars.</a:t>
            </a:r>
          </a:p>
          <a:p>
            <a:pPr>
              <a:lnSpc>
                <a:spcPct val="150000"/>
              </a:lnSpc>
            </a:pPr>
            <a:r>
              <a:rPr lang="en-US" sz="8000" dirty="0"/>
              <a:t>Creating a subplot with 3 columns and 3 rows with width=20 ,height=20.</a:t>
            </a:r>
          </a:p>
          <a:p>
            <a:pPr>
              <a:lnSpc>
                <a:spcPct val="150000"/>
              </a:lnSpc>
            </a:pPr>
            <a:r>
              <a:rPr lang="en-US" sz="8000" dirty="0"/>
              <a:t>Creating a nested for loop for rows and columns to:</a:t>
            </a:r>
          </a:p>
          <a:p>
            <a:pPr>
              <a:lnSpc>
                <a:spcPct val="150000"/>
              </a:lnSpc>
              <a:buFont typeface="Courier New" panose="02070309020205020404" pitchFamily="49" charset="0"/>
              <a:buChar char="o"/>
            </a:pPr>
            <a:r>
              <a:rPr lang="en-US" sz="8000" dirty="0"/>
              <a:t>Read column name from the list “column” .</a:t>
            </a:r>
          </a:p>
          <a:p>
            <a:pPr>
              <a:lnSpc>
                <a:spcPct val="150000"/>
              </a:lnSpc>
              <a:buFont typeface="Courier New" panose="02070309020205020404" pitchFamily="49" charset="0"/>
              <a:buChar char="o"/>
            </a:pPr>
            <a:r>
              <a:rPr lang="en-US" sz="8000" dirty="0"/>
              <a:t>Plotting the counts of a particular column using the “</a:t>
            </a:r>
            <a:r>
              <a:rPr lang="en-US" sz="8000" dirty="0" err="1"/>
              <a:t>countplot</a:t>
            </a:r>
            <a:r>
              <a:rPr lang="en-US" sz="8000" dirty="0"/>
              <a:t>” function , the hue parameter denotes which column decides the kind of color .</a:t>
            </a:r>
          </a:p>
          <a:p>
            <a:pPr>
              <a:lnSpc>
                <a:spcPct val="150000"/>
              </a:lnSpc>
              <a:buFont typeface="Courier New" panose="02070309020205020404" pitchFamily="49" charset="0"/>
              <a:buChar char="o"/>
            </a:pPr>
            <a:r>
              <a:rPr lang="en-US" sz="8000" dirty="0"/>
              <a:t>Setting the title of the corresponding plot along with plot number.</a:t>
            </a:r>
          </a:p>
          <a:p>
            <a:endParaRPr lang="en-US" dirty="0"/>
          </a:p>
          <a:p>
            <a:pPr marL="0" indent="0">
              <a:buNone/>
            </a:pPr>
            <a:endParaRPr lang="en-US" dirty="0"/>
          </a:p>
        </p:txBody>
      </p:sp>
    </p:spTree>
    <p:extLst>
      <p:ext uri="{BB962C8B-B14F-4D97-AF65-F5344CB8AC3E}">
        <p14:creationId xmlns:p14="http://schemas.microsoft.com/office/powerpoint/2010/main" val="2915385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1F537-7EEB-7981-AAB3-0A8D8D540577}"/>
              </a:ext>
            </a:extLst>
          </p:cNvPr>
          <p:cNvSpPr>
            <a:spLocks noGrp="1"/>
          </p:cNvSpPr>
          <p:nvPr>
            <p:ph idx="1"/>
          </p:nvPr>
        </p:nvSpPr>
        <p:spPr>
          <a:xfrm>
            <a:off x="196948" y="182880"/>
            <a:ext cx="11802794" cy="6386732"/>
          </a:xfrm>
        </p:spPr>
        <p:txBody>
          <a:bodyPr>
            <a:normAutofit fontScale="92500"/>
          </a:bodyPr>
          <a:lstStyle/>
          <a:p>
            <a:pPr marL="0" indent="0">
              <a:lnSpc>
                <a:spcPct val="150000"/>
              </a:lnSpc>
              <a:buNone/>
            </a:pPr>
            <a:r>
              <a:rPr lang="ar-EG" sz="3200" b="1" dirty="0"/>
              <a:t>-</a:t>
            </a:r>
            <a:r>
              <a:rPr lang="en-US" sz="3200" b="1" dirty="0"/>
              <a:t>Checking heart disease among races:</a:t>
            </a:r>
          </a:p>
          <a:p>
            <a:pPr>
              <a:lnSpc>
                <a:spcPct val="150000"/>
              </a:lnSpc>
            </a:pPr>
            <a:r>
              <a:rPr lang="en-US" dirty="0"/>
              <a:t>Creating a figure with width=12 and height=6.</a:t>
            </a:r>
          </a:p>
          <a:p>
            <a:pPr>
              <a:lnSpc>
                <a:spcPct val="150000"/>
              </a:lnSpc>
            </a:pPr>
            <a:r>
              <a:rPr lang="en-US" dirty="0"/>
              <a:t>Using the </a:t>
            </a:r>
            <a:r>
              <a:rPr lang="en-US" dirty="0" err="1"/>
              <a:t>countplot</a:t>
            </a:r>
            <a:r>
              <a:rPr lang="en-US" dirty="0"/>
              <a:t> function to count how many people suffer from heart disease among races and displaying it on the plot called “Variation of Heart Disease among Races”.</a:t>
            </a:r>
          </a:p>
          <a:p>
            <a:pPr>
              <a:lnSpc>
                <a:spcPct val="150000"/>
              </a:lnSpc>
            </a:pPr>
            <a:r>
              <a:rPr lang="en-US" dirty="0"/>
              <a:t>As 0 stands for white people...white people are more likely to have heart diseases.</a:t>
            </a:r>
          </a:p>
          <a:p>
            <a:pPr>
              <a:lnSpc>
                <a:spcPct val="150000"/>
              </a:lnSpc>
            </a:pPr>
            <a:endParaRPr lang="en-US" dirty="0"/>
          </a:p>
          <a:p>
            <a:pPr marL="0" indent="0">
              <a:lnSpc>
                <a:spcPct val="150000"/>
              </a:lnSpc>
              <a:buNone/>
            </a:pPr>
            <a:r>
              <a:rPr lang="en-US" sz="3200" b="1" dirty="0"/>
              <a:t>-Checking heart diseases for diabetic people:</a:t>
            </a:r>
          </a:p>
          <a:p>
            <a:pPr>
              <a:lnSpc>
                <a:spcPct val="150000"/>
              </a:lnSpc>
            </a:pPr>
            <a:r>
              <a:rPr lang="en-US" dirty="0"/>
              <a:t>Following the same steps as the previous process to display the number of diabetic people who suffer from heart diseases ,on a plot called “Variation of Heart Disease among Diabetic People”.</a:t>
            </a:r>
          </a:p>
          <a:p>
            <a:pPr>
              <a:lnSpc>
                <a:spcPct val="150000"/>
              </a:lnSpc>
            </a:pPr>
            <a:r>
              <a:rPr lang="en-US" dirty="0"/>
              <a:t>People who don't suffer from diabetes have higher risk of heart diseases.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65478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con&#10;&#10;Description automatically generated">
            <a:extLst>
              <a:ext uri="{FF2B5EF4-FFF2-40B4-BE49-F238E27FC236}">
                <a16:creationId xmlns:a16="http://schemas.microsoft.com/office/drawing/2014/main" id="{23A6E570-01C1-7D62-1FE6-879D546C9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 y="70340"/>
            <a:ext cx="11901268" cy="6710289"/>
          </a:xfrm>
          <a:prstGeom prst="rect">
            <a:avLst/>
          </a:prstGeom>
        </p:spPr>
      </p:pic>
    </p:spTree>
    <p:extLst>
      <p:ext uri="{BB962C8B-B14F-4D97-AF65-F5344CB8AC3E}">
        <p14:creationId xmlns:p14="http://schemas.microsoft.com/office/powerpoint/2010/main" val="567661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FF983-2179-6D7A-BE38-3CAAF31B6FDD}"/>
              </a:ext>
            </a:extLst>
          </p:cNvPr>
          <p:cNvSpPr>
            <a:spLocks noGrp="1"/>
          </p:cNvSpPr>
          <p:nvPr>
            <p:ph idx="1"/>
          </p:nvPr>
        </p:nvSpPr>
        <p:spPr>
          <a:xfrm>
            <a:off x="140676" y="0"/>
            <a:ext cx="12051323" cy="6858000"/>
          </a:xfrm>
        </p:spPr>
        <p:txBody>
          <a:bodyPr>
            <a:normAutofit fontScale="70000" lnSpcReduction="20000"/>
          </a:bodyPr>
          <a:lstStyle/>
          <a:p>
            <a:pPr marL="0" indent="0">
              <a:lnSpc>
                <a:spcPct val="160000"/>
              </a:lnSpc>
              <a:buNone/>
            </a:pPr>
            <a:r>
              <a:rPr lang="en-US" sz="4000" b="1" dirty="0"/>
              <a:t>-Checking heart diseases compared to general health:</a:t>
            </a:r>
          </a:p>
          <a:p>
            <a:pPr>
              <a:lnSpc>
                <a:spcPct val="160000"/>
              </a:lnSpc>
            </a:pPr>
            <a:r>
              <a:rPr lang="en-US" dirty="0"/>
              <a:t>Following the same steps as the previous process to display people</a:t>
            </a:r>
            <a:r>
              <a:rPr lang="ar-EG" dirty="0"/>
              <a:t>’</a:t>
            </a:r>
            <a:r>
              <a:rPr lang="en-US" dirty="0"/>
              <a:t>s general health and who</a:t>
            </a:r>
            <a:r>
              <a:rPr lang="ar-EG" dirty="0"/>
              <a:t>’</a:t>
            </a:r>
            <a:r>
              <a:rPr lang="en-US" dirty="0"/>
              <a:t>s likely to suffer from heart diseases ,on a plot called “Variation of Heart Disease compared to </a:t>
            </a:r>
            <a:r>
              <a:rPr lang="en-US" dirty="0" err="1"/>
              <a:t>genhealth</a:t>
            </a:r>
            <a:r>
              <a:rPr lang="en-US" dirty="0"/>
              <a:t>”.</a:t>
            </a:r>
          </a:p>
          <a:p>
            <a:pPr>
              <a:lnSpc>
                <a:spcPct val="160000"/>
              </a:lnSpc>
            </a:pPr>
            <a:r>
              <a:rPr lang="en-US" dirty="0"/>
              <a:t>People ranked with 'Excellent' health have the lowest chance of heart diseases.</a:t>
            </a:r>
          </a:p>
          <a:p>
            <a:pPr marL="0" indent="0">
              <a:lnSpc>
                <a:spcPct val="160000"/>
              </a:lnSpc>
              <a:buNone/>
            </a:pPr>
            <a:r>
              <a:rPr lang="en-US" sz="4000" dirty="0"/>
              <a:t>-</a:t>
            </a:r>
            <a:r>
              <a:rPr lang="en-US" sz="4000" b="1" dirty="0"/>
              <a:t>Checking heart diseases compared to age:</a:t>
            </a:r>
          </a:p>
          <a:p>
            <a:pPr>
              <a:lnSpc>
                <a:spcPct val="160000"/>
              </a:lnSpc>
            </a:pPr>
            <a:r>
              <a:rPr lang="en-US" dirty="0"/>
              <a:t>Following the same steps as the previous process to display people</a:t>
            </a:r>
            <a:r>
              <a:rPr lang="ar-EG" dirty="0"/>
              <a:t>’</a:t>
            </a:r>
            <a:r>
              <a:rPr lang="en-US" dirty="0"/>
              <a:t>s age and who</a:t>
            </a:r>
            <a:r>
              <a:rPr lang="ar-EG" dirty="0"/>
              <a:t>’</a:t>
            </a:r>
            <a:r>
              <a:rPr lang="en-US" dirty="0"/>
              <a:t>s likely to suffer from heart diseases ,on a plot called “Variation of Heart Disease compared to Age”.</a:t>
            </a:r>
          </a:p>
          <a:p>
            <a:pPr>
              <a:lnSpc>
                <a:spcPct val="160000"/>
              </a:lnSpc>
            </a:pPr>
            <a:r>
              <a:rPr lang="en-US" dirty="0"/>
              <a:t>-People above 80 are more likely to have heart diseases.</a:t>
            </a:r>
          </a:p>
          <a:p>
            <a:pPr>
              <a:lnSpc>
                <a:spcPct val="160000"/>
              </a:lnSpc>
            </a:pPr>
            <a:r>
              <a:rPr lang="en-US" dirty="0"/>
              <a:t>-People in range 55-75 have the lowest chance of heart diseases.</a:t>
            </a:r>
          </a:p>
          <a:p>
            <a:pPr marL="0" indent="0">
              <a:lnSpc>
                <a:spcPct val="160000"/>
              </a:lnSpc>
              <a:buNone/>
            </a:pPr>
            <a:r>
              <a:rPr lang="en-US" sz="3800" b="1" dirty="0"/>
              <a:t>-Checking heart diseases compared to sleep time factor:</a:t>
            </a:r>
          </a:p>
          <a:p>
            <a:pPr>
              <a:lnSpc>
                <a:spcPct val="160000"/>
              </a:lnSpc>
            </a:pPr>
            <a:r>
              <a:rPr lang="en-US" dirty="0"/>
              <a:t>Creating a palette with Following the same steps as the previous process with a figure named “Sleep Time vs Heart Disease” to display how many hours are good for health.</a:t>
            </a:r>
          </a:p>
          <a:p>
            <a:pPr>
              <a:lnSpc>
                <a:spcPct val="160000"/>
              </a:lnSpc>
            </a:pPr>
            <a:r>
              <a:rPr lang="en-US" dirty="0"/>
              <a:t>Seems like 7 hours of sleeping is the better for your health.</a:t>
            </a:r>
          </a:p>
          <a:p>
            <a:endParaRPr lang="en-US" dirty="0"/>
          </a:p>
          <a:p>
            <a:endParaRPr lang="en-US" dirty="0"/>
          </a:p>
          <a:p>
            <a:endParaRPr lang="en-US" dirty="0"/>
          </a:p>
        </p:txBody>
      </p:sp>
    </p:spTree>
    <p:extLst>
      <p:ext uri="{BB962C8B-B14F-4D97-AF65-F5344CB8AC3E}">
        <p14:creationId xmlns:p14="http://schemas.microsoft.com/office/powerpoint/2010/main" val="425067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30F9F-92C4-EB36-5FE3-68E5869A6E15}"/>
              </a:ext>
            </a:extLst>
          </p:cNvPr>
          <p:cNvSpPr>
            <a:spLocks noGrp="1"/>
          </p:cNvSpPr>
          <p:nvPr>
            <p:ph idx="1"/>
          </p:nvPr>
        </p:nvSpPr>
        <p:spPr>
          <a:xfrm>
            <a:off x="838200" y="267286"/>
            <a:ext cx="10515600" cy="5909677"/>
          </a:xfrm>
        </p:spPr>
        <p:txBody>
          <a:bodyPr>
            <a:normAutofit/>
          </a:bodyPr>
          <a:lstStyle/>
          <a:p>
            <a:pPr marL="0" indent="0">
              <a:lnSpc>
                <a:spcPct val="150000"/>
              </a:lnSpc>
              <a:buNone/>
            </a:pPr>
            <a:r>
              <a:rPr lang="en-US" sz="3200" b="1" dirty="0"/>
              <a:t>-Discretizing the attributes:</a:t>
            </a:r>
          </a:p>
          <a:p>
            <a:pPr>
              <a:lnSpc>
                <a:spcPct val="150000"/>
              </a:lnSpc>
            </a:pPr>
            <a:r>
              <a:rPr lang="en-US" dirty="0"/>
              <a:t>Using the </a:t>
            </a:r>
            <a:r>
              <a:rPr lang="en-US" dirty="0" err="1"/>
              <a:t>KBinsDiscretizer</a:t>
            </a:r>
            <a:r>
              <a:rPr lang="en-US" dirty="0"/>
              <a:t> function</a:t>
            </a:r>
            <a:r>
              <a:rPr lang="ar-EG" dirty="0"/>
              <a:t> </a:t>
            </a:r>
            <a:r>
              <a:rPr lang="en-US" dirty="0"/>
              <a:t>to discretize continuous features  ,creating 5 bins and returning integer values using the uniform strategy.</a:t>
            </a:r>
          </a:p>
          <a:p>
            <a:pPr>
              <a:lnSpc>
                <a:spcPct val="150000"/>
              </a:lnSpc>
            </a:pPr>
            <a:r>
              <a:rPr lang="en-US" dirty="0"/>
              <a:t>Discretizing and fitting the “BMI” attribute then mapping the discretized values (0,1,…) as categorical values (under weight ,normal,……).</a:t>
            </a:r>
          </a:p>
          <a:p>
            <a:pPr>
              <a:lnSpc>
                <a:spcPct val="150000"/>
              </a:lnSpc>
            </a:pPr>
            <a:r>
              <a:rPr lang="en-US" dirty="0"/>
              <a:t>Discretizing and fitting the “</a:t>
            </a:r>
            <a:r>
              <a:rPr lang="en-US" dirty="0" err="1"/>
              <a:t>SleepTime</a:t>
            </a:r>
            <a:r>
              <a:rPr lang="en-US" dirty="0"/>
              <a:t>” attribute then mapping the discretized values (0,1,…) as categorical values (very low, low,….).</a:t>
            </a:r>
          </a:p>
          <a:p>
            <a:endParaRPr lang="en-US" dirty="0"/>
          </a:p>
          <a:p>
            <a:pPr marL="0" indent="0">
              <a:buNone/>
            </a:pPr>
            <a:endParaRPr lang="en-US" dirty="0"/>
          </a:p>
        </p:txBody>
      </p:sp>
    </p:spTree>
    <p:extLst>
      <p:ext uri="{BB962C8B-B14F-4D97-AF65-F5344CB8AC3E}">
        <p14:creationId xmlns:p14="http://schemas.microsoft.com/office/powerpoint/2010/main" val="733015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1521-A5F2-9B3D-0ECA-A6E7101BA4D0}"/>
              </a:ext>
            </a:extLst>
          </p:cNvPr>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a:extLst>
              <a:ext uri="{FF2B5EF4-FFF2-40B4-BE49-F238E27FC236}">
                <a16:creationId xmlns:a16="http://schemas.microsoft.com/office/drawing/2014/main" id="{C0B9F984-3FF5-3603-E6D8-5EB81961BA8B}"/>
              </a:ext>
            </a:extLst>
          </p:cNvPr>
          <p:cNvSpPr>
            <a:spLocks noGrp="1"/>
          </p:cNvSpPr>
          <p:nvPr>
            <p:ph idx="1"/>
          </p:nvPr>
        </p:nvSpPr>
        <p:spPr>
          <a:xfrm>
            <a:off x="1141412" y="213108"/>
            <a:ext cx="9905999" cy="5578093"/>
          </a:xfrm>
        </p:spPr>
        <p:txBody>
          <a:bodyPr vert="horz" lIns="91440" tIns="45720" rIns="91440" bIns="45720" rtlCol="0" anchor="t">
            <a:normAutofit/>
          </a:bodyPr>
          <a:lstStyle/>
          <a:p>
            <a:r>
              <a:rPr lang="en-US" b="1" i="1" u="sng" dirty="0"/>
              <a:t>Training and Testing :</a:t>
            </a:r>
          </a:p>
          <a:p>
            <a:r>
              <a:rPr lang="en-US" dirty="0">
                <a:ea typeface="+mn-lt"/>
                <a:cs typeface="+mn-lt"/>
              </a:rPr>
              <a:t>Training data (or a training dataset) is the initial data used to train machine learning models.</a:t>
            </a:r>
            <a:endParaRPr lang="en-US" b="1" i="1" u="sng" dirty="0"/>
          </a:p>
          <a:p>
            <a:r>
              <a:rPr lang="en-US" dirty="0">
                <a:ea typeface="+mn-lt"/>
                <a:cs typeface="+mn-lt"/>
              </a:rPr>
              <a:t>Training datasets are fed to machine learning algorithms to teach them how to make predictions or perform a desired task.</a:t>
            </a:r>
            <a:endParaRPr lang="en-US" dirty="0"/>
          </a:p>
          <a:p>
            <a:r>
              <a:rPr lang="en-US" dirty="0">
                <a:ea typeface="+mn-lt"/>
                <a:cs typeface="+mn-lt"/>
              </a:rPr>
              <a:t> while testing or validation data is used to evaluate your model’s accuracy.</a:t>
            </a:r>
            <a:endParaRPr lang="en-US" b="1" i="1" u="sng" dirty="0"/>
          </a:p>
          <a:p>
            <a:pPr marL="0" indent="0">
              <a:buNone/>
            </a:pPr>
            <a:r>
              <a:rPr lang="en-US" dirty="0"/>
              <a:t>And for that we will be using KNN (K nearest neighbor ) algorithm.</a:t>
            </a:r>
            <a:endParaRPr lang="en-US" b="1" i="1" u="sng" dirty="0"/>
          </a:p>
          <a:p>
            <a:endParaRPr lang="en-US" b="1" i="1" u="sng" dirty="0"/>
          </a:p>
        </p:txBody>
      </p:sp>
    </p:spTree>
    <p:extLst>
      <p:ext uri="{BB962C8B-B14F-4D97-AF65-F5344CB8AC3E}">
        <p14:creationId xmlns:p14="http://schemas.microsoft.com/office/powerpoint/2010/main" val="1263752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BDC3-F337-0939-01E3-7A94E15F95AF}"/>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4A013889-BA7D-2926-608D-8115418E00E4}"/>
              </a:ext>
            </a:extLst>
          </p:cNvPr>
          <p:cNvSpPr>
            <a:spLocks noGrp="1"/>
          </p:cNvSpPr>
          <p:nvPr>
            <p:ph idx="1"/>
          </p:nvPr>
        </p:nvSpPr>
        <p:spPr>
          <a:xfrm>
            <a:off x="1141412" y="629032"/>
            <a:ext cx="9905999" cy="5162169"/>
          </a:xfrm>
        </p:spPr>
        <p:txBody>
          <a:bodyPr vert="horz" lIns="91440" tIns="45720" rIns="91440" bIns="45720" rtlCol="0" anchor="t">
            <a:normAutofit/>
          </a:bodyPr>
          <a:lstStyle/>
          <a:p>
            <a:r>
              <a:rPr lang="en-US" b="1" i="1" u="sng" dirty="0"/>
              <a:t>KNN algorithm:</a:t>
            </a:r>
          </a:p>
          <a:p>
            <a:r>
              <a:rPr lang="en-US" dirty="0">
                <a:ea typeface="+mn-lt"/>
                <a:cs typeface="+mn-lt"/>
              </a:rPr>
              <a:t>The k-nearest neighbors (KNN) algorithm is a simple, supervised machine learning algorithm that can be used to solve both classification and regression problems. It’s easy to implement and understand, but has a major drawback of becoming significantly slows as the size of that data in use grows that's why they call it "lazy algorithm"</a:t>
            </a:r>
          </a:p>
          <a:p>
            <a:r>
              <a:rPr lang="en-US" dirty="0">
                <a:ea typeface="+mn-lt"/>
                <a:cs typeface="+mn-lt"/>
              </a:rPr>
              <a:t>KNN works by finding the distances between a query-(point) and all the examples in the data, selecting the specified number examples (K) closest to the query, then votes for the most frequent label (in the case of classification) or averages the labels (in the case of regression)</a:t>
            </a:r>
            <a:endParaRPr lang="en-US" dirty="0"/>
          </a:p>
        </p:txBody>
      </p:sp>
    </p:spTree>
    <p:extLst>
      <p:ext uri="{BB962C8B-B14F-4D97-AF65-F5344CB8AC3E}">
        <p14:creationId xmlns:p14="http://schemas.microsoft.com/office/powerpoint/2010/main" val="2315724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BEA7-9EE5-8AF4-ED8E-6AB9B2F25135}"/>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E77CBA84-8940-5456-5B53-62DBCCE97730}"/>
              </a:ext>
            </a:extLst>
          </p:cNvPr>
          <p:cNvSpPr>
            <a:spLocks noGrp="1"/>
          </p:cNvSpPr>
          <p:nvPr>
            <p:ph idx="1"/>
          </p:nvPr>
        </p:nvSpPr>
        <p:spPr>
          <a:xfrm>
            <a:off x="1141412" y="445766"/>
            <a:ext cx="9905999" cy="5345435"/>
          </a:xfrm>
        </p:spPr>
        <p:txBody>
          <a:bodyPr vert="horz" lIns="91440" tIns="45720" rIns="91440" bIns="45720" rtlCol="0" anchor="t">
            <a:normAutofit fontScale="92500" lnSpcReduction="10000"/>
          </a:bodyPr>
          <a:lstStyle/>
          <a:p>
            <a:r>
              <a:rPr lang="en-US" dirty="0"/>
              <a:t>In our dataset :</a:t>
            </a:r>
          </a:p>
          <a:p>
            <a:r>
              <a:rPr lang="en-US" dirty="0"/>
              <a:t>We will divide our data into training sets (features ) X ,</a:t>
            </a:r>
          </a:p>
          <a:p>
            <a:r>
              <a:rPr lang="en-US" dirty="0"/>
              <a:t>And target ( validation or  testing sets ) Y</a:t>
            </a:r>
          </a:p>
          <a:p>
            <a:r>
              <a:rPr lang="en-US" dirty="0"/>
              <a:t>We will start by importing the required libraries:</a:t>
            </a:r>
          </a:p>
          <a:p>
            <a:r>
              <a:rPr lang="en-US" dirty="0"/>
              <a:t>First:</a:t>
            </a:r>
            <a:r>
              <a:rPr lang="en-US" dirty="0">
                <a:ea typeface="+mn-lt"/>
                <a:cs typeface="+mn-lt"/>
              </a:rPr>
              <a:t> </a:t>
            </a:r>
          </a:p>
          <a:p>
            <a:r>
              <a:rPr lang="en-US" b="1" i="1" u="sng" dirty="0" err="1">
                <a:ea typeface="+mn-lt"/>
                <a:cs typeface="+mn-lt"/>
              </a:rPr>
              <a:t>klearn.model_selection</a:t>
            </a:r>
            <a:r>
              <a:rPr lang="en-US" b="1" i="1" u="sng" dirty="0">
                <a:ea typeface="+mn-lt"/>
                <a:cs typeface="+mn-lt"/>
              </a:rPr>
              <a:t> import </a:t>
            </a:r>
            <a:r>
              <a:rPr lang="en-US" b="1" i="1" u="sng" dirty="0" err="1">
                <a:ea typeface="+mn-lt"/>
                <a:cs typeface="+mn-lt"/>
              </a:rPr>
              <a:t>train_test_split</a:t>
            </a:r>
            <a:r>
              <a:rPr lang="en-US" dirty="0">
                <a:ea typeface="+mn-lt"/>
                <a:cs typeface="+mn-lt"/>
              </a:rPr>
              <a:t> :</a:t>
            </a:r>
          </a:p>
          <a:p>
            <a:r>
              <a:rPr lang="en-US" dirty="0">
                <a:ea typeface="+mn-lt"/>
                <a:cs typeface="+mn-lt"/>
              </a:rPr>
              <a:t>which Split arrays or matrices into random train and test subsets.</a:t>
            </a:r>
            <a:endParaRPr lang="en-US"/>
          </a:p>
          <a:p>
            <a:r>
              <a:rPr lang="en-US" i="1" u="sng" dirty="0" err="1">
                <a:latin typeface="Consolas"/>
              </a:rPr>
              <a:t>Sklearn.neighbors</a:t>
            </a:r>
            <a:r>
              <a:rPr lang="en-US" i="1" u="sng" dirty="0" err="1"/>
              <a:t>.KNeighborsClassifier</a:t>
            </a:r>
            <a:r>
              <a:rPr lang="en-US" i="1" u="sng" dirty="0"/>
              <a:t> :</a:t>
            </a:r>
          </a:p>
          <a:p>
            <a:r>
              <a:rPr lang="en-US" dirty="0"/>
              <a:t>which </a:t>
            </a:r>
            <a:r>
              <a:rPr lang="en-US" dirty="0">
                <a:ea typeface="+mn-lt"/>
                <a:cs typeface="+mn-lt"/>
              </a:rPr>
              <a:t>Classifier implementing the k-nearest neighbors vote.</a:t>
            </a:r>
            <a:endParaRPr lang="en-US" dirty="0"/>
          </a:p>
          <a:p>
            <a:br>
              <a:rPr lang="en-US" dirty="0"/>
            </a:br>
            <a:endParaRPr lang="en-US"/>
          </a:p>
        </p:txBody>
      </p:sp>
    </p:spTree>
    <p:extLst>
      <p:ext uri="{BB962C8B-B14F-4D97-AF65-F5344CB8AC3E}">
        <p14:creationId xmlns:p14="http://schemas.microsoft.com/office/powerpoint/2010/main" val="1365638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D71D-6259-D42E-C40C-BB6B298AB10E}"/>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C9388699-CEAB-F0C8-CB8D-D614084F8503}"/>
              </a:ext>
            </a:extLst>
          </p:cNvPr>
          <p:cNvSpPr>
            <a:spLocks noGrp="1"/>
          </p:cNvSpPr>
          <p:nvPr>
            <p:ph idx="1"/>
          </p:nvPr>
        </p:nvSpPr>
        <p:spPr>
          <a:xfrm>
            <a:off x="1141412" y="561513"/>
            <a:ext cx="9905999" cy="5229688"/>
          </a:xfrm>
        </p:spPr>
        <p:txBody>
          <a:bodyPr vert="horz" lIns="91440" tIns="45720" rIns="91440" bIns="45720" rtlCol="0" anchor="t">
            <a:normAutofit/>
          </a:bodyPr>
          <a:lstStyle/>
          <a:p>
            <a:r>
              <a:rPr lang="en-US" b="1" i="1" u="sng" dirty="0" err="1">
                <a:ea typeface="+mn-lt"/>
                <a:cs typeface="+mn-lt"/>
              </a:rPr>
              <a:t>sklearn.metrics</a:t>
            </a:r>
            <a:r>
              <a:rPr lang="en-US" b="1" i="1" u="sng" dirty="0">
                <a:ea typeface="+mn-lt"/>
                <a:cs typeface="+mn-lt"/>
              </a:rPr>
              <a:t> import </a:t>
            </a:r>
            <a:r>
              <a:rPr lang="en-US" b="1" i="1" u="sng" dirty="0" err="1">
                <a:ea typeface="+mn-lt"/>
                <a:cs typeface="+mn-lt"/>
              </a:rPr>
              <a:t>accuracy_score</a:t>
            </a:r>
            <a:r>
              <a:rPr lang="en-US" b="1" i="1" u="sng" dirty="0">
                <a:ea typeface="+mn-lt"/>
                <a:cs typeface="+mn-lt"/>
              </a:rPr>
              <a:t>: </a:t>
            </a:r>
            <a:endParaRPr lang="en-US" i="1" u="sng"/>
          </a:p>
          <a:p>
            <a:r>
              <a:rPr lang="en-US" dirty="0">
                <a:ea typeface="+mn-lt"/>
                <a:cs typeface="+mn-lt"/>
              </a:rPr>
              <a:t>which is used for Accuracy classification score.</a:t>
            </a:r>
            <a:endParaRPr lang="en-US"/>
          </a:p>
          <a:p>
            <a:r>
              <a:rPr lang="en-US" dirty="0">
                <a:ea typeface="+mn-lt"/>
                <a:cs typeface="+mn-lt"/>
              </a:rPr>
              <a:t>In multilabel classification, this function computes subset accuracy: the set of labels predicted for a sample must </a:t>
            </a:r>
            <a:r>
              <a:rPr lang="en-US" i="1" dirty="0">
                <a:ea typeface="+mn-lt"/>
                <a:cs typeface="+mn-lt"/>
              </a:rPr>
              <a:t>exactly</a:t>
            </a:r>
            <a:r>
              <a:rPr lang="en-US" dirty="0">
                <a:ea typeface="+mn-lt"/>
                <a:cs typeface="+mn-lt"/>
              </a:rPr>
              <a:t> match the corresponding set of labels in </a:t>
            </a:r>
            <a:r>
              <a:rPr lang="en-US" dirty="0" err="1">
                <a:ea typeface="+mn-lt"/>
                <a:cs typeface="+mn-lt"/>
              </a:rPr>
              <a:t>y_true</a:t>
            </a:r>
            <a:endParaRPr lang="en-US"/>
          </a:p>
          <a:p>
            <a:r>
              <a:rPr lang="en-US" b="1" i="1" u="sng" dirty="0" err="1">
                <a:ea typeface="+mn-lt"/>
                <a:cs typeface="+mn-lt"/>
              </a:rPr>
              <a:t>sklearn.metrics</a:t>
            </a:r>
            <a:r>
              <a:rPr lang="en-US" b="1" i="1" u="sng" dirty="0">
                <a:ea typeface="+mn-lt"/>
                <a:cs typeface="+mn-lt"/>
              </a:rPr>
              <a:t> import </a:t>
            </a:r>
            <a:r>
              <a:rPr lang="en-US" b="1" i="1" u="sng" dirty="0" err="1">
                <a:ea typeface="+mn-lt"/>
                <a:cs typeface="+mn-lt"/>
              </a:rPr>
              <a:t>confusion_matrix</a:t>
            </a:r>
            <a:r>
              <a:rPr lang="en-US" dirty="0">
                <a:ea typeface="+mn-lt"/>
                <a:cs typeface="+mn-lt"/>
              </a:rPr>
              <a:t>: </a:t>
            </a:r>
          </a:p>
          <a:p>
            <a:r>
              <a:rPr lang="en-US" dirty="0">
                <a:ea typeface="+mn-lt"/>
                <a:cs typeface="+mn-lt"/>
              </a:rPr>
              <a:t>Compute confusion matrix to evaluate the accuracy of a classification.</a:t>
            </a:r>
            <a:endParaRPr lang="en-US"/>
          </a:p>
          <a:p>
            <a:r>
              <a:rPr lang="en-US" dirty="0">
                <a:ea typeface="+mn-lt"/>
                <a:cs typeface="+mn-lt"/>
              </a:rPr>
              <a:t>By definition a confusion matrix C is such that </a:t>
            </a:r>
            <a:r>
              <a:rPr lang="en-US" dirty="0" err="1">
                <a:ea typeface="+mn-lt"/>
                <a:cs typeface="+mn-lt"/>
              </a:rPr>
              <a:t>Ci,j</a:t>
            </a:r>
            <a:r>
              <a:rPr lang="en-US" dirty="0">
                <a:ea typeface="+mn-lt"/>
                <a:cs typeface="+mn-lt"/>
              </a:rPr>
              <a:t> is equal to the number of observations known to be in group </a:t>
            </a:r>
            <a:r>
              <a:rPr lang="en-US" dirty="0" err="1">
                <a:ea typeface="+mn-lt"/>
                <a:cs typeface="+mn-lt"/>
              </a:rPr>
              <a:t>i</a:t>
            </a:r>
            <a:r>
              <a:rPr lang="en-US" dirty="0">
                <a:ea typeface="+mn-lt"/>
                <a:cs typeface="+mn-lt"/>
              </a:rPr>
              <a:t> and predicted to be in group J</a:t>
            </a:r>
            <a:endParaRPr lang="en-US" dirty="0"/>
          </a:p>
          <a:p>
            <a:endParaRPr lang="en-US" dirty="0"/>
          </a:p>
        </p:txBody>
      </p:sp>
    </p:spTree>
    <p:extLst>
      <p:ext uri="{BB962C8B-B14F-4D97-AF65-F5344CB8AC3E}">
        <p14:creationId xmlns:p14="http://schemas.microsoft.com/office/powerpoint/2010/main" val="334607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3667-0E18-5E78-271D-E6196260BA9A}"/>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237BB888-ADB8-3883-A467-F9900AE0A583}"/>
              </a:ext>
            </a:extLst>
          </p:cNvPr>
          <p:cNvSpPr>
            <a:spLocks noGrp="1"/>
          </p:cNvSpPr>
          <p:nvPr>
            <p:ph idx="1"/>
          </p:nvPr>
        </p:nvSpPr>
        <p:spPr>
          <a:xfrm>
            <a:off x="1141412" y="619386"/>
            <a:ext cx="9905999" cy="5171815"/>
          </a:xfrm>
        </p:spPr>
        <p:txBody>
          <a:bodyPr vert="horz" lIns="91440" tIns="45720" rIns="91440" bIns="45720" rtlCol="0" anchor="t">
            <a:normAutofit/>
          </a:bodyPr>
          <a:lstStyle/>
          <a:p>
            <a:r>
              <a:rPr lang="en-US" b="1" i="1" u="sng" dirty="0" err="1">
                <a:ea typeface="+mn-lt"/>
                <a:cs typeface="+mn-lt"/>
              </a:rPr>
              <a:t>sklearn.metrics</a:t>
            </a:r>
            <a:r>
              <a:rPr lang="en-US" b="1" i="1" u="sng" dirty="0">
                <a:ea typeface="+mn-lt"/>
                <a:cs typeface="+mn-lt"/>
              </a:rPr>
              <a:t> import </a:t>
            </a:r>
            <a:r>
              <a:rPr lang="en-US" b="1" i="1" u="sng" dirty="0" err="1">
                <a:ea typeface="+mn-lt"/>
                <a:cs typeface="+mn-lt"/>
              </a:rPr>
              <a:t>precision_score,recall_score</a:t>
            </a:r>
            <a:r>
              <a:rPr lang="en-US" b="1" i="1" u="sng" dirty="0">
                <a:ea typeface="+mn-lt"/>
                <a:cs typeface="+mn-lt"/>
              </a:rPr>
              <a:t>: </a:t>
            </a:r>
            <a:endParaRPr lang="en-US" b="1" i="1" u="sng"/>
          </a:p>
          <a:p>
            <a:r>
              <a:rPr lang="en-US" dirty="0">
                <a:ea typeface="+mn-lt"/>
                <a:cs typeface="+mn-lt"/>
              </a:rPr>
              <a:t>Compute the recall.</a:t>
            </a:r>
            <a:endParaRPr lang="en-US"/>
          </a:p>
          <a:p>
            <a:r>
              <a:rPr lang="en-US" dirty="0">
                <a:ea typeface="+mn-lt"/>
                <a:cs typeface="+mn-lt"/>
              </a:rPr>
              <a:t>The recall is the ratio </a:t>
            </a:r>
            <a:r>
              <a:rPr lang="en-US" dirty="0" err="1">
                <a:latin typeface="Consolas"/>
                <a:ea typeface="+mn-lt"/>
                <a:cs typeface="+mn-lt"/>
              </a:rPr>
              <a:t>tp</a:t>
            </a:r>
            <a:r>
              <a:rPr lang="en-US" dirty="0">
                <a:latin typeface="Consolas"/>
                <a:ea typeface="+mn-lt"/>
                <a:cs typeface="+mn-lt"/>
              </a:rPr>
              <a:t> / (</a:t>
            </a:r>
            <a:r>
              <a:rPr lang="en-US" dirty="0" err="1">
                <a:latin typeface="Consolas"/>
                <a:ea typeface="+mn-lt"/>
                <a:cs typeface="+mn-lt"/>
              </a:rPr>
              <a:t>tp</a:t>
            </a:r>
            <a:r>
              <a:rPr lang="en-US" dirty="0">
                <a:latin typeface="Consolas"/>
                <a:ea typeface="+mn-lt"/>
                <a:cs typeface="+mn-lt"/>
              </a:rPr>
              <a:t> + </a:t>
            </a:r>
            <a:r>
              <a:rPr lang="en-US" dirty="0" err="1">
                <a:latin typeface="Consolas"/>
                <a:ea typeface="+mn-lt"/>
                <a:cs typeface="+mn-lt"/>
              </a:rPr>
              <a:t>fn</a:t>
            </a:r>
            <a:r>
              <a:rPr lang="en-US" dirty="0">
                <a:latin typeface="Consolas"/>
                <a:ea typeface="+mn-lt"/>
                <a:cs typeface="+mn-lt"/>
              </a:rPr>
              <a:t>)</a:t>
            </a:r>
            <a:r>
              <a:rPr lang="en-US" dirty="0">
                <a:ea typeface="+mn-lt"/>
                <a:cs typeface="+mn-lt"/>
              </a:rPr>
              <a:t> where </a:t>
            </a:r>
            <a:r>
              <a:rPr lang="en-US" dirty="0" err="1">
                <a:latin typeface="Consolas"/>
                <a:ea typeface="+mn-lt"/>
                <a:cs typeface="+mn-lt"/>
              </a:rPr>
              <a:t>tp</a:t>
            </a:r>
            <a:r>
              <a:rPr lang="en-US" dirty="0">
                <a:ea typeface="+mn-lt"/>
                <a:cs typeface="+mn-lt"/>
              </a:rPr>
              <a:t> is the number of true positives and </a:t>
            </a:r>
            <a:r>
              <a:rPr lang="en-US" dirty="0" err="1">
                <a:latin typeface="Consolas"/>
                <a:ea typeface="+mn-lt"/>
                <a:cs typeface="+mn-lt"/>
              </a:rPr>
              <a:t>fn</a:t>
            </a:r>
            <a:r>
              <a:rPr lang="en-US" dirty="0">
                <a:ea typeface="+mn-lt"/>
                <a:cs typeface="+mn-lt"/>
              </a:rPr>
              <a:t> the number of false negatives. The recall is intuitively the ability of the classifier to find all the positive samples.</a:t>
            </a:r>
          </a:p>
          <a:p>
            <a:r>
              <a:rPr lang="en-US" dirty="0">
                <a:ea typeface="+mn-lt"/>
                <a:cs typeface="+mn-lt"/>
              </a:rPr>
              <a:t>The best value is 1 and the worst value is 0.</a:t>
            </a:r>
          </a:p>
          <a:p>
            <a:endParaRPr lang="en-US" dirty="0"/>
          </a:p>
        </p:txBody>
      </p:sp>
    </p:spTree>
    <p:extLst>
      <p:ext uri="{BB962C8B-B14F-4D97-AF65-F5344CB8AC3E}">
        <p14:creationId xmlns:p14="http://schemas.microsoft.com/office/powerpoint/2010/main" val="3985859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A4AD-CA77-DC48-9DDA-E70488737BCD}"/>
              </a:ext>
            </a:extLst>
          </p:cNvPr>
          <p:cNvSpPr>
            <a:spLocks noGrp="1"/>
          </p:cNvSpPr>
          <p:nvPr>
            <p:ph type="title"/>
          </p:nvPr>
        </p:nvSpPr>
        <p:spPr/>
        <p:txBody>
          <a:bodyPr/>
          <a:lstStyle/>
          <a:p>
            <a:br>
              <a:rPr lang="en-US" dirty="0"/>
            </a:br>
            <a:endParaRPr lang="en-US"/>
          </a:p>
        </p:txBody>
      </p:sp>
      <p:sp>
        <p:nvSpPr>
          <p:cNvPr id="3" name="Content Placeholder 2">
            <a:extLst>
              <a:ext uri="{FF2B5EF4-FFF2-40B4-BE49-F238E27FC236}">
                <a16:creationId xmlns:a16="http://schemas.microsoft.com/office/drawing/2014/main" id="{DD4EA5D5-E5D8-714B-D189-0C1540303A26}"/>
              </a:ext>
            </a:extLst>
          </p:cNvPr>
          <p:cNvSpPr>
            <a:spLocks noGrp="1"/>
          </p:cNvSpPr>
          <p:nvPr>
            <p:ph idx="1"/>
          </p:nvPr>
        </p:nvSpPr>
        <p:spPr>
          <a:xfrm>
            <a:off x="1141412" y="349310"/>
            <a:ext cx="9905999" cy="5441891"/>
          </a:xfrm>
        </p:spPr>
        <p:txBody>
          <a:bodyPr vert="horz" lIns="91440" tIns="45720" rIns="91440" bIns="45720" rtlCol="0" anchor="t">
            <a:normAutofit/>
          </a:bodyPr>
          <a:lstStyle/>
          <a:p>
            <a:r>
              <a:rPr lang="en-US" b="1" i="1" u="sng" dirty="0"/>
              <a:t>The Code :</a:t>
            </a:r>
          </a:p>
          <a:p>
            <a:r>
              <a:rPr lang="en-US" dirty="0">
                <a:ea typeface="+mn-lt"/>
                <a:cs typeface="+mn-lt"/>
              </a:rPr>
              <a:t>#splitting data into training and test data with ratio 8:2 (</a:t>
            </a:r>
            <a:r>
              <a:rPr lang="en-US" dirty="0" err="1">
                <a:ea typeface="+mn-lt"/>
                <a:cs typeface="+mn-lt"/>
              </a:rPr>
              <a:t>train:test</a:t>
            </a:r>
            <a:r>
              <a:rPr lang="en-US" dirty="0">
                <a:ea typeface="+mn-lt"/>
                <a:cs typeface="+mn-lt"/>
              </a:rPr>
              <a:t>)</a:t>
            </a:r>
            <a:endParaRPr lang="en-US" b="1" i="1" u="sng" dirty="0"/>
          </a:p>
          <a:p>
            <a:r>
              <a:rPr lang="en-US" dirty="0" err="1">
                <a:ea typeface="+mn-lt"/>
                <a:cs typeface="+mn-lt"/>
              </a:rPr>
              <a:t>X_train</a:t>
            </a:r>
            <a:r>
              <a:rPr lang="en-US" dirty="0">
                <a:ea typeface="+mn-lt"/>
                <a:cs typeface="+mn-lt"/>
              </a:rPr>
              <a:t>, </a:t>
            </a:r>
            <a:r>
              <a:rPr lang="en-US" dirty="0" err="1">
                <a:ea typeface="+mn-lt"/>
                <a:cs typeface="+mn-lt"/>
              </a:rPr>
              <a:t>X_test</a:t>
            </a:r>
            <a:r>
              <a:rPr lang="en-US" dirty="0">
                <a:ea typeface="+mn-lt"/>
                <a:cs typeface="+mn-lt"/>
              </a:rPr>
              <a:t>, </a:t>
            </a:r>
            <a:r>
              <a:rPr lang="en-US" dirty="0" err="1">
                <a:ea typeface="+mn-lt"/>
                <a:cs typeface="+mn-lt"/>
              </a:rPr>
              <a:t>y_train</a:t>
            </a:r>
            <a:r>
              <a:rPr lang="en-US" dirty="0">
                <a:ea typeface="+mn-lt"/>
                <a:cs typeface="+mn-lt"/>
              </a:rPr>
              <a:t>, </a:t>
            </a:r>
            <a:r>
              <a:rPr lang="en-US" dirty="0" err="1">
                <a:ea typeface="+mn-lt"/>
                <a:cs typeface="+mn-lt"/>
              </a:rPr>
              <a:t>y_test</a:t>
            </a:r>
            <a:r>
              <a:rPr lang="en-US" dirty="0">
                <a:ea typeface="+mn-lt"/>
                <a:cs typeface="+mn-lt"/>
              </a:rPr>
              <a:t> = </a:t>
            </a:r>
            <a:r>
              <a:rPr lang="en-US" dirty="0" err="1">
                <a:ea typeface="+mn-lt"/>
                <a:cs typeface="+mn-lt"/>
              </a:rPr>
              <a:t>train_test_split</a:t>
            </a:r>
            <a:r>
              <a:rPr lang="en-US" dirty="0">
                <a:ea typeface="+mn-lt"/>
                <a:cs typeface="+mn-lt"/>
              </a:rPr>
              <a:t>(</a:t>
            </a:r>
            <a:endParaRPr lang="en-US" b="1" i="1" u="sng" dirty="0"/>
          </a:p>
          <a:p>
            <a:r>
              <a:rPr lang="en-US" dirty="0">
                <a:ea typeface="+mn-lt"/>
                <a:cs typeface="+mn-lt"/>
              </a:rPr>
              <a:t>             x, y, </a:t>
            </a:r>
            <a:r>
              <a:rPr lang="en-US" dirty="0" err="1">
                <a:ea typeface="+mn-lt"/>
                <a:cs typeface="+mn-lt"/>
              </a:rPr>
              <a:t>test_size</a:t>
            </a:r>
            <a:r>
              <a:rPr lang="en-US" dirty="0">
                <a:ea typeface="+mn-lt"/>
                <a:cs typeface="+mn-lt"/>
              </a:rPr>
              <a:t> = 0.2, </a:t>
            </a:r>
            <a:r>
              <a:rPr lang="en-US" dirty="0" err="1">
                <a:ea typeface="+mn-lt"/>
                <a:cs typeface="+mn-lt"/>
              </a:rPr>
              <a:t>random_state</a:t>
            </a:r>
            <a:r>
              <a:rPr lang="en-US" dirty="0">
                <a:ea typeface="+mn-lt"/>
                <a:cs typeface="+mn-lt"/>
              </a:rPr>
              <a:t>=42)</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9BCC2AD0-7AE4-F474-5F21-CDEC7C721BB0}"/>
              </a:ext>
            </a:extLst>
          </p:cNvPr>
          <p:cNvPicPr>
            <a:picLocks noChangeAspect="1"/>
          </p:cNvPicPr>
          <p:nvPr/>
        </p:nvPicPr>
        <p:blipFill>
          <a:blip r:embed="rId2"/>
          <a:stretch>
            <a:fillRect/>
          </a:stretch>
        </p:blipFill>
        <p:spPr>
          <a:xfrm>
            <a:off x="79331" y="2561133"/>
            <a:ext cx="11939391" cy="4074586"/>
          </a:xfrm>
          <a:prstGeom prst="rect">
            <a:avLst/>
          </a:prstGeom>
        </p:spPr>
      </p:pic>
    </p:spTree>
    <p:extLst>
      <p:ext uri="{BB962C8B-B14F-4D97-AF65-F5344CB8AC3E}">
        <p14:creationId xmlns:p14="http://schemas.microsoft.com/office/powerpoint/2010/main" val="1362119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484F-C3FC-86D1-68EC-B6BF9281E358}"/>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C282EAD3-9A6B-BAF2-61B8-BD653FC06B90}"/>
              </a:ext>
            </a:extLst>
          </p:cNvPr>
          <p:cNvSpPr>
            <a:spLocks noGrp="1"/>
          </p:cNvSpPr>
          <p:nvPr>
            <p:ph idx="1"/>
          </p:nvPr>
        </p:nvSpPr>
        <p:spPr>
          <a:xfrm>
            <a:off x="1141412" y="161816"/>
            <a:ext cx="9905999" cy="6276563"/>
          </a:xfrm>
        </p:spPr>
        <p:txBody>
          <a:bodyPr vert="horz" lIns="91440" tIns="45720" rIns="91440" bIns="45720" rtlCol="0" anchor="t">
            <a:normAutofit/>
          </a:bodyPr>
          <a:lstStyle/>
          <a:p>
            <a:r>
              <a:rPr lang="en-US" dirty="0">
                <a:ea typeface="+mn-lt"/>
                <a:cs typeface="+mn-lt"/>
              </a:rPr>
              <a:t># declaring a object of K Neighbors Classifier class</a:t>
            </a:r>
            <a:endParaRPr lang="en-US" dirty="0"/>
          </a:p>
        </p:txBody>
      </p:sp>
      <p:pic>
        <p:nvPicPr>
          <p:cNvPr id="4" name="Picture 4" descr="A picture containing chart&#10;&#10;Description automatically generated">
            <a:extLst>
              <a:ext uri="{FF2B5EF4-FFF2-40B4-BE49-F238E27FC236}">
                <a16:creationId xmlns:a16="http://schemas.microsoft.com/office/drawing/2014/main" id="{BD7655EA-DFCF-AFF7-2628-B626BFFDD260}"/>
              </a:ext>
            </a:extLst>
          </p:cNvPr>
          <p:cNvPicPr>
            <a:picLocks noChangeAspect="1"/>
          </p:cNvPicPr>
          <p:nvPr/>
        </p:nvPicPr>
        <p:blipFill>
          <a:blip r:embed="rId2"/>
          <a:stretch>
            <a:fillRect/>
          </a:stretch>
        </p:blipFill>
        <p:spPr>
          <a:xfrm>
            <a:off x="392482" y="854850"/>
            <a:ext cx="11166953" cy="5743288"/>
          </a:xfrm>
          <a:prstGeom prst="rect">
            <a:avLst/>
          </a:prstGeom>
        </p:spPr>
      </p:pic>
    </p:spTree>
    <p:extLst>
      <p:ext uri="{BB962C8B-B14F-4D97-AF65-F5344CB8AC3E}">
        <p14:creationId xmlns:p14="http://schemas.microsoft.com/office/powerpoint/2010/main" val="2851806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E444-D055-5E44-4290-89E88DCD659C}"/>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5328D620-1715-966C-098E-80564F5DB702}"/>
              </a:ext>
            </a:extLst>
          </p:cNvPr>
          <p:cNvSpPr>
            <a:spLocks noGrp="1"/>
          </p:cNvSpPr>
          <p:nvPr>
            <p:ph idx="1"/>
          </p:nvPr>
        </p:nvSpPr>
        <p:spPr>
          <a:xfrm>
            <a:off x="1141412" y="621104"/>
            <a:ext cx="9905999" cy="5170097"/>
          </a:xfrm>
        </p:spPr>
        <p:txBody>
          <a:bodyPr vert="horz" lIns="91440" tIns="45720" rIns="91440" bIns="45720" rtlCol="0" anchor="t">
            <a:normAutofit/>
          </a:bodyPr>
          <a:lstStyle/>
          <a:p>
            <a:r>
              <a:rPr lang="en-US" b="1" dirty="0">
                <a:ea typeface="+mn-lt"/>
                <a:cs typeface="+mn-lt"/>
              </a:rPr>
              <a:t>First: the code printed the confusion matrix which is compares the actual target values with those predicted by the KNN algorithm</a:t>
            </a:r>
            <a:endParaRPr lang="en-US" dirty="0"/>
          </a:p>
          <a:p>
            <a:r>
              <a:rPr lang="en-US" dirty="0">
                <a:ea typeface="+mn-lt"/>
                <a:cs typeface="+mn-lt"/>
              </a:rPr>
              <a:t>-TN (True </a:t>
            </a:r>
            <a:r>
              <a:rPr lang="en-US" dirty="0" err="1">
                <a:ea typeface="+mn-lt"/>
                <a:cs typeface="+mn-lt"/>
              </a:rPr>
              <a:t>NoHeartDisease</a:t>
            </a:r>
            <a:r>
              <a:rPr lang="en-US" dirty="0">
                <a:ea typeface="+mn-lt"/>
                <a:cs typeface="+mn-lt"/>
              </a:rPr>
              <a:t>): 51546 (Values that actually have heart diseases)</a:t>
            </a:r>
            <a:endParaRPr lang="en-US" dirty="0"/>
          </a:p>
          <a:p>
            <a:r>
              <a:rPr lang="en-US" dirty="0">
                <a:ea typeface="+mn-lt"/>
                <a:cs typeface="+mn-lt"/>
              </a:rPr>
              <a:t>-FP (False </a:t>
            </a:r>
            <a:r>
              <a:rPr lang="en-US" dirty="0" err="1">
                <a:ea typeface="+mn-lt"/>
                <a:cs typeface="+mn-lt"/>
              </a:rPr>
              <a:t>HeartDisease</a:t>
            </a:r>
            <a:r>
              <a:rPr lang="en-US" dirty="0">
                <a:ea typeface="+mn-lt"/>
                <a:cs typeface="+mn-lt"/>
              </a:rPr>
              <a:t>): 596 (represents the number of misclassified patients with the disease but actually they are healthy)</a:t>
            </a:r>
            <a:endParaRPr lang="en-US" dirty="0"/>
          </a:p>
          <a:p>
            <a:r>
              <a:rPr lang="en-US" dirty="0">
                <a:ea typeface="+mn-lt"/>
                <a:cs typeface="+mn-lt"/>
              </a:rPr>
              <a:t>-TN (True </a:t>
            </a:r>
            <a:r>
              <a:rPr lang="en-US" dirty="0" err="1">
                <a:ea typeface="+mn-lt"/>
                <a:cs typeface="+mn-lt"/>
              </a:rPr>
              <a:t>HeartDisease</a:t>
            </a:r>
            <a:r>
              <a:rPr lang="en-US" dirty="0">
                <a:ea typeface="+mn-lt"/>
                <a:cs typeface="+mn-lt"/>
              </a:rPr>
              <a:t>): 379 (Number of patients which are </a:t>
            </a:r>
            <a:r>
              <a:rPr lang="en-US" dirty="0" err="1">
                <a:ea typeface="+mn-lt"/>
                <a:cs typeface="+mn-lt"/>
              </a:rPr>
              <a:t>truely</a:t>
            </a:r>
            <a:r>
              <a:rPr lang="en-US" dirty="0">
                <a:ea typeface="+mn-lt"/>
                <a:cs typeface="+mn-lt"/>
              </a:rPr>
              <a:t> predicted with heart disease)</a:t>
            </a:r>
            <a:endParaRPr lang="en-US" dirty="0"/>
          </a:p>
          <a:p>
            <a:r>
              <a:rPr lang="en-US" dirty="0">
                <a:ea typeface="+mn-lt"/>
                <a:cs typeface="+mn-lt"/>
              </a:rPr>
              <a:t>-FN (False </a:t>
            </a:r>
            <a:r>
              <a:rPr lang="en-US" dirty="0" err="1">
                <a:ea typeface="+mn-lt"/>
                <a:cs typeface="+mn-lt"/>
              </a:rPr>
              <a:t>NoHeartDisease</a:t>
            </a:r>
            <a:r>
              <a:rPr lang="en-US" dirty="0">
                <a:ea typeface="+mn-lt"/>
                <a:cs typeface="+mn-lt"/>
              </a:rPr>
              <a:t>): 4723 (Number of patients misclassified as healthy but actually they are suffering from the disease)</a:t>
            </a:r>
            <a:endParaRPr lang="en-US" dirty="0"/>
          </a:p>
          <a:p>
            <a:endParaRPr lang="en-US" dirty="0"/>
          </a:p>
        </p:txBody>
      </p:sp>
    </p:spTree>
    <p:extLst>
      <p:ext uri="{BB962C8B-B14F-4D97-AF65-F5344CB8AC3E}">
        <p14:creationId xmlns:p14="http://schemas.microsoft.com/office/powerpoint/2010/main" val="311064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4485-8F72-0AAF-1CEB-01AAC6FC795A}"/>
              </a:ext>
            </a:extLst>
          </p:cNvPr>
          <p:cNvSpPr>
            <a:spLocks noGrp="1"/>
          </p:cNvSpPr>
          <p:nvPr>
            <p:ph type="title"/>
          </p:nvPr>
        </p:nvSpPr>
        <p:spPr>
          <a:xfrm>
            <a:off x="758688" y="365125"/>
            <a:ext cx="10515600" cy="1325563"/>
          </a:xfrm>
        </p:spPr>
        <p:txBody>
          <a:bodyPr>
            <a:normAutofit/>
          </a:bodyPr>
          <a:lstStyle/>
          <a:p>
            <a:pPr algn="ctr" fontAlgn="base"/>
            <a:r>
              <a:rPr lang="en-US" b="1" dirty="0"/>
              <a:t>Introduction to the used dataset</a:t>
            </a:r>
            <a:br>
              <a:rPr lang="en-US" dirty="0"/>
            </a:br>
            <a:r>
              <a:rPr lang="en-US" sz="4000" dirty="0"/>
              <a:t> </a:t>
            </a:r>
            <a:r>
              <a:rPr lang="en-US" sz="3600" dirty="0"/>
              <a:t>(</a:t>
            </a:r>
            <a:r>
              <a:rPr lang="en-US" sz="3600" b="0" i="0" dirty="0">
                <a:solidFill>
                  <a:srgbClr val="000000"/>
                </a:solidFill>
                <a:effectLst/>
                <a:latin typeface="Inter"/>
              </a:rPr>
              <a:t>Key Indicators of Heart Disease</a:t>
            </a:r>
            <a:r>
              <a:rPr lang="en-US" sz="3600" dirty="0"/>
              <a:t>)</a:t>
            </a:r>
          </a:p>
        </p:txBody>
      </p:sp>
      <p:sp>
        <p:nvSpPr>
          <p:cNvPr id="3" name="Content Placeholder 2">
            <a:extLst>
              <a:ext uri="{FF2B5EF4-FFF2-40B4-BE49-F238E27FC236}">
                <a16:creationId xmlns:a16="http://schemas.microsoft.com/office/drawing/2014/main" id="{7F0FD0F8-0E13-42F2-8ED7-42CDA9531276}"/>
              </a:ext>
            </a:extLst>
          </p:cNvPr>
          <p:cNvSpPr>
            <a:spLocks noGrp="1"/>
          </p:cNvSpPr>
          <p:nvPr>
            <p:ph idx="1"/>
          </p:nvPr>
        </p:nvSpPr>
        <p:spPr>
          <a:xfrm>
            <a:off x="0" y="2223198"/>
            <a:ext cx="12192000" cy="4257116"/>
          </a:xfrm>
        </p:spPr>
        <p:txBody>
          <a:bodyPr>
            <a:noAutofit/>
          </a:bodyPr>
          <a:lstStyle/>
          <a:p>
            <a:r>
              <a:rPr lang="en-US" sz="2000" b="1" i="0" dirty="0">
                <a:solidFill>
                  <a:srgbClr val="000000"/>
                </a:solidFill>
                <a:effectLst/>
                <a:latin typeface="Helvetica Neue"/>
              </a:rPr>
              <a:t>The dataset come from the CDC (Centers For Disease Control Prevention) and is a major part of the Behavioral Risk Factor Surveillance System (BRFSS), which conducts annual telephone surveys to gather data on the health status of U.S. residents.</a:t>
            </a:r>
          </a:p>
          <a:p>
            <a:r>
              <a:rPr lang="en-US" b="1" dirty="0">
                <a:solidFill>
                  <a:schemeClr val="bg1"/>
                </a:solidFill>
              </a:rPr>
              <a:t> Heart disease is the leading cause of death for men, women, and people of most racial and ethnic groups in the United States.</a:t>
            </a:r>
          </a:p>
          <a:p>
            <a:r>
              <a:rPr lang="en-US" dirty="0">
                <a:solidFill>
                  <a:schemeClr val="bg1"/>
                </a:solidFill>
              </a:rPr>
              <a:t>One person dies every 36 seconds in the United States from cardiovascular disease.</a:t>
            </a:r>
          </a:p>
          <a:p>
            <a:r>
              <a:rPr lang="en-US" b="1" dirty="0">
                <a:solidFill>
                  <a:schemeClr val="bg1"/>
                </a:solidFill>
              </a:rPr>
              <a:t>About 659,000 people in the United States die from heart disease each year—that’s 1 in every 4 deaths.</a:t>
            </a:r>
          </a:p>
          <a:p>
            <a:pPr algn="l">
              <a:lnSpc>
                <a:spcPct val="170000"/>
              </a:lnSpc>
            </a:pPr>
            <a:endParaRPr lang="en-US" sz="2000" b="1" i="0" dirty="0">
              <a:solidFill>
                <a:schemeClr val="bg1"/>
              </a:solidFill>
              <a:effectLst/>
              <a:latin typeface="Helvetica Neue"/>
            </a:endParaRPr>
          </a:p>
          <a:p>
            <a:pPr algn="l">
              <a:lnSpc>
                <a:spcPct val="170000"/>
              </a:lnSpc>
            </a:pPr>
            <a:endParaRPr lang="en-US" sz="2000" b="1" i="0" dirty="0">
              <a:solidFill>
                <a:srgbClr val="000000"/>
              </a:solidFill>
              <a:effectLst/>
              <a:latin typeface="Helvetica Neue"/>
            </a:endParaRPr>
          </a:p>
        </p:txBody>
      </p:sp>
    </p:spTree>
    <p:extLst>
      <p:ext uri="{BB962C8B-B14F-4D97-AF65-F5344CB8AC3E}">
        <p14:creationId xmlns:p14="http://schemas.microsoft.com/office/powerpoint/2010/main" val="826552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369B-88B6-540A-F59B-067D9944EE78}"/>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5EC9A0A6-1011-85A3-880D-6429F9C58D9C}"/>
              </a:ext>
            </a:extLst>
          </p:cNvPr>
          <p:cNvSpPr>
            <a:spLocks noGrp="1"/>
          </p:cNvSpPr>
          <p:nvPr>
            <p:ph idx="1"/>
          </p:nvPr>
        </p:nvSpPr>
        <p:spPr>
          <a:xfrm>
            <a:off x="1141412" y="360145"/>
            <a:ext cx="9905999" cy="5431056"/>
          </a:xfrm>
        </p:spPr>
        <p:txBody>
          <a:bodyPr vert="horz" lIns="91440" tIns="45720" rIns="91440" bIns="45720" rtlCol="0" anchor="t">
            <a:normAutofit/>
          </a:bodyPr>
          <a:lstStyle/>
          <a:p>
            <a:r>
              <a:rPr lang="en-US" dirty="0" err="1">
                <a:ea typeface="+mn-lt"/>
                <a:cs typeface="+mn-lt"/>
              </a:rPr>
              <a:t>Accuarcy</a:t>
            </a:r>
            <a:r>
              <a:rPr lang="en-US" dirty="0">
                <a:ea typeface="+mn-lt"/>
                <a:cs typeface="+mn-lt"/>
              </a:rPr>
              <a:t>= (TP+TN)/(TP+TN+FP+FN)</a:t>
            </a:r>
            <a:endParaRPr lang="en-US" dirty="0"/>
          </a:p>
          <a:p>
            <a:r>
              <a:rPr lang="en-US" dirty="0">
                <a:ea typeface="+mn-lt"/>
                <a:cs typeface="+mn-lt"/>
              </a:rPr>
              <a:t>-Precision score = (TP)/(TP+FP)...... Ratio of correctly classified patients with the disease (TP) to the total patients predicted to have the disease (TP+FP)</a:t>
            </a:r>
            <a:endParaRPr lang="en-US" dirty="0"/>
          </a:p>
          <a:p>
            <a:r>
              <a:rPr lang="en-US" dirty="0">
                <a:ea typeface="+mn-lt"/>
                <a:cs typeface="+mn-lt"/>
              </a:rPr>
              <a:t>-Recall score = (TP)/(TP+FN).......Ratio of correctly classified diseased patients (TP) divided by total number of patients who have actually the disease</a:t>
            </a:r>
            <a:endParaRPr lang="en-US" dirty="0"/>
          </a:p>
          <a:p>
            <a:endParaRPr lang="en-US" dirty="0"/>
          </a:p>
        </p:txBody>
      </p:sp>
    </p:spTree>
    <p:extLst>
      <p:ext uri="{BB962C8B-B14F-4D97-AF65-F5344CB8AC3E}">
        <p14:creationId xmlns:p14="http://schemas.microsoft.com/office/powerpoint/2010/main" val="1259268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4830-7C01-01AB-3CCB-55EF9844DF46}"/>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D3D236C1-7CBE-877B-04C8-B23B6B821C1E}"/>
              </a:ext>
            </a:extLst>
          </p:cNvPr>
          <p:cNvSpPr>
            <a:spLocks noGrp="1"/>
          </p:cNvSpPr>
          <p:nvPr>
            <p:ph idx="1"/>
          </p:nvPr>
        </p:nvSpPr>
        <p:spPr>
          <a:xfrm>
            <a:off x="755589" y="619386"/>
            <a:ext cx="9905999" cy="3898600"/>
          </a:xfrm>
        </p:spPr>
        <p:txBody>
          <a:bodyPr vert="horz" lIns="91440" tIns="45720" rIns="91440" bIns="45720" rtlCol="0" anchor="t">
            <a:normAutofit/>
          </a:bodyPr>
          <a:lstStyle/>
          <a:p>
            <a:pPr marL="0" indent="0">
              <a:buNone/>
            </a:pPr>
            <a:r>
              <a:rPr lang="en-US" b="1" i="1" u="sng" dirty="0"/>
              <a:t>The decision tree:</a:t>
            </a:r>
          </a:p>
          <a:p>
            <a:pPr marL="0" indent="0">
              <a:buNone/>
            </a:pPr>
            <a:r>
              <a:rPr lang="en-US" b="1" dirty="0">
                <a:ea typeface="+mn-lt"/>
                <a:cs typeface="+mn-lt"/>
              </a:rPr>
              <a:t>A decision tree</a:t>
            </a:r>
            <a:r>
              <a:rPr lang="en-US" dirty="0">
                <a:ea typeface="+mn-lt"/>
                <a:cs typeface="+mn-lt"/>
              </a:rPr>
              <a:t> </a:t>
            </a:r>
            <a:r>
              <a:rPr lang="en-US" b="1" dirty="0">
                <a:ea typeface="+mn-lt"/>
                <a:cs typeface="+mn-lt"/>
              </a:rPr>
              <a:t>is</a:t>
            </a:r>
            <a:r>
              <a:rPr lang="en-US" dirty="0">
                <a:ea typeface="+mn-lt"/>
                <a:cs typeface="+mn-lt"/>
              </a:rPr>
              <a:t> </a:t>
            </a:r>
            <a:r>
              <a:rPr lang="en-US" b="1" dirty="0">
                <a:ea typeface="+mn-lt"/>
                <a:cs typeface="+mn-lt"/>
              </a:rPr>
              <a:t>a decision support tool that uses a tree-like model of decisions and their possible consequences, including chance event outcomes, resource costs, and utility</a:t>
            </a:r>
            <a:r>
              <a:rPr lang="en-US" dirty="0">
                <a:ea typeface="+mn-lt"/>
                <a:cs typeface="+mn-lt"/>
              </a:rPr>
              <a:t>. It is one way to display an algorithm that only contains conditional control statements.</a:t>
            </a:r>
          </a:p>
          <a:p>
            <a:pPr marL="0" indent="0">
              <a:buNone/>
            </a:pPr>
            <a:r>
              <a:rPr lang="en-US" dirty="0"/>
              <a:t>We will start by importing the library required which is :</a:t>
            </a:r>
          </a:p>
          <a:p>
            <a:pPr marL="0" indent="0">
              <a:buNone/>
            </a:pPr>
            <a:r>
              <a:rPr lang="en-US" b="1" dirty="0">
                <a:latin typeface="Consolas"/>
              </a:rPr>
              <a:t>from</a:t>
            </a:r>
            <a:r>
              <a:rPr lang="en-US" dirty="0">
                <a:latin typeface="Consolas"/>
              </a:rPr>
              <a:t> </a:t>
            </a:r>
            <a:r>
              <a:rPr lang="en-US" dirty="0" err="1">
                <a:latin typeface="Consolas"/>
              </a:rPr>
              <a:t>sklearn.tree</a:t>
            </a:r>
            <a:r>
              <a:rPr lang="en-US" dirty="0">
                <a:latin typeface="Consolas"/>
              </a:rPr>
              <a:t> </a:t>
            </a:r>
            <a:r>
              <a:rPr lang="en-US" b="1" dirty="0">
                <a:latin typeface="Consolas"/>
              </a:rPr>
              <a:t>import</a:t>
            </a:r>
            <a:r>
              <a:rPr lang="en-US" dirty="0">
                <a:latin typeface="Consolas"/>
              </a:rPr>
              <a:t> </a:t>
            </a:r>
            <a:r>
              <a:rPr lang="en-US" dirty="0" err="1">
                <a:latin typeface="Consolas"/>
              </a:rPr>
              <a:t>DecisionTreeClassifier</a:t>
            </a:r>
            <a:endParaRPr lang="en-US" dirty="0" err="1"/>
          </a:p>
          <a:p>
            <a:pPr marL="0" indent="0">
              <a:buNone/>
            </a:pPr>
            <a:endParaRPr lang="en-US" dirty="0"/>
          </a:p>
        </p:txBody>
      </p:sp>
    </p:spTree>
    <p:extLst>
      <p:ext uri="{BB962C8B-B14F-4D97-AF65-F5344CB8AC3E}">
        <p14:creationId xmlns:p14="http://schemas.microsoft.com/office/powerpoint/2010/main" val="3248292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6A1-C164-108C-00E6-34291C3D452A}"/>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E0C558F6-AB00-6F73-319D-2CA1977284C6}"/>
              </a:ext>
            </a:extLst>
          </p:cNvPr>
          <p:cNvSpPr>
            <a:spLocks noGrp="1"/>
          </p:cNvSpPr>
          <p:nvPr>
            <p:ph idx="1"/>
          </p:nvPr>
        </p:nvSpPr>
        <p:spPr>
          <a:xfrm>
            <a:off x="1141412" y="445766"/>
            <a:ext cx="9905999" cy="5345435"/>
          </a:xfrm>
        </p:spPr>
        <p:txBody>
          <a:bodyPr vert="horz" lIns="91440" tIns="45720" rIns="91440" bIns="45720" rtlCol="0" anchor="t">
            <a:normAutofit/>
          </a:bodyPr>
          <a:lstStyle/>
          <a:p>
            <a:r>
              <a:rPr lang="en-US" b="1" dirty="0"/>
              <a:t>First we will start by declaring an object</a:t>
            </a:r>
            <a:r>
              <a:rPr lang="en-US" dirty="0"/>
              <a:t> </a:t>
            </a:r>
            <a:r>
              <a:rPr lang="en-US" i="1" dirty="0">
                <a:latin typeface="Consolas"/>
              </a:rPr>
              <a:t>of Decision Tree Classifier class</a:t>
            </a:r>
          </a:p>
          <a:p>
            <a:r>
              <a:rPr lang="en-US" i="1" dirty="0">
                <a:latin typeface="Consolas"/>
              </a:rPr>
              <a:t>We will calculate the accuracy for y-test and predicted</a:t>
            </a:r>
          </a:p>
          <a:p>
            <a:r>
              <a:rPr lang="en-US" i="1" dirty="0">
                <a:latin typeface="Consolas"/>
              </a:rPr>
              <a:t>We are going to display the </a:t>
            </a:r>
            <a:r>
              <a:rPr lang="en-US" i="1" dirty="0" err="1">
                <a:latin typeface="Consolas"/>
              </a:rPr>
              <a:t>confusuion</a:t>
            </a:r>
            <a:r>
              <a:rPr lang="en-US" i="1" dirty="0">
                <a:latin typeface="Consolas"/>
              </a:rPr>
              <a:t> matrix as well.</a:t>
            </a:r>
          </a:p>
          <a:p>
            <a:endParaRPr lang="en-US" i="1" dirty="0">
              <a:latin typeface="Consolas"/>
            </a:endParaRPr>
          </a:p>
        </p:txBody>
      </p:sp>
      <p:pic>
        <p:nvPicPr>
          <p:cNvPr id="4" name="Picture 4">
            <a:extLst>
              <a:ext uri="{FF2B5EF4-FFF2-40B4-BE49-F238E27FC236}">
                <a16:creationId xmlns:a16="http://schemas.microsoft.com/office/drawing/2014/main" id="{D6F7388C-D6BC-4DCC-F201-92F686C3162C}"/>
              </a:ext>
            </a:extLst>
          </p:cNvPr>
          <p:cNvPicPr>
            <a:picLocks noChangeAspect="1"/>
          </p:cNvPicPr>
          <p:nvPr/>
        </p:nvPicPr>
        <p:blipFill>
          <a:blip r:embed="rId2"/>
          <a:stretch>
            <a:fillRect/>
          </a:stretch>
        </p:blipFill>
        <p:spPr>
          <a:xfrm>
            <a:off x="889956" y="2531978"/>
            <a:ext cx="10148750" cy="4243226"/>
          </a:xfrm>
          <a:prstGeom prst="rect">
            <a:avLst/>
          </a:prstGeom>
        </p:spPr>
      </p:pic>
    </p:spTree>
    <p:extLst>
      <p:ext uri="{BB962C8B-B14F-4D97-AF65-F5344CB8AC3E}">
        <p14:creationId xmlns:p14="http://schemas.microsoft.com/office/powerpoint/2010/main" val="3063165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C575-79D5-E8B4-6BC6-D140AD1404D4}"/>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4C6547BD-E36F-77DD-6F8D-78645689333B}"/>
              </a:ext>
            </a:extLst>
          </p:cNvPr>
          <p:cNvSpPr>
            <a:spLocks noGrp="1"/>
          </p:cNvSpPr>
          <p:nvPr>
            <p:ph idx="1"/>
          </p:nvPr>
        </p:nvSpPr>
        <p:spPr>
          <a:xfrm>
            <a:off x="1141412" y="464529"/>
            <a:ext cx="9905999" cy="5326672"/>
          </a:xfrm>
        </p:spPr>
        <p:txBody>
          <a:bodyPr vert="horz" lIns="91440" tIns="45720" rIns="91440" bIns="45720" rtlCol="0" anchor="t">
            <a:normAutofit/>
          </a:bodyPr>
          <a:lstStyle/>
          <a:p>
            <a:r>
              <a:rPr lang="en-US" b="1" dirty="0">
                <a:ea typeface="+mn-lt"/>
                <a:cs typeface="+mn-lt"/>
              </a:rPr>
              <a:t>First: the code printed the confusion matrix which compares the actual target values with those predicted by the KNN algorithm</a:t>
            </a:r>
            <a:endParaRPr lang="en-US" dirty="0"/>
          </a:p>
          <a:p>
            <a:r>
              <a:rPr lang="en-US" dirty="0">
                <a:ea typeface="+mn-lt"/>
                <a:cs typeface="+mn-lt"/>
              </a:rPr>
              <a:t>-TN (True </a:t>
            </a:r>
            <a:r>
              <a:rPr lang="en-US" dirty="0" err="1">
                <a:ea typeface="+mn-lt"/>
                <a:cs typeface="+mn-lt"/>
              </a:rPr>
              <a:t>NoHeartDisease</a:t>
            </a:r>
            <a:r>
              <a:rPr lang="en-US" dirty="0">
                <a:ea typeface="+mn-lt"/>
                <a:cs typeface="+mn-lt"/>
              </a:rPr>
              <a:t>): 48289 (Values that actually have no heart diseases)</a:t>
            </a:r>
            <a:endParaRPr lang="en-US" dirty="0"/>
          </a:p>
          <a:p>
            <a:r>
              <a:rPr lang="en-US" dirty="0">
                <a:ea typeface="+mn-lt"/>
                <a:cs typeface="+mn-lt"/>
              </a:rPr>
              <a:t>-FP (False </a:t>
            </a:r>
            <a:r>
              <a:rPr lang="en-US" dirty="0" err="1">
                <a:ea typeface="+mn-lt"/>
                <a:cs typeface="+mn-lt"/>
              </a:rPr>
              <a:t>HeartDisease</a:t>
            </a:r>
            <a:r>
              <a:rPr lang="en-US" dirty="0">
                <a:ea typeface="+mn-lt"/>
                <a:cs typeface="+mn-lt"/>
              </a:rPr>
              <a:t>): 3853 (represents the number of misclassified patients with the disease but actually they are healthy)</a:t>
            </a:r>
            <a:endParaRPr lang="en-US" dirty="0"/>
          </a:p>
          <a:p>
            <a:r>
              <a:rPr lang="en-US" dirty="0">
                <a:ea typeface="+mn-lt"/>
                <a:cs typeface="+mn-lt"/>
              </a:rPr>
              <a:t>-TP (True </a:t>
            </a:r>
            <a:r>
              <a:rPr lang="en-US" dirty="0" err="1">
                <a:ea typeface="+mn-lt"/>
                <a:cs typeface="+mn-lt"/>
              </a:rPr>
              <a:t>HeartDisease</a:t>
            </a:r>
            <a:r>
              <a:rPr lang="en-US" dirty="0">
                <a:ea typeface="+mn-lt"/>
                <a:cs typeface="+mn-lt"/>
              </a:rPr>
              <a:t>): 1216 (Number of patients which are </a:t>
            </a:r>
            <a:r>
              <a:rPr lang="en-US" dirty="0" err="1">
                <a:ea typeface="+mn-lt"/>
                <a:cs typeface="+mn-lt"/>
              </a:rPr>
              <a:t>truely</a:t>
            </a:r>
            <a:r>
              <a:rPr lang="en-US" dirty="0">
                <a:ea typeface="+mn-lt"/>
                <a:cs typeface="+mn-lt"/>
              </a:rPr>
              <a:t> predicted with heart disease)</a:t>
            </a:r>
            <a:endParaRPr lang="en-US" dirty="0"/>
          </a:p>
          <a:p>
            <a:r>
              <a:rPr lang="en-US" dirty="0">
                <a:ea typeface="+mn-lt"/>
                <a:cs typeface="+mn-lt"/>
              </a:rPr>
              <a:t>-FN (False </a:t>
            </a:r>
            <a:r>
              <a:rPr lang="en-US" dirty="0" err="1">
                <a:ea typeface="+mn-lt"/>
                <a:cs typeface="+mn-lt"/>
              </a:rPr>
              <a:t>NoHeartDisease</a:t>
            </a:r>
            <a:r>
              <a:rPr lang="en-US" dirty="0">
                <a:ea typeface="+mn-lt"/>
                <a:cs typeface="+mn-lt"/>
              </a:rPr>
              <a:t>): 3886 (Number of patients misclassified as healthy but actually they are suffering from the disease)</a:t>
            </a:r>
            <a:endParaRPr lang="en-US" dirty="0"/>
          </a:p>
          <a:p>
            <a:endParaRPr lang="en-US" dirty="0"/>
          </a:p>
        </p:txBody>
      </p:sp>
    </p:spTree>
    <p:extLst>
      <p:ext uri="{BB962C8B-B14F-4D97-AF65-F5344CB8AC3E}">
        <p14:creationId xmlns:p14="http://schemas.microsoft.com/office/powerpoint/2010/main" val="3542417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0CEC-2FB1-EE51-7917-3DF25A64E815}"/>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AF6DCAF6-1054-5583-7EBD-D9E9D9F7561D}"/>
              </a:ext>
            </a:extLst>
          </p:cNvPr>
          <p:cNvSpPr>
            <a:spLocks noGrp="1"/>
          </p:cNvSpPr>
          <p:nvPr>
            <p:ph idx="1"/>
          </p:nvPr>
        </p:nvSpPr>
        <p:spPr>
          <a:xfrm>
            <a:off x="1141412" y="1059515"/>
            <a:ext cx="9905999" cy="4345467"/>
          </a:xfrm>
        </p:spPr>
        <p:txBody>
          <a:bodyPr vert="horz" lIns="91440" tIns="45720" rIns="91440" bIns="45720" rtlCol="0" anchor="t">
            <a:noAutofit/>
          </a:bodyPr>
          <a:lstStyle/>
          <a:p>
            <a:r>
              <a:rPr lang="en-US" sz="2800" b="1" i="1" u="sng" dirty="0"/>
              <a:t>Naive Bayes:</a:t>
            </a:r>
          </a:p>
          <a:p>
            <a:r>
              <a:rPr lang="en-US" sz="2800" dirty="0">
                <a:ea typeface="+mn-lt"/>
                <a:cs typeface="+mn-lt"/>
              </a:rPr>
              <a:t>Naive Bayes methods are a set of supervised learning algorithms based on applying Bayes’ theorem with the “naive” assumption of conditional independence between every pair of features given the value of the class variable.</a:t>
            </a:r>
            <a:endParaRPr lang="en-US" sz="2800" b="1" i="1" u="sng" dirty="0"/>
          </a:p>
          <a:p>
            <a:r>
              <a:rPr lang="en-US" sz="2800" dirty="0"/>
              <a:t> importing the used libraries</a:t>
            </a:r>
          </a:p>
          <a:p>
            <a:r>
              <a:rPr lang="en-US" sz="2800" b="1" dirty="0">
                <a:latin typeface="Consolas"/>
              </a:rPr>
              <a:t>from</a:t>
            </a:r>
            <a:r>
              <a:rPr lang="en-US" sz="2800" dirty="0">
                <a:latin typeface="Consolas"/>
              </a:rPr>
              <a:t> </a:t>
            </a:r>
            <a:r>
              <a:rPr lang="en-US" sz="2800" dirty="0" err="1">
                <a:latin typeface="Consolas"/>
              </a:rPr>
              <a:t>sklearn.naive_bayes</a:t>
            </a:r>
            <a:r>
              <a:rPr lang="en-US" sz="2800" dirty="0">
                <a:latin typeface="Consolas"/>
              </a:rPr>
              <a:t> </a:t>
            </a:r>
            <a:r>
              <a:rPr lang="en-US" sz="2800" b="1" dirty="0">
                <a:latin typeface="Consolas"/>
              </a:rPr>
              <a:t>import</a:t>
            </a:r>
            <a:r>
              <a:rPr lang="en-US" sz="2800" dirty="0">
                <a:latin typeface="Consolas"/>
              </a:rPr>
              <a:t> </a:t>
            </a:r>
            <a:r>
              <a:rPr lang="en-US" sz="2800" dirty="0" err="1">
                <a:latin typeface="Consolas"/>
              </a:rPr>
              <a:t>GaussianNB</a:t>
            </a:r>
            <a:endParaRPr lang="en-US" sz="2800" dirty="0" err="1">
              <a:latin typeface="Tw Cen MT" panose="020B0602020104020603"/>
            </a:endParaRPr>
          </a:p>
          <a:p>
            <a:pPr marL="0" indent="0">
              <a:buNone/>
            </a:pPr>
            <a:endParaRPr lang="en-US" sz="2800" dirty="0"/>
          </a:p>
          <a:p>
            <a:pPr marL="0" indent="0" algn="r">
              <a:buNone/>
            </a:pPr>
            <a:endParaRPr lang="en-US" sz="2800" dirty="0"/>
          </a:p>
          <a:p>
            <a:endParaRPr lang="en-US" sz="2800" dirty="0"/>
          </a:p>
          <a:p>
            <a:endParaRPr lang="en-US" sz="2800" b="1" i="1" u="sng" dirty="0"/>
          </a:p>
          <a:p>
            <a:pPr marL="0" indent="0">
              <a:buNone/>
            </a:pPr>
            <a:br>
              <a:rPr lang="en-US" sz="2800" dirty="0"/>
            </a:br>
            <a:endParaRPr lang="en-US" sz="2800" dirty="0"/>
          </a:p>
          <a:p>
            <a:endParaRPr lang="en-US" sz="2800" dirty="0"/>
          </a:p>
        </p:txBody>
      </p:sp>
    </p:spTree>
    <p:extLst>
      <p:ext uri="{BB962C8B-B14F-4D97-AF65-F5344CB8AC3E}">
        <p14:creationId xmlns:p14="http://schemas.microsoft.com/office/powerpoint/2010/main" val="99582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5744-4BF3-1FDA-D91C-18BCFEC7AA63}"/>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F4266701-1402-D14A-30FB-9A8690ABB00E}"/>
              </a:ext>
            </a:extLst>
          </p:cNvPr>
          <p:cNvSpPr>
            <a:spLocks noGrp="1"/>
          </p:cNvSpPr>
          <p:nvPr>
            <p:ph idx="1"/>
          </p:nvPr>
        </p:nvSpPr>
        <p:spPr>
          <a:xfrm>
            <a:off x="1141412" y="788118"/>
            <a:ext cx="9905999" cy="5003083"/>
          </a:xfrm>
        </p:spPr>
        <p:txBody>
          <a:bodyPr vert="horz" lIns="91440" tIns="45720" rIns="91440" bIns="45720" rtlCol="0" anchor="t">
            <a:normAutofit/>
          </a:bodyPr>
          <a:lstStyle/>
          <a:p>
            <a:r>
              <a:rPr lang="en-US" dirty="0"/>
              <a:t>First by first we will declare an </a:t>
            </a:r>
            <a:r>
              <a:rPr lang="en-US" i="1" dirty="0">
                <a:latin typeface="Consolas"/>
              </a:rPr>
              <a:t>object of </a:t>
            </a:r>
            <a:r>
              <a:rPr lang="en-US" i="1" dirty="0" err="1">
                <a:latin typeface="Consolas"/>
              </a:rPr>
              <a:t>GaussianNB</a:t>
            </a:r>
            <a:r>
              <a:rPr lang="en-US" i="1" dirty="0">
                <a:latin typeface="Consolas"/>
              </a:rPr>
              <a:t> class</a:t>
            </a:r>
          </a:p>
          <a:p>
            <a:r>
              <a:rPr lang="en-US" i="1" dirty="0">
                <a:latin typeface="Consolas"/>
              </a:rPr>
              <a:t>Then we will calculate the confusion matrix.</a:t>
            </a:r>
          </a:p>
          <a:p>
            <a:r>
              <a:rPr lang="en-US" i="1" dirty="0">
                <a:latin typeface="Consolas"/>
              </a:rPr>
              <a:t>We are also calculating the accuracy score.</a:t>
            </a:r>
          </a:p>
          <a:p>
            <a:endParaRPr lang="en-US" i="1" dirty="0">
              <a:latin typeface="Consolas"/>
            </a:endParaRPr>
          </a:p>
        </p:txBody>
      </p:sp>
      <p:pic>
        <p:nvPicPr>
          <p:cNvPr id="4" name="Picture 4" descr="Graphical user interface, text, application&#10;&#10;Description automatically generated">
            <a:extLst>
              <a:ext uri="{FF2B5EF4-FFF2-40B4-BE49-F238E27FC236}">
                <a16:creationId xmlns:a16="http://schemas.microsoft.com/office/drawing/2014/main" id="{CBED6D9B-3C5F-3C81-AFFE-89F158A447F5}"/>
              </a:ext>
            </a:extLst>
          </p:cNvPr>
          <p:cNvPicPr>
            <a:picLocks noChangeAspect="1"/>
          </p:cNvPicPr>
          <p:nvPr/>
        </p:nvPicPr>
        <p:blipFill>
          <a:blip r:embed="rId2"/>
          <a:stretch>
            <a:fillRect/>
          </a:stretch>
        </p:blipFill>
        <p:spPr>
          <a:xfrm>
            <a:off x="1665962" y="2607825"/>
            <a:ext cx="7931062" cy="3844843"/>
          </a:xfrm>
          <a:prstGeom prst="rect">
            <a:avLst/>
          </a:prstGeom>
        </p:spPr>
      </p:pic>
    </p:spTree>
    <p:extLst>
      <p:ext uri="{BB962C8B-B14F-4D97-AF65-F5344CB8AC3E}">
        <p14:creationId xmlns:p14="http://schemas.microsoft.com/office/powerpoint/2010/main" val="798198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0934-EA03-808B-B227-30DA0EE71FB5}"/>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0448F5F5-F01B-482E-72E2-9B4AE4B76C43}"/>
              </a:ext>
            </a:extLst>
          </p:cNvPr>
          <p:cNvSpPr>
            <a:spLocks noGrp="1"/>
          </p:cNvSpPr>
          <p:nvPr>
            <p:ph idx="1"/>
          </p:nvPr>
        </p:nvSpPr>
        <p:spPr>
          <a:xfrm>
            <a:off x="1141412" y="422775"/>
            <a:ext cx="9905999" cy="5368426"/>
          </a:xfrm>
        </p:spPr>
        <p:txBody>
          <a:bodyPr vert="horz" lIns="91440" tIns="45720" rIns="91440" bIns="45720" rtlCol="0" anchor="t">
            <a:normAutofit/>
          </a:bodyPr>
          <a:lstStyle/>
          <a:p>
            <a:r>
              <a:rPr lang="en-US" dirty="0"/>
              <a:t>A clear full display fir the confusion matrix:</a:t>
            </a:r>
          </a:p>
          <a:p>
            <a:endParaRPr lang="en-US" dirty="0"/>
          </a:p>
        </p:txBody>
      </p:sp>
      <p:pic>
        <p:nvPicPr>
          <p:cNvPr id="4" name="Picture 4" descr="A picture containing chart&#10;&#10;Description automatically generated">
            <a:extLst>
              <a:ext uri="{FF2B5EF4-FFF2-40B4-BE49-F238E27FC236}">
                <a16:creationId xmlns:a16="http://schemas.microsoft.com/office/drawing/2014/main" id="{85D2E90E-E6AE-3B61-EBB9-89CE97C060FE}"/>
              </a:ext>
            </a:extLst>
          </p:cNvPr>
          <p:cNvPicPr>
            <a:picLocks noChangeAspect="1"/>
          </p:cNvPicPr>
          <p:nvPr/>
        </p:nvPicPr>
        <p:blipFill>
          <a:blip r:embed="rId2"/>
          <a:stretch>
            <a:fillRect/>
          </a:stretch>
        </p:blipFill>
        <p:spPr>
          <a:xfrm>
            <a:off x="1018784" y="1078497"/>
            <a:ext cx="10039609" cy="5202045"/>
          </a:xfrm>
          <a:prstGeom prst="rect">
            <a:avLst/>
          </a:prstGeom>
        </p:spPr>
      </p:pic>
    </p:spTree>
    <p:extLst>
      <p:ext uri="{BB962C8B-B14F-4D97-AF65-F5344CB8AC3E}">
        <p14:creationId xmlns:p14="http://schemas.microsoft.com/office/powerpoint/2010/main" val="3578801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B08D-0524-D9A6-B40F-34440D42FB5B}"/>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BA0EDD1C-EF95-A569-58E6-1B288CCE40D7}"/>
              </a:ext>
            </a:extLst>
          </p:cNvPr>
          <p:cNvSpPr>
            <a:spLocks noGrp="1"/>
          </p:cNvSpPr>
          <p:nvPr>
            <p:ph idx="1"/>
          </p:nvPr>
        </p:nvSpPr>
        <p:spPr>
          <a:xfrm>
            <a:off x="1141412" y="506282"/>
            <a:ext cx="9905999" cy="5284919"/>
          </a:xfrm>
        </p:spPr>
        <p:txBody>
          <a:bodyPr vert="horz" lIns="91440" tIns="45720" rIns="91440" bIns="45720" rtlCol="0" anchor="t">
            <a:normAutofit/>
          </a:bodyPr>
          <a:lstStyle/>
          <a:p>
            <a:r>
              <a:rPr lang="en-US" b="1" dirty="0">
                <a:ea typeface="+mn-lt"/>
                <a:cs typeface="+mn-lt"/>
              </a:rPr>
              <a:t>First: the code printed the confusion matrix which is compares the actual target values with those predicted by the KNN algorithm</a:t>
            </a:r>
            <a:endParaRPr lang="en-US" dirty="0"/>
          </a:p>
          <a:p>
            <a:r>
              <a:rPr lang="en-US" dirty="0">
                <a:ea typeface="+mn-lt"/>
                <a:cs typeface="+mn-lt"/>
              </a:rPr>
              <a:t>-TN (True </a:t>
            </a:r>
            <a:r>
              <a:rPr lang="en-US" dirty="0" err="1">
                <a:ea typeface="+mn-lt"/>
                <a:cs typeface="+mn-lt"/>
              </a:rPr>
              <a:t>NoHeartDisease</a:t>
            </a:r>
            <a:r>
              <a:rPr lang="en-US" dirty="0">
                <a:ea typeface="+mn-lt"/>
                <a:cs typeface="+mn-lt"/>
              </a:rPr>
              <a:t>): 46470 (Values that actually have no heart diseases)</a:t>
            </a:r>
            <a:endParaRPr lang="en-US" dirty="0"/>
          </a:p>
          <a:p>
            <a:r>
              <a:rPr lang="en-US" dirty="0">
                <a:ea typeface="+mn-lt"/>
                <a:cs typeface="+mn-lt"/>
              </a:rPr>
              <a:t>-FP (False </a:t>
            </a:r>
            <a:r>
              <a:rPr lang="en-US" dirty="0" err="1">
                <a:ea typeface="+mn-lt"/>
                <a:cs typeface="+mn-lt"/>
              </a:rPr>
              <a:t>HeartDisease</a:t>
            </a:r>
            <a:r>
              <a:rPr lang="en-US" dirty="0">
                <a:ea typeface="+mn-lt"/>
                <a:cs typeface="+mn-lt"/>
              </a:rPr>
              <a:t>): 5672 (represents the number of misclassified patients with the disease but actually they are healthy)</a:t>
            </a:r>
            <a:endParaRPr lang="en-US" dirty="0"/>
          </a:p>
          <a:p>
            <a:r>
              <a:rPr lang="en-US" dirty="0">
                <a:ea typeface="+mn-lt"/>
                <a:cs typeface="+mn-lt"/>
              </a:rPr>
              <a:t>-TP (True </a:t>
            </a:r>
            <a:r>
              <a:rPr lang="en-US" dirty="0" err="1">
                <a:ea typeface="+mn-lt"/>
                <a:cs typeface="+mn-lt"/>
              </a:rPr>
              <a:t>HeartDisease</a:t>
            </a:r>
            <a:r>
              <a:rPr lang="en-US" dirty="0">
                <a:ea typeface="+mn-lt"/>
                <a:cs typeface="+mn-lt"/>
              </a:rPr>
              <a:t>): 2294 (Number of patients which are </a:t>
            </a:r>
            <a:r>
              <a:rPr lang="en-US" dirty="0" err="1">
                <a:ea typeface="+mn-lt"/>
                <a:cs typeface="+mn-lt"/>
              </a:rPr>
              <a:t>truely</a:t>
            </a:r>
            <a:r>
              <a:rPr lang="en-US" dirty="0">
                <a:ea typeface="+mn-lt"/>
                <a:cs typeface="+mn-lt"/>
              </a:rPr>
              <a:t> predicted with heart disease)</a:t>
            </a:r>
            <a:endParaRPr lang="en-US" dirty="0"/>
          </a:p>
          <a:p>
            <a:r>
              <a:rPr lang="en-US" dirty="0">
                <a:ea typeface="+mn-lt"/>
                <a:cs typeface="+mn-lt"/>
              </a:rPr>
              <a:t>-FN (False </a:t>
            </a:r>
            <a:r>
              <a:rPr lang="en-US" dirty="0" err="1">
                <a:ea typeface="+mn-lt"/>
                <a:cs typeface="+mn-lt"/>
              </a:rPr>
              <a:t>NoHeartDisease</a:t>
            </a:r>
            <a:r>
              <a:rPr lang="en-US" dirty="0">
                <a:ea typeface="+mn-lt"/>
                <a:cs typeface="+mn-lt"/>
              </a:rPr>
              <a:t>): 2808 (Number of patients misclassified as healthy but actually they are suffering from the disease)</a:t>
            </a:r>
            <a:endParaRPr lang="en-US" dirty="0"/>
          </a:p>
          <a:p>
            <a:endParaRPr lang="en-US" dirty="0"/>
          </a:p>
        </p:txBody>
      </p:sp>
    </p:spTree>
    <p:extLst>
      <p:ext uri="{BB962C8B-B14F-4D97-AF65-F5344CB8AC3E}">
        <p14:creationId xmlns:p14="http://schemas.microsoft.com/office/powerpoint/2010/main" val="678064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0714-7CD2-C27A-BA6D-3563E6C08A82}"/>
              </a:ext>
            </a:extLst>
          </p:cNvPr>
          <p:cNvSpPr>
            <a:spLocks noGrp="1"/>
          </p:cNvSpPr>
          <p:nvPr>
            <p:ph type="title"/>
          </p:nvPr>
        </p:nvSpPr>
        <p:spPr/>
        <p:txBody>
          <a:bodyPr>
            <a:normAutofit fontScale="90000"/>
          </a:bodyPr>
          <a:lstStyle/>
          <a:p>
            <a:br>
              <a:rPr lang="en-US" dirty="0"/>
            </a:br>
            <a:br>
              <a:rPr lang="en-US" dirty="0"/>
            </a:br>
            <a:endParaRPr lang="en-US"/>
          </a:p>
        </p:txBody>
      </p:sp>
      <p:sp>
        <p:nvSpPr>
          <p:cNvPr id="3" name="Content Placeholder 2">
            <a:extLst>
              <a:ext uri="{FF2B5EF4-FFF2-40B4-BE49-F238E27FC236}">
                <a16:creationId xmlns:a16="http://schemas.microsoft.com/office/drawing/2014/main" id="{6AF60F1E-01CE-C2CC-DF52-8689F2ACD1B2}"/>
              </a:ext>
            </a:extLst>
          </p:cNvPr>
          <p:cNvSpPr>
            <a:spLocks noGrp="1"/>
          </p:cNvSpPr>
          <p:nvPr>
            <p:ph idx="1"/>
          </p:nvPr>
        </p:nvSpPr>
        <p:spPr>
          <a:xfrm>
            <a:off x="1141412" y="422775"/>
            <a:ext cx="9905999" cy="5368426"/>
          </a:xfrm>
        </p:spPr>
        <p:txBody>
          <a:bodyPr vert="horz" lIns="91440" tIns="45720" rIns="91440" bIns="45720" rtlCol="0" anchor="t">
            <a:normAutofit/>
          </a:bodyPr>
          <a:lstStyle/>
          <a:p>
            <a:r>
              <a:rPr lang="en-US" b="1" i="1" u="sng" dirty="0"/>
              <a:t>Logistic Regression:</a:t>
            </a:r>
            <a:endParaRPr lang="en-US" dirty="0"/>
          </a:p>
          <a:p>
            <a:r>
              <a:rPr lang="en-US" dirty="0">
                <a:ea typeface="+mn-lt"/>
                <a:cs typeface="+mn-lt"/>
              </a:rPr>
              <a:t>Logistic regression is </a:t>
            </a:r>
            <a:r>
              <a:rPr lang="en-US" b="1" dirty="0">
                <a:ea typeface="+mn-lt"/>
                <a:cs typeface="+mn-lt"/>
              </a:rPr>
              <a:t>a process of modeling the probability of a discrete outcome given an input variable</a:t>
            </a:r>
            <a:r>
              <a:rPr lang="en-US" dirty="0">
                <a:ea typeface="+mn-lt"/>
                <a:cs typeface="+mn-lt"/>
              </a:rPr>
              <a:t>. The most common logistic regression models a binary outcome; something that can take two values such as true/false, yes/no, and so on.</a:t>
            </a:r>
            <a:endParaRPr lang="en-US" dirty="0"/>
          </a:p>
          <a:p>
            <a:r>
              <a:rPr lang="en-US" i="1" dirty="0">
                <a:latin typeface="Consolas"/>
              </a:rPr>
              <a:t>At first :declaring an object of Logistic regression class.</a:t>
            </a:r>
          </a:p>
          <a:p>
            <a:r>
              <a:rPr lang="en-US" i="1" dirty="0">
                <a:latin typeface="Consolas"/>
              </a:rPr>
              <a:t>Then we </a:t>
            </a:r>
            <a:r>
              <a:rPr lang="en-US" i="1" dirty="0" err="1">
                <a:latin typeface="Consolas"/>
              </a:rPr>
              <a:t>willpredict</a:t>
            </a:r>
            <a:r>
              <a:rPr lang="en-US" i="1" dirty="0">
                <a:latin typeface="Consolas"/>
              </a:rPr>
              <a:t> the result using the trained data</a:t>
            </a:r>
          </a:p>
          <a:p>
            <a:r>
              <a:rPr lang="en-US" i="1" dirty="0">
                <a:latin typeface="Consolas"/>
              </a:rPr>
              <a:t>And we will calculate the confusion matrix and display it as well</a:t>
            </a:r>
          </a:p>
          <a:p>
            <a:endParaRPr lang="en-US" dirty="0"/>
          </a:p>
        </p:txBody>
      </p:sp>
    </p:spTree>
    <p:extLst>
      <p:ext uri="{BB962C8B-B14F-4D97-AF65-F5344CB8AC3E}">
        <p14:creationId xmlns:p14="http://schemas.microsoft.com/office/powerpoint/2010/main" val="4152945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0D71-820B-C7C6-D876-3D317B2AFB5B}"/>
              </a:ext>
            </a:extLst>
          </p:cNvPr>
          <p:cNvSpPr>
            <a:spLocks noGrp="1"/>
          </p:cNvSpPr>
          <p:nvPr>
            <p:ph type="title"/>
          </p:nvPr>
        </p:nvSpPr>
        <p:spPr/>
        <p:txBody>
          <a:bodyPr>
            <a:normAutofit fontScale="90000"/>
          </a:bodyPr>
          <a:lstStyle/>
          <a:p>
            <a:br>
              <a:rPr lang="en-US" dirty="0"/>
            </a:br>
            <a:br>
              <a:rPr lang="en-US" dirty="0"/>
            </a:br>
            <a:endParaRPr lang="en-US"/>
          </a:p>
        </p:txBody>
      </p:sp>
      <p:pic>
        <p:nvPicPr>
          <p:cNvPr id="4" name="Picture 4" descr="Chart&#10;&#10;Description automatically generated">
            <a:extLst>
              <a:ext uri="{FF2B5EF4-FFF2-40B4-BE49-F238E27FC236}">
                <a16:creationId xmlns:a16="http://schemas.microsoft.com/office/drawing/2014/main" id="{9C3DD79A-2D31-8B62-12F6-3C5E60D9B5FC}"/>
              </a:ext>
            </a:extLst>
          </p:cNvPr>
          <p:cNvPicPr>
            <a:picLocks noGrp="1" noChangeAspect="1"/>
          </p:cNvPicPr>
          <p:nvPr>
            <p:ph idx="1"/>
          </p:nvPr>
        </p:nvPicPr>
        <p:blipFill>
          <a:blip r:embed="rId2"/>
          <a:stretch>
            <a:fillRect/>
          </a:stretch>
        </p:blipFill>
        <p:spPr>
          <a:xfrm>
            <a:off x="569911" y="157434"/>
            <a:ext cx="7353821" cy="2924175"/>
          </a:xfrm>
        </p:spPr>
      </p:pic>
      <p:sp>
        <p:nvSpPr>
          <p:cNvPr id="5" name="TextBox 4">
            <a:extLst>
              <a:ext uri="{FF2B5EF4-FFF2-40B4-BE49-F238E27FC236}">
                <a16:creationId xmlns:a16="http://schemas.microsoft.com/office/drawing/2014/main" id="{053BD369-39A4-D970-A8F7-A0EC8E28714C}"/>
              </a:ext>
            </a:extLst>
          </p:cNvPr>
          <p:cNvSpPr txBox="1"/>
          <p:nvPr/>
        </p:nvSpPr>
        <p:spPr>
          <a:xfrm>
            <a:off x="465550" y="3242154"/>
            <a:ext cx="106867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ple-system"/>
              </a:rPr>
              <a:t>First: the code printed the confusion matrix which is compares the actual target values with those predicted by the KNN algorithm</a:t>
            </a:r>
          </a:p>
          <a:p>
            <a:r>
              <a:rPr lang="en-US">
                <a:latin typeface="-apple-system"/>
              </a:rPr>
              <a:t>-TN (True NoHeartDisease): 51726 (Values that actually havenot heart diseases)</a:t>
            </a:r>
          </a:p>
          <a:p>
            <a:r>
              <a:rPr lang="en-US">
                <a:latin typeface="-apple-system"/>
              </a:rPr>
              <a:t>-FP (False HeartDisease): 416 (represents the number of misclassified patients with the disease but actually they are healthy)</a:t>
            </a:r>
          </a:p>
          <a:p>
            <a:r>
              <a:rPr lang="en-US">
                <a:latin typeface="-apple-system"/>
              </a:rPr>
              <a:t>-TP (True HeartDisease): 457 (Number of patients which are truely predicted with heart disease)</a:t>
            </a:r>
          </a:p>
          <a:p>
            <a:r>
              <a:rPr lang="en-US">
                <a:latin typeface="-apple-system"/>
              </a:rPr>
              <a:t>-FN (False NoHeartDisease): 4645 (Number of patients misclassified as healthy but actually they are suffering from the disease)</a:t>
            </a:r>
          </a:p>
        </p:txBody>
      </p:sp>
    </p:spTree>
    <p:extLst>
      <p:ext uri="{BB962C8B-B14F-4D97-AF65-F5344CB8AC3E}">
        <p14:creationId xmlns:p14="http://schemas.microsoft.com/office/powerpoint/2010/main" val="353119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618518"/>
            <a:ext cx="9905999" cy="5172683"/>
          </a:xfrm>
        </p:spPr>
        <p:txBody>
          <a:bodyPr>
            <a:normAutofit fontScale="92500" lnSpcReduction="20000"/>
          </a:bodyPr>
          <a:lstStyle/>
          <a:p>
            <a:r>
              <a:rPr lang="en-US" b="1" dirty="0">
                <a:solidFill>
                  <a:schemeClr val="bg1"/>
                </a:solidFill>
              </a:rPr>
              <a:t>Heart disease costs the United States about $363 billion each year from 2016 to 2017. This includes the cost of health care services, medicines, and lost productivity due to death.</a:t>
            </a:r>
          </a:p>
          <a:p>
            <a:endParaRPr lang="en-US" b="1" dirty="0">
              <a:solidFill>
                <a:schemeClr val="bg1"/>
              </a:solidFill>
              <a:latin typeface="Helvetica Neue"/>
            </a:endParaRPr>
          </a:p>
          <a:p>
            <a:r>
              <a:rPr lang="en-US" sz="2600" b="1" dirty="0">
                <a:solidFill>
                  <a:schemeClr val="bg1"/>
                </a:solidFill>
              </a:rPr>
              <a:t>Heart Attack</a:t>
            </a:r>
          </a:p>
          <a:p>
            <a:r>
              <a:rPr lang="en-US" sz="2600" b="1" dirty="0">
                <a:solidFill>
                  <a:schemeClr val="bg1"/>
                </a:solidFill>
              </a:rPr>
              <a:t>In the United States, someone has a heart attack every 40 seconds.</a:t>
            </a:r>
          </a:p>
          <a:p>
            <a:r>
              <a:rPr lang="en-US" sz="2600" b="1" dirty="0">
                <a:solidFill>
                  <a:schemeClr val="bg1"/>
                </a:solidFill>
              </a:rPr>
              <a:t>Every year, about 805,000 people in the United States have a heart attack.</a:t>
            </a:r>
            <a:r>
              <a:rPr lang="en-US" sz="2600" b="1" baseline="30000" dirty="0">
                <a:solidFill>
                  <a:schemeClr val="bg1"/>
                </a:solidFill>
              </a:rPr>
              <a:t> </a:t>
            </a:r>
            <a:r>
              <a:rPr lang="en-US" sz="2600" b="1" dirty="0">
                <a:solidFill>
                  <a:schemeClr val="bg1"/>
                </a:solidFill>
              </a:rPr>
              <a:t>Of these,</a:t>
            </a:r>
          </a:p>
          <a:p>
            <a:pPr lvl="1"/>
            <a:r>
              <a:rPr lang="en-US" sz="2600" b="1" dirty="0">
                <a:solidFill>
                  <a:schemeClr val="bg1"/>
                </a:solidFill>
              </a:rPr>
              <a:t>605,000 are a first heart attack</a:t>
            </a:r>
          </a:p>
          <a:p>
            <a:pPr lvl="1"/>
            <a:r>
              <a:rPr lang="en-US" sz="2600" b="1" dirty="0">
                <a:solidFill>
                  <a:schemeClr val="bg1"/>
                </a:solidFill>
              </a:rPr>
              <a:t>200,000 happen to people who have already had a heart attack</a:t>
            </a:r>
          </a:p>
          <a:p>
            <a:pPr lvl="1"/>
            <a:r>
              <a:rPr lang="en-US" sz="2600" b="1" dirty="0">
                <a:solidFill>
                  <a:schemeClr val="bg1"/>
                </a:solidFill>
              </a:rPr>
              <a:t>About 1 in 5 heart attacks is silent—the damage is done, but the person is not aware of it.</a:t>
            </a:r>
          </a:p>
          <a:p>
            <a:endParaRPr lang="en-US" sz="2600" b="1" dirty="0">
              <a:solidFill>
                <a:schemeClr val="bg1"/>
              </a:solidFill>
              <a:latin typeface="Helvetica Neue"/>
            </a:endParaRPr>
          </a:p>
          <a:p>
            <a:endParaRPr lang="en-US" dirty="0"/>
          </a:p>
        </p:txBody>
      </p:sp>
    </p:spTree>
    <p:extLst>
      <p:ext uri="{BB962C8B-B14F-4D97-AF65-F5344CB8AC3E}">
        <p14:creationId xmlns:p14="http://schemas.microsoft.com/office/powerpoint/2010/main" val="104828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821094"/>
            <a:ext cx="9905999" cy="4040155"/>
          </a:xfrm>
        </p:spPr>
        <p:txBody>
          <a:bodyPr/>
          <a:lstStyle/>
          <a:p>
            <a:pPr lvl="1">
              <a:lnSpc>
                <a:spcPct val="170000"/>
              </a:lnSpc>
            </a:pPr>
            <a:r>
              <a:rPr lang="en-US" b="1" dirty="0">
                <a:solidFill>
                  <a:srgbClr val="000000"/>
                </a:solidFill>
                <a:latin typeface="Helvetica Neue"/>
              </a:rPr>
              <a:t>According to the CDC, heart disease is one of the leading causes of death for people of most races in the US (African Americans, American Indians and Alaska Natives, and white people). About half of all Americans (47%) have at least 1 of 3 key risk factors for heart disease:</a:t>
            </a:r>
          </a:p>
          <a:p>
            <a:pPr lvl="1">
              <a:lnSpc>
                <a:spcPct val="170000"/>
              </a:lnSpc>
            </a:pPr>
            <a:endParaRPr lang="en-US" b="1" dirty="0">
              <a:solidFill>
                <a:srgbClr val="000000"/>
              </a:solidFill>
              <a:latin typeface="Helvetica Neue"/>
            </a:endParaRPr>
          </a:p>
          <a:p>
            <a:pPr>
              <a:lnSpc>
                <a:spcPct val="170000"/>
              </a:lnSpc>
            </a:pPr>
            <a:r>
              <a:rPr lang="en-US" b="1" dirty="0">
                <a:solidFill>
                  <a:srgbClr val="000000"/>
                </a:solidFill>
                <a:latin typeface="Helvetica Neue"/>
              </a:rPr>
              <a:t>      -high blood pressure          -high cholesterol             -smoking</a:t>
            </a:r>
          </a:p>
          <a:p>
            <a:endParaRPr lang="en-US" dirty="0"/>
          </a:p>
        </p:txBody>
      </p:sp>
    </p:spTree>
    <p:extLst>
      <p:ext uri="{BB962C8B-B14F-4D97-AF65-F5344CB8AC3E}">
        <p14:creationId xmlns:p14="http://schemas.microsoft.com/office/powerpoint/2010/main" val="81186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550506"/>
            <a:ext cx="10549845" cy="5240695"/>
          </a:xfrm>
        </p:spPr>
        <p:txBody>
          <a:bodyPr/>
          <a:lstStyle/>
          <a:p>
            <a:r>
              <a:rPr lang="en-US" b="1" dirty="0">
                <a:solidFill>
                  <a:schemeClr val="bg1"/>
                </a:solidFill>
              </a:rPr>
              <a:t>In the table below we will show </a:t>
            </a:r>
            <a:r>
              <a:rPr lang="en-US" dirty="0"/>
              <a:t> </a:t>
            </a:r>
            <a:r>
              <a:rPr lang="en-US" b="1" dirty="0">
                <a:solidFill>
                  <a:schemeClr val="bg1"/>
                </a:solidFill>
              </a:rPr>
              <a:t>the percentages of all deaths caused by heart disease in 2015, listed by ethnicity, race, and sex.</a:t>
            </a:r>
          </a:p>
          <a:p>
            <a:r>
              <a:rPr lang="en-US" b="1" dirty="0">
                <a:solidFill>
                  <a:schemeClr val="bg1"/>
                </a:solidFill>
              </a:rPr>
              <a:t>Race of Ethnic Group                         % of Deaths        Men%         women%</a:t>
            </a:r>
          </a:p>
          <a:p>
            <a:r>
              <a:rPr lang="en-US" b="1" dirty="0">
                <a:solidFill>
                  <a:schemeClr val="bg1"/>
                </a:solidFill>
              </a:rPr>
              <a:t>American Indian or Alaska Native          18.3</a:t>
            </a:r>
            <a:r>
              <a:rPr lang="en-US" dirty="0">
                <a:solidFill>
                  <a:schemeClr val="bg1"/>
                </a:solidFill>
              </a:rPr>
              <a:t>              </a:t>
            </a:r>
            <a:r>
              <a:rPr lang="en-US" b="1" dirty="0">
                <a:solidFill>
                  <a:schemeClr val="bg1"/>
                </a:solidFill>
              </a:rPr>
              <a:t>19.4</a:t>
            </a:r>
            <a:r>
              <a:rPr lang="en-US" dirty="0"/>
              <a:t>             </a:t>
            </a:r>
            <a:r>
              <a:rPr lang="en-US" b="1" dirty="0">
                <a:solidFill>
                  <a:schemeClr val="bg1"/>
                </a:solidFill>
              </a:rPr>
              <a:t>17.0</a:t>
            </a:r>
          </a:p>
          <a:p>
            <a:r>
              <a:rPr lang="en-US" b="1" dirty="0">
                <a:solidFill>
                  <a:schemeClr val="bg1"/>
                </a:solidFill>
              </a:rPr>
              <a:t>Asian American or Pacific Islander          21.4</a:t>
            </a:r>
            <a:r>
              <a:rPr lang="en-US" dirty="0">
                <a:solidFill>
                  <a:schemeClr val="bg1"/>
                </a:solidFill>
              </a:rPr>
              <a:t>              </a:t>
            </a:r>
            <a:r>
              <a:rPr lang="en-US" b="1" dirty="0">
                <a:solidFill>
                  <a:schemeClr val="bg1"/>
                </a:solidFill>
              </a:rPr>
              <a:t>22.9             19.9</a:t>
            </a:r>
          </a:p>
          <a:p>
            <a:r>
              <a:rPr lang="en-US" b="1" dirty="0">
                <a:solidFill>
                  <a:schemeClr val="bg1"/>
                </a:solidFill>
              </a:rPr>
              <a:t>Black (Non-Hispanic)                               23.5               23.9             23.1</a:t>
            </a:r>
          </a:p>
          <a:p>
            <a:r>
              <a:rPr lang="en-US" b="1" dirty="0">
                <a:solidFill>
                  <a:schemeClr val="bg1"/>
                </a:solidFill>
              </a:rPr>
              <a:t>White (Non-Hispanic)                               23.7               24.9             22.5</a:t>
            </a:r>
          </a:p>
          <a:p>
            <a:r>
              <a:rPr lang="en-US" b="1" dirty="0">
                <a:solidFill>
                  <a:schemeClr val="bg1"/>
                </a:solidFill>
              </a:rPr>
              <a:t>Hispanic                                                   20.3               20.6             19.9</a:t>
            </a:r>
          </a:p>
          <a:p>
            <a:r>
              <a:rPr lang="en-US" b="1" dirty="0">
                <a:solidFill>
                  <a:schemeClr val="bg1"/>
                </a:solidFill>
              </a:rPr>
              <a:t>All                                                            23.4               24.4             22.3</a:t>
            </a:r>
          </a:p>
        </p:txBody>
      </p:sp>
    </p:spTree>
    <p:extLst>
      <p:ext uri="{BB962C8B-B14F-4D97-AF65-F5344CB8AC3E}">
        <p14:creationId xmlns:p14="http://schemas.microsoft.com/office/powerpoint/2010/main" val="85808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59B248-A7DF-84C3-71D8-5FE99B2E49AB}"/>
              </a:ext>
            </a:extLst>
          </p:cNvPr>
          <p:cNvSpPr txBox="1"/>
          <p:nvPr/>
        </p:nvSpPr>
        <p:spPr>
          <a:xfrm>
            <a:off x="265043" y="1299678"/>
            <a:ext cx="11648661" cy="2708434"/>
          </a:xfrm>
          <a:prstGeom prst="rect">
            <a:avLst/>
          </a:prstGeom>
          <a:noFill/>
        </p:spPr>
        <p:txBody>
          <a:bodyPr wrap="square">
            <a:spAutoFit/>
          </a:bodyPr>
          <a:lstStyle/>
          <a:p>
            <a:pPr marL="285750" indent="-285750">
              <a:lnSpc>
                <a:spcPct val="170000"/>
              </a:lnSpc>
              <a:buFont typeface="Arial" panose="020B0604020202020204" pitchFamily="34" charset="0"/>
              <a:buChar char="•"/>
            </a:pPr>
            <a:r>
              <a:rPr lang="en-US" sz="2000" b="1" dirty="0">
                <a:solidFill>
                  <a:srgbClr val="000000"/>
                </a:solidFill>
                <a:latin typeface="Helvetica Neue"/>
              </a:rPr>
              <a:t>Other key indicator include diabetic status, Overweight or obesity (high BMI), not getting enough physical activity or drinking too much alcohol. Detecting and preventing the factors that have the greatest impact on heart disease is very important in healthcare. Computational developments, in turn, allow the application of machine learning methods to detect "patterns" from the data that can predict a patient's condition</a:t>
            </a:r>
            <a:r>
              <a:rPr lang="en-US" sz="2000" dirty="0">
                <a:solidFill>
                  <a:srgbClr val="000000"/>
                </a:solidFill>
                <a:latin typeface="Helvetica Neue"/>
              </a:rPr>
              <a:t>.</a:t>
            </a:r>
          </a:p>
        </p:txBody>
      </p:sp>
    </p:spTree>
    <p:extLst>
      <p:ext uri="{BB962C8B-B14F-4D97-AF65-F5344CB8AC3E}">
        <p14:creationId xmlns:p14="http://schemas.microsoft.com/office/powerpoint/2010/main" val="147576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idx="1"/>
          </p:nvPr>
        </p:nvSpPr>
        <p:spPr>
          <a:xfrm>
            <a:off x="1141412" y="1782147"/>
            <a:ext cx="9905999" cy="4009054"/>
          </a:xfrm>
        </p:spPr>
        <p:txBody>
          <a:bodyPr>
            <a:normAutofit lnSpcReduction="10000"/>
          </a:bodyPr>
          <a:lstStyle/>
          <a:p>
            <a:r>
              <a:rPr lang="en-US" b="1" dirty="0">
                <a:solidFill>
                  <a:schemeClr val="bg1"/>
                </a:solidFill>
              </a:rPr>
              <a:t>In the next few slides we will talk about the risk factors mentioned above and how they affect the numbers mentioned according to </a:t>
            </a:r>
            <a:r>
              <a:rPr lang="en-US" b="1" dirty="0">
                <a:solidFill>
                  <a:srgbClr val="000000"/>
                </a:solidFill>
                <a:latin typeface="Helvetica Neue"/>
              </a:rPr>
              <a:t>the CDC               </a:t>
            </a:r>
            <a:endParaRPr lang="en-US" b="1" dirty="0">
              <a:solidFill>
                <a:schemeClr val="bg1"/>
              </a:solidFill>
            </a:endParaRPr>
          </a:p>
          <a:p>
            <a:pPr marL="0" indent="0">
              <a:buNone/>
            </a:pPr>
            <a:r>
              <a:rPr lang="en-US" dirty="0"/>
              <a:t> </a:t>
            </a:r>
            <a:r>
              <a:rPr lang="en-US" b="1" dirty="0">
                <a:solidFill>
                  <a:schemeClr val="bg1"/>
                </a:solidFill>
              </a:rPr>
              <a:t>(</a:t>
            </a:r>
            <a:r>
              <a:rPr lang="ar-EG" b="1" dirty="0">
                <a:solidFill>
                  <a:schemeClr val="bg1"/>
                </a:solidFill>
              </a:rPr>
              <a:t>U.S. Centers for Disease Control and Prevention</a:t>
            </a:r>
            <a:r>
              <a:rPr lang="en-US" b="1" dirty="0">
                <a:solidFill>
                  <a:schemeClr val="bg1"/>
                </a:solidFill>
              </a:rPr>
              <a:t>).</a:t>
            </a:r>
          </a:p>
          <a:p>
            <a:pPr marL="0" indent="0">
              <a:buNone/>
            </a:pPr>
            <a:r>
              <a:rPr lang="en-US" b="1" dirty="0">
                <a:solidFill>
                  <a:schemeClr val="bg1"/>
                </a:solidFill>
              </a:rPr>
              <a:t>We will show the reason for the enormous numbers of people with heart problems in general and especially in the united states.</a:t>
            </a:r>
          </a:p>
          <a:p>
            <a:pPr marL="0" indent="0">
              <a:buNone/>
            </a:pPr>
            <a:endParaRPr lang="ar-EG" b="1" dirty="0">
              <a:solidFill>
                <a:schemeClr val="bg1"/>
              </a:solidFill>
            </a:endParaRPr>
          </a:p>
          <a:p>
            <a:pPr marL="0" indent="0">
              <a:buNone/>
            </a:pPr>
            <a:br>
              <a:rPr lang="ar-EG" b="1" dirty="0">
                <a:solidFill>
                  <a:schemeClr val="bg1"/>
                </a:solidFill>
              </a:rPr>
            </a:br>
            <a:endParaRPr lang="en-US" b="1" dirty="0">
              <a:solidFill>
                <a:schemeClr val="bg1"/>
              </a:solidFill>
              <a:latin typeface="Helvetica Neue"/>
            </a:endParaRPr>
          </a:p>
        </p:txBody>
      </p:sp>
    </p:spTree>
    <p:extLst>
      <p:ext uri="{BB962C8B-B14F-4D97-AF65-F5344CB8AC3E}">
        <p14:creationId xmlns:p14="http://schemas.microsoft.com/office/powerpoint/2010/main" val="4260930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435</TotalTime>
  <Words>4214</Words>
  <Application>Microsoft Office PowerPoint</Application>
  <PresentationFormat>Widescreen</PresentationFormat>
  <Paragraphs>297</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-apple-system</vt:lpstr>
      <vt:lpstr>Arial</vt:lpstr>
      <vt:lpstr>Consolas</vt:lpstr>
      <vt:lpstr>Courier New</vt:lpstr>
      <vt:lpstr>Helvetica Neue</vt:lpstr>
      <vt:lpstr>Inter</vt:lpstr>
      <vt:lpstr>Tw Cen MT</vt:lpstr>
      <vt:lpstr>Wingdings</vt:lpstr>
      <vt:lpstr>Circuit</vt:lpstr>
      <vt:lpstr>  </vt:lpstr>
      <vt:lpstr>Data Mining Project (Part 1)</vt:lpstr>
      <vt:lpstr>PowerPoint Presentation</vt:lpstr>
      <vt:lpstr>Introduction to the used dataset  (Key Indicators of Heart Disease)</vt:lpstr>
      <vt:lpstr>  </vt:lpstr>
      <vt:lpstr>  </vt:lpstr>
      <vt:lpstr>  </vt:lpstr>
      <vt:lpstr>PowerPoint Presentation</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 (Part 1)</dc:title>
  <dc:creator>Mayar Mohamed Darwish Mohamed Nasr</dc:creator>
  <cp:lastModifiedBy>Marwan Salah Shebl Mohamed El Sebaei</cp:lastModifiedBy>
  <cp:revision>220</cp:revision>
  <dcterms:created xsi:type="dcterms:W3CDTF">2022-05-09T06:08:19Z</dcterms:created>
  <dcterms:modified xsi:type="dcterms:W3CDTF">2022-05-16T19:20:30Z</dcterms:modified>
</cp:coreProperties>
</file>