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9"/>
  </p:notesMasterIdLst>
  <p:sldIdLst>
    <p:sldId id="256" r:id="rId2"/>
    <p:sldId id="258" r:id="rId3"/>
    <p:sldId id="261" r:id="rId4"/>
    <p:sldId id="264" r:id="rId5"/>
    <p:sldId id="273" r:id="rId6"/>
    <p:sldId id="266" r:id="rId7"/>
    <p:sldId id="260" r:id="rId8"/>
  </p:sldIdLst>
  <p:sldSz cx="9144000" cy="5143500" type="screen16x9"/>
  <p:notesSz cx="6858000" cy="9144000"/>
  <p:embeddedFontLst>
    <p:embeddedFont>
      <p:font typeface="Advent Pro Light" panose="020B0604020202020204" charset="0"/>
      <p:regular r:id="rId10"/>
      <p:bold r:id="rId11"/>
    </p:embeddedFont>
    <p:embeddedFont>
      <p:font typeface="Anton" panose="020B0604020202020204" charset="0"/>
      <p:regular r:id="rId12"/>
    </p:embeddedFont>
    <p:embeddedFont>
      <p:font typeface="Calibri" panose="020F0502020204030204" pitchFamily="34" charset="0"/>
      <p:regular r:id="rId13"/>
      <p:bold r:id="rId14"/>
      <p:italic r:id="rId15"/>
      <p:boldItalic r:id="rId16"/>
    </p:embeddedFont>
    <p:embeddedFont>
      <p:font typeface="Fira Sans Condensed Light" panose="020B0604020202020204" charset="0"/>
      <p:regular r:id="rId17"/>
      <p:bold r:id="rId18"/>
      <p:italic r:id="rId19"/>
      <p:boldItalic r:id="rId20"/>
    </p:embeddedFont>
    <p:embeddedFont>
      <p:font typeface="Rajdhani"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4B18DF-5BDB-4B48-941E-D6A98523CB9C}">
  <a:tblStyle styleId="{244B18DF-5BDB-4B48-941E-D6A98523CB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6" autoAdjust="0"/>
    <p:restoredTop sz="84912" autoAdjust="0"/>
  </p:normalViewPr>
  <p:slideViewPr>
    <p:cSldViewPr snapToGrid="0">
      <p:cViewPr varScale="1">
        <p:scale>
          <a:sx n="128" d="100"/>
          <a:sy n="128" d="100"/>
        </p:scale>
        <p:origin x="7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A quick welcoming message to the leadership.</a:t>
            </a:r>
          </a:p>
          <a:p>
            <a:r>
              <a:rPr lang="en-US" dirty="0"/>
              <a:t>A quick introduction about the Presenter and the business problem</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n-US" dirty="0">
                <a:latin typeface="Times New Roman" panose="02020603050405020304" pitchFamily="18" charset="0"/>
                <a:cs typeface="Times New Roman" panose="02020603050405020304" pitchFamily="18" charset="0"/>
              </a:rPr>
              <a:t>1- Context: </a:t>
            </a:r>
            <a:r>
              <a:rPr lang="en-US" sz="1100" b="0" i="0" u="none" strike="noStrike" cap="none" dirty="0">
                <a:solidFill>
                  <a:srgbClr val="000000"/>
                </a:solidFill>
                <a:effectLst/>
                <a:latin typeface="Arial"/>
                <a:ea typeface="Arial"/>
                <a:cs typeface="Arial"/>
                <a:sym typeface="Arial"/>
              </a:rPr>
              <a:t>Operations have indicated that the ticket price is generated by adding a premium to the average price of all the resorts in its market segment. </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With the expectations of value created for customers from visiting this resort, the price should also reflect this value. Big mountain has the longest run and the second vertical drop, and the third summit elevation. These added values could also be considered in adding a premium. The cause of this problem is either not including all related cost, and/ or missing added values, Management has expressed a desire to know which pricing policy is the best based on the available data.</a:t>
            </a:r>
          </a:p>
          <a:p>
            <a:pPr marL="158750" indent="0" rtl="0">
              <a:buNone/>
            </a:pPr>
            <a:r>
              <a:rPr lang="en-US" sz="1100" b="0" i="0" u="none" strike="noStrike" cap="none" dirty="0">
                <a:solidFill>
                  <a:srgbClr val="000000"/>
                </a:solidFill>
                <a:effectLst/>
                <a:latin typeface="Arial"/>
                <a:ea typeface="Arial"/>
                <a:cs typeface="Arial"/>
                <a:sym typeface="Arial"/>
              </a:rPr>
              <a:t>2- Criteria for Success: Using more than one model will help identify the best pricing technique (i.e. cost-plus pricing model, value-based pricing, fixed pricing model, etc.)</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3- Scope of solution Space: </a:t>
            </a:r>
            <a:r>
              <a:rPr lang="en-US" dirty="0"/>
              <a:t>Ticket prices should be determined through rigid pricing strategies and processes that includes checking the related data and market .</a:t>
            </a:r>
            <a:endParaRPr lang="en-US" dirty="0">
              <a:latin typeface="Times New Roman" panose="02020603050405020304" pitchFamily="18"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effectLst/>
              </a:rPr>
              <a:t>4- Constraint: </a:t>
            </a:r>
            <a:r>
              <a:rPr lang="en-US" dirty="0"/>
              <a:t>Losing some market share to other better priced tickets provided by leading parties as well as some active skiers.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1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1/ Different plots were created on the EDA stage to create and visualize the correlation between the ticket prices and the other variables.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1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2/</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en-US" sz="1100" b="0" dirty="0">
                <a:solidFill>
                  <a:schemeClr val="tx2"/>
                </a:solidFill>
                <a:latin typeface="Times New Roman" panose="02020603050405020304" pitchFamily="18" charset="0"/>
                <a:cs typeface="Times New Roman" panose="02020603050405020304" pitchFamily="18" charset="0"/>
                <a:sym typeface="Fira Sans Condensed Light"/>
              </a:rPr>
              <a:t>The variables </a:t>
            </a:r>
            <a:r>
              <a:rPr lang="en-US" altLang="en-US" sz="1100" b="0" dirty="0" err="1">
                <a:solidFill>
                  <a:schemeClr val="tx2"/>
                </a:solidFill>
                <a:latin typeface="Times New Roman" panose="02020603050405020304" pitchFamily="18" charset="0"/>
                <a:cs typeface="Times New Roman" panose="02020603050405020304" pitchFamily="18" charset="0"/>
                <a:sym typeface="Fira Sans Condensed Light"/>
              </a:rPr>
              <a:t>vertical_drop</a:t>
            </a:r>
            <a:r>
              <a:rPr lang="en-US" altLang="en-US" sz="1100" b="0" dirty="0">
                <a:solidFill>
                  <a:schemeClr val="tx2"/>
                </a:solidFill>
                <a:latin typeface="Times New Roman" panose="02020603050405020304" pitchFamily="18" charset="0"/>
                <a:cs typeface="Times New Roman" panose="02020603050405020304" pitchFamily="18" charset="0"/>
                <a:sym typeface="Fira Sans Condensed Light"/>
              </a:rPr>
              <a:t> and projected days open have the most correlations.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altLang="en-US" sz="11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variable “</a:t>
            </a:r>
            <a:r>
              <a:rPr kumimoji="0" lang="en-US" altLang="en-US" sz="1100" b="0" i="0" u="none" strike="noStrike" cap="none" normalizeH="0" baseline="0" dirty="0" err="1">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AdultWeekend</a:t>
            </a:r>
            <a:r>
              <a:rPr kumimoji="0" lang="en-US" altLang="en-US" sz="11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has many different correlations with other variables. </a:t>
            </a:r>
            <a:r>
              <a:rPr lang="en-US" altLang="en-US" sz="16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The examples are: snow making and runs.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600" b="0" dirty="0">
                <a:solidFill>
                  <a:schemeClr val="tx2"/>
                </a:solidFill>
                <a:latin typeface="Times New Roman" panose="02020603050405020304" pitchFamily="18" charset="0"/>
                <a:cs typeface="Times New Roman" panose="02020603050405020304" pitchFamily="18" charset="0"/>
                <a:sym typeface="Arial"/>
              </a:rPr>
              <a:t>The variables (summit and base elevation) were extremely correlated with the night skiing and number of resorts per capita.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600" dirty="0">
                <a:solidFill>
                  <a:schemeClr val="tx2"/>
                </a:solidFill>
                <a:latin typeface="Times New Roman" panose="02020603050405020304" pitchFamily="18" charset="0"/>
                <a:cs typeface="Times New Roman" panose="02020603050405020304" pitchFamily="18" charset="0"/>
              </a:rPr>
              <a:t>#3/ There's also a spread of the other quartiles as well. In this representation of the ski summaries for each state, which accounts for some 77% of the variance. No consistent pattern.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kumimoji="0" lang="en-US" altLang="en-US" sz="1600" b="0" i="0" u="none" strike="noStrike" cap="none" normalizeH="0" baseline="0" dirty="0">
              <a:ln>
                <a:noFill/>
              </a:ln>
              <a:solidFill>
                <a:schemeClr val="tx2"/>
              </a:solidFill>
              <a:effectLst/>
              <a:latin typeface="Arial" panose="020B0604020202020204" pitchFamily="34" charset="0"/>
            </a:endParaRPr>
          </a:p>
          <a:p>
            <a:pPr marL="171450" lvl="0" indent="-171450" algn="l" rtl="0">
              <a:spcBef>
                <a:spcPts val="0"/>
              </a:spcBef>
              <a:spcAft>
                <a:spcPts val="0"/>
              </a:spcAft>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At first these relationships are quite counterintuitive. It seems that the more chairs a resort has to move people around, relative to the number of runs, ticket price rapidly plummets and stays low. What we may be seeing here is an exclusive vs. mass market resort effect; if we don't have so many chairs, we can charge more for our tickets, although with fewer chairs we're inevitably going to be able to serve fewer visitors.</a:t>
            </a:r>
          </a:p>
          <a:p>
            <a:r>
              <a:rPr lang="en-US" sz="1100" b="0" i="0" u="none" strike="noStrike" cap="none" dirty="0">
                <a:solidFill>
                  <a:srgbClr val="000000"/>
                </a:solidFill>
                <a:effectLst/>
                <a:latin typeface="Arial"/>
                <a:ea typeface="Arial"/>
                <a:cs typeface="Arial"/>
                <a:sym typeface="Arial"/>
              </a:rPr>
              <a:t>The price per visitor is high but our number of visitors may be low. Something very useful that's missing from the data is the number of visitors per year!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It also appears that having no fast quads may limit the ticket price, but if our resort covers a wide area then getting a small number of fast quads may be beneficial to the ticket price.</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7098bb5640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7098bb5640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100" b="1"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These visuals are explaining exactly where Big Mountain sits overall amongst all resorts for other resorts in Montana regarding the price, the </a:t>
            </a:r>
            <a:r>
              <a:rPr lang="en-US" sz="1100" b="1" i="0" u="none" strike="noStrike" cap="none" dirty="0">
                <a:solidFill>
                  <a:srgbClr val="000000"/>
                </a:solidFill>
                <a:effectLst/>
                <a:latin typeface="Arial"/>
                <a:ea typeface="Arial"/>
                <a:cs typeface="Arial"/>
                <a:sym typeface="Arial"/>
              </a:rPr>
              <a:t>redline</a:t>
            </a:r>
            <a:r>
              <a:rPr lang="en-US" sz="1100" b="0" i="0" u="none" strike="noStrike" cap="none" dirty="0">
                <a:solidFill>
                  <a:srgbClr val="000000"/>
                </a:solidFill>
                <a:effectLst/>
                <a:latin typeface="Arial"/>
                <a:ea typeface="Arial"/>
                <a:cs typeface="Arial"/>
                <a:sym typeface="Arial"/>
              </a:rPr>
              <a:t> is where the resort sits.</a:t>
            </a:r>
          </a:p>
          <a:p>
            <a:r>
              <a:rPr lang="en-US" sz="1100" b="0" i="0" u="none" strike="noStrike" cap="none" dirty="0">
                <a:solidFill>
                  <a:srgbClr val="000000"/>
                </a:solidFill>
                <a:effectLst/>
                <a:latin typeface="Arial"/>
                <a:ea typeface="Arial"/>
                <a:cs typeface="Arial"/>
                <a:sym typeface="Arial"/>
              </a:rPr>
              <a:t> Beside the ticket price, fast squad and the number of chairs distribution above; another five visuals were also generated to check the vertical drop, snow making area, runs, longest run, trams, and skiable terrain area, the findings are below:</a:t>
            </a:r>
          </a:p>
          <a:p>
            <a:r>
              <a:rPr lang="en-US" sz="1100" b="0" i="0" u="none" strike="noStrike" cap="none" dirty="0">
                <a:solidFill>
                  <a:srgbClr val="000000"/>
                </a:solidFill>
                <a:effectLst/>
                <a:latin typeface="Arial"/>
                <a:ea typeface="Arial"/>
                <a:cs typeface="Arial"/>
                <a:sym typeface="Arial"/>
              </a:rPr>
              <a:t>Big Mountain is doing well for vertical drop, but there are still quite a few resorts with a greater drop.</a:t>
            </a:r>
          </a:p>
          <a:p>
            <a:r>
              <a:rPr lang="en-US" sz="1100" b="0" i="0" u="none" strike="noStrike" cap="none" dirty="0">
                <a:solidFill>
                  <a:srgbClr val="000000"/>
                </a:solidFill>
                <a:effectLst/>
                <a:latin typeface="Arial"/>
                <a:ea typeface="Arial"/>
                <a:cs typeface="Arial"/>
                <a:sym typeface="Arial"/>
              </a:rPr>
              <a:t>Big Mountain is very high up the league table of snow making area.</a:t>
            </a:r>
          </a:p>
          <a:p>
            <a:r>
              <a:rPr lang="en-US" sz="1100" b="0" i="0" u="none" strike="noStrike" cap="none" dirty="0">
                <a:solidFill>
                  <a:srgbClr val="000000"/>
                </a:solidFill>
                <a:effectLst/>
                <a:latin typeface="Arial"/>
                <a:ea typeface="Arial"/>
                <a:cs typeface="Arial"/>
                <a:sym typeface="Arial"/>
              </a:rPr>
              <a:t>Big Mountain has amongst the highest number of total chairs, resorts with more appear to be outliers.</a:t>
            </a:r>
          </a:p>
          <a:p>
            <a:r>
              <a:rPr lang="en-US" sz="1100" b="0" i="0" u="none" strike="noStrike" cap="none" dirty="0">
                <a:solidFill>
                  <a:srgbClr val="000000"/>
                </a:solidFill>
                <a:effectLst/>
                <a:latin typeface="Arial"/>
                <a:ea typeface="Arial"/>
                <a:cs typeface="Arial"/>
                <a:sym typeface="Arial"/>
              </a:rPr>
              <a:t>Most resorts have no fast quads. Big Mountain has 3, which puts it high up that league table. There are some values much higher, but they are rare.</a:t>
            </a:r>
          </a:p>
          <a:p>
            <a:r>
              <a:rPr lang="en-US" sz="1100" b="0" i="0" u="none" strike="noStrike" cap="none" dirty="0">
                <a:solidFill>
                  <a:srgbClr val="000000"/>
                </a:solidFill>
                <a:effectLst/>
                <a:latin typeface="Arial"/>
                <a:ea typeface="Arial"/>
                <a:cs typeface="Arial"/>
                <a:sym typeface="Arial"/>
              </a:rPr>
              <a:t>Big Mountain compares well for the number of runs. There are some resorts with more, but not many.</a:t>
            </a:r>
          </a:p>
          <a:p>
            <a:r>
              <a:rPr lang="en-US" sz="1100" b="0" i="0" u="none" strike="noStrike" cap="none" dirty="0">
                <a:solidFill>
                  <a:srgbClr val="000000"/>
                </a:solidFill>
                <a:effectLst/>
                <a:latin typeface="Arial"/>
                <a:ea typeface="Arial"/>
                <a:cs typeface="Arial"/>
                <a:sym typeface="Arial"/>
              </a:rPr>
              <a:t>Big Mountain has one of the longest runs. Although it is just over half the length of the longest, the longer ones are rare.</a:t>
            </a:r>
          </a:p>
          <a:p>
            <a:r>
              <a:rPr lang="en-US" sz="1100" b="0" i="0" u="none" strike="noStrike" cap="none" dirty="0">
                <a:solidFill>
                  <a:srgbClr val="000000"/>
                </a:solidFill>
                <a:effectLst/>
                <a:latin typeface="Arial"/>
                <a:ea typeface="Arial"/>
                <a:cs typeface="Arial"/>
                <a:sym typeface="Arial"/>
              </a:rPr>
              <a:t>The vast majority of resorts, such as Big Mountain, have no trams.</a:t>
            </a:r>
          </a:p>
          <a:p>
            <a:r>
              <a:rPr lang="en-US" sz="1100" b="0" i="0" u="none" strike="noStrike" cap="none" dirty="0">
                <a:solidFill>
                  <a:srgbClr val="000000"/>
                </a:solidFill>
                <a:effectLst/>
                <a:latin typeface="Arial"/>
                <a:ea typeface="Arial"/>
                <a:cs typeface="Arial"/>
                <a:sym typeface="Arial"/>
              </a:rPr>
              <a:t>Big Mountain is amongst the resorts with the largest amount of skiable terrain.</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buFontTx/>
              <a:buChar char="-"/>
            </a:pPr>
            <a:r>
              <a:rPr lang="en-US" sz="1100" b="0" i="0" u="none" strike="noStrike" cap="none" dirty="0">
                <a:solidFill>
                  <a:srgbClr val="000000"/>
                </a:solidFill>
                <a:effectLst/>
                <a:latin typeface="Arial"/>
                <a:ea typeface="Arial"/>
                <a:cs typeface="Arial"/>
                <a:sym typeface="Arial"/>
              </a:rPr>
              <a:t>The expected number of visitors over the season is 350,000 and, on average, visitors ski for five days. Assume the provided data includes the additional lift that Big Mountain recently installed.</a:t>
            </a:r>
          </a:p>
          <a:p>
            <a:pPr marL="457200" indent="-298450">
              <a:buFontTx/>
              <a:buChar char="-"/>
            </a:pPr>
            <a:r>
              <a:rPr lang="en-US" sz="1100" b="0" i="0" u="none" strike="noStrike" cap="none" dirty="0">
                <a:solidFill>
                  <a:srgbClr val="000000"/>
                </a:solidFill>
                <a:effectLst/>
                <a:latin typeface="Arial"/>
                <a:ea typeface="Arial"/>
                <a:cs typeface="Arial"/>
                <a:sym typeface="Arial"/>
              </a:rPr>
              <a:t>Scenario (1): 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p>
          <a:p>
            <a:pPr marL="457200" indent="-298450">
              <a:buFontTx/>
              <a:buChar char="-"/>
            </a:pPr>
            <a:r>
              <a:rPr lang="en-US" sz="1100" b="0" i="0" u="none" strike="noStrike" cap="none" dirty="0">
                <a:solidFill>
                  <a:srgbClr val="000000"/>
                </a:solidFill>
                <a:effectLst/>
                <a:latin typeface="Arial"/>
                <a:ea typeface="Arial"/>
                <a:cs typeface="Arial"/>
                <a:sym typeface="Arial"/>
              </a:rPr>
              <a:t>Scenario (2): This</a:t>
            </a:r>
            <a:r>
              <a:rPr lang="en-US" dirty="0"/>
              <a:t> scenario will increases support for ticket price by $1.99 Over the season, this could be expected to amount of $3,474,638.00.</a:t>
            </a:r>
            <a:endParaRPr lang="en-US" sz="1100" b="0" i="0" u="none" strike="noStrike" cap="none" dirty="0">
              <a:solidFill>
                <a:srgbClr val="000000"/>
              </a:solidFill>
              <a:effectLst/>
              <a:latin typeface="Arial"/>
              <a:ea typeface="Arial"/>
              <a:cs typeface="Arial"/>
              <a:sym typeface="Arial"/>
            </a:endParaRPr>
          </a:p>
          <a:p>
            <a:pPr marL="457200" indent="-298450">
              <a:buFontTx/>
              <a:buChar char="-"/>
            </a:pPr>
            <a:r>
              <a:rPr lang="en-US" sz="1100" b="0" i="0" u="none" strike="noStrike" cap="none" dirty="0">
                <a:solidFill>
                  <a:srgbClr val="000000"/>
                </a:solidFill>
                <a:effectLst/>
                <a:latin typeface="Arial"/>
                <a:ea typeface="Arial"/>
                <a:cs typeface="Arial"/>
                <a:sym typeface="Arial"/>
              </a:rPr>
              <a:t>Scenario (3): Results are the same of Scenario (2), such a small increase in the snow making area makes no difference</a:t>
            </a:r>
          </a:p>
          <a:p>
            <a:pPr marL="457200" indent="-298450">
              <a:buFontTx/>
              <a:buChar char="-"/>
            </a:pPr>
            <a:r>
              <a:rPr lang="en-US" sz="1100" b="0" i="0" u="none" strike="noStrike" cap="none" dirty="0">
                <a:solidFill>
                  <a:srgbClr val="000000"/>
                </a:solidFill>
                <a:effectLst/>
                <a:latin typeface="Arial"/>
                <a:ea typeface="Arial"/>
                <a:cs typeface="Arial"/>
                <a:sym typeface="Arial"/>
              </a:rPr>
              <a:t>Scenario (4): No difference. Although the longest run feature was used in the linear model, the random forest model (the one we chose because of its better performance) only has longest run way down in the feature importance list.</a:t>
            </a:r>
          </a:p>
          <a:p>
            <a:pPr marL="457200" indent="-298450">
              <a:buFontTx/>
              <a:buChar char="-"/>
            </a:pPr>
            <a:r>
              <a:rPr lang="en-US" sz="1100" b="0" i="0" u="none" strike="noStrike" cap="none" dirty="0">
                <a:solidFill>
                  <a:srgbClr val="000000"/>
                </a:solidFill>
                <a:effectLst/>
                <a:latin typeface="Arial"/>
                <a:ea typeface="Arial"/>
                <a:cs typeface="Arial"/>
                <a:sym typeface="Arial"/>
              </a:rPr>
              <a:t>Scenario (1) is the best Scenario.</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9" r:id="rId4"/>
    <p:sldLayoutId id="2147483660" r:id="rId5"/>
    <p:sldLayoutId id="2147483662"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313508" y="961360"/>
            <a:ext cx="8516984" cy="1939361"/>
          </a:xfrm>
          <a:prstGeom prst="rect">
            <a:avLst/>
          </a:prstGeom>
        </p:spPr>
        <p:txBody>
          <a:bodyPr spcFirstLastPara="1" wrap="square" lIns="91425" tIns="91425" rIns="91425" bIns="91425" anchor="b" anchorCtr="0">
            <a:noAutofit/>
          </a:bodyPr>
          <a:lstStyle/>
          <a:p>
            <a:pPr algn="ctr">
              <a:lnSpc>
                <a:spcPct val="80000"/>
              </a:lnSpc>
            </a:pP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Data Science Capstone (1)</a:t>
            </a:r>
            <a:br>
              <a:rPr lang="en-US" sz="36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3600" b="0" dirty="0"/>
              <a:t>Big Mountain Resort Data Science Project</a:t>
            </a:r>
            <a:br>
              <a:rPr lang="en-US" sz="2400" dirty="0">
                <a:solidFill>
                  <a:schemeClr val="bg1"/>
                </a:solidFill>
                <a:latin typeface="Times New Roman" panose="02020603050405020304" pitchFamily="18" charset="0"/>
                <a:cs typeface="Times New Roman" panose="02020603050405020304" pitchFamily="18" charset="0"/>
              </a:rPr>
            </a:br>
            <a:br>
              <a:rPr lang="en-US" sz="2400" dirty="0">
                <a:solidFill>
                  <a:schemeClr val="bg1"/>
                </a:solidFill>
                <a:latin typeface="Times New Roman" panose="02020603050405020304" pitchFamily="18" charset="0"/>
                <a:cs typeface="Times New Roman" panose="02020603050405020304" pitchFamily="18" charset="0"/>
              </a:rPr>
            </a:br>
            <a:endParaRPr sz="2400" dirty="0">
              <a:latin typeface="Rajdhani"/>
              <a:ea typeface="Rajdhani"/>
              <a:cs typeface="Rajdhani"/>
              <a:sym typeface="Rajdhani"/>
            </a:endParaRPr>
          </a:p>
        </p:txBody>
      </p:sp>
      <p:sp>
        <p:nvSpPr>
          <p:cNvPr id="103" name="Google Shape;103;p24"/>
          <p:cNvSpPr txBox="1">
            <a:spLocks noGrp="1"/>
          </p:cNvSpPr>
          <p:nvPr>
            <p:ph type="subTitle" idx="1"/>
          </p:nvPr>
        </p:nvSpPr>
        <p:spPr>
          <a:xfrm>
            <a:off x="2690946" y="3079894"/>
            <a:ext cx="3520171" cy="7745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Times New Roman" panose="02020603050405020304" pitchFamily="18" charset="0"/>
                <a:ea typeface="Fira Sans Condensed Light"/>
                <a:cs typeface="Times New Roman" panose="02020603050405020304" pitchFamily="18" charset="0"/>
                <a:sym typeface="Fira Sans Condensed Light"/>
              </a:rPr>
              <a:t>Presented by: Marwan Ali</a:t>
            </a:r>
            <a:endParaRPr sz="2400" dirty="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3" name="Picture 2">
            <a:extLst>
              <a:ext uri="{FF2B5EF4-FFF2-40B4-BE49-F238E27FC236}">
                <a16:creationId xmlns:a16="http://schemas.microsoft.com/office/drawing/2014/main" id="{3C1D464D-7424-4B1D-9B06-AEF095A73D3C}"/>
              </a:ext>
            </a:extLst>
          </p:cNvPr>
          <p:cNvPicPr>
            <a:picLocks noChangeAspect="1"/>
          </p:cNvPicPr>
          <p:nvPr/>
        </p:nvPicPr>
        <p:blipFill>
          <a:blip r:embed="rId4"/>
          <a:stretch>
            <a:fillRect/>
          </a:stretch>
        </p:blipFill>
        <p:spPr>
          <a:xfrm>
            <a:off x="6132742" y="268853"/>
            <a:ext cx="2581635" cy="552527"/>
          </a:xfrm>
          <a:prstGeom prst="rect">
            <a:avLst/>
          </a:prstGeom>
        </p:spPr>
      </p:pic>
      <p:pic>
        <p:nvPicPr>
          <p:cNvPr id="4" name="Picture 3">
            <a:extLst>
              <a:ext uri="{FF2B5EF4-FFF2-40B4-BE49-F238E27FC236}">
                <a16:creationId xmlns:a16="http://schemas.microsoft.com/office/drawing/2014/main" id="{13C386FE-5872-4E22-877E-7D5FCEB38A55}"/>
              </a:ext>
            </a:extLst>
          </p:cNvPr>
          <p:cNvPicPr>
            <a:picLocks noChangeAspect="1"/>
          </p:cNvPicPr>
          <p:nvPr/>
        </p:nvPicPr>
        <p:blipFill>
          <a:blip r:embed="rId5"/>
          <a:stretch>
            <a:fillRect/>
          </a:stretch>
        </p:blipFill>
        <p:spPr>
          <a:xfrm>
            <a:off x="931492" y="3873183"/>
            <a:ext cx="1081849" cy="895851"/>
          </a:xfrm>
          <a:prstGeom prst="rect">
            <a:avLst/>
          </a:prstGeom>
        </p:spPr>
      </p:pic>
      <p:sp>
        <p:nvSpPr>
          <p:cNvPr id="7" name="Google Shape;103;p24">
            <a:extLst>
              <a:ext uri="{FF2B5EF4-FFF2-40B4-BE49-F238E27FC236}">
                <a16:creationId xmlns:a16="http://schemas.microsoft.com/office/drawing/2014/main" id="{310073D1-D226-4089-80E1-C77E8D81E796}"/>
              </a:ext>
            </a:extLst>
          </p:cNvPr>
          <p:cNvSpPr txBox="1">
            <a:spLocks/>
          </p:cNvSpPr>
          <p:nvPr/>
        </p:nvSpPr>
        <p:spPr>
          <a:xfrm>
            <a:off x="2379844" y="3873183"/>
            <a:ext cx="4142377" cy="895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Advent Pro Light"/>
                <a:ea typeface="Advent Pro Light"/>
                <a:cs typeface="Advent Pro Light"/>
                <a:sym typeface="Advent Pro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r>
              <a:rPr lang="en-US" sz="2200" dirty="0">
                <a:latin typeface="Times New Roman" panose="02020603050405020304" pitchFamily="18" charset="0"/>
                <a:ea typeface="Fira Sans Condensed Light"/>
                <a:cs typeface="Times New Roman" panose="02020603050405020304" pitchFamily="18" charset="0"/>
                <a:sym typeface="Fira Sans Condensed Light"/>
              </a:rPr>
              <a:t>Special Thanks for Springboard Monitor: </a:t>
            </a:r>
            <a:r>
              <a:rPr lang="en-US" sz="2200" dirty="0" err="1">
                <a:latin typeface="Times New Roman" panose="02020603050405020304" pitchFamily="18" charset="0"/>
                <a:ea typeface="Fira Sans Condensed Light"/>
                <a:cs typeface="Times New Roman" panose="02020603050405020304" pitchFamily="18" charset="0"/>
                <a:sym typeface="Fira Sans Condensed Light"/>
              </a:rPr>
              <a:t>Juanjo</a:t>
            </a:r>
            <a:r>
              <a:rPr lang="en-US" sz="2200" dirty="0">
                <a:latin typeface="Times New Roman" panose="02020603050405020304" pitchFamily="18" charset="0"/>
                <a:ea typeface="Fira Sans Condensed Light"/>
                <a:cs typeface="Times New Roman" panose="02020603050405020304" pitchFamily="18" charset="0"/>
                <a:sym typeface="Fira Sans Condensed Light"/>
              </a:rPr>
              <a:t> Milla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2003" y="1021153"/>
            <a:ext cx="2339097"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Context</a:t>
            </a:r>
            <a:endParaRPr dirty="0">
              <a:latin typeface="Times New Roman" panose="02020603050405020304" pitchFamily="18" charset="0"/>
              <a:cs typeface="Times New Roman" panose="02020603050405020304" pitchFamily="18" charset="0"/>
            </a:endParaRPr>
          </a:p>
        </p:txBody>
      </p:sp>
      <p:sp>
        <p:nvSpPr>
          <p:cNvPr id="116" name="Google Shape;116;p26"/>
          <p:cNvSpPr txBox="1">
            <a:spLocks noGrp="1"/>
          </p:cNvSpPr>
          <p:nvPr>
            <p:ph type="subTitle" idx="1"/>
          </p:nvPr>
        </p:nvSpPr>
        <p:spPr>
          <a:xfrm>
            <a:off x="1523137" y="1420581"/>
            <a:ext cx="2339100" cy="991781"/>
          </a:xfrm>
          <a:prstGeom prst="rect">
            <a:avLst/>
          </a:prstGeom>
        </p:spPr>
        <p:txBody>
          <a:bodyPr spcFirstLastPara="1" wrap="square" lIns="91425" tIns="91425" rIns="91425" bIns="91425" anchor="t" anchorCtr="0">
            <a:noAutofit/>
          </a:bodyPr>
          <a:lstStyle/>
          <a:p>
            <a:pPr marL="0" lvl="0" indent="0">
              <a:spcAft>
                <a:spcPts val="1600"/>
              </a:spcAft>
            </a:pPr>
            <a:r>
              <a:rPr lang="en-US" dirty="0"/>
              <a:t>Big Mountain Resort is a ski resort located in Montana that offers great skiing activities.</a:t>
            </a:r>
            <a:endParaRPr dirty="0">
              <a:latin typeface="Times New Roman" panose="02020603050405020304" pitchFamily="18" charset="0"/>
              <a:cs typeface="Times New Roman" panose="02020603050405020304" pitchFamily="18" charset="0"/>
            </a:endParaRPr>
          </a:p>
        </p:txBody>
      </p:sp>
      <p:sp>
        <p:nvSpPr>
          <p:cNvPr id="117" name="Google Shape;117;p26"/>
          <p:cNvSpPr txBox="1">
            <a:spLocks noGrp="1"/>
          </p:cNvSpPr>
          <p:nvPr>
            <p:ph type="title" idx="2"/>
          </p:nvPr>
        </p:nvSpPr>
        <p:spPr>
          <a:xfrm>
            <a:off x="4922309" y="941671"/>
            <a:ext cx="3578603" cy="421500"/>
          </a:xfrm>
          <a:prstGeom prst="rect">
            <a:avLst/>
          </a:prstGeom>
        </p:spPr>
        <p:txBody>
          <a:bodyPr spcFirstLastPara="1" wrap="square" lIns="91425" tIns="91425" rIns="91425" bIns="91425" anchor="ctr" anchorCtr="0">
            <a:noAutofit/>
          </a:bodyPr>
          <a:lstStyle/>
          <a:p>
            <a:pPr lvl="0"/>
            <a:r>
              <a:rPr lang="en-US" dirty="0">
                <a:latin typeface="Times New Roman" panose="02020603050405020304" pitchFamily="18" charset="0"/>
                <a:cs typeface="Times New Roman" panose="02020603050405020304" pitchFamily="18" charset="0"/>
              </a:rPr>
              <a:t>Scoop of Solution Space</a:t>
            </a:r>
          </a:p>
        </p:txBody>
      </p:sp>
      <p:sp>
        <p:nvSpPr>
          <p:cNvPr id="118" name="Google Shape;118;p26"/>
          <p:cNvSpPr txBox="1">
            <a:spLocks noGrp="1"/>
          </p:cNvSpPr>
          <p:nvPr>
            <p:ph type="subTitle" idx="3"/>
          </p:nvPr>
        </p:nvSpPr>
        <p:spPr>
          <a:xfrm>
            <a:off x="4922309" y="1442758"/>
            <a:ext cx="2852919" cy="999095"/>
          </a:xfrm>
          <a:prstGeom prst="rect">
            <a:avLst/>
          </a:prstGeom>
        </p:spPr>
        <p:txBody>
          <a:bodyPr spcFirstLastPara="1" wrap="square" lIns="91425" tIns="91425" rIns="91425" bIns="91425" anchor="t" anchorCtr="0">
            <a:noAutofit/>
          </a:bodyPr>
          <a:lstStyle/>
          <a:p>
            <a:pPr marL="0" lvl="0" indent="0">
              <a:spcAft>
                <a:spcPts val="1600"/>
              </a:spcAft>
            </a:pPr>
            <a:r>
              <a:rPr lang="en-US" dirty="0"/>
              <a:t>Ticket prices should be determined through rigid pricing strategies and processes that includes checking the related data and market .</a:t>
            </a:r>
            <a:endParaRPr lang="en-US" dirty="0">
              <a:latin typeface="Times New Roman" panose="02020603050405020304" pitchFamily="18" charset="0"/>
              <a:cs typeface="Times New Roman" panose="02020603050405020304" pitchFamily="18" charset="0"/>
            </a:endParaRPr>
          </a:p>
          <a:p>
            <a:pPr marL="285750" lvl="0" indent="-285750">
              <a:spcAft>
                <a:spcPts val="1600"/>
              </a:spcAft>
              <a:buFontTx/>
              <a:buChar char="-"/>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1600"/>
              </a:spcAft>
            </a:pPr>
            <a:endParaRPr dirty="0">
              <a:latin typeface="Times New Roman" panose="02020603050405020304" pitchFamily="18" charset="0"/>
              <a:cs typeface="Times New Roman" panose="02020603050405020304" pitchFamily="18" charset="0"/>
            </a:endParaRPr>
          </a:p>
        </p:txBody>
      </p:sp>
      <p:sp>
        <p:nvSpPr>
          <p:cNvPr id="119" name="Google Shape;119;p26"/>
          <p:cNvSpPr txBox="1">
            <a:spLocks noGrp="1"/>
          </p:cNvSpPr>
          <p:nvPr>
            <p:ph type="title" idx="4"/>
          </p:nvPr>
        </p:nvSpPr>
        <p:spPr>
          <a:xfrm>
            <a:off x="2286220" y="2967866"/>
            <a:ext cx="2896936" cy="445301"/>
          </a:xfrm>
          <a:prstGeom prst="rect">
            <a:avLst/>
          </a:prstGeom>
        </p:spPr>
        <p:txBody>
          <a:bodyPr spcFirstLastPara="1" wrap="square" lIns="91425" tIns="91425" rIns="91425" bIns="91425" anchor="ctr" anchorCtr="0">
            <a:noAutofit/>
          </a:bodyPr>
          <a:lstStyle/>
          <a:p>
            <a:pPr lvl="0"/>
            <a:r>
              <a:rPr lang="en-US" dirty="0">
                <a:latin typeface="Times New Roman" panose="02020603050405020304" pitchFamily="18" charset="0"/>
                <a:cs typeface="Times New Roman" panose="02020603050405020304" pitchFamily="18" charset="0"/>
              </a:rPr>
              <a:t>Criteria  for Success</a:t>
            </a:r>
            <a:endParaRPr dirty="0">
              <a:latin typeface="Times New Roman" panose="02020603050405020304" pitchFamily="18" charset="0"/>
              <a:cs typeface="Times New Roman" panose="02020603050405020304" pitchFamily="18" charset="0"/>
            </a:endParaRPr>
          </a:p>
        </p:txBody>
      </p:sp>
      <p:sp>
        <p:nvSpPr>
          <p:cNvPr id="120" name="Google Shape;120;p26"/>
          <p:cNvSpPr txBox="1">
            <a:spLocks noGrp="1"/>
          </p:cNvSpPr>
          <p:nvPr>
            <p:ph type="subTitle" idx="5"/>
          </p:nvPr>
        </p:nvSpPr>
        <p:spPr>
          <a:xfrm>
            <a:off x="2277696" y="3394382"/>
            <a:ext cx="2852924" cy="1003744"/>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US" dirty="0"/>
              <a:t>Trying different pricing models rather than just adding extra amount over the average pricing will reveal more interesting insights.</a:t>
            </a:r>
            <a:endParaRPr dirty="0">
              <a:latin typeface="Times New Roman" panose="02020603050405020304" pitchFamily="18" charset="0"/>
              <a:cs typeface="Times New Roman" panose="02020603050405020304" pitchFamily="18" charset="0"/>
            </a:endParaRPr>
          </a:p>
        </p:txBody>
      </p:sp>
      <p:sp>
        <p:nvSpPr>
          <p:cNvPr id="121" name="Google Shape;121;p26"/>
          <p:cNvSpPr txBox="1">
            <a:spLocks noGrp="1"/>
          </p:cNvSpPr>
          <p:nvPr>
            <p:ph type="title" idx="6"/>
          </p:nvPr>
        </p:nvSpPr>
        <p:spPr>
          <a:xfrm>
            <a:off x="6203501" y="2972881"/>
            <a:ext cx="2896936"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Constraints</a:t>
            </a:r>
            <a:endParaRPr dirty="0">
              <a:latin typeface="Times New Roman" panose="02020603050405020304" pitchFamily="18" charset="0"/>
              <a:cs typeface="Times New Roman" panose="02020603050405020304" pitchFamily="18" charset="0"/>
            </a:endParaRPr>
          </a:p>
        </p:txBody>
      </p:sp>
      <p:sp>
        <p:nvSpPr>
          <p:cNvPr id="122" name="Google Shape;122;p26"/>
          <p:cNvSpPr txBox="1">
            <a:spLocks noGrp="1"/>
          </p:cNvSpPr>
          <p:nvPr>
            <p:ph type="subTitle" idx="7"/>
          </p:nvPr>
        </p:nvSpPr>
        <p:spPr>
          <a:xfrm>
            <a:off x="6077370" y="3406282"/>
            <a:ext cx="2852927" cy="1003744"/>
          </a:xfrm>
          <a:prstGeom prst="rect">
            <a:avLst/>
          </a:prstGeom>
        </p:spPr>
        <p:txBody>
          <a:bodyPr spcFirstLastPara="1" wrap="square" lIns="91425" tIns="91425" rIns="91425" bIns="91425" anchor="t" anchorCtr="0">
            <a:noAutofit/>
          </a:bodyPr>
          <a:lstStyle/>
          <a:p>
            <a:pPr marL="0" indent="0">
              <a:lnSpc>
                <a:spcPct val="100000"/>
              </a:lnSpc>
              <a:spcAft>
                <a:spcPts val="1600"/>
              </a:spcAft>
            </a:pPr>
            <a:r>
              <a:rPr lang="en-US" dirty="0"/>
              <a:t>Losing some market share to other better priced tickets provided by leading parties as well as some active skiers.</a:t>
            </a:r>
          </a:p>
          <a:p>
            <a:pPr marL="0" lvl="0" indent="0" algn="l" rtl="0">
              <a:lnSpc>
                <a:spcPct val="100000"/>
              </a:lnSpc>
              <a:spcBef>
                <a:spcPts val="0"/>
              </a:spcBef>
              <a:spcAft>
                <a:spcPts val="1600"/>
              </a:spcAft>
            </a:pPr>
            <a:endParaRPr dirty="0">
              <a:latin typeface="Times New Roman" panose="02020603050405020304" pitchFamily="18" charset="0"/>
              <a:cs typeface="Times New Roman" panose="02020603050405020304" pitchFamily="18" charset="0"/>
            </a:endParaRPr>
          </a:p>
        </p:txBody>
      </p:sp>
      <p:sp>
        <p:nvSpPr>
          <p:cNvPr id="123" name="Google Shape;123;p26"/>
          <p:cNvSpPr txBox="1">
            <a:spLocks noGrp="1"/>
          </p:cNvSpPr>
          <p:nvPr>
            <p:ph type="title" idx="8"/>
          </p:nvPr>
        </p:nvSpPr>
        <p:spPr>
          <a:xfrm>
            <a:off x="1492031" y="316284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693678" y="109417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5324809" y="316284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4081136" y="109417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127" name="Google Shape;127;p26"/>
          <p:cNvCxnSpPr/>
          <p:nvPr/>
        </p:nvCxnSpPr>
        <p:spPr>
          <a:xfrm>
            <a:off x="2165519" y="3058292"/>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69793" y="916603"/>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931574" y="3058292"/>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402840" y="989628"/>
            <a:ext cx="0" cy="630600"/>
          </a:xfrm>
          <a:prstGeom prst="straightConnector1">
            <a:avLst/>
          </a:prstGeom>
          <a:noFill/>
          <a:ln w="19050" cap="flat" cmpd="sng">
            <a:solidFill>
              <a:schemeClr val="lt2"/>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44D15165-5138-47A6-A3AA-58A7E22DB310}"/>
              </a:ext>
            </a:extLst>
          </p:cNvPr>
          <p:cNvSpPr txBox="1">
            <a:spLocks/>
          </p:cNvSpPr>
          <p:nvPr/>
        </p:nvSpPr>
        <p:spPr>
          <a:xfrm>
            <a:off x="796912" y="18344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3000" dirty="0">
                <a:latin typeface="Times New Roman" panose="02020603050405020304" pitchFamily="18" charset="0"/>
                <a:cs typeface="Times New Roman" panose="02020603050405020304" pitchFamily="18" charset="0"/>
              </a:rPr>
              <a:t>Problem Identification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2191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Times New Roman" panose="02020603050405020304" pitchFamily="18" charset="0"/>
                <a:cs typeface="Times New Roman" panose="02020603050405020304" pitchFamily="18" charset="0"/>
              </a:rPr>
              <a:t>Recommendations and Key Findings</a:t>
            </a:r>
            <a:endParaRPr sz="3000" dirty="0">
              <a:latin typeface="Times New Roman" panose="02020603050405020304" pitchFamily="18" charset="0"/>
              <a:cs typeface="Times New Roman" panose="02020603050405020304" pitchFamily="18" charset="0"/>
            </a:endParaRPr>
          </a:p>
        </p:txBody>
      </p:sp>
      <p:sp>
        <p:nvSpPr>
          <p:cNvPr id="162" name="Google Shape;162;p29"/>
          <p:cNvSpPr txBox="1">
            <a:spLocks noGrp="1"/>
          </p:cNvSpPr>
          <p:nvPr>
            <p:ph type="subTitle" idx="2"/>
          </p:nvPr>
        </p:nvSpPr>
        <p:spPr>
          <a:xfrm>
            <a:off x="3738431" y="4048220"/>
            <a:ext cx="1865600" cy="934282"/>
          </a:xfrm>
          <a:prstGeom prst="rect">
            <a:avLst/>
          </a:prstGeom>
        </p:spPr>
        <p:txBody>
          <a:bodyPr spcFirstLastPara="1" wrap="square" lIns="91425" tIns="91425" rIns="91425" bIns="91425" anchor="ctr" anchorCtr="0">
            <a:noAutofit/>
          </a:bodyPr>
          <a:lstStyle/>
          <a:p>
            <a:pPr marL="0" indent="0" algn="just">
              <a:spcAft>
                <a:spcPts val="1600"/>
              </a:spcAft>
            </a:pPr>
            <a:r>
              <a:rPr lang="en-US" sz="1200" dirty="0">
                <a:solidFill>
                  <a:schemeClr val="tx2"/>
                </a:solidFill>
                <a:latin typeface="Times New Roman" panose="02020603050405020304" pitchFamily="18" charset="0"/>
                <a:cs typeface="Times New Roman" panose="02020603050405020304" pitchFamily="18" charset="0"/>
                <a:sym typeface="Arial"/>
              </a:rPr>
              <a:t>A correlation heat map was created to look for the correlations in all variables.</a:t>
            </a:r>
          </a:p>
        </p:txBody>
      </p:sp>
      <p:sp>
        <p:nvSpPr>
          <p:cNvPr id="3" name="Subtitle 2">
            <a:extLst>
              <a:ext uri="{FF2B5EF4-FFF2-40B4-BE49-F238E27FC236}">
                <a16:creationId xmlns:a16="http://schemas.microsoft.com/office/drawing/2014/main" id="{5A440C69-1DA1-4D6A-B93A-A773AE42D3BB}"/>
              </a:ext>
            </a:extLst>
          </p:cNvPr>
          <p:cNvSpPr>
            <a:spLocks noGrp="1" noChangeArrowheads="1"/>
          </p:cNvSpPr>
          <p:nvPr>
            <p:ph type="subTitle" idx="1"/>
          </p:nvPr>
        </p:nvSpPr>
        <p:spPr bwMode="auto">
          <a:xfrm>
            <a:off x="436942" y="3972035"/>
            <a:ext cx="2314448"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6176"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Distribution of ticket prices by State was conducted. Montana was on the 23</a:t>
            </a:r>
            <a:r>
              <a:rPr kumimoji="0" lang="en-US" altLang="en-US" sz="1200" b="0" i="0" u="none" strike="noStrike" cap="none" normalizeH="0" baseline="3000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rd</a:t>
            </a:r>
            <a:r>
              <a:rPr kumimoji="0" lang="en-US" altLang="en-US" sz="12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place out of 34 States</a:t>
            </a:r>
          </a:p>
        </p:txBody>
      </p:sp>
      <p:pic>
        <p:nvPicPr>
          <p:cNvPr id="1026" name="Picture 2">
            <a:extLst>
              <a:ext uri="{FF2B5EF4-FFF2-40B4-BE49-F238E27FC236}">
                <a16:creationId xmlns:a16="http://schemas.microsoft.com/office/drawing/2014/main" id="{90E72749-CDD9-41E2-AAE9-03513F1D0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12" y="1589200"/>
            <a:ext cx="2723709" cy="2382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E38D02-D574-4953-B68A-75042E454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377" y="1589200"/>
            <a:ext cx="2723709" cy="2382835"/>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2B98ECF8-27B5-422F-917E-799F05A6271C}"/>
              </a:ext>
            </a:extLst>
          </p:cNvPr>
          <p:cNvSpPr txBox="1">
            <a:spLocks noChangeArrowheads="1"/>
          </p:cNvSpPr>
          <p:nvPr/>
        </p:nvSpPr>
        <p:spPr bwMode="auto">
          <a:xfrm>
            <a:off x="6310745" y="3990127"/>
            <a:ext cx="2296236"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pPr>
            <a:r>
              <a:rPr lang="en-US" altLang="en-US" sz="1200" dirty="0">
                <a:solidFill>
                  <a:schemeClr val="tx2"/>
                </a:solidFill>
                <a:latin typeface="Times New Roman" panose="02020603050405020304" pitchFamily="18" charset="0"/>
                <a:cs typeface="Times New Roman" panose="02020603050405020304" pitchFamily="18" charset="0"/>
              </a:rPr>
              <a:t>T</a:t>
            </a:r>
            <a:r>
              <a:rPr lang="en-US" sz="1200" dirty="0">
                <a:solidFill>
                  <a:schemeClr val="tx2"/>
                </a:solidFill>
                <a:latin typeface="Times New Roman" panose="02020603050405020304" pitchFamily="18" charset="0"/>
                <a:cs typeface="Times New Roman" panose="02020603050405020304" pitchFamily="18" charset="0"/>
              </a:rPr>
              <a:t>he red points representing the upper quartile of price can be seen to the left, the right, and up top. </a:t>
            </a:r>
            <a:endParaRPr lang="en-US" altLang="en-US" sz="1200" dirty="0">
              <a:solidFill>
                <a:schemeClr val="tx2"/>
              </a:solidFill>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CC1AD933-09A0-46C3-8FBA-6402ADC2B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0745" y="1431733"/>
            <a:ext cx="2728656" cy="2540302"/>
          </a:xfrm>
          <a:prstGeom prst="rect">
            <a:avLst/>
          </a:prstGeom>
          <a:noFill/>
          <a:extLst>
            <a:ext uri="{909E8E84-426E-40DD-AFC4-6F175D3DCCD1}">
              <a14:hiddenFill xmlns:a14="http://schemas.microsoft.com/office/drawing/2010/main">
                <a:solidFill>
                  <a:srgbClr val="FFFFFF"/>
                </a:solidFill>
              </a14:hiddenFill>
            </a:ext>
          </a:extLst>
        </p:spPr>
      </p:pic>
      <p:sp>
        <p:nvSpPr>
          <p:cNvPr id="24" name="Subtitle 2">
            <a:extLst>
              <a:ext uri="{FF2B5EF4-FFF2-40B4-BE49-F238E27FC236}">
                <a16:creationId xmlns:a16="http://schemas.microsoft.com/office/drawing/2014/main" id="{829A9728-834E-465D-93AE-BD81F2D2722E}"/>
              </a:ext>
            </a:extLst>
          </p:cNvPr>
          <p:cNvSpPr txBox="1">
            <a:spLocks noChangeArrowheads="1"/>
          </p:cNvSpPr>
          <p:nvPr/>
        </p:nvSpPr>
        <p:spPr bwMode="auto">
          <a:xfrm>
            <a:off x="638322" y="976496"/>
            <a:ext cx="1911688" cy="44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buFontTx/>
              <a:buNone/>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(1) Average Ticket Price by State</a:t>
            </a:r>
          </a:p>
        </p:txBody>
      </p:sp>
      <p:sp>
        <p:nvSpPr>
          <p:cNvPr id="25" name="Subtitle 2">
            <a:extLst>
              <a:ext uri="{FF2B5EF4-FFF2-40B4-BE49-F238E27FC236}">
                <a16:creationId xmlns:a16="http://schemas.microsoft.com/office/drawing/2014/main" id="{4EF2C305-742D-412A-A90F-B27063AA8C70}"/>
              </a:ext>
            </a:extLst>
          </p:cNvPr>
          <p:cNvSpPr txBox="1">
            <a:spLocks noChangeArrowheads="1"/>
          </p:cNvSpPr>
          <p:nvPr/>
        </p:nvSpPr>
        <p:spPr bwMode="auto">
          <a:xfrm>
            <a:off x="6503019" y="967389"/>
            <a:ext cx="1911689" cy="44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buFontTx/>
              <a:buNone/>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(3) Market Size and Ticket Price</a:t>
            </a:r>
          </a:p>
        </p:txBody>
      </p:sp>
      <p:sp>
        <p:nvSpPr>
          <p:cNvPr id="27" name="Subtitle 2">
            <a:extLst>
              <a:ext uri="{FF2B5EF4-FFF2-40B4-BE49-F238E27FC236}">
                <a16:creationId xmlns:a16="http://schemas.microsoft.com/office/drawing/2014/main" id="{B5B9595E-D870-438C-88DC-CA04B2BFEA4B}"/>
              </a:ext>
            </a:extLst>
          </p:cNvPr>
          <p:cNvSpPr txBox="1">
            <a:spLocks noChangeArrowheads="1"/>
          </p:cNvSpPr>
          <p:nvPr/>
        </p:nvSpPr>
        <p:spPr bwMode="auto">
          <a:xfrm>
            <a:off x="3440603" y="985481"/>
            <a:ext cx="2262794" cy="44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buFontTx/>
              <a:buNone/>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(2) Ticket Price Correlation with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684605" y="1255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Modeling Results and Analysis 1</a:t>
            </a:r>
            <a:endParaRPr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2398EDA-28B3-47E7-8F88-203C24F39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00" y="2339694"/>
            <a:ext cx="7704000" cy="2638270"/>
          </a:xfrm>
          <a:prstGeom prst="rect">
            <a:avLst/>
          </a:prstGeom>
          <a:noFill/>
          <a:extLst>
            <a:ext uri="{909E8E84-426E-40DD-AFC4-6F175D3DCCD1}">
              <a14:hiddenFill xmlns:a14="http://schemas.microsoft.com/office/drawing/2010/main">
                <a:solidFill>
                  <a:srgbClr val="FFFFFF"/>
                </a:solidFill>
              </a14:hiddenFill>
            </a:ext>
          </a:extLst>
        </p:spPr>
      </p:pic>
      <p:sp>
        <p:nvSpPr>
          <p:cNvPr id="234" name="Subtitle 2">
            <a:extLst>
              <a:ext uri="{FF2B5EF4-FFF2-40B4-BE49-F238E27FC236}">
                <a16:creationId xmlns:a16="http://schemas.microsoft.com/office/drawing/2014/main" id="{BFF66AC6-26B5-4C9E-B504-2F361B1798C8}"/>
              </a:ext>
            </a:extLst>
          </p:cNvPr>
          <p:cNvSpPr txBox="1">
            <a:spLocks noChangeArrowheads="1"/>
          </p:cNvSpPr>
          <p:nvPr/>
        </p:nvSpPr>
        <p:spPr bwMode="auto">
          <a:xfrm>
            <a:off x="0" y="632874"/>
            <a:ext cx="3064248" cy="26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(4) The Ratio of Chairs to runs</a:t>
            </a:r>
          </a:p>
        </p:txBody>
      </p:sp>
      <p:sp>
        <p:nvSpPr>
          <p:cNvPr id="235" name="Subtitle 2">
            <a:extLst>
              <a:ext uri="{FF2B5EF4-FFF2-40B4-BE49-F238E27FC236}">
                <a16:creationId xmlns:a16="http://schemas.microsoft.com/office/drawing/2014/main" id="{639A524B-5C08-4510-8FE4-65DE9E85BF70}"/>
              </a:ext>
            </a:extLst>
          </p:cNvPr>
          <p:cNvSpPr txBox="1">
            <a:spLocks noChangeArrowheads="1"/>
          </p:cNvSpPr>
          <p:nvPr/>
        </p:nvSpPr>
        <p:spPr bwMode="auto">
          <a:xfrm>
            <a:off x="0" y="1023985"/>
            <a:ext cx="7979710" cy="118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eaLnBrk="0" fontAlgn="base" hangingPunct="0">
              <a:spcBef>
                <a:spcPct val="0"/>
              </a:spcBef>
              <a:spcAft>
                <a:spcPct val="0"/>
              </a:spcAft>
              <a:buClrTx/>
              <a:buFontTx/>
              <a:buNone/>
            </a:pPr>
            <a:r>
              <a:rPr lang="en-US" sz="1200" b="1" dirty="0">
                <a:solidFill>
                  <a:schemeClr val="tx2"/>
                </a:solidFill>
                <a:latin typeface="Times New Roman" panose="02020603050405020304" pitchFamily="18" charset="0"/>
                <a:cs typeface="Times New Roman" panose="02020603050405020304" pitchFamily="18" charset="0"/>
                <a:sym typeface="Fira Sans Condensed Light"/>
              </a:rPr>
              <a:t>Getting the ratio of chairs to runs is very useful to determine how a resort can transport people around is by relating the numbers of various chairs, and the number of runs to each others.</a:t>
            </a:r>
          </a:p>
          <a:p>
            <a:pPr marL="171450" indent="-171450" algn="just" eaLnBrk="0" fontAlgn="base" hangingPunct="0">
              <a:spcBef>
                <a:spcPct val="0"/>
              </a:spcBef>
              <a:spcAft>
                <a:spcPct val="0"/>
              </a:spcAft>
              <a:buClrTx/>
              <a:buFontTx/>
              <a:buChar char="-"/>
            </a:pPr>
            <a:r>
              <a:rPr lang="en-US" altLang="en-US" sz="1200" b="1" dirty="0">
                <a:solidFill>
                  <a:schemeClr val="tx2"/>
                </a:solidFill>
                <a:latin typeface="Times New Roman" panose="02020603050405020304" pitchFamily="18" charset="0"/>
                <a:cs typeface="Times New Roman" panose="02020603050405020304" pitchFamily="18" charset="0"/>
                <a:sym typeface="Fira Sans Condensed Light"/>
              </a:rPr>
              <a:t>First scatterplot shows the total chairs to runs ratio.</a:t>
            </a:r>
          </a:p>
          <a:p>
            <a:pPr marL="171450" indent="-171450" algn="just" eaLnBrk="0" fontAlgn="base" hangingPunct="0">
              <a:spcBef>
                <a:spcPct val="0"/>
              </a:spcBef>
              <a:spcAft>
                <a:spcPct val="0"/>
              </a:spcAft>
              <a:buClrTx/>
              <a:buFontTx/>
              <a:buChar char="-"/>
            </a:pPr>
            <a:r>
              <a:rPr lang="en-US" altLang="en-US" sz="1200" b="1" dirty="0">
                <a:solidFill>
                  <a:schemeClr val="tx2"/>
                </a:solidFill>
                <a:latin typeface="Times New Roman" panose="02020603050405020304" pitchFamily="18" charset="0"/>
                <a:cs typeface="Times New Roman" panose="02020603050405020304" pitchFamily="18" charset="0"/>
                <a:sym typeface="Fira Sans Condensed Light"/>
              </a:rPr>
              <a:t>Second scatterplot to the right is showing the total chairs to the skiable ratio.</a:t>
            </a:r>
          </a:p>
          <a:p>
            <a:pPr marL="171450" indent="-171450" algn="just" eaLnBrk="0" fontAlgn="base" hangingPunct="0">
              <a:spcBef>
                <a:spcPct val="0"/>
              </a:spcBef>
              <a:spcAft>
                <a:spcPct val="0"/>
              </a:spcAft>
              <a:buClrTx/>
              <a:buFontTx/>
              <a:buChar char="-"/>
            </a:pPr>
            <a:r>
              <a:rPr lang="en-US" altLang="en-US" sz="1200" b="1" dirty="0">
                <a:solidFill>
                  <a:schemeClr val="tx2"/>
                </a:solidFill>
                <a:latin typeface="Times New Roman" panose="02020603050405020304" pitchFamily="18" charset="0"/>
                <a:cs typeface="Times New Roman" panose="02020603050405020304" pitchFamily="18" charset="0"/>
                <a:sym typeface="Fira Sans Condensed Light"/>
              </a:rPr>
              <a:t>Third scatterplot in the bottom left is showing the fast squad runs ratio.</a:t>
            </a:r>
          </a:p>
          <a:p>
            <a:pPr marL="171450" indent="-171450" algn="just" eaLnBrk="0" fontAlgn="base" hangingPunct="0">
              <a:spcBef>
                <a:spcPct val="0"/>
              </a:spcBef>
              <a:spcAft>
                <a:spcPct val="0"/>
              </a:spcAft>
              <a:buClrTx/>
              <a:buFontTx/>
              <a:buChar char="-"/>
            </a:pPr>
            <a:r>
              <a:rPr lang="en-US" altLang="en-US" sz="1200" b="1" dirty="0">
                <a:solidFill>
                  <a:schemeClr val="tx2"/>
                </a:solidFill>
                <a:latin typeface="Times New Roman" panose="02020603050405020304" pitchFamily="18" charset="0"/>
                <a:cs typeface="Times New Roman" panose="02020603050405020304" pitchFamily="18" charset="0"/>
                <a:sym typeface="Fira Sans Condensed Light"/>
              </a:rPr>
              <a:t>Forth scatterplot is showing the fast squad skiable ratio.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7"/>
        <p:cNvGrpSpPr/>
        <p:nvPr/>
      </p:nvGrpSpPr>
      <p:grpSpPr>
        <a:xfrm>
          <a:off x="0" y="0"/>
          <a:ext cx="0" cy="0"/>
          <a:chOff x="0" y="0"/>
          <a:chExt cx="0" cy="0"/>
        </a:xfrm>
      </p:grpSpPr>
      <p:sp>
        <p:nvSpPr>
          <p:cNvPr id="1591" name="Google Shape;1591;p41"/>
          <p:cNvSpPr/>
          <p:nvPr/>
        </p:nvSpPr>
        <p:spPr>
          <a:xfrm>
            <a:off x="4855665" y="1270475"/>
            <a:ext cx="138600" cy="13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4855665" y="4134519"/>
            <a:ext cx="138600" cy="13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txBox="1"/>
          <p:nvPr/>
        </p:nvSpPr>
        <p:spPr>
          <a:xfrm>
            <a:off x="5251979" y="1251505"/>
            <a:ext cx="3506624" cy="2994774"/>
          </a:xfrm>
          <a:prstGeom prst="rect">
            <a:avLst/>
          </a:prstGeom>
          <a:noFill/>
          <a:ln>
            <a:noFill/>
          </a:ln>
        </p:spPr>
        <p:txBody>
          <a:bodyPr spcFirstLastPara="1" wrap="square" lIns="91425" tIns="182875" rIns="91425" bIns="0" anchor="ctr" anchorCtr="0">
            <a:noAutofit/>
          </a:bodyPr>
          <a:lstStyle/>
          <a:p>
            <a:pPr algn="just"/>
            <a:r>
              <a:rPr lang="en-US" dirty="0">
                <a:solidFill>
                  <a:schemeClr val="tx2"/>
                </a:solidFill>
              </a:rPr>
              <a:t>Data Quantity Assessment</a:t>
            </a:r>
          </a:p>
          <a:p>
            <a:pPr algn="just"/>
            <a:endParaRPr lang="en-US" dirty="0">
              <a:solidFill>
                <a:schemeClr val="tx2"/>
              </a:solidFill>
            </a:endParaRPr>
          </a:p>
          <a:p>
            <a:pPr algn="just"/>
            <a:r>
              <a:rPr lang="en-US" dirty="0">
                <a:solidFill>
                  <a:schemeClr val="tx2"/>
                </a:solidFill>
              </a:rPr>
              <a:t>Before we move forward and finalize the results, an assessment for the quantity od data was conducted to check if we still need to get more data or not.</a:t>
            </a:r>
          </a:p>
          <a:p>
            <a:pPr algn="just"/>
            <a:endParaRPr lang="en-US" dirty="0">
              <a:solidFill>
                <a:schemeClr val="tx2"/>
              </a:solidFill>
            </a:endParaRPr>
          </a:p>
          <a:p>
            <a:pPr algn="just"/>
            <a:endParaRPr lang="en-US" dirty="0">
              <a:solidFill>
                <a:schemeClr val="tx2"/>
              </a:solidFill>
            </a:endParaRPr>
          </a:p>
          <a:p>
            <a:pPr algn="just"/>
            <a:endParaRPr lang="en-US" dirty="0">
              <a:solidFill>
                <a:schemeClr val="tx2"/>
              </a:solidFill>
            </a:endParaRPr>
          </a:p>
          <a:p>
            <a:pPr algn="just"/>
            <a:r>
              <a:rPr lang="en-US" dirty="0">
                <a:solidFill>
                  <a:schemeClr val="tx2"/>
                </a:solidFill>
              </a:rPr>
              <a:t>There's an initial rapid improvement in model scores as one would expect, but it's essentially levelled off by around a sample size of 40-50.</a:t>
            </a:r>
          </a:p>
        </p:txBody>
      </p:sp>
      <p:cxnSp>
        <p:nvCxnSpPr>
          <p:cNvPr id="1595" name="Google Shape;1595;p41"/>
          <p:cNvCxnSpPr>
            <a:cxnSpLocks/>
            <a:endCxn id="1592" idx="0"/>
          </p:cNvCxnSpPr>
          <p:nvPr/>
        </p:nvCxnSpPr>
        <p:spPr>
          <a:xfrm flipH="1">
            <a:off x="4924965" y="1409075"/>
            <a:ext cx="16564" cy="2725444"/>
          </a:xfrm>
          <a:prstGeom prst="straightConnector1">
            <a:avLst/>
          </a:prstGeom>
          <a:noFill/>
          <a:ln w="19050" cap="flat" cmpd="sng">
            <a:solidFill>
              <a:schemeClr val="lt2"/>
            </a:solidFill>
            <a:prstDash val="solid"/>
            <a:round/>
            <a:headEnd type="none" w="med" len="med"/>
            <a:tailEnd type="none" w="med" len="med"/>
          </a:ln>
        </p:spPr>
      </p:cxnSp>
      <p:sp>
        <p:nvSpPr>
          <p:cNvPr id="1596" name="Google Shape;1596;p41"/>
          <p:cNvSpPr/>
          <p:nvPr/>
        </p:nvSpPr>
        <p:spPr>
          <a:xfrm>
            <a:off x="4891665" y="1315644"/>
            <a:ext cx="66600" cy="6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4902105" y="4200560"/>
            <a:ext cx="45719" cy="4571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089104B3-2D3E-4FB1-9463-0580C08F1F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5712" y="1348944"/>
            <a:ext cx="3983988" cy="2924175"/>
          </a:xfrm>
          <a:prstGeom prst="rect">
            <a:avLst/>
          </a:prstGeom>
          <a:noFill/>
          <a:ln>
            <a:noFill/>
          </a:ln>
        </p:spPr>
      </p:pic>
      <p:sp>
        <p:nvSpPr>
          <p:cNvPr id="14" name="Google Shape;406;p32">
            <a:extLst>
              <a:ext uri="{FF2B5EF4-FFF2-40B4-BE49-F238E27FC236}">
                <a16:creationId xmlns:a16="http://schemas.microsoft.com/office/drawing/2014/main" id="{9577BDE6-0D6E-4619-9C6B-6335ED906B39}"/>
              </a:ext>
            </a:extLst>
          </p:cNvPr>
          <p:cNvSpPr txBox="1">
            <a:spLocks noGrp="1"/>
          </p:cNvSpPr>
          <p:nvPr>
            <p:ph type="title"/>
          </p:nvPr>
        </p:nvSpPr>
        <p:spPr>
          <a:xfrm>
            <a:off x="720000" y="11928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Modeling Results and Analysis 2</a:t>
            </a:r>
            <a:endParaRPr dirty="0">
              <a:latin typeface="Times New Roman" panose="02020603050405020304" pitchFamily="18" charset="0"/>
              <a:cs typeface="Times New Roman" panose="02020603050405020304" pitchFamily="18" charset="0"/>
            </a:endParaRPr>
          </a:p>
        </p:txBody>
      </p:sp>
      <p:sp>
        <p:nvSpPr>
          <p:cNvPr id="244" name="Subtitle 2">
            <a:extLst>
              <a:ext uri="{FF2B5EF4-FFF2-40B4-BE49-F238E27FC236}">
                <a16:creationId xmlns:a16="http://schemas.microsoft.com/office/drawing/2014/main" id="{4BD642FA-B1A0-45F0-884B-C7A02C3A4C82}"/>
              </a:ext>
            </a:extLst>
          </p:cNvPr>
          <p:cNvSpPr txBox="1">
            <a:spLocks noChangeArrowheads="1"/>
          </p:cNvSpPr>
          <p:nvPr/>
        </p:nvSpPr>
        <p:spPr bwMode="auto">
          <a:xfrm>
            <a:off x="89941" y="691982"/>
            <a:ext cx="4439759" cy="44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(5) The Cross Validation Score as training Set Size Increases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1"/>
        <p:cNvGrpSpPr/>
        <p:nvPr/>
      </p:nvGrpSpPr>
      <p:grpSpPr>
        <a:xfrm>
          <a:off x="0" y="0"/>
          <a:ext cx="0" cy="0"/>
          <a:chOff x="0" y="0"/>
          <a:chExt cx="0" cy="0"/>
        </a:xfrm>
      </p:grpSpPr>
      <p:sp>
        <p:nvSpPr>
          <p:cNvPr id="653" name="Google Shape;653;p34"/>
          <p:cNvSpPr/>
          <p:nvPr/>
        </p:nvSpPr>
        <p:spPr>
          <a:xfrm>
            <a:off x="4115850" y="2686338"/>
            <a:ext cx="912300" cy="9123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4296283" y="2878200"/>
            <a:ext cx="572700" cy="5727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4"/>
          <p:cNvSpPr/>
          <p:nvPr/>
        </p:nvSpPr>
        <p:spPr>
          <a:xfrm>
            <a:off x="4400720" y="2939239"/>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cxnSpLocks/>
            <a:endCxn id="653" idx="1"/>
          </p:cNvCxnSpPr>
          <p:nvPr/>
        </p:nvCxnSpPr>
        <p:spPr>
          <a:xfrm>
            <a:off x="3203550" y="3142486"/>
            <a:ext cx="912300" cy="2"/>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677" name="Google Shape;677;p34"/>
          <p:cNvCxnSpPr>
            <a:cxnSpLocks/>
            <a:stCxn id="653" idx="3"/>
          </p:cNvCxnSpPr>
          <p:nvPr/>
        </p:nvCxnSpPr>
        <p:spPr>
          <a:xfrm flipV="1">
            <a:off x="5028150" y="3142486"/>
            <a:ext cx="837391" cy="2"/>
          </a:xfrm>
          <a:prstGeom prst="bentConnector3">
            <a:avLst>
              <a:gd name="adj1" fmla="val 50000"/>
            </a:avLst>
          </a:prstGeom>
          <a:noFill/>
          <a:ln w="19050" cap="flat" cmpd="sng">
            <a:solidFill>
              <a:schemeClr val="lt2"/>
            </a:solidFill>
            <a:prstDash val="solid"/>
            <a:round/>
            <a:headEnd type="none" w="med" len="med"/>
            <a:tailEnd type="none" w="med" len="med"/>
          </a:ln>
        </p:spPr>
      </p:cxnSp>
      <p:sp>
        <p:nvSpPr>
          <p:cNvPr id="30" name="Google Shape;406;p32">
            <a:extLst>
              <a:ext uri="{FF2B5EF4-FFF2-40B4-BE49-F238E27FC236}">
                <a16:creationId xmlns:a16="http://schemas.microsoft.com/office/drawing/2014/main" id="{840221C7-9EE0-432A-9E60-091CB80C4E5E}"/>
              </a:ext>
            </a:extLst>
          </p:cNvPr>
          <p:cNvSpPr txBox="1">
            <a:spLocks noGrp="1"/>
          </p:cNvSpPr>
          <p:nvPr>
            <p:ph type="title"/>
          </p:nvPr>
        </p:nvSpPr>
        <p:spPr>
          <a:xfrm>
            <a:off x="720000" y="15124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Modeling Results and Analysis 3</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A6A38D3-EBB7-46E4-877C-91BEB304D27F}"/>
              </a:ext>
            </a:extLst>
          </p:cNvPr>
          <p:cNvPicPr>
            <a:picLocks noChangeAspect="1"/>
          </p:cNvPicPr>
          <p:nvPr/>
        </p:nvPicPr>
        <p:blipFill>
          <a:blip r:embed="rId4"/>
          <a:stretch>
            <a:fillRect/>
          </a:stretch>
        </p:blipFill>
        <p:spPr>
          <a:xfrm>
            <a:off x="463644" y="1328222"/>
            <a:ext cx="2283827" cy="1477428"/>
          </a:xfrm>
          <a:prstGeom prst="rect">
            <a:avLst/>
          </a:prstGeom>
        </p:spPr>
      </p:pic>
      <p:pic>
        <p:nvPicPr>
          <p:cNvPr id="10" name="Picture 9">
            <a:extLst>
              <a:ext uri="{FF2B5EF4-FFF2-40B4-BE49-F238E27FC236}">
                <a16:creationId xmlns:a16="http://schemas.microsoft.com/office/drawing/2014/main" id="{DEE2573C-798A-4008-86E3-89F282EE8A34}"/>
              </a:ext>
            </a:extLst>
          </p:cNvPr>
          <p:cNvPicPr>
            <a:picLocks noChangeAspect="1"/>
          </p:cNvPicPr>
          <p:nvPr/>
        </p:nvPicPr>
        <p:blipFill>
          <a:blip r:embed="rId5"/>
          <a:stretch>
            <a:fillRect/>
          </a:stretch>
        </p:blipFill>
        <p:spPr>
          <a:xfrm>
            <a:off x="463645" y="3409925"/>
            <a:ext cx="2283827" cy="1477428"/>
          </a:xfrm>
          <a:prstGeom prst="rect">
            <a:avLst/>
          </a:prstGeom>
        </p:spPr>
      </p:pic>
      <p:pic>
        <p:nvPicPr>
          <p:cNvPr id="11" name="Picture 10">
            <a:extLst>
              <a:ext uri="{FF2B5EF4-FFF2-40B4-BE49-F238E27FC236}">
                <a16:creationId xmlns:a16="http://schemas.microsoft.com/office/drawing/2014/main" id="{8DD0B6A7-6870-454F-82FD-E84A17F5F8B0}"/>
              </a:ext>
            </a:extLst>
          </p:cNvPr>
          <p:cNvPicPr>
            <a:picLocks noChangeAspect="1"/>
          </p:cNvPicPr>
          <p:nvPr/>
        </p:nvPicPr>
        <p:blipFill>
          <a:blip r:embed="rId6"/>
          <a:stretch>
            <a:fillRect/>
          </a:stretch>
        </p:blipFill>
        <p:spPr>
          <a:xfrm>
            <a:off x="6396525" y="1328222"/>
            <a:ext cx="2283827" cy="1477428"/>
          </a:xfrm>
          <a:prstGeom prst="rect">
            <a:avLst/>
          </a:prstGeom>
        </p:spPr>
      </p:pic>
      <p:pic>
        <p:nvPicPr>
          <p:cNvPr id="12" name="Picture 11">
            <a:extLst>
              <a:ext uri="{FF2B5EF4-FFF2-40B4-BE49-F238E27FC236}">
                <a16:creationId xmlns:a16="http://schemas.microsoft.com/office/drawing/2014/main" id="{A11E50B2-9140-4872-9C5F-E190D586DF8D}"/>
              </a:ext>
            </a:extLst>
          </p:cNvPr>
          <p:cNvPicPr>
            <a:picLocks noChangeAspect="1"/>
          </p:cNvPicPr>
          <p:nvPr/>
        </p:nvPicPr>
        <p:blipFill>
          <a:blip r:embed="rId7"/>
          <a:stretch>
            <a:fillRect/>
          </a:stretch>
        </p:blipFill>
        <p:spPr>
          <a:xfrm>
            <a:off x="6396525" y="3409924"/>
            <a:ext cx="2283827" cy="1477429"/>
          </a:xfrm>
          <a:prstGeom prst="rect">
            <a:avLst/>
          </a:prstGeom>
        </p:spPr>
      </p:pic>
      <p:sp>
        <p:nvSpPr>
          <p:cNvPr id="13" name="Subtitle 2">
            <a:extLst>
              <a:ext uri="{FF2B5EF4-FFF2-40B4-BE49-F238E27FC236}">
                <a16:creationId xmlns:a16="http://schemas.microsoft.com/office/drawing/2014/main" id="{E9E33F59-6D85-47E5-869B-9B3D215EC29F}"/>
              </a:ext>
            </a:extLst>
          </p:cNvPr>
          <p:cNvSpPr txBox="1">
            <a:spLocks noChangeArrowheads="1"/>
          </p:cNvSpPr>
          <p:nvPr/>
        </p:nvSpPr>
        <p:spPr bwMode="auto">
          <a:xfrm>
            <a:off x="-1" y="673137"/>
            <a:ext cx="2747471" cy="63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buFontTx/>
              <a:buNone/>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(6) Total Number of Chairs Distribution for resorts in Market Share</a:t>
            </a:r>
          </a:p>
        </p:txBody>
      </p:sp>
      <p:sp>
        <p:nvSpPr>
          <p:cNvPr id="14" name="Subtitle 2">
            <a:extLst>
              <a:ext uri="{FF2B5EF4-FFF2-40B4-BE49-F238E27FC236}">
                <a16:creationId xmlns:a16="http://schemas.microsoft.com/office/drawing/2014/main" id="{26665643-9E68-45BA-A159-B89FEF349F39}"/>
              </a:ext>
            </a:extLst>
          </p:cNvPr>
          <p:cNvSpPr txBox="1">
            <a:spLocks noChangeArrowheads="1"/>
          </p:cNvSpPr>
          <p:nvPr/>
        </p:nvSpPr>
        <p:spPr bwMode="auto">
          <a:xfrm>
            <a:off x="0" y="2858324"/>
            <a:ext cx="2747470" cy="44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buFontTx/>
              <a:buNone/>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(7) Average Ticket Price by State</a:t>
            </a:r>
          </a:p>
        </p:txBody>
      </p:sp>
      <p:sp>
        <p:nvSpPr>
          <p:cNvPr id="15" name="Subtitle 2">
            <a:extLst>
              <a:ext uri="{FF2B5EF4-FFF2-40B4-BE49-F238E27FC236}">
                <a16:creationId xmlns:a16="http://schemas.microsoft.com/office/drawing/2014/main" id="{7FC88E3D-3F16-49A2-96CF-179B31DCE2C5}"/>
              </a:ext>
            </a:extLst>
          </p:cNvPr>
          <p:cNvSpPr txBox="1">
            <a:spLocks noChangeArrowheads="1"/>
          </p:cNvSpPr>
          <p:nvPr/>
        </p:nvSpPr>
        <p:spPr bwMode="auto">
          <a:xfrm>
            <a:off x="5924000" y="673137"/>
            <a:ext cx="2753204" cy="63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(8) Adult Weekend Ticket price ($)/ Distribution for resorts in market share</a:t>
            </a:r>
          </a:p>
        </p:txBody>
      </p:sp>
      <p:sp>
        <p:nvSpPr>
          <p:cNvPr id="16" name="Subtitle 2">
            <a:extLst>
              <a:ext uri="{FF2B5EF4-FFF2-40B4-BE49-F238E27FC236}">
                <a16:creationId xmlns:a16="http://schemas.microsoft.com/office/drawing/2014/main" id="{211F6085-4225-42C2-A54D-94958AA52B55}"/>
              </a:ext>
            </a:extLst>
          </p:cNvPr>
          <p:cNvSpPr txBox="1">
            <a:spLocks noChangeArrowheads="1"/>
          </p:cNvSpPr>
          <p:nvPr/>
        </p:nvSpPr>
        <p:spPr bwMode="auto">
          <a:xfrm>
            <a:off x="5950524" y="2804998"/>
            <a:ext cx="2726680" cy="44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457056" tIns="76176"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eaLnBrk="0" fontAlgn="base" hangingPunct="0">
              <a:spcBef>
                <a:spcPct val="0"/>
              </a:spcBef>
              <a:spcAft>
                <a:spcPct val="0"/>
              </a:spcAft>
              <a:buClrTx/>
              <a:buSzTx/>
              <a:buFontTx/>
              <a:buNone/>
            </a:pPr>
            <a:r>
              <a:rPr lang="en-US" altLang="en-US"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Figure (9) Adult Weekend Ticket price ($)/ Montana’s only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cxnSp>
        <p:nvCxnSpPr>
          <p:cNvPr id="143" name="Google Shape;143;p28"/>
          <p:cNvCxnSpPr>
            <a:cxnSpLocks/>
          </p:cNvCxnSpPr>
          <p:nvPr/>
        </p:nvCxnSpPr>
        <p:spPr>
          <a:xfrm>
            <a:off x="6160044" y="308312"/>
            <a:ext cx="0" cy="4638442"/>
          </a:xfrm>
          <a:prstGeom prst="straightConnector1">
            <a:avLst/>
          </a:prstGeom>
          <a:noFill/>
          <a:ln w="19050" cap="flat" cmpd="sng">
            <a:solidFill>
              <a:schemeClr val="lt2"/>
            </a:solidFill>
            <a:prstDash val="solid"/>
            <a:round/>
            <a:headEnd type="oval" w="med" len="med"/>
            <a:tailEnd type="oval" w="med" len="med"/>
          </a:ln>
        </p:spPr>
      </p:cxnSp>
      <p:sp>
        <p:nvSpPr>
          <p:cNvPr id="144" name="Google Shape;144;p28"/>
          <p:cNvSpPr txBox="1"/>
          <p:nvPr/>
        </p:nvSpPr>
        <p:spPr>
          <a:xfrm>
            <a:off x="3308536" y="497913"/>
            <a:ext cx="2634690" cy="850798"/>
          </a:xfrm>
          <a:prstGeom prst="rect">
            <a:avLst/>
          </a:prstGeom>
          <a:noFill/>
          <a:ln>
            <a:noFill/>
          </a:ln>
        </p:spPr>
        <p:txBody>
          <a:bodyPr spcFirstLastPara="1" wrap="square" lIns="91425" tIns="91425" rIns="91425" bIns="91425" anchor="ctr" anchorCtr="0">
            <a:noAutofit/>
          </a:bodyPr>
          <a:lstStyle/>
          <a:p>
            <a:pPr marL="158750" algn="just"/>
            <a:r>
              <a:rPr lang="en-US" dirty="0">
                <a:solidFill>
                  <a:schemeClr val="tx2"/>
                </a:solidFill>
              </a:rPr>
              <a:t>Scenario (1): Closing down up to 10 of the least used runs. This doesn't impact any other resort statistics.</a:t>
            </a:r>
          </a:p>
        </p:txBody>
      </p:sp>
      <p:sp>
        <p:nvSpPr>
          <p:cNvPr id="146" name="Google Shape;146;p28"/>
          <p:cNvSpPr txBox="1"/>
          <p:nvPr/>
        </p:nvSpPr>
        <p:spPr>
          <a:xfrm>
            <a:off x="6251746" y="1083412"/>
            <a:ext cx="2664328" cy="1806126"/>
          </a:xfrm>
          <a:prstGeom prst="rect">
            <a:avLst/>
          </a:prstGeom>
          <a:noFill/>
          <a:ln>
            <a:noFill/>
          </a:ln>
        </p:spPr>
        <p:txBody>
          <a:bodyPr spcFirstLastPara="1" wrap="square" lIns="91425" tIns="91425" rIns="91425" bIns="91425" anchor="t" anchorCtr="0">
            <a:noAutofit/>
          </a:bodyPr>
          <a:lstStyle/>
          <a:p>
            <a:pPr lvl="0" algn="just"/>
            <a:r>
              <a:rPr lang="en-US" dirty="0">
                <a:solidFill>
                  <a:schemeClr val="tx2"/>
                </a:solidFill>
              </a:rPr>
              <a:t>Scenario (2): Increase the vertical drop by adding a run to a point 150 feet lower down but requiring the installation of an additional chair lift to bring skiers back up, without additional snow making coverage</a:t>
            </a:r>
            <a:endParaRPr dirty="0">
              <a:solidFill>
                <a:schemeClr val="tx2"/>
              </a:solidFill>
              <a:sym typeface="Fira Sans Condensed Light"/>
            </a:endParaRPr>
          </a:p>
        </p:txBody>
      </p:sp>
      <p:sp>
        <p:nvSpPr>
          <p:cNvPr id="148" name="Google Shape;148;p28"/>
          <p:cNvSpPr txBox="1"/>
          <p:nvPr/>
        </p:nvSpPr>
        <p:spPr>
          <a:xfrm>
            <a:off x="6302539" y="3846916"/>
            <a:ext cx="2613536" cy="1296584"/>
          </a:xfrm>
          <a:prstGeom prst="rect">
            <a:avLst/>
          </a:prstGeom>
          <a:noFill/>
          <a:ln>
            <a:noFill/>
          </a:ln>
        </p:spPr>
        <p:txBody>
          <a:bodyPr spcFirstLastPara="1" wrap="square" lIns="91425" tIns="91425" rIns="91425" bIns="91425" anchor="ctr" anchorCtr="0">
            <a:noAutofit/>
          </a:bodyPr>
          <a:lstStyle/>
          <a:p>
            <a:pPr algn="just"/>
            <a:r>
              <a:rPr lang="en-US" dirty="0">
                <a:solidFill>
                  <a:schemeClr val="tx2"/>
                </a:solidFill>
              </a:rPr>
              <a:t>Scenario (4): Increase the longest run by 0.2 mile to boast 3.5 miles length, requiring an additional snow making coverage of 4 acres</a:t>
            </a:r>
          </a:p>
          <a:p>
            <a:pPr lvl="0" algn="just"/>
            <a:endParaRPr dirty="0">
              <a:solidFill>
                <a:schemeClr val="tx2"/>
              </a:solidFill>
              <a:latin typeface="Times New Roman" panose="02020603050405020304" pitchFamily="18" charset="0"/>
              <a:ea typeface="Fira Sans Condensed Light"/>
              <a:cs typeface="Times New Roman" panose="02020603050405020304" pitchFamily="18" charset="0"/>
              <a:sym typeface="Fira Sans Condensed Light"/>
            </a:endParaRPr>
          </a:p>
        </p:txBody>
      </p:sp>
      <p:cxnSp>
        <p:nvCxnSpPr>
          <p:cNvPr id="152" name="Google Shape;152;p28"/>
          <p:cNvCxnSpPr>
            <a:cxnSpLocks/>
          </p:cNvCxnSpPr>
          <p:nvPr/>
        </p:nvCxnSpPr>
        <p:spPr>
          <a:xfrm>
            <a:off x="6047475" y="624525"/>
            <a:ext cx="208550" cy="0"/>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28"/>
          <p:cNvCxnSpPr>
            <a:cxnSpLocks/>
          </p:cNvCxnSpPr>
          <p:nvPr/>
        </p:nvCxnSpPr>
        <p:spPr>
          <a:xfrm>
            <a:off x="6030886" y="2040358"/>
            <a:ext cx="225089" cy="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28"/>
          <p:cNvCxnSpPr>
            <a:cxnSpLocks/>
          </p:cNvCxnSpPr>
          <p:nvPr/>
        </p:nvCxnSpPr>
        <p:spPr>
          <a:xfrm>
            <a:off x="6055794" y="3083732"/>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5" name="Google Shape;155;p28"/>
          <p:cNvCxnSpPr>
            <a:cxnSpLocks/>
          </p:cNvCxnSpPr>
          <p:nvPr/>
        </p:nvCxnSpPr>
        <p:spPr>
          <a:xfrm>
            <a:off x="6055794" y="4060087"/>
            <a:ext cx="200181" cy="0"/>
          </a:xfrm>
          <a:prstGeom prst="straightConnector1">
            <a:avLst/>
          </a:prstGeom>
          <a:noFill/>
          <a:ln w="19050" cap="flat" cmpd="sng">
            <a:solidFill>
              <a:schemeClr val="lt2"/>
            </a:solidFill>
            <a:prstDash val="solid"/>
            <a:round/>
            <a:headEnd type="none" w="med" len="med"/>
            <a:tailEnd type="none" w="med" len="med"/>
          </a:ln>
        </p:spPr>
      </p:cxnSp>
      <p:pic>
        <p:nvPicPr>
          <p:cNvPr id="16" name="Google Shape;1793;p47">
            <a:extLst>
              <a:ext uri="{FF2B5EF4-FFF2-40B4-BE49-F238E27FC236}">
                <a16:creationId xmlns:a16="http://schemas.microsoft.com/office/drawing/2014/main" id="{54CA744C-554B-4399-AC77-EBF9318F188D}"/>
              </a:ext>
            </a:extLst>
          </p:cNvPr>
          <p:cNvPicPr preferRelativeResize="0"/>
          <p:nvPr/>
        </p:nvPicPr>
        <p:blipFill>
          <a:blip r:embed="rId4">
            <a:alphaModFix/>
          </a:blip>
          <a:stretch>
            <a:fillRect/>
          </a:stretch>
        </p:blipFill>
        <p:spPr>
          <a:xfrm>
            <a:off x="102497" y="2153224"/>
            <a:ext cx="3189475" cy="1840476"/>
          </a:xfrm>
          <a:prstGeom prst="rect">
            <a:avLst/>
          </a:prstGeom>
          <a:noFill/>
          <a:ln>
            <a:noFill/>
          </a:ln>
        </p:spPr>
      </p:pic>
      <p:sp>
        <p:nvSpPr>
          <p:cNvPr id="21" name="Google Shape;1588;p41">
            <a:extLst>
              <a:ext uri="{FF2B5EF4-FFF2-40B4-BE49-F238E27FC236}">
                <a16:creationId xmlns:a16="http://schemas.microsoft.com/office/drawing/2014/main" id="{FF7832F8-6095-4070-BA5A-144EF15642BB}"/>
              </a:ext>
            </a:extLst>
          </p:cNvPr>
          <p:cNvSpPr txBox="1">
            <a:spLocks/>
          </p:cNvSpPr>
          <p:nvPr/>
        </p:nvSpPr>
        <p:spPr>
          <a:xfrm>
            <a:off x="227926" y="624525"/>
            <a:ext cx="3159400" cy="1264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1800"/>
              <a:buFont typeface="Rajdhani"/>
              <a:buNone/>
              <a:defRPr sz="45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9pPr>
          </a:lstStyle>
          <a:p>
            <a:pPr algn="ctr"/>
            <a:r>
              <a:rPr lang="en-US" sz="3000" dirty="0">
                <a:latin typeface="Times New Roman" panose="02020603050405020304" pitchFamily="18" charset="0"/>
                <a:cs typeface="Times New Roman" panose="02020603050405020304" pitchFamily="18" charset="0"/>
              </a:rPr>
              <a:t>Summary and Conclusions</a:t>
            </a:r>
            <a:endParaRPr lang="en-US" sz="3000" b="0" dirty="0">
              <a:latin typeface="Times New Roman" panose="02020603050405020304" pitchFamily="18" charset="0"/>
              <a:cs typeface="Times New Roman" panose="02020603050405020304" pitchFamily="18" charset="0"/>
            </a:endParaRPr>
          </a:p>
        </p:txBody>
      </p:sp>
      <p:sp>
        <p:nvSpPr>
          <p:cNvPr id="33" name="Google Shape;149;p28">
            <a:extLst>
              <a:ext uri="{FF2B5EF4-FFF2-40B4-BE49-F238E27FC236}">
                <a16:creationId xmlns:a16="http://schemas.microsoft.com/office/drawing/2014/main" id="{6A3EAF73-7B37-4708-A0FE-C1DD05E3E505}"/>
              </a:ext>
            </a:extLst>
          </p:cNvPr>
          <p:cNvSpPr txBox="1"/>
          <p:nvPr/>
        </p:nvSpPr>
        <p:spPr>
          <a:xfrm>
            <a:off x="3387326" y="3041548"/>
            <a:ext cx="2660149" cy="626400"/>
          </a:xfrm>
          <a:prstGeom prst="rect">
            <a:avLst/>
          </a:prstGeom>
          <a:noFill/>
          <a:ln>
            <a:noFill/>
          </a:ln>
        </p:spPr>
        <p:txBody>
          <a:bodyPr spcFirstLastPara="1" wrap="square" lIns="91425" tIns="91425" rIns="91425" bIns="91425" anchor="ctr" anchorCtr="0">
            <a:noAutofit/>
          </a:bodyPr>
          <a:lstStyle/>
          <a:p>
            <a:pPr lvl="0" algn="just"/>
            <a:r>
              <a:rPr lang="en-US" dirty="0">
                <a:solidFill>
                  <a:schemeClr val="tx2"/>
                </a:solidFill>
              </a:rPr>
              <a:t>Scenario (3): Same as number 2, but adding 2 acres of snow making cove</a:t>
            </a:r>
            <a:endParaRPr dirty="0">
              <a:solidFill>
                <a:schemeClr val="tx2"/>
              </a:solidFill>
              <a:sym typeface="Rajdhani"/>
            </a:endParaRPr>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TotalTime>
  <Words>1520</Words>
  <Application>Microsoft Office PowerPoint</Application>
  <PresentationFormat>On-screen Show (16:9)</PresentationFormat>
  <Paragraphs>81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Rajdhani</vt:lpstr>
      <vt:lpstr>Advent Pro Light</vt:lpstr>
      <vt:lpstr>Fira Sans Condensed Light</vt:lpstr>
      <vt:lpstr>Anton</vt:lpstr>
      <vt:lpstr>Calibri</vt:lpstr>
      <vt:lpstr>Arial</vt:lpstr>
      <vt:lpstr>Times New Roman</vt:lpstr>
      <vt:lpstr>Ai Tech Agency by Slidesgo</vt:lpstr>
      <vt:lpstr>      Data Science Capstone (1)  Big Mountain Resort Data Science Project  </vt:lpstr>
      <vt:lpstr>Context</vt:lpstr>
      <vt:lpstr>Recommendations and Key Findings</vt:lpstr>
      <vt:lpstr>Modeling Results and Analysis 1</vt:lpstr>
      <vt:lpstr>Modeling Results and Analysis 2</vt:lpstr>
      <vt:lpstr>Modeling Results and Analysis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Ali, Marwan [C]</dc:creator>
  <cp:lastModifiedBy>Ali, Marwan [C]</cp:lastModifiedBy>
  <cp:revision>157</cp:revision>
  <dcterms:modified xsi:type="dcterms:W3CDTF">2022-05-08T21:07:43Z</dcterms:modified>
</cp:coreProperties>
</file>