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rollo Playscript Bold" charset="1" panose="00000000000000000000"/>
      <p:regular r:id="rId14"/>
    </p:embeddedFont>
    <p:embeddedFont>
      <p:font typeface="Bitter" charset="1" panose="02000000000000000000"/>
      <p:regular r:id="rId15"/>
    </p:embeddedFont>
    <p:embeddedFont>
      <p:font typeface="Bitter Bold" charset="1" panose="02000000000000000000"/>
      <p:regular r:id="rId16"/>
    </p:embeddedFont>
    <p:embeddedFont>
      <p:font typeface="Carollo Playscript"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2.jpeg" Type="http://schemas.openxmlformats.org/officeDocument/2006/relationships/image"/><Relationship Id="rId9"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50196"/>
        </a:solidFill>
      </p:bgPr>
    </p:bg>
    <p:spTree>
      <p:nvGrpSpPr>
        <p:cNvPr id="1" name=""/>
        <p:cNvGrpSpPr/>
        <p:nvPr/>
      </p:nvGrpSpPr>
      <p:grpSpPr>
        <a:xfrm>
          <a:off x="0" y="0"/>
          <a:ext cx="0" cy="0"/>
          <a:chOff x="0" y="0"/>
          <a:chExt cx="0" cy="0"/>
        </a:xfrm>
      </p:grpSpPr>
      <p:sp>
        <p:nvSpPr>
          <p:cNvPr name="Freeform 2" id="2"/>
          <p:cNvSpPr/>
          <p:nvPr/>
        </p:nvSpPr>
        <p:spPr>
          <a:xfrm flipH="false" flipV="false" rot="-10196840">
            <a:off x="-666276" y="6176865"/>
            <a:ext cx="8154499" cy="5300815"/>
          </a:xfrm>
          <a:custGeom>
            <a:avLst/>
            <a:gdLst/>
            <a:ahLst/>
            <a:cxnLst/>
            <a:rect r="r" b="b" t="t" l="l"/>
            <a:pathLst>
              <a:path h="5300815" w="8154499">
                <a:moveTo>
                  <a:pt x="0" y="0"/>
                </a:moveTo>
                <a:lnTo>
                  <a:pt x="8154498" y="0"/>
                </a:lnTo>
                <a:lnTo>
                  <a:pt x="8154498" y="5300815"/>
                </a:lnTo>
                <a:lnTo>
                  <a:pt x="0" y="5300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861827"/>
            <a:ext cx="18653760" cy="1173555"/>
            <a:chOff x="0" y="0"/>
            <a:chExt cx="24871680" cy="1564740"/>
          </a:xfrm>
        </p:grpSpPr>
        <p:grpSp>
          <p:nvGrpSpPr>
            <p:cNvPr name="Group 4" id="4"/>
            <p:cNvGrpSpPr/>
            <p:nvPr/>
          </p:nvGrpSpPr>
          <p:grpSpPr>
            <a:xfrm rot="0">
              <a:off x="0" y="0"/>
              <a:ext cx="12435840" cy="1564740"/>
              <a:chOff x="0" y="0"/>
              <a:chExt cx="12954000" cy="1629937"/>
            </a:xfrm>
          </p:grpSpPr>
          <p:sp>
            <p:nvSpPr>
              <p:cNvPr name="Freeform 5" id="5"/>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nvGrpSpPr>
            <p:cNvPr name="Group 6" id="6"/>
            <p:cNvGrpSpPr/>
            <p:nvPr/>
          </p:nvGrpSpPr>
          <p:grpSpPr>
            <a:xfrm rot="0">
              <a:off x="12435840" y="0"/>
              <a:ext cx="12435840" cy="1564740"/>
              <a:chOff x="0" y="0"/>
              <a:chExt cx="12954000" cy="1629937"/>
            </a:xfrm>
          </p:grpSpPr>
          <p:sp>
            <p:nvSpPr>
              <p:cNvPr name="Freeform 7" id="7"/>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sp>
        <p:nvSpPr>
          <p:cNvPr name="Freeform 8" id="8"/>
          <p:cNvSpPr/>
          <p:nvPr/>
        </p:nvSpPr>
        <p:spPr>
          <a:xfrm flipH="false" flipV="false" rot="-1936435">
            <a:off x="-1176989" y="-678148"/>
            <a:ext cx="8154499" cy="5300815"/>
          </a:xfrm>
          <a:custGeom>
            <a:avLst/>
            <a:gdLst/>
            <a:ahLst/>
            <a:cxnLst/>
            <a:rect r="r" b="b" t="t" l="l"/>
            <a:pathLst>
              <a:path h="5300815" w="8154499">
                <a:moveTo>
                  <a:pt x="0" y="0"/>
                </a:moveTo>
                <a:lnTo>
                  <a:pt x="8154499" y="0"/>
                </a:lnTo>
                <a:lnTo>
                  <a:pt x="8154499" y="5300815"/>
                </a:lnTo>
                <a:lnTo>
                  <a:pt x="0" y="5300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74587">
            <a:off x="4474548" y="1337870"/>
            <a:ext cx="2383039" cy="2131737"/>
          </a:xfrm>
          <a:custGeom>
            <a:avLst/>
            <a:gdLst/>
            <a:ahLst/>
            <a:cxnLst/>
            <a:rect r="r" b="b" t="t" l="l"/>
            <a:pathLst>
              <a:path h="2131737" w="2383039">
                <a:moveTo>
                  <a:pt x="0" y="0"/>
                </a:moveTo>
                <a:lnTo>
                  <a:pt x="2383039" y="0"/>
                </a:lnTo>
                <a:lnTo>
                  <a:pt x="2383039" y="2131737"/>
                </a:lnTo>
                <a:lnTo>
                  <a:pt x="0" y="2131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5024554" y="7116638"/>
            <a:ext cx="1870564" cy="187056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466396" y="87561"/>
                  </a:lnTo>
                  <a:lnTo>
                    <a:pt x="553838" y="27679"/>
                  </a:lnTo>
                  <a:lnTo>
                    <a:pt x="578287" y="131093"/>
                  </a:lnTo>
                  <a:lnTo>
                    <a:pt x="681363" y="106978"/>
                  </a:lnTo>
                  <a:lnTo>
                    <a:pt x="666963" y="212279"/>
                  </a:lnTo>
                  <a:lnTo>
                    <a:pt x="771752" y="227186"/>
                  </a:lnTo>
                  <a:lnTo>
                    <a:pt x="720448" y="320152"/>
                  </a:lnTo>
                  <a:lnTo>
                    <a:pt x="812800" y="372069"/>
                  </a:lnTo>
                  <a:lnTo>
                    <a:pt x="731520" y="440145"/>
                  </a:lnTo>
                  <a:lnTo>
                    <a:pt x="798961" y="522061"/>
                  </a:lnTo>
                  <a:lnTo>
                    <a:pt x="698682" y="556053"/>
                  </a:lnTo>
                  <a:lnTo>
                    <a:pt x="732104" y="656904"/>
                  </a:lnTo>
                  <a:lnTo>
                    <a:pt x="626370" y="652219"/>
                  </a:lnTo>
                  <a:lnTo>
                    <a:pt x="621259" y="758384"/>
                  </a:lnTo>
                  <a:lnTo>
                    <a:pt x="524350" y="715658"/>
                  </a:lnTo>
                  <a:lnTo>
                    <a:pt x="481396" y="812800"/>
                  </a:lnTo>
                  <a:lnTo>
                    <a:pt x="406400" y="737801"/>
                  </a:lnTo>
                  <a:lnTo>
                    <a:pt x="331404" y="812800"/>
                  </a:lnTo>
                  <a:lnTo>
                    <a:pt x="288450" y="715658"/>
                  </a:lnTo>
                  <a:lnTo>
                    <a:pt x="191541" y="758384"/>
                  </a:lnTo>
                  <a:lnTo>
                    <a:pt x="186430" y="652219"/>
                  </a:lnTo>
                  <a:lnTo>
                    <a:pt x="80696" y="656904"/>
                  </a:lnTo>
                  <a:lnTo>
                    <a:pt x="114118" y="556053"/>
                  </a:lnTo>
                  <a:lnTo>
                    <a:pt x="13839" y="522061"/>
                  </a:lnTo>
                  <a:lnTo>
                    <a:pt x="81280" y="440145"/>
                  </a:lnTo>
                  <a:lnTo>
                    <a:pt x="0" y="372069"/>
                  </a:lnTo>
                  <a:lnTo>
                    <a:pt x="92352" y="320152"/>
                  </a:lnTo>
                  <a:lnTo>
                    <a:pt x="41047" y="227186"/>
                  </a:lnTo>
                  <a:lnTo>
                    <a:pt x="145837" y="212279"/>
                  </a:lnTo>
                  <a:lnTo>
                    <a:pt x="131437" y="106978"/>
                  </a:lnTo>
                  <a:lnTo>
                    <a:pt x="234513" y="131093"/>
                  </a:lnTo>
                  <a:lnTo>
                    <a:pt x="258962" y="27679"/>
                  </a:lnTo>
                  <a:lnTo>
                    <a:pt x="346404" y="87561"/>
                  </a:lnTo>
                  <a:lnTo>
                    <a:pt x="406400" y="0"/>
                  </a:lnTo>
                  <a:close/>
                </a:path>
              </a:pathLst>
            </a:custGeom>
            <a:solidFill>
              <a:srgbClr val="FC6757"/>
            </a:solidFill>
          </p:spPr>
        </p:sp>
        <p:sp>
          <p:nvSpPr>
            <p:cNvPr name="TextBox 12" id="12"/>
            <p:cNvSpPr txBox="true"/>
            <p:nvPr/>
          </p:nvSpPr>
          <p:spPr>
            <a:xfrm>
              <a:off x="139700" y="92075"/>
              <a:ext cx="533400" cy="581025"/>
            </a:xfrm>
            <a:prstGeom prst="rect">
              <a:avLst/>
            </a:prstGeom>
          </p:spPr>
          <p:txBody>
            <a:bodyPr anchor="ctr" rtlCol="false" tIns="50800" lIns="50800" bIns="50800" rIns="50800"/>
            <a:lstStyle/>
            <a:p>
              <a:pPr algn="ctr">
                <a:lnSpc>
                  <a:spcPts val="2982"/>
                </a:lnSpc>
              </a:pPr>
            </a:p>
          </p:txBody>
        </p:sp>
      </p:grpSp>
      <p:sp>
        <p:nvSpPr>
          <p:cNvPr name="Freeform 13" id="13"/>
          <p:cNvSpPr/>
          <p:nvPr/>
        </p:nvSpPr>
        <p:spPr>
          <a:xfrm flipH="false" flipV="false" rot="0">
            <a:off x="957609" y="1217904"/>
            <a:ext cx="2114205" cy="2114205"/>
          </a:xfrm>
          <a:custGeom>
            <a:avLst/>
            <a:gdLst/>
            <a:ahLst/>
            <a:cxnLst/>
            <a:rect r="r" b="b" t="t" l="l"/>
            <a:pathLst>
              <a:path h="2114205" w="2114205">
                <a:moveTo>
                  <a:pt x="0" y="0"/>
                </a:moveTo>
                <a:lnTo>
                  <a:pt x="2114205" y="0"/>
                </a:lnTo>
                <a:lnTo>
                  <a:pt x="2114205" y="2114205"/>
                </a:lnTo>
                <a:lnTo>
                  <a:pt x="0" y="2114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529061" y="1466975"/>
            <a:ext cx="5971792" cy="7557636"/>
            <a:chOff x="0" y="0"/>
            <a:chExt cx="6021070" cy="7620000"/>
          </a:xfrm>
        </p:grpSpPr>
        <p:sp>
          <p:nvSpPr>
            <p:cNvPr name="Freeform 15" id="15"/>
            <p:cNvSpPr/>
            <p:nvPr/>
          </p:nvSpPr>
          <p:spPr>
            <a:xfrm flipH="false" flipV="false" rot="0">
              <a:off x="0" y="0"/>
              <a:ext cx="6022340" cy="7620000"/>
            </a:xfrm>
            <a:custGeom>
              <a:avLst/>
              <a:gdLst/>
              <a:ahLst/>
              <a:cxnLst/>
              <a:rect r="r" b="b" t="t" l="l"/>
              <a:pathLst>
                <a:path h="7620000" w="6022340">
                  <a:moveTo>
                    <a:pt x="3011170" y="0"/>
                  </a:moveTo>
                  <a:cubicBezTo>
                    <a:pt x="1348147" y="0"/>
                    <a:pt x="0" y="1705795"/>
                    <a:pt x="0" y="3810000"/>
                  </a:cubicBezTo>
                  <a:cubicBezTo>
                    <a:pt x="0" y="5914205"/>
                    <a:pt x="1348147" y="7620000"/>
                    <a:pt x="3011170" y="7620000"/>
                  </a:cubicBezTo>
                  <a:cubicBezTo>
                    <a:pt x="4674193" y="7620000"/>
                    <a:pt x="6022340" y="5914205"/>
                    <a:pt x="6022340" y="3810000"/>
                  </a:cubicBezTo>
                  <a:cubicBezTo>
                    <a:pt x="6022340" y="1705795"/>
                    <a:pt x="4674193" y="0"/>
                    <a:pt x="3011170" y="0"/>
                  </a:cubicBezTo>
                  <a:close/>
                </a:path>
              </a:pathLst>
            </a:custGeom>
            <a:blipFill>
              <a:blip r:embed="rId8"/>
              <a:stretch>
                <a:fillRect l="-1010" t="-31" r="0" b="-19791"/>
              </a:stretch>
            </a:blipFill>
          </p:spPr>
        </p:sp>
      </p:grpSp>
      <p:grpSp>
        <p:nvGrpSpPr>
          <p:cNvPr name="Group 16" id="16"/>
          <p:cNvGrpSpPr/>
          <p:nvPr/>
        </p:nvGrpSpPr>
        <p:grpSpPr>
          <a:xfrm rot="0">
            <a:off x="7500854" y="2359248"/>
            <a:ext cx="9758446" cy="6293221"/>
            <a:chOff x="0" y="0"/>
            <a:chExt cx="13011262" cy="8390962"/>
          </a:xfrm>
        </p:grpSpPr>
        <p:sp>
          <p:nvSpPr>
            <p:cNvPr name="TextBox 17" id="17"/>
            <p:cNvSpPr txBox="true"/>
            <p:nvPr/>
          </p:nvSpPr>
          <p:spPr>
            <a:xfrm rot="0">
              <a:off x="0" y="200025"/>
              <a:ext cx="13011262" cy="4898263"/>
            </a:xfrm>
            <a:prstGeom prst="rect">
              <a:avLst/>
            </a:prstGeom>
          </p:spPr>
          <p:txBody>
            <a:bodyPr anchor="t" rtlCol="false" tIns="0" lIns="0" bIns="0" rIns="0">
              <a:spAutoFit/>
            </a:bodyPr>
            <a:lstStyle/>
            <a:p>
              <a:pPr algn="r" marL="0" indent="0" lvl="0">
                <a:lnSpc>
                  <a:spcPts val="9312"/>
                </a:lnSpc>
              </a:pPr>
              <a:r>
                <a:rPr lang="en-US" b="true" sz="9600">
                  <a:solidFill>
                    <a:srgbClr val="F3EFFD"/>
                  </a:solidFill>
                  <a:latin typeface="Carollo Playscript Bold"/>
                  <a:ea typeface="Carollo Playscript Bold"/>
                  <a:cs typeface="Carollo Playscript Bold"/>
                  <a:sym typeface="Carollo Playscript Bold"/>
                </a:rPr>
                <a:t>Genetic Algorithm for Tetris AI</a:t>
              </a:r>
            </a:p>
          </p:txBody>
        </p:sp>
        <p:sp>
          <p:nvSpPr>
            <p:cNvPr name="TextBox 18" id="18"/>
            <p:cNvSpPr txBox="true"/>
            <p:nvPr/>
          </p:nvSpPr>
          <p:spPr>
            <a:xfrm rot="0">
              <a:off x="1829548" y="6311972"/>
              <a:ext cx="11181714" cy="2078990"/>
            </a:xfrm>
            <a:prstGeom prst="rect">
              <a:avLst/>
            </a:prstGeom>
          </p:spPr>
          <p:txBody>
            <a:bodyPr anchor="t" rtlCol="false" tIns="0" lIns="0" bIns="0" rIns="0">
              <a:spAutoFit/>
            </a:bodyPr>
            <a:lstStyle/>
            <a:p>
              <a:pPr algn="r" marL="0" indent="0" lvl="0">
                <a:lnSpc>
                  <a:spcPts val="4260"/>
                </a:lnSpc>
              </a:pPr>
              <a:r>
                <a:rPr lang="en-US" sz="3000">
                  <a:solidFill>
                    <a:srgbClr val="F3EFFD"/>
                  </a:solidFill>
                  <a:latin typeface="Bitter"/>
                  <a:ea typeface="Bitter"/>
                  <a:cs typeface="Bitter"/>
                  <a:sym typeface="Bitter"/>
                </a:rPr>
                <a:t>A Study by [Author Name] on improving Tetris gameplay using genetic algorithms for enhanced AI performance.</a:t>
              </a:r>
            </a:p>
          </p:txBody>
        </p:sp>
      </p:grpSp>
      <p:sp>
        <p:nvSpPr>
          <p:cNvPr name="TextBox 19" id="19"/>
          <p:cNvSpPr txBox="true"/>
          <p:nvPr/>
        </p:nvSpPr>
        <p:spPr>
          <a:xfrm rot="0">
            <a:off x="12528302" y="1419350"/>
            <a:ext cx="4730998" cy="384810"/>
          </a:xfrm>
          <a:prstGeom prst="rect">
            <a:avLst/>
          </a:prstGeom>
        </p:spPr>
        <p:txBody>
          <a:bodyPr anchor="t" rtlCol="false" tIns="0" lIns="0" bIns="0" rIns="0">
            <a:spAutoFit/>
          </a:bodyPr>
          <a:lstStyle/>
          <a:p>
            <a:pPr algn="r" marL="0" indent="0" lvl="0">
              <a:lnSpc>
                <a:spcPts val="2940"/>
              </a:lnSpc>
              <a:spcBef>
                <a:spcPct val="0"/>
              </a:spcBef>
            </a:pPr>
            <a:r>
              <a:rPr lang="en-US" b="true" sz="2100">
                <a:solidFill>
                  <a:srgbClr val="F3EFFD"/>
                </a:solidFill>
                <a:latin typeface="Bitter Bold"/>
                <a:ea typeface="Bitter Bold"/>
                <a:cs typeface="Bitter Bold"/>
                <a:sym typeface="Bitter Bold"/>
              </a:rPr>
              <a:t>AI INNOVATIONS LAB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B14A7"/>
        </a:solidFill>
      </p:bgPr>
    </p:bg>
    <p:spTree>
      <p:nvGrpSpPr>
        <p:cNvPr id="1" name=""/>
        <p:cNvGrpSpPr/>
        <p:nvPr/>
      </p:nvGrpSpPr>
      <p:grpSpPr>
        <a:xfrm>
          <a:off x="0" y="0"/>
          <a:ext cx="0" cy="0"/>
          <a:chOff x="0" y="0"/>
          <a:chExt cx="0" cy="0"/>
        </a:xfrm>
      </p:grpSpPr>
      <p:grpSp>
        <p:nvGrpSpPr>
          <p:cNvPr name="Group 2" id="2"/>
          <p:cNvGrpSpPr/>
          <p:nvPr/>
        </p:nvGrpSpPr>
        <p:grpSpPr>
          <a:xfrm rot="0">
            <a:off x="0" y="5405670"/>
            <a:ext cx="10356635" cy="4981576"/>
            <a:chOff x="0" y="0"/>
            <a:chExt cx="2727673" cy="1312020"/>
          </a:xfrm>
        </p:grpSpPr>
        <p:sp>
          <p:nvSpPr>
            <p:cNvPr name="Freeform 3" id="3"/>
            <p:cNvSpPr/>
            <p:nvPr/>
          </p:nvSpPr>
          <p:spPr>
            <a:xfrm flipH="false" flipV="false" rot="0">
              <a:off x="0" y="0"/>
              <a:ext cx="2727673" cy="1312020"/>
            </a:xfrm>
            <a:custGeom>
              <a:avLst/>
              <a:gdLst/>
              <a:ahLst/>
              <a:cxnLst/>
              <a:rect r="r" b="b" t="t" l="l"/>
              <a:pathLst>
                <a:path h="1312020" w="2727673">
                  <a:moveTo>
                    <a:pt x="0" y="0"/>
                  </a:moveTo>
                  <a:lnTo>
                    <a:pt x="2727673" y="0"/>
                  </a:lnTo>
                  <a:lnTo>
                    <a:pt x="2727673" y="1312020"/>
                  </a:lnTo>
                  <a:lnTo>
                    <a:pt x="0" y="1312020"/>
                  </a:lnTo>
                  <a:close/>
                </a:path>
              </a:pathLst>
            </a:custGeom>
            <a:solidFill>
              <a:srgbClr val="FFEDDA"/>
            </a:solidFill>
          </p:spPr>
        </p:sp>
        <p:sp>
          <p:nvSpPr>
            <p:cNvPr name="TextBox 4" id="4"/>
            <p:cNvSpPr txBox="true"/>
            <p:nvPr/>
          </p:nvSpPr>
          <p:spPr>
            <a:xfrm>
              <a:off x="0" y="-28575"/>
              <a:ext cx="2727673" cy="1340595"/>
            </a:xfrm>
            <a:prstGeom prst="rect">
              <a:avLst/>
            </a:prstGeom>
          </p:spPr>
          <p:txBody>
            <a:bodyPr anchor="ctr" rtlCol="false" tIns="50800" lIns="50800" bIns="50800" rIns="50800"/>
            <a:lstStyle/>
            <a:p>
              <a:pPr algn="ctr">
                <a:lnSpc>
                  <a:spcPts val="3080"/>
                </a:lnSpc>
              </a:pPr>
            </a:p>
          </p:txBody>
        </p:sp>
      </p:grpSp>
      <p:sp>
        <p:nvSpPr>
          <p:cNvPr name="Freeform 5" id="5"/>
          <p:cNvSpPr/>
          <p:nvPr/>
        </p:nvSpPr>
        <p:spPr>
          <a:xfrm flipH="false" flipV="false" rot="-5400000">
            <a:off x="4802405" y="3758711"/>
            <a:ext cx="11596392" cy="2490217"/>
          </a:xfrm>
          <a:custGeom>
            <a:avLst/>
            <a:gdLst/>
            <a:ahLst/>
            <a:cxnLst/>
            <a:rect r="r" b="b" t="t" l="l"/>
            <a:pathLst>
              <a:path h="2490217" w="11596392">
                <a:moveTo>
                  <a:pt x="0" y="0"/>
                </a:moveTo>
                <a:lnTo>
                  <a:pt x="11596392" y="0"/>
                </a:lnTo>
                <a:lnTo>
                  <a:pt x="11596392" y="2490217"/>
                </a:lnTo>
                <a:lnTo>
                  <a:pt x="0" y="24902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356635" y="0"/>
            <a:ext cx="7931365" cy="10287000"/>
            <a:chOff x="0" y="0"/>
            <a:chExt cx="2088919" cy="2709333"/>
          </a:xfrm>
        </p:grpSpPr>
        <p:sp>
          <p:nvSpPr>
            <p:cNvPr name="Freeform 7" id="7"/>
            <p:cNvSpPr/>
            <p:nvPr/>
          </p:nvSpPr>
          <p:spPr>
            <a:xfrm flipH="false" flipV="false" rot="0">
              <a:off x="0" y="0"/>
              <a:ext cx="2088919" cy="2709333"/>
            </a:xfrm>
            <a:custGeom>
              <a:avLst/>
              <a:gdLst/>
              <a:ahLst/>
              <a:cxnLst/>
              <a:rect r="r" b="b" t="t" l="l"/>
              <a:pathLst>
                <a:path h="2709333" w="2088919">
                  <a:moveTo>
                    <a:pt x="0" y="0"/>
                  </a:moveTo>
                  <a:lnTo>
                    <a:pt x="2088919" y="0"/>
                  </a:lnTo>
                  <a:lnTo>
                    <a:pt x="2088919" y="2709333"/>
                  </a:lnTo>
                  <a:lnTo>
                    <a:pt x="0" y="2709333"/>
                  </a:lnTo>
                  <a:close/>
                </a:path>
              </a:pathLst>
            </a:custGeom>
            <a:solidFill>
              <a:srgbClr val="F6C9B9"/>
            </a:solidFill>
          </p:spPr>
        </p:sp>
        <p:sp>
          <p:nvSpPr>
            <p:cNvPr name="TextBox 8" id="8"/>
            <p:cNvSpPr txBox="true"/>
            <p:nvPr/>
          </p:nvSpPr>
          <p:spPr>
            <a:xfrm>
              <a:off x="0" y="-47625"/>
              <a:ext cx="2088919" cy="2756958"/>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11091084" y="6261891"/>
            <a:ext cx="2852763" cy="2852763"/>
          </a:xfrm>
          <a:custGeom>
            <a:avLst/>
            <a:gdLst/>
            <a:ahLst/>
            <a:cxnLst/>
            <a:rect r="r" b="b" t="t" l="l"/>
            <a:pathLst>
              <a:path h="2852763" w="2852763">
                <a:moveTo>
                  <a:pt x="0" y="0"/>
                </a:moveTo>
                <a:lnTo>
                  <a:pt x="2852762" y="0"/>
                </a:lnTo>
                <a:lnTo>
                  <a:pt x="2852762" y="2852762"/>
                </a:lnTo>
                <a:lnTo>
                  <a:pt x="0" y="28527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557457">
            <a:off x="10819140" y="1398503"/>
            <a:ext cx="2053139" cy="1836626"/>
          </a:xfrm>
          <a:custGeom>
            <a:avLst/>
            <a:gdLst/>
            <a:ahLst/>
            <a:cxnLst/>
            <a:rect r="r" b="b" t="t" l="l"/>
            <a:pathLst>
              <a:path h="1836626" w="2053139">
                <a:moveTo>
                  <a:pt x="0" y="0"/>
                </a:moveTo>
                <a:lnTo>
                  <a:pt x="2053139" y="0"/>
                </a:lnTo>
                <a:lnTo>
                  <a:pt x="2053139" y="1836626"/>
                </a:lnTo>
                <a:lnTo>
                  <a:pt x="0" y="18366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1353905" y="1494578"/>
            <a:ext cx="5766513" cy="7297844"/>
            <a:chOff x="0" y="0"/>
            <a:chExt cx="6021070" cy="7620000"/>
          </a:xfrm>
        </p:grpSpPr>
        <p:sp>
          <p:nvSpPr>
            <p:cNvPr name="Freeform 12" id="12"/>
            <p:cNvSpPr/>
            <p:nvPr/>
          </p:nvSpPr>
          <p:spPr>
            <a:xfrm flipH="false" flipV="false" rot="0">
              <a:off x="0" y="0"/>
              <a:ext cx="6022340" cy="7620000"/>
            </a:xfrm>
            <a:custGeom>
              <a:avLst/>
              <a:gdLst/>
              <a:ahLst/>
              <a:cxnLst/>
              <a:rect r="r" b="b" t="t" l="l"/>
              <a:pathLst>
                <a:path h="7620000" w="6022340">
                  <a:moveTo>
                    <a:pt x="3011170" y="0"/>
                  </a:moveTo>
                  <a:cubicBezTo>
                    <a:pt x="1348147" y="0"/>
                    <a:pt x="0" y="1705795"/>
                    <a:pt x="0" y="3810000"/>
                  </a:cubicBezTo>
                  <a:cubicBezTo>
                    <a:pt x="0" y="5914205"/>
                    <a:pt x="1348147" y="7620000"/>
                    <a:pt x="3011170" y="7620000"/>
                  </a:cubicBezTo>
                  <a:cubicBezTo>
                    <a:pt x="4674193" y="7620000"/>
                    <a:pt x="6022340" y="5914205"/>
                    <a:pt x="6022340" y="3810000"/>
                  </a:cubicBezTo>
                  <a:cubicBezTo>
                    <a:pt x="6022340" y="1705795"/>
                    <a:pt x="4674193" y="0"/>
                    <a:pt x="3011170" y="0"/>
                  </a:cubicBezTo>
                  <a:close/>
                </a:path>
              </a:pathLst>
            </a:custGeom>
            <a:blipFill>
              <a:blip r:embed="rId8"/>
              <a:stretch>
                <a:fillRect l="-30081" t="0" r="-30081" b="0"/>
              </a:stretch>
            </a:blipFill>
          </p:spPr>
        </p:sp>
      </p:grpSp>
      <p:sp>
        <p:nvSpPr>
          <p:cNvPr name="Freeform 13" id="13"/>
          <p:cNvSpPr/>
          <p:nvPr/>
        </p:nvSpPr>
        <p:spPr>
          <a:xfrm flipH="false" flipV="false" rot="-1809806">
            <a:off x="15420505" y="6516653"/>
            <a:ext cx="1907974" cy="2272506"/>
          </a:xfrm>
          <a:custGeom>
            <a:avLst/>
            <a:gdLst/>
            <a:ahLst/>
            <a:cxnLst/>
            <a:rect r="r" b="b" t="t" l="l"/>
            <a:pathLst>
              <a:path h="2272506" w="1907974">
                <a:moveTo>
                  <a:pt x="0" y="0"/>
                </a:moveTo>
                <a:lnTo>
                  <a:pt x="1907974" y="0"/>
                </a:lnTo>
                <a:lnTo>
                  <a:pt x="1907974" y="2272506"/>
                </a:lnTo>
                <a:lnTo>
                  <a:pt x="0" y="227250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1028700" y="5795391"/>
            <a:ext cx="6807510" cy="3462909"/>
          </a:xfrm>
          <a:prstGeom prst="rect">
            <a:avLst/>
          </a:prstGeom>
        </p:spPr>
        <p:txBody>
          <a:bodyPr anchor="t" rtlCol="false" tIns="0" lIns="0" bIns="0" rIns="0">
            <a:spAutoFit/>
          </a:bodyPr>
          <a:lstStyle/>
          <a:p>
            <a:pPr algn="l" marL="0" indent="0" lvl="0">
              <a:lnSpc>
                <a:spcPts val="3432"/>
              </a:lnSpc>
            </a:pPr>
            <a:r>
              <a:rPr lang="en-US" sz="2145" u="none">
                <a:solidFill>
                  <a:srgbClr val="0B041E"/>
                </a:solidFill>
                <a:latin typeface="Bitter"/>
                <a:ea typeface="Bitter"/>
                <a:cs typeface="Bitter"/>
                <a:sym typeface="Bitter"/>
              </a:rPr>
              <a:t>The </a:t>
            </a:r>
            <a:r>
              <a:rPr lang="en-US" b="true" sz="2145" u="none">
                <a:solidFill>
                  <a:srgbClr val="0B041E"/>
                </a:solidFill>
                <a:latin typeface="Bitter Bold"/>
                <a:ea typeface="Bitter Bold"/>
                <a:cs typeface="Bitter Bold"/>
                <a:sym typeface="Bitter Bold"/>
              </a:rPr>
              <a:t>genetic algorithm</a:t>
            </a:r>
            <a:r>
              <a:rPr lang="en-US" sz="2145" u="none">
                <a:solidFill>
                  <a:srgbClr val="0B041E"/>
                </a:solidFill>
                <a:latin typeface="Bitter"/>
                <a:ea typeface="Bitter"/>
                <a:cs typeface="Bitter"/>
                <a:sym typeface="Bitter"/>
              </a:rPr>
              <a:t> (GA) approach models the evolution of solutions through </a:t>
            </a:r>
            <a:r>
              <a:rPr lang="en-US" b="true" sz="2145" u="none">
                <a:solidFill>
                  <a:srgbClr val="0B041E"/>
                </a:solidFill>
                <a:latin typeface="Bitter Bold"/>
                <a:ea typeface="Bitter Bold"/>
                <a:cs typeface="Bitter Bold"/>
                <a:sym typeface="Bitter Bold"/>
              </a:rPr>
              <a:t>population dynamics</a:t>
            </a:r>
            <a:r>
              <a:rPr lang="en-US" sz="2145" u="none">
                <a:solidFill>
                  <a:srgbClr val="0B041E"/>
                </a:solidFill>
                <a:latin typeface="Bitter"/>
                <a:ea typeface="Bitter"/>
                <a:cs typeface="Bitter"/>
                <a:sym typeface="Bitter"/>
              </a:rPr>
              <a:t>. By encoding board features into a genome, we assess performance based on fitness scores. This adaptive method utilizes selection, crossover, and mutation to refine AI capabilities, enabling the model to learn and improve continuously over generations.</a:t>
            </a:r>
          </a:p>
        </p:txBody>
      </p:sp>
      <p:grpSp>
        <p:nvGrpSpPr>
          <p:cNvPr name="Group 15" id="15"/>
          <p:cNvGrpSpPr/>
          <p:nvPr/>
        </p:nvGrpSpPr>
        <p:grpSpPr>
          <a:xfrm rot="0">
            <a:off x="1028700" y="904028"/>
            <a:ext cx="6807510" cy="3924070"/>
            <a:chOff x="0" y="0"/>
            <a:chExt cx="9076680" cy="5232093"/>
          </a:xfrm>
        </p:grpSpPr>
        <p:sp>
          <p:nvSpPr>
            <p:cNvPr name="TextBox 16" id="16"/>
            <p:cNvSpPr txBox="true"/>
            <p:nvPr/>
          </p:nvSpPr>
          <p:spPr>
            <a:xfrm rot="0">
              <a:off x="0" y="123825"/>
              <a:ext cx="9076680" cy="3453765"/>
            </a:xfrm>
            <a:prstGeom prst="rect">
              <a:avLst/>
            </a:prstGeom>
          </p:spPr>
          <p:txBody>
            <a:bodyPr anchor="t" rtlCol="false" tIns="0" lIns="0" bIns="0" rIns="0">
              <a:spAutoFit/>
            </a:bodyPr>
            <a:lstStyle/>
            <a:p>
              <a:pPr algn="l" marL="0" indent="0" lvl="0">
                <a:lnSpc>
                  <a:spcPts val="6637"/>
                </a:lnSpc>
              </a:pPr>
              <a:r>
                <a:rPr lang="en-US" b="true" sz="6637">
                  <a:solidFill>
                    <a:srgbClr val="F3EFFD"/>
                  </a:solidFill>
                  <a:latin typeface="Carollo Playscript Bold"/>
                  <a:ea typeface="Carollo Playscript Bold"/>
                  <a:cs typeface="Carollo Playscript Bold"/>
                  <a:sym typeface="Carollo Playscript Bold"/>
                </a:rPr>
                <a:t>Genetic Algorithm Approach</a:t>
              </a:r>
            </a:p>
          </p:txBody>
        </p:sp>
        <p:sp>
          <p:nvSpPr>
            <p:cNvPr name="TextBox 17" id="17"/>
            <p:cNvSpPr txBox="true"/>
            <p:nvPr/>
          </p:nvSpPr>
          <p:spPr>
            <a:xfrm rot="0">
              <a:off x="0" y="3961096"/>
              <a:ext cx="9076680" cy="1270997"/>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F3EFFD"/>
                  </a:solidFill>
                  <a:latin typeface="Carollo Playscript"/>
                  <a:ea typeface="Carollo Playscript"/>
                  <a:cs typeface="Carollo Playscript"/>
                  <a:sym typeface="Carollo Playscript"/>
                </a:rPr>
                <a:t>An innovative solution to train Tetris AI effectively</a:t>
              </a:r>
            </a:p>
          </p:txBody>
        </p:sp>
      </p:gr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B041E"/>
                </a:solidFill>
                <a:latin typeface="Bitter"/>
                <a:ea typeface="Bitter"/>
                <a:cs typeface="Bitter"/>
                <a:sym typeface="Bitter"/>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B14A7"/>
        </a:solidFill>
      </p:bgPr>
    </p:bg>
    <p:spTree>
      <p:nvGrpSpPr>
        <p:cNvPr id="1" name=""/>
        <p:cNvGrpSpPr/>
        <p:nvPr/>
      </p:nvGrpSpPr>
      <p:grpSpPr>
        <a:xfrm>
          <a:off x="0" y="0"/>
          <a:ext cx="0" cy="0"/>
          <a:chOff x="0" y="0"/>
          <a:chExt cx="0" cy="0"/>
        </a:xfrm>
      </p:grpSpPr>
      <p:grpSp>
        <p:nvGrpSpPr>
          <p:cNvPr name="Group 2" id="2"/>
          <p:cNvGrpSpPr/>
          <p:nvPr/>
        </p:nvGrpSpPr>
        <p:grpSpPr>
          <a:xfrm rot="0">
            <a:off x="568768" y="-313103"/>
            <a:ext cx="17150463" cy="11444175"/>
            <a:chOff x="0" y="0"/>
            <a:chExt cx="8100693" cy="5405437"/>
          </a:xfrm>
        </p:grpSpPr>
        <p:sp>
          <p:nvSpPr>
            <p:cNvPr name="Freeform 3" id="3"/>
            <p:cNvSpPr/>
            <p:nvPr/>
          </p:nvSpPr>
          <p:spPr>
            <a:xfrm flipH="false" flipV="false" rot="0">
              <a:off x="0" y="0"/>
              <a:ext cx="8100693" cy="5405437"/>
            </a:xfrm>
            <a:custGeom>
              <a:avLst/>
              <a:gdLst/>
              <a:ahLst/>
              <a:cxnLst/>
              <a:rect r="r" b="b" t="t" l="l"/>
              <a:pathLst>
                <a:path h="5405437" w="8100693">
                  <a:moveTo>
                    <a:pt x="0" y="0"/>
                  </a:moveTo>
                  <a:lnTo>
                    <a:pt x="8100693" y="0"/>
                  </a:lnTo>
                  <a:lnTo>
                    <a:pt x="8100693" y="5405437"/>
                  </a:lnTo>
                  <a:lnTo>
                    <a:pt x="0" y="5405437"/>
                  </a:lnTo>
                  <a:close/>
                </a:path>
              </a:pathLst>
            </a:custGeom>
            <a:solidFill>
              <a:srgbClr val="FFEDDA"/>
            </a:solidFill>
          </p:spPr>
        </p:sp>
      </p:grpSp>
      <p:grpSp>
        <p:nvGrpSpPr>
          <p:cNvPr name="Group 4" id="4"/>
          <p:cNvGrpSpPr/>
          <p:nvPr/>
        </p:nvGrpSpPr>
        <p:grpSpPr>
          <a:xfrm rot="0">
            <a:off x="-790367" y="5070086"/>
            <a:ext cx="19868735" cy="144531"/>
            <a:chOff x="0" y="0"/>
            <a:chExt cx="26491647" cy="192708"/>
          </a:xfrm>
        </p:grpSpPr>
        <p:sp>
          <p:nvSpPr>
            <p:cNvPr name="Freeform 5" id="5"/>
            <p:cNvSpPr/>
            <p:nvPr/>
          </p:nvSpPr>
          <p:spPr>
            <a:xfrm flipH="false" flipV="false" rot="-10800000">
              <a:off x="5214658"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0456942"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5709917"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20985702" y="0"/>
              <a:ext cx="5505944" cy="192708"/>
            </a:xfrm>
            <a:custGeom>
              <a:avLst/>
              <a:gdLst/>
              <a:ahLst/>
              <a:cxnLst/>
              <a:rect r="r" b="b" t="t" l="l"/>
              <a:pathLst>
                <a:path h="192708" w="5505944">
                  <a:moveTo>
                    <a:pt x="0" y="0"/>
                  </a:moveTo>
                  <a:lnTo>
                    <a:pt x="5505945" y="0"/>
                  </a:lnTo>
                  <a:lnTo>
                    <a:pt x="5505945"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790367" y="2691023"/>
            <a:ext cx="19868735" cy="144531"/>
            <a:chOff x="0" y="0"/>
            <a:chExt cx="26491647" cy="192708"/>
          </a:xfrm>
        </p:grpSpPr>
        <p:sp>
          <p:nvSpPr>
            <p:cNvPr name="Freeform 11" id="11"/>
            <p:cNvSpPr/>
            <p:nvPr/>
          </p:nvSpPr>
          <p:spPr>
            <a:xfrm flipH="false" flipV="false" rot="-10800000">
              <a:off x="5214658"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0456942"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15709917"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20985702" y="0"/>
              <a:ext cx="5505944" cy="192708"/>
            </a:xfrm>
            <a:custGeom>
              <a:avLst/>
              <a:gdLst/>
              <a:ahLst/>
              <a:cxnLst/>
              <a:rect r="r" b="b" t="t" l="l"/>
              <a:pathLst>
                <a:path h="192708" w="5505944">
                  <a:moveTo>
                    <a:pt x="0" y="0"/>
                  </a:moveTo>
                  <a:lnTo>
                    <a:pt x="5505945" y="0"/>
                  </a:lnTo>
                  <a:lnTo>
                    <a:pt x="5505945"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790367" y="7449149"/>
            <a:ext cx="19868735" cy="144531"/>
            <a:chOff x="0" y="0"/>
            <a:chExt cx="26491647" cy="192708"/>
          </a:xfrm>
        </p:grpSpPr>
        <p:sp>
          <p:nvSpPr>
            <p:cNvPr name="Freeform 17" id="17"/>
            <p:cNvSpPr/>
            <p:nvPr/>
          </p:nvSpPr>
          <p:spPr>
            <a:xfrm flipH="false" flipV="false" rot="-10800000">
              <a:off x="5214658"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10800000">
              <a:off x="0"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10800000">
              <a:off x="10456942"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10800000">
              <a:off x="15709917" y="0"/>
              <a:ext cx="5505944" cy="192708"/>
            </a:xfrm>
            <a:custGeom>
              <a:avLst/>
              <a:gdLst/>
              <a:ahLst/>
              <a:cxnLst/>
              <a:rect r="r" b="b" t="t" l="l"/>
              <a:pathLst>
                <a:path h="192708" w="5505944">
                  <a:moveTo>
                    <a:pt x="0" y="0"/>
                  </a:moveTo>
                  <a:lnTo>
                    <a:pt x="5505944" y="0"/>
                  </a:lnTo>
                  <a:lnTo>
                    <a:pt x="5505944"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10800000">
              <a:off x="20985702" y="0"/>
              <a:ext cx="5505944" cy="192708"/>
            </a:xfrm>
            <a:custGeom>
              <a:avLst/>
              <a:gdLst/>
              <a:ahLst/>
              <a:cxnLst/>
              <a:rect r="r" b="b" t="t" l="l"/>
              <a:pathLst>
                <a:path h="192708" w="5505944">
                  <a:moveTo>
                    <a:pt x="0" y="0"/>
                  </a:moveTo>
                  <a:lnTo>
                    <a:pt x="5505945" y="0"/>
                  </a:lnTo>
                  <a:lnTo>
                    <a:pt x="5505945" y="192708"/>
                  </a:lnTo>
                  <a:lnTo>
                    <a:pt x="0" y="192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22" id="22"/>
          <p:cNvSpPr/>
          <p:nvPr/>
        </p:nvSpPr>
        <p:spPr>
          <a:xfrm flipH="false" flipV="false" rot="0">
            <a:off x="1335669" y="1277328"/>
            <a:ext cx="670745" cy="670745"/>
          </a:xfrm>
          <a:custGeom>
            <a:avLst/>
            <a:gdLst/>
            <a:ahLst/>
            <a:cxnLst/>
            <a:rect r="r" b="b" t="t" l="l"/>
            <a:pathLst>
              <a:path h="670745" w="670745">
                <a:moveTo>
                  <a:pt x="0" y="0"/>
                </a:moveTo>
                <a:lnTo>
                  <a:pt x="670745" y="0"/>
                </a:lnTo>
                <a:lnTo>
                  <a:pt x="670745" y="670745"/>
                </a:lnTo>
                <a:lnTo>
                  <a:pt x="0" y="670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335669" y="3629659"/>
            <a:ext cx="623945" cy="623945"/>
          </a:xfrm>
          <a:custGeom>
            <a:avLst/>
            <a:gdLst/>
            <a:ahLst/>
            <a:cxnLst/>
            <a:rect r="r" b="b" t="t" l="l"/>
            <a:pathLst>
              <a:path h="623945" w="623945">
                <a:moveTo>
                  <a:pt x="0" y="0"/>
                </a:moveTo>
                <a:lnTo>
                  <a:pt x="623945" y="0"/>
                </a:lnTo>
                <a:lnTo>
                  <a:pt x="623945" y="623945"/>
                </a:lnTo>
                <a:lnTo>
                  <a:pt x="0" y="6239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361329" y="6033767"/>
            <a:ext cx="603226" cy="603226"/>
          </a:xfrm>
          <a:custGeom>
            <a:avLst/>
            <a:gdLst/>
            <a:ahLst/>
            <a:cxnLst/>
            <a:rect r="r" b="b" t="t" l="l"/>
            <a:pathLst>
              <a:path h="603226" w="603226">
                <a:moveTo>
                  <a:pt x="0" y="0"/>
                </a:moveTo>
                <a:lnTo>
                  <a:pt x="603225" y="0"/>
                </a:lnTo>
                <a:lnTo>
                  <a:pt x="603225" y="603225"/>
                </a:lnTo>
                <a:lnTo>
                  <a:pt x="0" y="6032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361329" y="8357780"/>
            <a:ext cx="619426" cy="619426"/>
          </a:xfrm>
          <a:custGeom>
            <a:avLst/>
            <a:gdLst/>
            <a:ahLst/>
            <a:cxnLst/>
            <a:rect r="r" b="b" t="t" l="l"/>
            <a:pathLst>
              <a:path h="619426" w="619426">
                <a:moveTo>
                  <a:pt x="0" y="0"/>
                </a:moveTo>
                <a:lnTo>
                  <a:pt x="619425" y="0"/>
                </a:lnTo>
                <a:lnTo>
                  <a:pt x="619425" y="619425"/>
                </a:lnTo>
                <a:lnTo>
                  <a:pt x="0" y="6194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6" id="26"/>
          <p:cNvGrpSpPr/>
          <p:nvPr/>
        </p:nvGrpSpPr>
        <p:grpSpPr>
          <a:xfrm rot="0">
            <a:off x="-182880" y="-631208"/>
            <a:ext cx="18653760" cy="1173555"/>
            <a:chOff x="0" y="0"/>
            <a:chExt cx="24871680" cy="1564740"/>
          </a:xfrm>
        </p:grpSpPr>
        <p:grpSp>
          <p:nvGrpSpPr>
            <p:cNvPr name="Group 27" id="27"/>
            <p:cNvGrpSpPr/>
            <p:nvPr/>
          </p:nvGrpSpPr>
          <p:grpSpPr>
            <a:xfrm rot="0">
              <a:off x="0" y="0"/>
              <a:ext cx="12435840" cy="1564740"/>
              <a:chOff x="0" y="0"/>
              <a:chExt cx="12954000" cy="1629937"/>
            </a:xfrm>
          </p:grpSpPr>
          <p:sp>
            <p:nvSpPr>
              <p:cNvPr name="Freeform 28" id="28"/>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nvGrpSpPr>
            <p:cNvPr name="Group 29" id="29"/>
            <p:cNvGrpSpPr/>
            <p:nvPr/>
          </p:nvGrpSpPr>
          <p:grpSpPr>
            <a:xfrm rot="0">
              <a:off x="12435840" y="0"/>
              <a:ext cx="12435840" cy="1564740"/>
              <a:chOff x="0" y="0"/>
              <a:chExt cx="12954000" cy="1629937"/>
            </a:xfrm>
          </p:grpSpPr>
          <p:sp>
            <p:nvSpPr>
              <p:cNvPr name="Freeform 30" id="30"/>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grpSp>
        <p:nvGrpSpPr>
          <p:cNvPr name="Group 31" id="31"/>
          <p:cNvGrpSpPr/>
          <p:nvPr/>
        </p:nvGrpSpPr>
        <p:grpSpPr>
          <a:xfrm rot="0">
            <a:off x="-182880" y="9759950"/>
            <a:ext cx="18653760" cy="1173555"/>
            <a:chOff x="0" y="0"/>
            <a:chExt cx="24871680" cy="1564740"/>
          </a:xfrm>
        </p:grpSpPr>
        <p:grpSp>
          <p:nvGrpSpPr>
            <p:cNvPr name="Group 32" id="32"/>
            <p:cNvGrpSpPr/>
            <p:nvPr/>
          </p:nvGrpSpPr>
          <p:grpSpPr>
            <a:xfrm rot="0">
              <a:off x="0" y="0"/>
              <a:ext cx="12435840" cy="1564740"/>
              <a:chOff x="0" y="0"/>
              <a:chExt cx="12954000" cy="1629937"/>
            </a:xfrm>
          </p:grpSpPr>
          <p:sp>
            <p:nvSpPr>
              <p:cNvPr name="Freeform 33" id="33"/>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nvGrpSpPr>
            <p:cNvPr name="Group 34" id="34"/>
            <p:cNvGrpSpPr/>
            <p:nvPr/>
          </p:nvGrpSpPr>
          <p:grpSpPr>
            <a:xfrm rot="0">
              <a:off x="12435840" y="0"/>
              <a:ext cx="12435840" cy="1564740"/>
              <a:chOff x="0" y="0"/>
              <a:chExt cx="12954000" cy="1629937"/>
            </a:xfrm>
          </p:grpSpPr>
          <p:sp>
            <p:nvSpPr>
              <p:cNvPr name="Freeform 35" id="35"/>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sp>
        <p:nvSpPr>
          <p:cNvPr name="TextBox 36" id="36"/>
          <p:cNvSpPr txBox="true"/>
          <p:nvPr/>
        </p:nvSpPr>
        <p:spPr>
          <a:xfrm rot="0">
            <a:off x="6507639" y="1020925"/>
            <a:ext cx="9410390" cy="1108045"/>
          </a:xfrm>
          <a:prstGeom prst="rect">
            <a:avLst/>
          </a:prstGeom>
        </p:spPr>
        <p:txBody>
          <a:bodyPr anchor="t" rtlCol="false" tIns="0" lIns="0" bIns="0" rIns="0">
            <a:spAutoFit/>
          </a:bodyPr>
          <a:lstStyle/>
          <a:p>
            <a:pPr algn="l" marL="0" indent="0" lvl="0">
              <a:lnSpc>
                <a:spcPts val="2907"/>
              </a:lnSpc>
            </a:pPr>
            <a:r>
              <a:rPr lang="en-US" sz="2047" u="none">
                <a:solidFill>
                  <a:srgbClr val="0B041E"/>
                </a:solidFill>
                <a:latin typeface="Bitter"/>
                <a:ea typeface="Bitter"/>
                <a:cs typeface="Bitter"/>
                <a:sym typeface="Bitter"/>
              </a:rPr>
              <a:t>The </a:t>
            </a:r>
            <a:r>
              <a:rPr lang="en-US" b="true" sz="2047" u="none">
                <a:solidFill>
                  <a:srgbClr val="0B041E"/>
                </a:solidFill>
                <a:latin typeface="Bitter Bold"/>
                <a:ea typeface="Bitter Bold"/>
                <a:cs typeface="Bitter Bold"/>
                <a:sym typeface="Bitter Bold"/>
              </a:rPr>
              <a:t>height of the board</a:t>
            </a:r>
            <a:r>
              <a:rPr lang="en-US" sz="2047" u="none">
                <a:solidFill>
                  <a:srgbClr val="0B041E"/>
                </a:solidFill>
                <a:latin typeface="Bitter"/>
                <a:ea typeface="Bitter"/>
                <a:cs typeface="Bitter"/>
                <a:sym typeface="Bitter"/>
              </a:rPr>
              <a:t> is crucial as taller configurations can lead to quicker game over scenarios. The algorithm assigns weight to prevent excessive height buildup.</a:t>
            </a:r>
          </a:p>
        </p:txBody>
      </p:sp>
      <p:sp>
        <p:nvSpPr>
          <p:cNvPr name="TextBox 37" id="37"/>
          <p:cNvSpPr txBox="true"/>
          <p:nvPr/>
        </p:nvSpPr>
        <p:spPr>
          <a:xfrm rot="0">
            <a:off x="6507639" y="3401137"/>
            <a:ext cx="9410390" cy="1108045"/>
          </a:xfrm>
          <a:prstGeom prst="rect">
            <a:avLst/>
          </a:prstGeom>
        </p:spPr>
        <p:txBody>
          <a:bodyPr anchor="t" rtlCol="false" tIns="0" lIns="0" bIns="0" rIns="0">
            <a:spAutoFit/>
          </a:bodyPr>
          <a:lstStyle/>
          <a:p>
            <a:pPr algn="l" marL="0" indent="0" lvl="0">
              <a:lnSpc>
                <a:spcPts val="2907"/>
              </a:lnSpc>
            </a:pPr>
            <a:r>
              <a:rPr lang="en-US" sz="2047" u="none">
                <a:solidFill>
                  <a:srgbClr val="0B041E"/>
                </a:solidFill>
                <a:latin typeface="Bitter"/>
                <a:ea typeface="Bitter"/>
                <a:cs typeface="Bitter"/>
                <a:sym typeface="Bitter"/>
              </a:rPr>
              <a:t>Identifying </a:t>
            </a:r>
            <a:r>
              <a:rPr lang="en-US" b="true" sz="2047" u="none">
                <a:solidFill>
                  <a:srgbClr val="0B041E"/>
                </a:solidFill>
                <a:latin typeface="Bitter Bold"/>
                <a:ea typeface="Bitter Bold"/>
                <a:cs typeface="Bitter Bold"/>
                <a:sym typeface="Bitter Bold"/>
              </a:rPr>
              <a:t>holes</a:t>
            </a:r>
            <a:r>
              <a:rPr lang="en-US" sz="2047" u="none">
                <a:solidFill>
                  <a:srgbClr val="0B041E"/>
                </a:solidFill>
                <a:latin typeface="Bitter"/>
                <a:ea typeface="Bitter"/>
                <a:cs typeface="Bitter"/>
                <a:sym typeface="Bitter"/>
              </a:rPr>
              <a:t> in the board is significant; they represent unfilled gaps that hinder piece placement. The scoring function penalizes configurations with more holes to optimize gameplay.</a:t>
            </a:r>
          </a:p>
        </p:txBody>
      </p:sp>
      <p:sp>
        <p:nvSpPr>
          <p:cNvPr name="TextBox 38" id="38"/>
          <p:cNvSpPr txBox="true"/>
          <p:nvPr/>
        </p:nvSpPr>
        <p:spPr>
          <a:xfrm rot="0">
            <a:off x="6507639" y="5733526"/>
            <a:ext cx="9410390" cy="1108045"/>
          </a:xfrm>
          <a:prstGeom prst="rect">
            <a:avLst/>
          </a:prstGeom>
        </p:spPr>
        <p:txBody>
          <a:bodyPr anchor="t" rtlCol="false" tIns="0" lIns="0" bIns="0" rIns="0">
            <a:spAutoFit/>
          </a:bodyPr>
          <a:lstStyle/>
          <a:p>
            <a:pPr algn="l" marL="0" indent="0" lvl="0">
              <a:lnSpc>
                <a:spcPts val="2907"/>
              </a:lnSpc>
            </a:pPr>
            <a:r>
              <a:rPr lang="en-US" sz="2047" u="none">
                <a:solidFill>
                  <a:srgbClr val="0B041E"/>
                </a:solidFill>
                <a:latin typeface="Bitter"/>
                <a:ea typeface="Bitter"/>
                <a:cs typeface="Bitter"/>
                <a:sym typeface="Bitter"/>
              </a:rPr>
              <a:t>A </a:t>
            </a:r>
            <a:r>
              <a:rPr lang="en-US" b="true" sz="2047" u="none">
                <a:solidFill>
                  <a:srgbClr val="0B041E"/>
                </a:solidFill>
                <a:latin typeface="Bitter Bold"/>
                <a:ea typeface="Bitter Bold"/>
                <a:cs typeface="Bitter Bold"/>
                <a:sym typeface="Bitter Bold"/>
              </a:rPr>
              <a:t>complete line</a:t>
            </a:r>
            <a:r>
              <a:rPr lang="en-US" sz="2047" u="none">
                <a:solidFill>
                  <a:srgbClr val="0B041E"/>
                </a:solidFill>
                <a:latin typeface="Bitter"/>
                <a:ea typeface="Bitter"/>
                <a:cs typeface="Bitter"/>
                <a:sym typeface="Bitter"/>
              </a:rPr>
              <a:t> is scored positively; when a row is entirely filled, it clears, providing points. The algorithm maximizes the number of lines cleared for a better outcome.</a:t>
            </a:r>
          </a:p>
        </p:txBody>
      </p:sp>
      <p:sp>
        <p:nvSpPr>
          <p:cNvPr name="TextBox 39" id="39"/>
          <p:cNvSpPr txBox="true"/>
          <p:nvPr/>
        </p:nvSpPr>
        <p:spPr>
          <a:xfrm rot="0">
            <a:off x="6507639" y="8129257"/>
            <a:ext cx="9410390" cy="1108045"/>
          </a:xfrm>
          <a:prstGeom prst="rect">
            <a:avLst/>
          </a:prstGeom>
        </p:spPr>
        <p:txBody>
          <a:bodyPr anchor="t" rtlCol="false" tIns="0" lIns="0" bIns="0" rIns="0">
            <a:spAutoFit/>
          </a:bodyPr>
          <a:lstStyle/>
          <a:p>
            <a:pPr algn="l" marL="0" indent="0" lvl="0">
              <a:lnSpc>
                <a:spcPts val="2907"/>
              </a:lnSpc>
            </a:pPr>
            <a:r>
              <a:rPr lang="en-US" sz="2047" u="none">
                <a:solidFill>
                  <a:srgbClr val="0B041E"/>
                </a:solidFill>
                <a:latin typeface="Bitter"/>
                <a:ea typeface="Bitter"/>
                <a:cs typeface="Bitter"/>
                <a:sym typeface="Bitter"/>
              </a:rPr>
              <a:t>The </a:t>
            </a:r>
            <a:r>
              <a:rPr lang="en-US" b="true" sz="2047" u="none">
                <a:solidFill>
                  <a:srgbClr val="0B041E"/>
                </a:solidFill>
                <a:latin typeface="Bitter Bold"/>
                <a:ea typeface="Bitter Bold"/>
                <a:cs typeface="Bitter Bold"/>
                <a:sym typeface="Bitter Bold"/>
              </a:rPr>
              <a:t>position of the pieces</a:t>
            </a:r>
            <a:r>
              <a:rPr lang="en-US" sz="2047" u="none">
                <a:solidFill>
                  <a:srgbClr val="0B041E"/>
                </a:solidFill>
                <a:latin typeface="Bitter"/>
                <a:ea typeface="Bitter"/>
                <a:cs typeface="Bitter"/>
                <a:sym typeface="Bitter"/>
              </a:rPr>
              <a:t> influences future placements; placing pieces strategically affects overall board structure. The scoring function evaluates placements that lead to more advantageous configurations.</a:t>
            </a:r>
          </a:p>
        </p:txBody>
      </p:sp>
      <p:sp>
        <p:nvSpPr>
          <p:cNvPr name="TextBox 40" id="40"/>
          <p:cNvSpPr txBox="true"/>
          <p:nvPr/>
        </p:nvSpPr>
        <p:spPr>
          <a:xfrm rot="0">
            <a:off x="2177281" y="1485039"/>
            <a:ext cx="3338686" cy="271082"/>
          </a:xfrm>
          <a:prstGeom prst="rect">
            <a:avLst/>
          </a:prstGeom>
        </p:spPr>
        <p:txBody>
          <a:bodyPr anchor="t" rtlCol="false" tIns="0" lIns="0" bIns="0" rIns="0">
            <a:spAutoFit/>
          </a:bodyPr>
          <a:lstStyle/>
          <a:p>
            <a:pPr algn="l" marL="0" indent="0" lvl="0">
              <a:lnSpc>
                <a:spcPts val="2047"/>
              </a:lnSpc>
            </a:pPr>
            <a:r>
              <a:rPr lang="en-US" b="true" sz="2047">
                <a:solidFill>
                  <a:srgbClr val="0B041E"/>
                </a:solidFill>
                <a:latin typeface="Carollo Playscript Bold"/>
                <a:ea typeface="Carollo Playscript Bold"/>
                <a:cs typeface="Carollo Playscript Bold"/>
                <a:sym typeface="Carollo Playscript Bold"/>
              </a:rPr>
              <a:t>Board Height</a:t>
            </a:r>
          </a:p>
        </p:txBody>
      </p:sp>
      <p:sp>
        <p:nvSpPr>
          <p:cNvPr name="TextBox 41" id="41"/>
          <p:cNvSpPr txBox="true"/>
          <p:nvPr/>
        </p:nvSpPr>
        <p:spPr>
          <a:xfrm rot="0">
            <a:off x="2177281" y="3862481"/>
            <a:ext cx="3338686" cy="271082"/>
          </a:xfrm>
          <a:prstGeom prst="rect">
            <a:avLst/>
          </a:prstGeom>
        </p:spPr>
        <p:txBody>
          <a:bodyPr anchor="t" rtlCol="false" tIns="0" lIns="0" bIns="0" rIns="0">
            <a:spAutoFit/>
          </a:bodyPr>
          <a:lstStyle/>
          <a:p>
            <a:pPr algn="l" marL="0" indent="0" lvl="0">
              <a:lnSpc>
                <a:spcPts val="2047"/>
              </a:lnSpc>
            </a:pPr>
            <a:r>
              <a:rPr lang="en-US" b="true" sz="2047">
                <a:solidFill>
                  <a:srgbClr val="0B041E"/>
                </a:solidFill>
                <a:latin typeface="Carollo Playscript Bold"/>
                <a:ea typeface="Carollo Playscript Bold"/>
                <a:cs typeface="Carollo Playscript Bold"/>
                <a:sym typeface="Carollo Playscript Bold"/>
              </a:rPr>
              <a:t>Holes</a:t>
            </a:r>
          </a:p>
        </p:txBody>
      </p:sp>
      <p:sp>
        <p:nvSpPr>
          <p:cNvPr name="TextBox 42" id="42"/>
          <p:cNvSpPr txBox="true"/>
          <p:nvPr/>
        </p:nvSpPr>
        <p:spPr>
          <a:xfrm rot="0">
            <a:off x="2177281" y="6194870"/>
            <a:ext cx="3338686" cy="271082"/>
          </a:xfrm>
          <a:prstGeom prst="rect">
            <a:avLst/>
          </a:prstGeom>
        </p:spPr>
        <p:txBody>
          <a:bodyPr anchor="t" rtlCol="false" tIns="0" lIns="0" bIns="0" rIns="0">
            <a:spAutoFit/>
          </a:bodyPr>
          <a:lstStyle/>
          <a:p>
            <a:pPr algn="l" marL="0" indent="0" lvl="0">
              <a:lnSpc>
                <a:spcPts val="2047"/>
              </a:lnSpc>
            </a:pPr>
            <a:r>
              <a:rPr lang="en-US" b="true" sz="2047">
                <a:solidFill>
                  <a:srgbClr val="0B041E"/>
                </a:solidFill>
                <a:latin typeface="Carollo Playscript Bold"/>
                <a:ea typeface="Carollo Playscript Bold"/>
                <a:cs typeface="Carollo Playscript Bold"/>
                <a:sym typeface="Carollo Playscript Bold"/>
              </a:rPr>
              <a:t>Complete Lines</a:t>
            </a:r>
          </a:p>
        </p:txBody>
      </p:sp>
      <p:sp>
        <p:nvSpPr>
          <p:cNvPr name="TextBox 43" id="43"/>
          <p:cNvSpPr txBox="true"/>
          <p:nvPr/>
        </p:nvSpPr>
        <p:spPr>
          <a:xfrm rot="0">
            <a:off x="2177281" y="8567237"/>
            <a:ext cx="3338686" cy="271082"/>
          </a:xfrm>
          <a:prstGeom prst="rect">
            <a:avLst/>
          </a:prstGeom>
        </p:spPr>
        <p:txBody>
          <a:bodyPr anchor="t" rtlCol="false" tIns="0" lIns="0" bIns="0" rIns="0">
            <a:spAutoFit/>
          </a:bodyPr>
          <a:lstStyle/>
          <a:p>
            <a:pPr algn="l" marL="0" indent="0" lvl="0">
              <a:lnSpc>
                <a:spcPts val="2047"/>
              </a:lnSpc>
            </a:pPr>
            <a:r>
              <a:rPr lang="en-US" b="true" sz="2047">
                <a:solidFill>
                  <a:srgbClr val="0B041E"/>
                </a:solidFill>
                <a:latin typeface="Carollo Playscript Bold"/>
                <a:ea typeface="Carollo Playscript Bold"/>
                <a:cs typeface="Carollo Playscript Bold"/>
                <a:sym typeface="Carollo Playscript Bold"/>
              </a:rPr>
              <a:t>Piece Position</a:t>
            </a:r>
          </a:p>
        </p:txBody>
      </p:sp>
      <p:sp>
        <p:nvSpPr>
          <p:cNvPr name="TextBox 44" id="4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B041E"/>
                </a:solidFill>
                <a:latin typeface="Bitter"/>
                <a:ea typeface="Bitter"/>
                <a:cs typeface="Bitter"/>
                <a:sym typeface="Bitter"/>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B14A7"/>
        </a:solidFill>
      </p:bgPr>
    </p:bg>
    <p:spTree>
      <p:nvGrpSpPr>
        <p:cNvPr id="1" name=""/>
        <p:cNvGrpSpPr/>
        <p:nvPr/>
      </p:nvGrpSpPr>
      <p:grpSpPr>
        <a:xfrm>
          <a:off x="0" y="0"/>
          <a:ext cx="0" cy="0"/>
          <a:chOff x="0" y="0"/>
          <a:chExt cx="0" cy="0"/>
        </a:xfrm>
      </p:grpSpPr>
      <p:grpSp>
        <p:nvGrpSpPr>
          <p:cNvPr name="Group 2" id="2"/>
          <p:cNvGrpSpPr/>
          <p:nvPr/>
        </p:nvGrpSpPr>
        <p:grpSpPr>
          <a:xfrm rot="0">
            <a:off x="568768" y="-44431"/>
            <a:ext cx="17150463" cy="10375862"/>
            <a:chOff x="0" y="0"/>
            <a:chExt cx="8100693" cy="4900840"/>
          </a:xfrm>
        </p:grpSpPr>
        <p:sp>
          <p:nvSpPr>
            <p:cNvPr name="Freeform 3" id="3"/>
            <p:cNvSpPr/>
            <p:nvPr/>
          </p:nvSpPr>
          <p:spPr>
            <a:xfrm flipH="false" flipV="false" rot="0">
              <a:off x="0" y="0"/>
              <a:ext cx="8100693" cy="4900840"/>
            </a:xfrm>
            <a:custGeom>
              <a:avLst/>
              <a:gdLst/>
              <a:ahLst/>
              <a:cxnLst/>
              <a:rect r="r" b="b" t="t" l="l"/>
              <a:pathLst>
                <a:path h="4900840" w="8100693">
                  <a:moveTo>
                    <a:pt x="0" y="0"/>
                  </a:moveTo>
                  <a:lnTo>
                    <a:pt x="8100693" y="0"/>
                  </a:lnTo>
                  <a:lnTo>
                    <a:pt x="8100693" y="4900840"/>
                  </a:lnTo>
                  <a:lnTo>
                    <a:pt x="0" y="4900840"/>
                  </a:lnTo>
                  <a:close/>
                </a:path>
              </a:pathLst>
            </a:custGeom>
            <a:solidFill>
              <a:srgbClr val="FFEDDA"/>
            </a:solidFill>
          </p:spPr>
        </p:sp>
      </p:grpSp>
      <p:grpSp>
        <p:nvGrpSpPr>
          <p:cNvPr name="Group 4" id="4"/>
          <p:cNvGrpSpPr/>
          <p:nvPr/>
        </p:nvGrpSpPr>
        <p:grpSpPr>
          <a:xfrm rot="0">
            <a:off x="-97222" y="3409814"/>
            <a:ext cx="18385222" cy="134815"/>
            <a:chOff x="0" y="0"/>
            <a:chExt cx="24513629" cy="179754"/>
          </a:xfrm>
        </p:grpSpPr>
        <p:sp>
          <p:nvSpPr>
            <p:cNvPr name="Freeform 5" id="5"/>
            <p:cNvSpPr/>
            <p:nvPr/>
          </p:nvSpPr>
          <p:spPr>
            <a:xfrm flipH="false" flipV="false" rot="-10800000">
              <a:off x="4864119"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9754006"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4570942"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9377805"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97222" y="6577823"/>
            <a:ext cx="18385222" cy="134815"/>
            <a:chOff x="0" y="0"/>
            <a:chExt cx="24513629" cy="179754"/>
          </a:xfrm>
        </p:grpSpPr>
        <p:sp>
          <p:nvSpPr>
            <p:cNvPr name="Freeform 11" id="11"/>
            <p:cNvSpPr/>
            <p:nvPr/>
          </p:nvSpPr>
          <p:spPr>
            <a:xfrm flipH="false" flipV="false" rot="-10800000">
              <a:off x="4864119"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9754006"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14570942"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9377805" y="0"/>
              <a:ext cx="5135824" cy="179754"/>
            </a:xfrm>
            <a:custGeom>
              <a:avLst/>
              <a:gdLst/>
              <a:ahLst/>
              <a:cxnLst/>
              <a:rect r="r" b="b" t="t" l="l"/>
              <a:pathLst>
                <a:path h="179754" w="5135824">
                  <a:moveTo>
                    <a:pt x="0" y="0"/>
                  </a:moveTo>
                  <a:lnTo>
                    <a:pt x="5135824" y="0"/>
                  </a:lnTo>
                  <a:lnTo>
                    <a:pt x="5135824" y="179754"/>
                  </a:lnTo>
                  <a:lnTo>
                    <a:pt x="0" y="1797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1537285" y="1201963"/>
            <a:ext cx="7558104" cy="1665091"/>
            <a:chOff x="0" y="0"/>
            <a:chExt cx="10077472" cy="2220121"/>
          </a:xfrm>
        </p:grpSpPr>
        <p:sp>
          <p:nvSpPr>
            <p:cNvPr name="TextBox 17" id="17"/>
            <p:cNvSpPr txBox="true"/>
            <p:nvPr/>
          </p:nvSpPr>
          <p:spPr>
            <a:xfrm rot="0">
              <a:off x="0" y="57150"/>
              <a:ext cx="10077472" cy="1118023"/>
            </a:xfrm>
            <a:prstGeom prst="rect">
              <a:avLst/>
            </a:prstGeom>
          </p:spPr>
          <p:txBody>
            <a:bodyPr anchor="t" rtlCol="false" tIns="0" lIns="0" bIns="0" rIns="0">
              <a:spAutoFit/>
            </a:bodyPr>
            <a:lstStyle/>
            <a:p>
              <a:pPr algn="l" marL="0" indent="0" lvl="0">
                <a:lnSpc>
                  <a:spcPts val="3200"/>
                </a:lnSpc>
              </a:pPr>
              <a:r>
                <a:rPr lang="en-US" b="true" sz="3200">
                  <a:solidFill>
                    <a:srgbClr val="0B041E"/>
                  </a:solidFill>
                  <a:latin typeface="Carollo Playscript Bold"/>
                  <a:ea typeface="Carollo Playscript Bold"/>
                  <a:cs typeface="Carollo Playscript Bold"/>
                  <a:sym typeface="Carollo Playscript Bold"/>
                </a:rPr>
                <a:t>Selection Process in Genetic Algorithms</a:t>
              </a:r>
            </a:p>
          </p:txBody>
        </p:sp>
        <p:sp>
          <p:nvSpPr>
            <p:cNvPr name="TextBox 18" id="18"/>
            <p:cNvSpPr txBox="true"/>
            <p:nvPr/>
          </p:nvSpPr>
          <p:spPr>
            <a:xfrm rot="0">
              <a:off x="0" y="1385477"/>
              <a:ext cx="10077472" cy="834644"/>
            </a:xfrm>
            <a:prstGeom prst="rect">
              <a:avLst/>
            </a:prstGeom>
          </p:spPr>
          <p:txBody>
            <a:bodyPr anchor="t" rtlCol="false" tIns="0" lIns="0" bIns="0" rIns="0">
              <a:spAutoFit/>
            </a:bodyPr>
            <a:lstStyle/>
            <a:p>
              <a:pPr algn="l" marL="0" indent="0" lvl="0">
                <a:lnSpc>
                  <a:spcPts val="2556"/>
                </a:lnSpc>
              </a:pPr>
              <a:r>
                <a:rPr lang="en-US" sz="1800" u="none">
                  <a:solidFill>
                    <a:srgbClr val="0B041E"/>
                  </a:solidFill>
                  <a:latin typeface="Bitter"/>
                  <a:ea typeface="Bitter"/>
                  <a:cs typeface="Bitter"/>
                  <a:sym typeface="Bitter"/>
                </a:rPr>
                <a:t>Selection ensures that the fittest individuals contribute to the next generation of Tetris AI.</a:t>
              </a:r>
            </a:p>
          </p:txBody>
        </p:sp>
      </p:grpSp>
      <p:grpSp>
        <p:nvGrpSpPr>
          <p:cNvPr name="Group 19" id="19"/>
          <p:cNvGrpSpPr/>
          <p:nvPr/>
        </p:nvGrpSpPr>
        <p:grpSpPr>
          <a:xfrm rot="0">
            <a:off x="1537285" y="4300418"/>
            <a:ext cx="6735955" cy="1614282"/>
            <a:chOff x="0" y="0"/>
            <a:chExt cx="8981273" cy="2152375"/>
          </a:xfrm>
        </p:grpSpPr>
        <p:sp>
          <p:nvSpPr>
            <p:cNvPr name="TextBox 20" id="20"/>
            <p:cNvSpPr txBox="true"/>
            <p:nvPr/>
          </p:nvSpPr>
          <p:spPr>
            <a:xfrm rot="0">
              <a:off x="0" y="57150"/>
              <a:ext cx="8981273" cy="1118023"/>
            </a:xfrm>
            <a:prstGeom prst="rect">
              <a:avLst/>
            </a:prstGeom>
          </p:spPr>
          <p:txBody>
            <a:bodyPr anchor="t" rtlCol="false" tIns="0" lIns="0" bIns="0" rIns="0">
              <a:spAutoFit/>
            </a:bodyPr>
            <a:lstStyle/>
            <a:p>
              <a:pPr algn="l" marL="0" indent="0" lvl="0">
                <a:lnSpc>
                  <a:spcPts val="3200"/>
                </a:lnSpc>
              </a:pPr>
              <a:r>
                <a:rPr lang="en-US" b="true" sz="3200">
                  <a:solidFill>
                    <a:srgbClr val="0B041E"/>
                  </a:solidFill>
                  <a:latin typeface="Carollo Playscript Bold"/>
                  <a:ea typeface="Carollo Playscript Bold"/>
                  <a:cs typeface="Carollo Playscript Bold"/>
                  <a:sym typeface="Carollo Playscript Bold"/>
                </a:rPr>
                <a:t>Crossover Mechanism for Feature Exchange</a:t>
              </a:r>
            </a:p>
          </p:txBody>
        </p:sp>
        <p:sp>
          <p:nvSpPr>
            <p:cNvPr name="TextBox 21" id="21"/>
            <p:cNvSpPr txBox="true"/>
            <p:nvPr/>
          </p:nvSpPr>
          <p:spPr>
            <a:xfrm rot="0">
              <a:off x="0" y="1317731"/>
              <a:ext cx="8981273" cy="834644"/>
            </a:xfrm>
            <a:prstGeom prst="rect">
              <a:avLst/>
            </a:prstGeom>
          </p:spPr>
          <p:txBody>
            <a:bodyPr anchor="t" rtlCol="false" tIns="0" lIns="0" bIns="0" rIns="0">
              <a:spAutoFit/>
            </a:bodyPr>
            <a:lstStyle/>
            <a:p>
              <a:pPr algn="l" marL="0" indent="0" lvl="0">
                <a:lnSpc>
                  <a:spcPts val="2556"/>
                </a:lnSpc>
              </a:pPr>
              <a:r>
                <a:rPr lang="en-US" sz="1800" u="none">
                  <a:solidFill>
                    <a:srgbClr val="0B041E"/>
                  </a:solidFill>
                  <a:latin typeface="Bitter"/>
                  <a:ea typeface="Bitter"/>
                  <a:cs typeface="Bitter"/>
                  <a:sym typeface="Bitter"/>
                </a:rPr>
                <a:t>Crossover combines genetic information from two parents to create offspring with blended features.</a:t>
              </a:r>
            </a:p>
          </p:txBody>
        </p:sp>
      </p:grpSp>
      <p:grpSp>
        <p:nvGrpSpPr>
          <p:cNvPr name="Group 22" id="22"/>
          <p:cNvGrpSpPr/>
          <p:nvPr/>
        </p:nvGrpSpPr>
        <p:grpSpPr>
          <a:xfrm rot="0">
            <a:off x="1537285" y="7141263"/>
            <a:ext cx="7371855" cy="1265041"/>
            <a:chOff x="0" y="0"/>
            <a:chExt cx="9829140" cy="1686721"/>
          </a:xfrm>
        </p:grpSpPr>
        <p:sp>
          <p:nvSpPr>
            <p:cNvPr name="TextBox 23" id="23"/>
            <p:cNvSpPr txBox="true"/>
            <p:nvPr/>
          </p:nvSpPr>
          <p:spPr>
            <a:xfrm rot="0">
              <a:off x="0" y="57150"/>
              <a:ext cx="9829140" cy="584623"/>
            </a:xfrm>
            <a:prstGeom prst="rect">
              <a:avLst/>
            </a:prstGeom>
          </p:spPr>
          <p:txBody>
            <a:bodyPr anchor="t" rtlCol="false" tIns="0" lIns="0" bIns="0" rIns="0">
              <a:spAutoFit/>
            </a:bodyPr>
            <a:lstStyle/>
            <a:p>
              <a:pPr algn="l" marL="0" indent="0" lvl="0">
                <a:lnSpc>
                  <a:spcPts val="3200"/>
                </a:lnSpc>
              </a:pPr>
              <a:r>
                <a:rPr lang="en-US" b="true" sz="3200">
                  <a:solidFill>
                    <a:srgbClr val="0B041E"/>
                  </a:solidFill>
                  <a:latin typeface="Carollo Playscript Bold"/>
                  <a:ea typeface="Carollo Playscript Bold"/>
                  <a:cs typeface="Carollo Playscript Bold"/>
                  <a:sym typeface="Carollo Playscript Bold"/>
                </a:rPr>
                <a:t>Mutation and Its Importance</a:t>
              </a:r>
            </a:p>
          </p:txBody>
        </p:sp>
        <p:sp>
          <p:nvSpPr>
            <p:cNvPr name="TextBox 24" id="24"/>
            <p:cNvSpPr txBox="true"/>
            <p:nvPr/>
          </p:nvSpPr>
          <p:spPr>
            <a:xfrm rot="0">
              <a:off x="0" y="852077"/>
              <a:ext cx="9829140" cy="834644"/>
            </a:xfrm>
            <a:prstGeom prst="rect">
              <a:avLst/>
            </a:prstGeom>
          </p:spPr>
          <p:txBody>
            <a:bodyPr anchor="t" rtlCol="false" tIns="0" lIns="0" bIns="0" rIns="0">
              <a:spAutoFit/>
            </a:bodyPr>
            <a:lstStyle/>
            <a:p>
              <a:pPr algn="l" marL="0" indent="0" lvl="0">
                <a:lnSpc>
                  <a:spcPts val="2556"/>
                </a:lnSpc>
              </a:pPr>
              <a:r>
                <a:rPr lang="en-US" sz="1800" u="none">
                  <a:solidFill>
                    <a:srgbClr val="0B041E"/>
                  </a:solidFill>
                  <a:latin typeface="Bitter"/>
                  <a:ea typeface="Bitter"/>
                  <a:cs typeface="Bitter"/>
                  <a:sym typeface="Bitter"/>
                </a:rPr>
                <a:t>Mutation introduces random changes to maintain genetic diversity and explore new solutions.</a:t>
              </a:r>
            </a:p>
          </p:txBody>
        </p:sp>
      </p:grpSp>
      <p:sp>
        <p:nvSpPr>
          <p:cNvPr name="TextBox 25" id="25"/>
          <p:cNvSpPr txBox="true"/>
          <p:nvPr/>
        </p:nvSpPr>
        <p:spPr>
          <a:xfrm rot="0">
            <a:off x="10512561" y="1154338"/>
            <a:ext cx="6746739" cy="4222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B041E"/>
                </a:solidFill>
                <a:latin typeface="Carollo Playscript"/>
                <a:ea typeface="Carollo Playscript"/>
                <a:cs typeface="Carollo Playscript"/>
                <a:sym typeface="Carollo Playscript"/>
              </a:rPr>
              <a:t>Roulette Wheel Selection</a:t>
            </a:r>
          </a:p>
        </p:txBody>
      </p:sp>
      <p:sp>
        <p:nvSpPr>
          <p:cNvPr name="TextBox 26" id="26"/>
          <p:cNvSpPr txBox="true"/>
          <p:nvPr/>
        </p:nvSpPr>
        <p:spPr>
          <a:xfrm rot="0">
            <a:off x="10512561" y="4252793"/>
            <a:ext cx="6746739" cy="4222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B041E"/>
                </a:solidFill>
                <a:latin typeface="Carollo Playscript"/>
                <a:ea typeface="Carollo Playscript"/>
                <a:cs typeface="Carollo Playscript"/>
                <a:sym typeface="Carollo Playscript"/>
              </a:rPr>
              <a:t>One-Point Crossover</a:t>
            </a:r>
          </a:p>
        </p:txBody>
      </p:sp>
      <p:sp>
        <p:nvSpPr>
          <p:cNvPr name="TextBox 27" id="27"/>
          <p:cNvSpPr txBox="true"/>
          <p:nvPr/>
        </p:nvSpPr>
        <p:spPr>
          <a:xfrm rot="0">
            <a:off x="10512561" y="7093638"/>
            <a:ext cx="6746739" cy="4222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B041E"/>
                </a:solidFill>
                <a:latin typeface="Carollo Playscript"/>
                <a:ea typeface="Carollo Playscript"/>
                <a:cs typeface="Carollo Playscript"/>
                <a:sym typeface="Carollo Playscript"/>
              </a:rPr>
              <a:t>Random Bit Flipping</a:t>
            </a:r>
          </a:p>
        </p:txBody>
      </p:sp>
      <p:sp>
        <p:nvSpPr>
          <p:cNvPr name="TextBox 28" id="2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B041E"/>
                </a:solidFill>
                <a:latin typeface="Bitter"/>
                <a:ea typeface="Bitter"/>
                <a:cs typeface="Bitter"/>
                <a:sym typeface="Bitter"/>
              </a:rPr>
              <a:t>4</a:t>
            </a:r>
          </a:p>
        </p:txBody>
      </p:sp>
      <p:grpSp>
        <p:nvGrpSpPr>
          <p:cNvPr name="Group 29" id="29"/>
          <p:cNvGrpSpPr/>
          <p:nvPr/>
        </p:nvGrpSpPr>
        <p:grpSpPr>
          <a:xfrm rot="0">
            <a:off x="-182880" y="-631208"/>
            <a:ext cx="18653760" cy="1173555"/>
            <a:chOff x="0" y="0"/>
            <a:chExt cx="24871680" cy="1564740"/>
          </a:xfrm>
        </p:grpSpPr>
        <p:grpSp>
          <p:nvGrpSpPr>
            <p:cNvPr name="Group 30" id="30"/>
            <p:cNvGrpSpPr/>
            <p:nvPr/>
          </p:nvGrpSpPr>
          <p:grpSpPr>
            <a:xfrm rot="0">
              <a:off x="0" y="0"/>
              <a:ext cx="12435840" cy="1564740"/>
              <a:chOff x="0" y="0"/>
              <a:chExt cx="12954000" cy="1629937"/>
            </a:xfrm>
          </p:grpSpPr>
          <p:sp>
            <p:nvSpPr>
              <p:cNvPr name="Freeform 31" id="31"/>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nvGrpSpPr>
            <p:cNvPr name="Group 32" id="32"/>
            <p:cNvGrpSpPr/>
            <p:nvPr/>
          </p:nvGrpSpPr>
          <p:grpSpPr>
            <a:xfrm rot="0">
              <a:off x="12435840" y="0"/>
              <a:ext cx="12435840" cy="1564740"/>
              <a:chOff x="0" y="0"/>
              <a:chExt cx="12954000" cy="1629937"/>
            </a:xfrm>
          </p:grpSpPr>
          <p:sp>
            <p:nvSpPr>
              <p:cNvPr name="Freeform 33" id="33"/>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grpSp>
        <p:nvGrpSpPr>
          <p:cNvPr name="Group 34" id="34"/>
          <p:cNvGrpSpPr/>
          <p:nvPr/>
        </p:nvGrpSpPr>
        <p:grpSpPr>
          <a:xfrm rot="0">
            <a:off x="-182880" y="9759950"/>
            <a:ext cx="18653760" cy="1173555"/>
            <a:chOff x="0" y="0"/>
            <a:chExt cx="24871680" cy="1564740"/>
          </a:xfrm>
        </p:grpSpPr>
        <p:grpSp>
          <p:nvGrpSpPr>
            <p:cNvPr name="Group 35" id="35"/>
            <p:cNvGrpSpPr/>
            <p:nvPr/>
          </p:nvGrpSpPr>
          <p:grpSpPr>
            <a:xfrm rot="0">
              <a:off x="0" y="0"/>
              <a:ext cx="12435840" cy="1564740"/>
              <a:chOff x="0" y="0"/>
              <a:chExt cx="12954000" cy="1629937"/>
            </a:xfrm>
          </p:grpSpPr>
          <p:sp>
            <p:nvSpPr>
              <p:cNvPr name="Freeform 36" id="36"/>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nvGrpSpPr>
            <p:cNvPr name="Group 37" id="37"/>
            <p:cNvGrpSpPr/>
            <p:nvPr/>
          </p:nvGrpSpPr>
          <p:grpSpPr>
            <a:xfrm rot="0">
              <a:off x="12435840" y="0"/>
              <a:ext cx="12435840" cy="1564740"/>
              <a:chOff x="0" y="0"/>
              <a:chExt cx="12954000" cy="1629937"/>
            </a:xfrm>
          </p:grpSpPr>
          <p:sp>
            <p:nvSpPr>
              <p:cNvPr name="Freeform 38" id="38"/>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B14A7"/>
        </a:solidFill>
      </p:bgPr>
    </p:bg>
    <p:spTree>
      <p:nvGrpSpPr>
        <p:cNvPr id="1" name=""/>
        <p:cNvGrpSpPr/>
        <p:nvPr/>
      </p:nvGrpSpPr>
      <p:grpSpPr>
        <a:xfrm>
          <a:off x="0" y="0"/>
          <a:ext cx="0" cy="0"/>
          <a:chOff x="0" y="0"/>
          <a:chExt cx="0" cy="0"/>
        </a:xfrm>
      </p:grpSpPr>
      <p:sp>
        <p:nvSpPr>
          <p:cNvPr name="Freeform 2" id="2"/>
          <p:cNvSpPr/>
          <p:nvPr/>
        </p:nvSpPr>
        <p:spPr>
          <a:xfrm flipH="false" flipV="false" rot="-1936435">
            <a:off x="7883838" y="-4018324"/>
            <a:ext cx="13473597" cy="8758484"/>
          </a:xfrm>
          <a:custGeom>
            <a:avLst/>
            <a:gdLst/>
            <a:ahLst/>
            <a:cxnLst/>
            <a:rect r="r" b="b" t="t" l="l"/>
            <a:pathLst>
              <a:path h="8758484" w="13473597">
                <a:moveTo>
                  <a:pt x="0" y="0"/>
                </a:moveTo>
                <a:lnTo>
                  <a:pt x="13473597" y="0"/>
                </a:lnTo>
                <a:lnTo>
                  <a:pt x="13473597" y="8758484"/>
                </a:lnTo>
                <a:lnTo>
                  <a:pt x="0" y="87584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936435">
            <a:off x="8913048" y="6632921"/>
            <a:ext cx="13473597" cy="8758484"/>
          </a:xfrm>
          <a:custGeom>
            <a:avLst/>
            <a:gdLst/>
            <a:ahLst/>
            <a:cxnLst/>
            <a:rect r="r" b="b" t="t" l="l"/>
            <a:pathLst>
              <a:path h="8758484" w="13473597">
                <a:moveTo>
                  <a:pt x="0" y="0"/>
                </a:moveTo>
                <a:lnTo>
                  <a:pt x="13473597" y="0"/>
                </a:lnTo>
                <a:lnTo>
                  <a:pt x="13473597" y="8758483"/>
                </a:lnTo>
                <a:lnTo>
                  <a:pt x="0" y="8758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92344" y="6500996"/>
            <a:ext cx="2315006" cy="2757304"/>
          </a:xfrm>
          <a:custGeom>
            <a:avLst/>
            <a:gdLst/>
            <a:ahLst/>
            <a:cxnLst/>
            <a:rect r="r" b="b" t="t" l="l"/>
            <a:pathLst>
              <a:path h="2757304" w="2315006">
                <a:moveTo>
                  <a:pt x="0" y="0"/>
                </a:moveTo>
                <a:lnTo>
                  <a:pt x="2315006" y="0"/>
                </a:lnTo>
                <a:lnTo>
                  <a:pt x="2315006" y="2757304"/>
                </a:lnTo>
                <a:lnTo>
                  <a:pt x="0" y="27573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563382" y="9409112"/>
            <a:ext cx="19414763" cy="2209037"/>
            <a:chOff x="0" y="0"/>
            <a:chExt cx="25886351" cy="2945383"/>
          </a:xfrm>
        </p:grpSpPr>
        <p:sp>
          <p:nvSpPr>
            <p:cNvPr name="Freeform 6" id="6"/>
            <p:cNvSpPr/>
            <p:nvPr/>
          </p:nvSpPr>
          <p:spPr>
            <a:xfrm flipH="false" flipV="false" rot="0">
              <a:off x="0"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170351"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false" flipV="false" rot="0">
            <a:off x="16668898" y="-2692152"/>
            <a:ext cx="8126680" cy="8695863"/>
          </a:xfrm>
          <a:custGeom>
            <a:avLst/>
            <a:gdLst/>
            <a:ahLst/>
            <a:cxnLst/>
            <a:rect r="r" b="b" t="t" l="l"/>
            <a:pathLst>
              <a:path h="8695863" w="8126680">
                <a:moveTo>
                  <a:pt x="0" y="0"/>
                </a:moveTo>
                <a:lnTo>
                  <a:pt x="8126680" y="0"/>
                </a:lnTo>
                <a:lnTo>
                  <a:pt x="8126680" y="8695863"/>
                </a:lnTo>
                <a:lnTo>
                  <a:pt x="0" y="86958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666490" y="1443166"/>
            <a:ext cx="10727470" cy="6436482"/>
          </a:xfrm>
          <a:custGeom>
            <a:avLst/>
            <a:gdLst/>
            <a:ahLst/>
            <a:cxnLst/>
            <a:rect r="r" b="b" t="t" l="l"/>
            <a:pathLst>
              <a:path h="6436482" w="10727470">
                <a:moveTo>
                  <a:pt x="0" y="0"/>
                </a:moveTo>
                <a:lnTo>
                  <a:pt x="10727470" y="0"/>
                </a:lnTo>
                <a:lnTo>
                  <a:pt x="10727470" y="6436482"/>
                </a:lnTo>
                <a:lnTo>
                  <a:pt x="0" y="6436482"/>
                </a:lnTo>
                <a:lnTo>
                  <a:pt x="0" y="0"/>
                </a:lnTo>
                <a:close/>
              </a:path>
            </a:pathLst>
          </a:custGeom>
          <a:blipFill>
            <a:blip r:embed="rId10"/>
            <a:stretch>
              <a:fillRect l="0" t="0" r="0" b="0"/>
            </a:stretch>
          </a:blipFill>
        </p:spPr>
      </p:sp>
      <p:grpSp>
        <p:nvGrpSpPr>
          <p:cNvPr name="Group 10" id="10"/>
          <p:cNvGrpSpPr/>
          <p:nvPr/>
        </p:nvGrpSpPr>
        <p:grpSpPr>
          <a:xfrm rot="0">
            <a:off x="1028700" y="2784093"/>
            <a:ext cx="5979033" cy="4249591"/>
            <a:chOff x="0" y="0"/>
            <a:chExt cx="7972045" cy="5666121"/>
          </a:xfrm>
        </p:grpSpPr>
        <p:sp>
          <p:nvSpPr>
            <p:cNvPr name="TextBox 11" id="11"/>
            <p:cNvSpPr txBox="true"/>
            <p:nvPr/>
          </p:nvSpPr>
          <p:spPr>
            <a:xfrm rot="0">
              <a:off x="0" y="161925"/>
              <a:ext cx="7972045" cy="2884381"/>
            </a:xfrm>
            <a:prstGeom prst="rect">
              <a:avLst/>
            </a:prstGeom>
          </p:spPr>
          <p:txBody>
            <a:bodyPr anchor="t" rtlCol="false" tIns="0" lIns="0" bIns="0" rIns="0">
              <a:spAutoFit/>
            </a:bodyPr>
            <a:lstStyle/>
            <a:p>
              <a:pPr algn="l" marL="0" indent="0" lvl="0">
                <a:lnSpc>
                  <a:spcPts val="8199"/>
                </a:lnSpc>
              </a:pPr>
              <a:r>
                <a:rPr lang="en-US" b="true" sz="8199">
                  <a:solidFill>
                    <a:srgbClr val="F3EFFD"/>
                  </a:solidFill>
                  <a:latin typeface="Carollo Playscript Bold"/>
                  <a:ea typeface="Carollo Playscript Bold"/>
                  <a:cs typeface="Carollo Playscript Bold"/>
                  <a:sym typeface="Carollo Playscript Bold"/>
                </a:rPr>
                <a:t>Fitness Evolution</a:t>
              </a:r>
            </a:p>
          </p:txBody>
        </p:sp>
        <p:sp>
          <p:nvSpPr>
            <p:cNvPr name="TextBox 12" id="12"/>
            <p:cNvSpPr txBox="true"/>
            <p:nvPr/>
          </p:nvSpPr>
          <p:spPr>
            <a:xfrm rot="0">
              <a:off x="0" y="3722598"/>
              <a:ext cx="6638718" cy="1943523"/>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F3EFFD"/>
                  </a:solidFill>
                  <a:latin typeface="Bitter"/>
                  <a:ea typeface="Bitter"/>
                  <a:cs typeface="Bitter"/>
                  <a:sym typeface="Bitter"/>
                </a:rPr>
                <a:t>Analysis of AI performance across the generations using a genetic algorithm</a:t>
              </a:r>
            </a:p>
          </p:txBody>
        </p:sp>
      </p:gr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B041E"/>
                </a:solidFill>
                <a:latin typeface="Bitter"/>
                <a:ea typeface="Bitter"/>
                <a:cs typeface="Bitter"/>
                <a:sym typeface="Bitter"/>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A2EC3"/>
        </a:solidFill>
      </p:bgPr>
    </p:bg>
    <p:spTree>
      <p:nvGrpSpPr>
        <p:cNvPr id="1" name=""/>
        <p:cNvGrpSpPr/>
        <p:nvPr/>
      </p:nvGrpSpPr>
      <p:grpSpPr>
        <a:xfrm>
          <a:off x="0" y="0"/>
          <a:ext cx="0" cy="0"/>
          <a:chOff x="0" y="0"/>
          <a:chExt cx="0" cy="0"/>
        </a:xfrm>
      </p:grpSpPr>
      <p:grpSp>
        <p:nvGrpSpPr>
          <p:cNvPr name="Group 2" id="2"/>
          <p:cNvGrpSpPr/>
          <p:nvPr/>
        </p:nvGrpSpPr>
        <p:grpSpPr>
          <a:xfrm rot="0">
            <a:off x="568768" y="-236105"/>
            <a:ext cx="17150463" cy="10759210"/>
            <a:chOff x="0" y="0"/>
            <a:chExt cx="8100693" cy="5081907"/>
          </a:xfrm>
        </p:grpSpPr>
        <p:sp>
          <p:nvSpPr>
            <p:cNvPr name="Freeform 3" id="3"/>
            <p:cNvSpPr/>
            <p:nvPr/>
          </p:nvSpPr>
          <p:spPr>
            <a:xfrm flipH="false" flipV="false" rot="0">
              <a:off x="0" y="0"/>
              <a:ext cx="8100693" cy="5081907"/>
            </a:xfrm>
            <a:custGeom>
              <a:avLst/>
              <a:gdLst/>
              <a:ahLst/>
              <a:cxnLst/>
              <a:rect r="r" b="b" t="t" l="l"/>
              <a:pathLst>
                <a:path h="5081907" w="8100693">
                  <a:moveTo>
                    <a:pt x="0" y="0"/>
                  </a:moveTo>
                  <a:lnTo>
                    <a:pt x="8100693" y="0"/>
                  </a:lnTo>
                  <a:lnTo>
                    <a:pt x="8100693" y="5081907"/>
                  </a:lnTo>
                  <a:lnTo>
                    <a:pt x="0" y="5081907"/>
                  </a:lnTo>
                  <a:close/>
                </a:path>
              </a:pathLst>
            </a:custGeom>
            <a:solidFill>
              <a:srgbClr val="FFEDDA"/>
            </a:solidFill>
          </p:spPr>
        </p:sp>
      </p:grpSp>
      <p:grpSp>
        <p:nvGrpSpPr>
          <p:cNvPr name="Group 4" id="4"/>
          <p:cNvGrpSpPr/>
          <p:nvPr/>
        </p:nvGrpSpPr>
        <p:grpSpPr>
          <a:xfrm rot="0">
            <a:off x="1310334" y="1287224"/>
            <a:ext cx="2479730" cy="1817570"/>
            <a:chOff x="0" y="0"/>
            <a:chExt cx="3306306" cy="2423426"/>
          </a:xfrm>
        </p:grpSpPr>
        <p:sp>
          <p:nvSpPr>
            <p:cNvPr name="TextBox 5" id="5"/>
            <p:cNvSpPr txBox="true"/>
            <p:nvPr/>
          </p:nvSpPr>
          <p:spPr>
            <a:xfrm rot="0">
              <a:off x="0" y="57150"/>
              <a:ext cx="3306306" cy="1004570"/>
            </a:xfrm>
            <a:prstGeom prst="rect">
              <a:avLst/>
            </a:prstGeom>
          </p:spPr>
          <p:txBody>
            <a:bodyPr anchor="t" rtlCol="false" tIns="0" lIns="0" bIns="0" rIns="0">
              <a:spAutoFit/>
            </a:bodyPr>
            <a:lstStyle/>
            <a:p>
              <a:pPr algn="l" marL="0" indent="0" lvl="0">
                <a:lnSpc>
                  <a:spcPts val="2850"/>
                </a:lnSpc>
              </a:pPr>
              <a:r>
                <a:rPr lang="en-US" b="true" sz="2850">
                  <a:solidFill>
                    <a:srgbClr val="0B041E"/>
                  </a:solidFill>
                  <a:latin typeface="Carollo Playscript Bold"/>
                  <a:ea typeface="Carollo Playscript Bold"/>
                  <a:cs typeface="Carollo Playscript Bold"/>
                  <a:sym typeface="Carollo Playscript Bold"/>
                </a:rPr>
                <a:t>Peak Fitness</a:t>
              </a:r>
            </a:p>
          </p:txBody>
        </p:sp>
        <p:sp>
          <p:nvSpPr>
            <p:cNvPr name="TextBox 6" id="6"/>
            <p:cNvSpPr txBox="true"/>
            <p:nvPr/>
          </p:nvSpPr>
          <p:spPr>
            <a:xfrm rot="0">
              <a:off x="0" y="1427958"/>
              <a:ext cx="3306306" cy="995468"/>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0B041E"/>
                  </a:solidFill>
                  <a:latin typeface="Carollo Playscript"/>
                  <a:ea typeface="Carollo Playscript"/>
                  <a:cs typeface="Carollo Playscript"/>
                  <a:sym typeface="Carollo Playscript"/>
                </a:rPr>
                <a:t>The Best Generation</a:t>
              </a:r>
            </a:p>
          </p:txBody>
        </p:sp>
      </p:grpSp>
      <p:sp>
        <p:nvSpPr>
          <p:cNvPr name="TextBox 7" id="7"/>
          <p:cNvSpPr txBox="true"/>
          <p:nvPr/>
        </p:nvSpPr>
        <p:spPr>
          <a:xfrm rot="0">
            <a:off x="4087786" y="1249124"/>
            <a:ext cx="4188006" cy="2940558"/>
          </a:xfrm>
          <a:prstGeom prst="rect">
            <a:avLst/>
          </a:prstGeom>
        </p:spPr>
        <p:txBody>
          <a:bodyPr anchor="t" rtlCol="false" tIns="0" lIns="0" bIns="0" rIns="0">
            <a:spAutoFit/>
          </a:bodyPr>
          <a:lstStyle/>
          <a:p>
            <a:pPr algn="l" marL="0" indent="0" lvl="0">
              <a:lnSpc>
                <a:spcPts val="2556"/>
              </a:lnSpc>
            </a:pPr>
            <a:r>
              <a:rPr lang="en-US" sz="1800" u="none">
                <a:solidFill>
                  <a:srgbClr val="0B041E"/>
                </a:solidFill>
                <a:latin typeface="Bitter"/>
                <a:ea typeface="Bitter"/>
                <a:cs typeface="Bitter"/>
                <a:sym typeface="Bitter"/>
              </a:rPr>
              <a:t>The generation with the </a:t>
            </a:r>
            <a:r>
              <a:rPr lang="en-US" b="true" sz="1800" u="none">
                <a:solidFill>
                  <a:srgbClr val="0B041E"/>
                </a:solidFill>
                <a:latin typeface="Bitter Bold"/>
                <a:ea typeface="Bitter Bold"/>
                <a:cs typeface="Bitter Bold"/>
                <a:sym typeface="Bitter Bold"/>
              </a:rPr>
              <a:t>highest fitness score</a:t>
            </a:r>
            <a:r>
              <a:rPr lang="en-US" sz="1800" u="none">
                <a:solidFill>
                  <a:srgbClr val="0B041E"/>
                </a:solidFill>
                <a:latin typeface="Bitter"/>
                <a:ea typeface="Bitter"/>
                <a:cs typeface="Bitter"/>
                <a:sym typeface="Bitter"/>
              </a:rPr>
              <a:t> showcased superior performance in gameplay. This generation effectively balanced the various scoring features, allowing the AI to demonstrate improved decision-making and adaptability, ultimately achieving higher scores than its predecessors.</a:t>
            </a:r>
          </a:p>
        </p:txBody>
      </p:sp>
      <p:grpSp>
        <p:nvGrpSpPr>
          <p:cNvPr name="Group 8" id="8"/>
          <p:cNvGrpSpPr/>
          <p:nvPr/>
        </p:nvGrpSpPr>
        <p:grpSpPr>
          <a:xfrm rot="0">
            <a:off x="1338755" y="6049272"/>
            <a:ext cx="2479730" cy="1738031"/>
            <a:chOff x="0" y="0"/>
            <a:chExt cx="3306306" cy="2317374"/>
          </a:xfrm>
        </p:grpSpPr>
        <p:sp>
          <p:nvSpPr>
            <p:cNvPr name="TextBox 9" id="9"/>
            <p:cNvSpPr txBox="true"/>
            <p:nvPr/>
          </p:nvSpPr>
          <p:spPr>
            <a:xfrm rot="0">
              <a:off x="0" y="57150"/>
              <a:ext cx="3306306" cy="1004570"/>
            </a:xfrm>
            <a:prstGeom prst="rect">
              <a:avLst/>
            </a:prstGeom>
          </p:spPr>
          <p:txBody>
            <a:bodyPr anchor="t" rtlCol="false" tIns="0" lIns="0" bIns="0" rIns="0">
              <a:spAutoFit/>
            </a:bodyPr>
            <a:lstStyle/>
            <a:p>
              <a:pPr algn="l" marL="0" indent="0" lvl="0">
                <a:lnSpc>
                  <a:spcPts val="2850"/>
                </a:lnSpc>
              </a:pPr>
              <a:r>
                <a:rPr lang="en-US" b="true" sz="2850">
                  <a:solidFill>
                    <a:srgbClr val="0B041E"/>
                  </a:solidFill>
                  <a:latin typeface="Carollo Playscript Bold"/>
                  <a:ea typeface="Carollo Playscript Bold"/>
                  <a:cs typeface="Carollo Playscript Bold"/>
                  <a:sym typeface="Carollo Playscript Bold"/>
                </a:rPr>
                <a:t>Weight Vector</a:t>
              </a:r>
            </a:p>
          </p:txBody>
        </p:sp>
        <p:sp>
          <p:nvSpPr>
            <p:cNvPr name="TextBox 10" id="10"/>
            <p:cNvSpPr txBox="true"/>
            <p:nvPr/>
          </p:nvSpPr>
          <p:spPr>
            <a:xfrm rot="0">
              <a:off x="0" y="1321906"/>
              <a:ext cx="3306306" cy="995468"/>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0B041E"/>
                  </a:solidFill>
                  <a:latin typeface="Carollo Playscript"/>
                  <a:ea typeface="Carollo Playscript"/>
                  <a:cs typeface="Carollo Playscript"/>
                  <a:sym typeface="Carollo Playscript"/>
                </a:rPr>
                <a:t>Significance of Weights</a:t>
              </a:r>
            </a:p>
          </p:txBody>
        </p:sp>
      </p:grpSp>
      <p:sp>
        <p:nvSpPr>
          <p:cNvPr name="TextBox 11" id="11"/>
          <p:cNvSpPr txBox="true"/>
          <p:nvPr/>
        </p:nvSpPr>
        <p:spPr>
          <a:xfrm rot="0">
            <a:off x="4087786" y="6011172"/>
            <a:ext cx="4188006" cy="2597658"/>
          </a:xfrm>
          <a:prstGeom prst="rect">
            <a:avLst/>
          </a:prstGeom>
        </p:spPr>
        <p:txBody>
          <a:bodyPr anchor="t" rtlCol="false" tIns="0" lIns="0" bIns="0" rIns="0">
            <a:spAutoFit/>
          </a:bodyPr>
          <a:lstStyle/>
          <a:p>
            <a:pPr algn="l" marL="0" indent="0" lvl="0">
              <a:lnSpc>
                <a:spcPts val="2556"/>
              </a:lnSpc>
            </a:pPr>
            <a:r>
              <a:rPr lang="en-US" sz="1800" u="none">
                <a:solidFill>
                  <a:srgbClr val="0B041E"/>
                </a:solidFill>
                <a:latin typeface="Bitter"/>
                <a:ea typeface="Bitter"/>
                <a:cs typeface="Bitter"/>
                <a:sym typeface="Bitter"/>
              </a:rPr>
              <a:t>The weight vector determined in this generation played a crucial role in the </a:t>
            </a:r>
            <a:r>
              <a:rPr lang="en-US" b="true" sz="1800" u="none">
                <a:solidFill>
                  <a:srgbClr val="0B041E"/>
                </a:solidFill>
                <a:latin typeface="Bitter Bold"/>
                <a:ea typeface="Bitter Bold"/>
                <a:cs typeface="Bitter Bold"/>
                <a:sym typeface="Bitter Bold"/>
              </a:rPr>
              <a:t>AI's success</a:t>
            </a:r>
            <a:r>
              <a:rPr lang="en-US" sz="1800" u="none">
                <a:solidFill>
                  <a:srgbClr val="0B041E"/>
                </a:solidFill>
                <a:latin typeface="Bitter"/>
                <a:ea typeface="Bitter"/>
                <a:cs typeface="Bitter"/>
                <a:sym typeface="Bitter"/>
              </a:rPr>
              <a:t>. By analyzing the weights assigned to each feature, we can better understand the AI's strategic priorities, enabling further enhancements and refinements in future iterations.</a:t>
            </a:r>
          </a:p>
        </p:txBody>
      </p:sp>
      <p:grpSp>
        <p:nvGrpSpPr>
          <p:cNvPr name="Group 12" id="12"/>
          <p:cNvGrpSpPr/>
          <p:nvPr/>
        </p:nvGrpSpPr>
        <p:grpSpPr>
          <a:xfrm rot="0">
            <a:off x="10099519" y="1287224"/>
            <a:ext cx="2508150" cy="1817570"/>
            <a:chOff x="0" y="0"/>
            <a:chExt cx="3344200" cy="2423426"/>
          </a:xfrm>
        </p:grpSpPr>
        <p:sp>
          <p:nvSpPr>
            <p:cNvPr name="TextBox 13" id="13"/>
            <p:cNvSpPr txBox="true"/>
            <p:nvPr/>
          </p:nvSpPr>
          <p:spPr>
            <a:xfrm rot="0">
              <a:off x="0" y="57150"/>
              <a:ext cx="3344200" cy="1004570"/>
            </a:xfrm>
            <a:prstGeom prst="rect">
              <a:avLst/>
            </a:prstGeom>
          </p:spPr>
          <p:txBody>
            <a:bodyPr anchor="t" rtlCol="false" tIns="0" lIns="0" bIns="0" rIns="0">
              <a:spAutoFit/>
            </a:bodyPr>
            <a:lstStyle/>
            <a:p>
              <a:pPr algn="l" marL="0" indent="0" lvl="0">
                <a:lnSpc>
                  <a:spcPts val="2850"/>
                </a:lnSpc>
              </a:pPr>
              <a:r>
                <a:rPr lang="en-US" b="true" sz="2850">
                  <a:solidFill>
                    <a:srgbClr val="0B041E"/>
                  </a:solidFill>
                  <a:latin typeface="Carollo Playscript Bold"/>
                  <a:ea typeface="Carollo Playscript Bold"/>
                  <a:cs typeface="Carollo Playscript Bold"/>
                  <a:sym typeface="Carollo Playscript Bold"/>
                </a:rPr>
                <a:t>Strategic Insights</a:t>
              </a:r>
            </a:p>
          </p:txBody>
        </p:sp>
        <p:sp>
          <p:nvSpPr>
            <p:cNvPr name="TextBox 14" id="14"/>
            <p:cNvSpPr txBox="true"/>
            <p:nvPr/>
          </p:nvSpPr>
          <p:spPr>
            <a:xfrm rot="0">
              <a:off x="0" y="1427958"/>
              <a:ext cx="3344200" cy="995468"/>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0B041E"/>
                  </a:solidFill>
                  <a:latin typeface="Carollo Playscript"/>
                  <a:ea typeface="Carollo Playscript"/>
                  <a:cs typeface="Carollo Playscript"/>
                  <a:sym typeface="Carollo Playscript"/>
                </a:rPr>
                <a:t>Learnings from Results</a:t>
              </a:r>
            </a:p>
          </p:txBody>
        </p:sp>
      </p:grpSp>
      <p:sp>
        <p:nvSpPr>
          <p:cNvPr name="TextBox 15" id="15"/>
          <p:cNvSpPr txBox="true"/>
          <p:nvPr/>
        </p:nvSpPr>
        <p:spPr>
          <a:xfrm rot="0">
            <a:off x="12876970" y="1249124"/>
            <a:ext cx="3762716" cy="2616708"/>
          </a:xfrm>
          <a:prstGeom prst="rect">
            <a:avLst/>
          </a:prstGeom>
        </p:spPr>
        <p:txBody>
          <a:bodyPr anchor="t" rtlCol="false" tIns="0" lIns="0" bIns="0" rIns="0">
            <a:spAutoFit/>
          </a:bodyPr>
          <a:lstStyle/>
          <a:p>
            <a:pPr algn="l" marL="0" indent="0" lvl="0">
              <a:lnSpc>
                <a:spcPts val="2556"/>
              </a:lnSpc>
            </a:pPr>
            <a:r>
              <a:rPr lang="en-US" sz="1800" u="none">
                <a:solidFill>
                  <a:srgbClr val="0B041E"/>
                </a:solidFill>
                <a:latin typeface="Bitter"/>
                <a:ea typeface="Bitter"/>
                <a:cs typeface="Bitter"/>
                <a:sym typeface="Bitter"/>
              </a:rPr>
              <a:t>The insights gained from this peak fitness generation can inform the design of </a:t>
            </a:r>
            <a:r>
              <a:rPr lang="en-US" b="true" sz="1800" u="none">
                <a:solidFill>
                  <a:srgbClr val="0B041E"/>
                </a:solidFill>
                <a:latin typeface="Bitter Bold"/>
                <a:ea typeface="Bitter Bold"/>
                <a:cs typeface="Bitter Bold"/>
                <a:sym typeface="Bitter Bold"/>
              </a:rPr>
              <a:t>more effective genetic algorithms</a:t>
            </a:r>
            <a:r>
              <a:rPr lang="en-US" sz="1800" u="none">
                <a:solidFill>
                  <a:srgbClr val="0B041E"/>
                </a:solidFill>
                <a:latin typeface="Bitter"/>
                <a:ea typeface="Bitter"/>
                <a:cs typeface="Bitter"/>
                <a:sym typeface="Bitter"/>
              </a:rPr>
              <a:t>. Understanding key strategies may lead to developing more competitive AI systems in Tetris and other complex games.</a:t>
            </a:r>
          </a:p>
        </p:txBody>
      </p:sp>
      <p:grpSp>
        <p:nvGrpSpPr>
          <p:cNvPr name="Group 16" id="16"/>
          <p:cNvGrpSpPr/>
          <p:nvPr/>
        </p:nvGrpSpPr>
        <p:grpSpPr>
          <a:xfrm rot="0">
            <a:off x="10127939" y="6049272"/>
            <a:ext cx="2479730" cy="1738031"/>
            <a:chOff x="0" y="0"/>
            <a:chExt cx="3306306" cy="2317374"/>
          </a:xfrm>
        </p:grpSpPr>
        <p:sp>
          <p:nvSpPr>
            <p:cNvPr name="TextBox 17" id="17"/>
            <p:cNvSpPr txBox="true"/>
            <p:nvPr/>
          </p:nvSpPr>
          <p:spPr>
            <a:xfrm rot="0">
              <a:off x="0" y="57150"/>
              <a:ext cx="3306306" cy="1004570"/>
            </a:xfrm>
            <a:prstGeom prst="rect">
              <a:avLst/>
            </a:prstGeom>
          </p:spPr>
          <p:txBody>
            <a:bodyPr anchor="t" rtlCol="false" tIns="0" lIns="0" bIns="0" rIns="0">
              <a:spAutoFit/>
            </a:bodyPr>
            <a:lstStyle/>
            <a:p>
              <a:pPr algn="l" marL="0" indent="0" lvl="0">
                <a:lnSpc>
                  <a:spcPts val="2850"/>
                </a:lnSpc>
              </a:pPr>
              <a:r>
                <a:rPr lang="en-US" b="true" sz="2850">
                  <a:solidFill>
                    <a:srgbClr val="0B041E"/>
                  </a:solidFill>
                  <a:latin typeface="Carollo Playscript Bold"/>
                  <a:ea typeface="Carollo Playscript Bold"/>
                  <a:cs typeface="Carollo Playscript Bold"/>
                  <a:sym typeface="Carollo Playscript Bold"/>
                </a:rPr>
                <a:t>Future Implications</a:t>
              </a:r>
            </a:p>
          </p:txBody>
        </p:sp>
        <p:sp>
          <p:nvSpPr>
            <p:cNvPr name="TextBox 18" id="18"/>
            <p:cNvSpPr txBox="true"/>
            <p:nvPr/>
          </p:nvSpPr>
          <p:spPr>
            <a:xfrm rot="0">
              <a:off x="0" y="1321906"/>
              <a:ext cx="3306306" cy="995468"/>
            </a:xfrm>
            <a:prstGeom prst="rect">
              <a:avLst/>
            </a:prstGeom>
          </p:spPr>
          <p:txBody>
            <a:bodyPr anchor="t" rtlCol="false" tIns="0" lIns="0" bIns="0" rIns="0">
              <a:spAutoFit/>
            </a:bodyPr>
            <a:lstStyle/>
            <a:p>
              <a:pPr algn="l" marL="0" indent="0" lvl="0">
                <a:lnSpc>
                  <a:spcPts val="3080"/>
                </a:lnSpc>
                <a:spcBef>
                  <a:spcPct val="0"/>
                </a:spcBef>
              </a:pPr>
              <a:r>
                <a:rPr lang="en-US" sz="2200">
                  <a:solidFill>
                    <a:srgbClr val="0B041E"/>
                  </a:solidFill>
                  <a:latin typeface="Carollo Playscript"/>
                  <a:ea typeface="Carollo Playscript"/>
                  <a:cs typeface="Carollo Playscript"/>
                  <a:sym typeface="Carollo Playscript"/>
                </a:rPr>
                <a:t>Next Steps for Improvement</a:t>
              </a:r>
            </a:p>
          </p:txBody>
        </p:sp>
      </p:grpSp>
      <p:sp>
        <p:nvSpPr>
          <p:cNvPr name="TextBox 19" id="19"/>
          <p:cNvSpPr txBox="true"/>
          <p:nvPr/>
        </p:nvSpPr>
        <p:spPr>
          <a:xfrm rot="0">
            <a:off x="12876970" y="6011172"/>
            <a:ext cx="3983053" cy="2597658"/>
          </a:xfrm>
          <a:prstGeom prst="rect">
            <a:avLst/>
          </a:prstGeom>
        </p:spPr>
        <p:txBody>
          <a:bodyPr anchor="t" rtlCol="false" tIns="0" lIns="0" bIns="0" rIns="0">
            <a:spAutoFit/>
          </a:bodyPr>
          <a:lstStyle/>
          <a:p>
            <a:pPr algn="l" marL="0" indent="0" lvl="0">
              <a:lnSpc>
                <a:spcPts val="2556"/>
              </a:lnSpc>
            </a:pPr>
            <a:r>
              <a:rPr lang="en-US" sz="1800" u="none">
                <a:solidFill>
                  <a:srgbClr val="0B041E">
                    <a:alpha val="69804"/>
                  </a:srgbClr>
                </a:solidFill>
                <a:latin typeface="Bitter"/>
                <a:ea typeface="Bitter"/>
                <a:cs typeface="Bitter"/>
                <a:sym typeface="Bitter"/>
              </a:rPr>
              <a:t>Future work could explore </a:t>
            </a:r>
            <a:r>
              <a:rPr lang="en-US" b="true" sz="1800" u="none">
                <a:solidFill>
                  <a:srgbClr val="0B041E">
                    <a:alpha val="69804"/>
                  </a:srgbClr>
                </a:solidFill>
                <a:latin typeface="Bitter Bold"/>
                <a:ea typeface="Bitter Bold"/>
                <a:cs typeface="Bitter Bold"/>
                <a:sym typeface="Bitter Bold"/>
              </a:rPr>
              <a:t>additional features</a:t>
            </a:r>
            <a:r>
              <a:rPr lang="en-US" sz="1800" u="none">
                <a:solidFill>
                  <a:srgbClr val="0B041E">
                    <a:alpha val="69804"/>
                  </a:srgbClr>
                </a:solidFill>
                <a:latin typeface="Bitter"/>
                <a:ea typeface="Bitter"/>
                <a:cs typeface="Bitter"/>
                <a:sym typeface="Bitter"/>
              </a:rPr>
              <a:t> and operator variations that may enhance performance. By continuing to iterate on the genetic algorithm, we aim to further optimize the AI's gameplay capabilities and overall scores in Tetris.</a:t>
            </a:r>
          </a:p>
        </p:txBody>
      </p:sp>
      <p:grpSp>
        <p:nvGrpSpPr>
          <p:cNvPr name="Group 20" id="20"/>
          <p:cNvGrpSpPr/>
          <p:nvPr/>
        </p:nvGrpSpPr>
        <p:grpSpPr>
          <a:xfrm rot="0">
            <a:off x="-1662668" y="5077983"/>
            <a:ext cx="21557365" cy="131034"/>
            <a:chOff x="0" y="0"/>
            <a:chExt cx="28743153" cy="174712"/>
          </a:xfrm>
        </p:grpSpPr>
        <p:sp>
          <p:nvSpPr>
            <p:cNvPr name="Freeform 21" id="21"/>
            <p:cNvSpPr/>
            <p:nvPr/>
          </p:nvSpPr>
          <p:spPr>
            <a:xfrm flipH="false" flipV="false" rot="-10800000">
              <a:off x="4727679"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10800000">
              <a:off x="0"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10800000">
              <a:off x="9480405"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10800000">
              <a:off x="14162226" y="0"/>
              <a:ext cx="4991764" cy="174712"/>
            </a:xfrm>
            <a:custGeom>
              <a:avLst/>
              <a:gdLst/>
              <a:ahLst/>
              <a:cxnLst/>
              <a:rect r="r" b="b" t="t" l="l"/>
              <a:pathLst>
                <a:path h="174712" w="4991764">
                  <a:moveTo>
                    <a:pt x="0" y="0"/>
                  </a:moveTo>
                  <a:lnTo>
                    <a:pt x="4991763" y="0"/>
                  </a:lnTo>
                  <a:lnTo>
                    <a:pt x="4991763"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10800000">
              <a:off x="18955269"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10800000">
              <a:off x="23751389"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7" id="27"/>
          <p:cNvGrpSpPr/>
          <p:nvPr/>
        </p:nvGrpSpPr>
        <p:grpSpPr>
          <a:xfrm rot="-5400000">
            <a:off x="3764395" y="5077983"/>
            <a:ext cx="10759210" cy="131034"/>
            <a:chOff x="0" y="0"/>
            <a:chExt cx="14345614" cy="174712"/>
          </a:xfrm>
        </p:grpSpPr>
        <p:sp>
          <p:nvSpPr>
            <p:cNvPr name="Freeform 28" id="28"/>
            <p:cNvSpPr/>
            <p:nvPr/>
          </p:nvSpPr>
          <p:spPr>
            <a:xfrm flipH="false" flipV="false" rot="-10800000">
              <a:off x="0"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10800000">
              <a:off x="4681820"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10800000">
              <a:off x="9353850"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31" id="3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B041E"/>
                </a:solidFill>
                <a:latin typeface="Bitter"/>
                <a:ea typeface="Bitter"/>
                <a:cs typeface="Bitter"/>
                <a:sym typeface="Bitter"/>
              </a:rPr>
              <a:t>6</a:t>
            </a:r>
          </a:p>
        </p:txBody>
      </p:sp>
      <p:grpSp>
        <p:nvGrpSpPr>
          <p:cNvPr name="Group 32" id="32"/>
          <p:cNvGrpSpPr/>
          <p:nvPr/>
        </p:nvGrpSpPr>
        <p:grpSpPr>
          <a:xfrm rot="0">
            <a:off x="-182880" y="-631208"/>
            <a:ext cx="18653760" cy="1173555"/>
            <a:chOff x="0" y="0"/>
            <a:chExt cx="24871680" cy="1564740"/>
          </a:xfrm>
        </p:grpSpPr>
        <p:grpSp>
          <p:nvGrpSpPr>
            <p:cNvPr name="Group 33" id="33"/>
            <p:cNvGrpSpPr/>
            <p:nvPr/>
          </p:nvGrpSpPr>
          <p:grpSpPr>
            <a:xfrm rot="0">
              <a:off x="0" y="0"/>
              <a:ext cx="12435840" cy="1564740"/>
              <a:chOff x="0" y="0"/>
              <a:chExt cx="12954000" cy="1629937"/>
            </a:xfrm>
          </p:grpSpPr>
          <p:sp>
            <p:nvSpPr>
              <p:cNvPr name="Freeform 34" id="34"/>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nvGrpSpPr>
            <p:cNvPr name="Group 35" id="35"/>
            <p:cNvGrpSpPr/>
            <p:nvPr/>
          </p:nvGrpSpPr>
          <p:grpSpPr>
            <a:xfrm rot="0">
              <a:off x="12435840" y="0"/>
              <a:ext cx="12435840" cy="1564740"/>
              <a:chOff x="0" y="0"/>
              <a:chExt cx="12954000" cy="1629937"/>
            </a:xfrm>
          </p:grpSpPr>
          <p:sp>
            <p:nvSpPr>
              <p:cNvPr name="Freeform 36" id="36"/>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grpSp>
        <p:nvGrpSpPr>
          <p:cNvPr name="Group 37" id="37"/>
          <p:cNvGrpSpPr/>
          <p:nvPr/>
        </p:nvGrpSpPr>
        <p:grpSpPr>
          <a:xfrm rot="0">
            <a:off x="-365760" y="9744654"/>
            <a:ext cx="18653760" cy="1173555"/>
            <a:chOff x="0" y="0"/>
            <a:chExt cx="24871680" cy="1564740"/>
          </a:xfrm>
        </p:grpSpPr>
        <p:grpSp>
          <p:nvGrpSpPr>
            <p:cNvPr name="Group 38" id="38"/>
            <p:cNvGrpSpPr/>
            <p:nvPr/>
          </p:nvGrpSpPr>
          <p:grpSpPr>
            <a:xfrm rot="0">
              <a:off x="0" y="0"/>
              <a:ext cx="12435840" cy="1564740"/>
              <a:chOff x="0" y="0"/>
              <a:chExt cx="12954000" cy="1629937"/>
            </a:xfrm>
          </p:grpSpPr>
          <p:sp>
            <p:nvSpPr>
              <p:cNvPr name="Freeform 39" id="39"/>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nvGrpSpPr>
            <p:cNvPr name="Group 40" id="40"/>
            <p:cNvGrpSpPr/>
            <p:nvPr/>
          </p:nvGrpSpPr>
          <p:grpSpPr>
            <a:xfrm rot="0">
              <a:off x="12435840" y="0"/>
              <a:ext cx="12435840" cy="1564740"/>
              <a:chOff x="0" y="0"/>
              <a:chExt cx="12954000" cy="1629937"/>
            </a:xfrm>
          </p:grpSpPr>
          <p:sp>
            <p:nvSpPr>
              <p:cNvPr name="Freeform 41" id="41"/>
              <p:cNvSpPr/>
              <p:nvPr/>
            </p:nvSpPr>
            <p:spPr>
              <a:xfrm flipH="false" flipV="false" rot="0">
                <a:off x="0" y="0"/>
                <a:ext cx="12954000" cy="1629937"/>
              </a:xfrm>
              <a:custGeom>
                <a:avLst/>
                <a:gdLst/>
                <a:ahLst/>
                <a:cxnLst/>
                <a:rect r="r" b="b" t="t" l="l"/>
                <a:pathLst>
                  <a:path h="1629937" w="12954000">
                    <a:moveTo>
                      <a:pt x="12954000" y="814968"/>
                    </a:moveTo>
                    <a:cubicBezTo>
                      <a:pt x="12954000" y="1265064"/>
                      <a:pt x="12589124" y="1629936"/>
                      <a:pt x="12139032" y="1629936"/>
                    </a:cubicBezTo>
                    <a:cubicBezTo>
                      <a:pt x="11722777" y="1629936"/>
                      <a:pt x="11379450" y="1317854"/>
                      <a:pt x="11330169" y="914913"/>
                    </a:cubicBezTo>
                    <a:cubicBezTo>
                      <a:pt x="11280890" y="1317854"/>
                      <a:pt x="10937563" y="1629936"/>
                      <a:pt x="10521309" y="1629936"/>
                    </a:cubicBezTo>
                    <a:cubicBezTo>
                      <a:pt x="10105055" y="1629936"/>
                      <a:pt x="9761727" y="1317854"/>
                      <a:pt x="9712448" y="914913"/>
                    </a:cubicBezTo>
                    <a:cubicBezTo>
                      <a:pt x="9663170" y="1317854"/>
                      <a:pt x="9319840" y="1629936"/>
                      <a:pt x="8903585" y="1629936"/>
                    </a:cubicBezTo>
                    <a:cubicBezTo>
                      <a:pt x="8487330" y="1629936"/>
                      <a:pt x="8144004" y="1317854"/>
                      <a:pt x="8094725" y="914913"/>
                    </a:cubicBezTo>
                    <a:cubicBezTo>
                      <a:pt x="8045446" y="1317854"/>
                      <a:pt x="7702117" y="1629936"/>
                      <a:pt x="7285863" y="1629936"/>
                    </a:cubicBezTo>
                    <a:cubicBezTo>
                      <a:pt x="6869609" y="1629936"/>
                      <a:pt x="6526280" y="1317854"/>
                      <a:pt x="6477001" y="914911"/>
                    </a:cubicBezTo>
                    <a:cubicBezTo>
                      <a:pt x="6427723" y="1317854"/>
                      <a:pt x="6084395" y="1629936"/>
                      <a:pt x="5668140" y="1629936"/>
                    </a:cubicBezTo>
                    <a:cubicBezTo>
                      <a:pt x="5251884" y="1629936"/>
                      <a:pt x="4908558" y="1317854"/>
                      <a:pt x="4859278" y="914913"/>
                    </a:cubicBezTo>
                    <a:cubicBezTo>
                      <a:pt x="4809999" y="1317854"/>
                      <a:pt x="4466671" y="1629936"/>
                      <a:pt x="4050417" y="1629936"/>
                    </a:cubicBezTo>
                    <a:cubicBezTo>
                      <a:pt x="3634163" y="1629936"/>
                      <a:pt x="3290836" y="1317854"/>
                      <a:pt x="3241556" y="914913"/>
                    </a:cubicBezTo>
                    <a:cubicBezTo>
                      <a:pt x="3192276" y="1317854"/>
                      <a:pt x="2848949" y="1629936"/>
                      <a:pt x="2432694" y="1629936"/>
                    </a:cubicBezTo>
                    <a:cubicBezTo>
                      <a:pt x="2016439" y="1629936"/>
                      <a:pt x="1673112" y="1317854"/>
                      <a:pt x="1623834" y="914913"/>
                    </a:cubicBezTo>
                    <a:cubicBezTo>
                      <a:pt x="1574554" y="1317854"/>
                      <a:pt x="1231226" y="1629936"/>
                      <a:pt x="814971" y="1629936"/>
                    </a:cubicBezTo>
                    <a:cubicBezTo>
                      <a:pt x="364875" y="1629937"/>
                      <a:pt x="0" y="1265063"/>
                      <a:pt x="0" y="814968"/>
                    </a:cubicBezTo>
                    <a:cubicBezTo>
                      <a:pt x="0" y="364872"/>
                      <a:pt x="364875" y="0"/>
                      <a:pt x="814968" y="0"/>
                    </a:cubicBezTo>
                    <a:cubicBezTo>
                      <a:pt x="1231223" y="0"/>
                      <a:pt x="1574551" y="312082"/>
                      <a:pt x="1623831" y="715020"/>
                    </a:cubicBezTo>
                    <a:cubicBezTo>
                      <a:pt x="1673111" y="312082"/>
                      <a:pt x="2016439" y="0"/>
                      <a:pt x="2432693" y="0"/>
                    </a:cubicBezTo>
                    <a:cubicBezTo>
                      <a:pt x="2848946" y="0"/>
                      <a:pt x="3192275" y="312082"/>
                      <a:pt x="3241554" y="715020"/>
                    </a:cubicBezTo>
                    <a:cubicBezTo>
                      <a:pt x="3290834" y="312081"/>
                      <a:pt x="3634161" y="0"/>
                      <a:pt x="4050416" y="0"/>
                    </a:cubicBezTo>
                    <a:cubicBezTo>
                      <a:pt x="4466671" y="0"/>
                      <a:pt x="4809998" y="312082"/>
                      <a:pt x="4859277" y="715020"/>
                    </a:cubicBezTo>
                    <a:cubicBezTo>
                      <a:pt x="4908556" y="312081"/>
                      <a:pt x="5251884" y="0"/>
                      <a:pt x="5668138" y="0"/>
                    </a:cubicBezTo>
                    <a:cubicBezTo>
                      <a:pt x="6084392" y="0"/>
                      <a:pt x="6427722" y="312082"/>
                      <a:pt x="6477000" y="715025"/>
                    </a:cubicBezTo>
                    <a:cubicBezTo>
                      <a:pt x="6526278" y="312082"/>
                      <a:pt x="6869606" y="0"/>
                      <a:pt x="7285861" y="0"/>
                    </a:cubicBezTo>
                    <a:cubicBezTo>
                      <a:pt x="7702117" y="0"/>
                      <a:pt x="8045445" y="312082"/>
                      <a:pt x="8094724" y="715020"/>
                    </a:cubicBezTo>
                    <a:cubicBezTo>
                      <a:pt x="8144002" y="312081"/>
                      <a:pt x="8487332" y="0"/>
                      <a:pt x="8903584" y="0"/>
                    </a:cubicBezTo>
                    <a:cubicBezTo>
                      <a:pt x="9319837" y="0"/>
                      <a:pt x="9663167" y="312082"/>
                      <a:pt x="9712447" y="715020"/>
                    </a:cubicBezTo>
                    <a:cubicBezTo>
                      <a:pt x="9761725" y="312081"/>
                      <a:pt x="10105054" y="0"/>
                      <a:pt x="10521307" y="0"/>
                    </a:cubicBezTo>
                    <a:cubicBezTo>
                      <a:pt x="10937561" y="0"/>
                      <a:pt x="11280889" y="312082"/>
                      <a:pt x="11330168" y="715020"/>
                    </a:cubicBezTo>
                    <a:cubicBezTo>
                      <a:pt x="11379449" y="312081"/>
                      <a:pt x="11722776" y="0"/>
                      <a:pt x="12139031" y="0"/>
                    </a:cubicBezTo>
                    <a:cubicBezTo>
                      <a:pt x="12589124" y="0"/>
                      <a:pt x="12953998" y="364874"/>
                      <a:pt x="12953998" y="814968"/>
                    </a:cubicBezTo>
                    <a:close/>
                  </a:path>
                </a:pathLst>
              </a:custGeom>
              <a:solidFill>
                <a:srgbClr val="FC6757"/>
              </a:solidFill>
            </p:spPr>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50196"/>
        </a:solidFill>
      </p:bgPr>
    </p:bg>
    <p:spTree>
      <p:nvGrpSpPr>
        <p:cNvPr id="1" name=""/>
        <p:cNvGrpSpPr/>
        <p:nvPr/>
      </p:nvGrpSpPr>
      <p:grpSpPr>
        <a:xfrm>
          <a:off x="0" y="0"/>
          <a:ext cx="0" cy="0"/>
          <a:chOff x="0" y="0"/>
          <a:chExt cx="0" cy="0"/>
        </a:xfrm>
      </p:grpSpPr>
      <p:sp>
        <p:nvSpPr>
          <p:cNvPr name="Freeform 2" id="2"/>
          <p:cNvSpPr/>
          <p:nvPr/>
        </p:nvSpPr>
        <p:spPr>
          <a:xfrm flipH="false" flipV="false" rot="-10196840">
            <a:off x="-533811" y="6867153"/>
            <a:ext cx="8154499" cy="5300815"/>
          </a:xfrm>
          <a:custGeom>
            <a:avLst/>
            <a:gdLst/>
            <a:ahLst/>
            <a:cxnLst/>
            <a:rect r="r" b="b" t="t" l="l"/>
            <a:pathLst>
              <a:path h="5300815" w="8154499">
                <a:moveTo>
                  <a:pt x="0" y="0"/>
                </a:moveTo>
                <a:lnTo>
                  <a:pt x="8154498" y="0"/>
                </a:lnTo>
                <a:lnTo>
                  <a:pt x="8154498" y="5300815"/>
                </a:lnTo>
                <a:lnTo>
                  <a:pt x="0" y="5300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936435">
            <a:off x="-1176989" y="-678148"/>
            <a:ext cx="8154499" cy="5300815"/>
          </a:xfrm>
          <a:custGeom>
            <a:avLst/>
            <a:gdLst/>
            <a:ahLst/>
            <a:cxnLst/>
            <a:rect r="r" b="b" t="t" l="l"/>
            <a:pathLst>
              <a:path h="5300815" w="8154499">
                <a:moveTo>
                  <a:pt x="0" y="0"/>
                </a:moveTo>
                <a:lnTo>
                  <a:pt x="8154499" y="0"/>
                </a:lnTo>
                <a:lnTo>
                  <a:pt x="8154499" y="5300815"/>
                </a:lnTo>
                <a:lnTo>
                  <a:pt x="0" y="5300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900261" y="5509800"/>
            <a:ext cx="3748500" cy="3748500"/>
          </a:xfrm>
          <a:custGeom>
            <a:avLst/>
            <a:gdLst/>
            <a:ahLst/>
            <a:cxnLst/>
            <a:rect r="r" b="b" t="t" l="l"/>
            <a:pathLst>
              <a:path h="3748500" w="3748500">
                <a:moveTo>
                  <a:pt x="0" y="0"/>
                </a:moveTo>
                <a:lnTo>
                  <a:pt x="3748500" y="0"/>
                </a:lnTo>
                <a:lnTo>
                  <a:pt x="3748500" y="3748500"/>
                </a:lnTo>
                <a:lnTo>
                  <a:pt x="0" y="3748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1028700"/>
            <a:ext cx="5766513" cy="7297844"/>
            <a:chOff x="0" y="0"/>
            <a:chExt cx="6021070" cy="7620000"/>
          </a:xfrm>
        </p:grpSpPr>
        <p:sp>
          <p:nvSpPr>
            <p:cNvPr name="Freeform 6" id="6"/>
            <p:cNvSpPr/>
            <p:nvPr/>
          </p:nvSpPr>
          <p:spPr>
            <a:xfrm flipH="false" flipV="false" rot="0">
              <a:off x="0" y="0"/>
              <a:ext cx="6022340" cy="7620000"/>
            </a:xfrm>
            <a:custGeom>
              <a:avLst/>
              <a:gdLst/>
              <a:ahLst/>
              <a:cxnLst/>
              <a:rect r="r" b="b" t="t" l="l"/>
              <a:pathLst>
                <a:path h="7620000" w="6022340">
                  <a:moveTo>
                    <a:pt x="3011170" y="0"/>
                  </a:moveTo>
                  <a:cubicBezTo>
                    <a:pt x="1348147" y="0"/>
                    <a:pt x="0" y="1705795"/>
                    <a:pt x="0" y="3810000"/>
                  </a:cubicBezTo>
                  <a:cubicBezTo>
                    <a:pt x="0" y="5914205"/>
                    <a:pt x="1348147" y="7620000"/>
                    <a:pt x="3011170" y="7620000"/>
                  </a:cubicBezTo>
                  <a:cubicBezTo>
                    <a:pt x="4674193" y="7620000"/>
                    <a:pt x="6022340" y="5914205"/>
                    <a:pt x="6022340" y="3810000"/>
                  </a:cubicBezTo>
                  <a:cubicBezTo>
                    <a:pt x="6022340" y="1705795"/>
                    <a:pt x="4674193" y="0"/>
                    <a:pt x="3011170" y="0"/>
                  </a:cubicBezTo>
                  <a:close/>
                </a:path>
              </a:pathLst>
            </a:custGeom>
            <a:blipFill>
              <a:blip r:embed="rId6"/>
              <a:stretch>
                <a:fillRect l="0" t="-9312" r="0" b="-9312"/>
              </a:stretch>
            </a:blipFill>
          </p:spPr>
        </p:sp>
      </p:grpSp>
      <p:grpSp>
        <p:nvGrpSpPr>
          <p:cNvPr name="Group 7" id="7"/>
          <p:cNvGrpSpPr/>
          <p:nvPr/>
        </p:nvGrpSpPr>
        <p:grpSpPr>
          <a:xfrm rot="10346380">
            <a:off x="960079" y="964221"/>
            <a:ext cx="2076025" cy="875271"/>
            <a:chOff x="0" y="0"/>
            <a:chExt cx="4323207" cy="1822704"/>
          </a:xfrm>
        </p:grpSpPr>
        <p:sp>
          <p:nvSpPr>
            <p:cNvPr name="Freeform 8" id="8"/>
            <p:cNvSpPr/>
            <p:nvPr/>
          </p:nvSpPr>
          <p:spPr>
            <a:xfrm flipH="false" flipV="false" rot="0">
              <a:off x="0" y="0"/>
              <a:ext cx="4323207" cy="1822704"/>
            </a:xfrm>
            <a:custGeom>
              <a:avLst/>
              <a:gdLst/>
              <a:ahLst/>
              <a:cxnLst/>
              <a:rect r="r" b="b" t="t" l="l"/>
              <a:pathLst>
                <a:path h="1822704" w="4323207">
                  <a:moveTo>
                    <a:pt x="4323207" y="0"/>
                  </a:moveTo>
                  <a:lnTo>
                    <a:pt x="4307840" y="0"/>
                  </a:lnTo>
                  <a:cubicBezTo>
                    <a:pt x="4000754" y="2413"/>
                    <a:pt x="3733546" y="79756"/>
                    <a:pt x="3490849" y="236474"/>
                  </a:cubicBezTo>
                  <a:cubicBezTo>
                    <a:pt x="3288284" y="367284"/>
                    <a:pt x="3137916" y="528701"/>
                    <a:pt x="2992501" y="684911"/>
                  </a:cubicBezTo>
                  <a:cubicBezTo>
                    <a:pt x="2739136" y="957072"/>
                    <a:pt x="2555875" y="1153795"/>
                    <a:pt x="2161540" y="1157986"/>
                  </a:cubicBezTo>
                  <a:cubicBezTo>
                    <a:pt x="1767205" y="1153795"/>
                    <a:pt x="1583944" y="957072"/>
                    <a:pt x="1330579" y="684911"/>
                  </a:cubicBezTo>
                  <a:cubicBezTo>
                    <a:pt x="1185291" y="528701"/>
                    <a:pt x="1034923" y="367284"/>
                    <a:pt x="832358" y="236474"/>
                  </a:cubicBezTo>
                  <a:cubicBezTo>
                    <a:pt x="589534" y="79756"/>
                    <a:pt x="322326" y="2413"/>
                    <a:pt x="15367" y="0"/>
                  </a:cubicBezTo>
                  <a:lnTo>
                    <a:pt x="0" y="0"/>
                  </a:lnTo>
                  <a:lnTo>
                    <a:pt x="889" y="664718"/>
                  </a:lnTo>
                  <a:lnTo>
                    <a:pt x="10160" y="664718"/>
                  </a:lnTo>
                  <a:cubicBezTo>
                    <a:pt x="406527" y="667893"/>
                    <a:pt x="590042" y="864997"/>
                    <a:pt x="844042" y="1137793"/>
                  </a:cubicBezTo>
                  <a:cubicBezTo>
                    <a:pt x="989584" y="1294130"/>
                    <a:pt x="1139952" y="1455547"/>
                    <a:pt x="1342390" y="1586357"/>
                  </a:cubicBezTo>
                  <a:cubicBezTo>
                    <a:pt x="1584325" y="1742440"/>
                    <a:pt x="1850390" y="1819783"/>
                    <a:pt x="2156079" y="1822704"/>
                  </a:cubicBezTo>
                  <a:lnTo>
                    <a:pt x="2167128" y="1822704"/>
                  </a:lnTo>
                  <a:cubicBezTo>
                    <a:pt x="2319909" y="1821180"/>
                    <a:pt x="2462911" y="1801114"/>
                    <a:pt x="2597785" y="1761998"/>
                  </a:cubicBezTo>
                  <a:cubicBezTo>
                    <a:pt x="2732786" y="1722755"/>
                    <a:pt x="2859786" y="1664462"/>
                    <a:pt x="2980690" y="1586357"/>
                  </a:cubicBezTo>
                  <a:cubicBezTo>
                    <a:pt x="3183255" y="1455547"/>
                    <a:pt x="3333496" y="1294130"/>
                    <a:pt x="3479038" y="1137793"/>
                  </a:cubicBezTo>
                  <a:cubicBezTo>
                    <a:pt x="3733038" y="864997"/>
                    <a:pt x="3916553" y="667893"/>
                    <a:pt x="4313047" y="664718"/>
                  </a:cubicBezTo>
                  <a:lnTo>
                    <a:pt x="4322191" y="664718"/>
                  </a:lnTo>
                  <a:lnTo>
                    <a:pt x="4323207" y="0"/>
                  </a:lnTo>
                  <a:close/>
                </a:path>
              </a:pathLst>
            </a:custGeom>
            <a:solidFill>
              <a:srgbClr val="FC6757"/>
            </a:solidFill>
          </p:spPr>
        </p:sp>
      </p:gr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3EFFD"/>
                </a:solidFill>
                <a:latin typeface="Bitter"/>
                <a:ea typeface="Bitter"/>
                <a:cs typeface="Bitter"/>
                <a:sym typeface="Bitter"/>
              </a:rPr>
              <a:t>7</a:t>
            </a:r>
          </a:p>
        </p:txBody>
      </p:sp>
      <p:grpSp>
        <p:nvGrpSpPr>
          <p:cNvPr name="Group 10" id="10"/>
          <p:cNvGrpSpPr/>
          <p:nvPr/>
        </p:nvGrpSpPr>
        <p:grpSpPr>
          <a:xfrm rot="0">
            <a:off x="-563382" y="9409112"/>
            <a:ext cx="19414763" cy="2209037"/>
            <a:chOff x="0" y="0"/>
            <a:chExt cx="25886351" cy="2945383"/>
          </a:xfrm>
        </p:grpSpPr>
        <p:sp>
          <p:nvSpPr>
            <p:cNvPr name="Freeform 11" id="11"/>
            <p:cNvSpPr/>
            <p:nvPr/>
          </p:nvSpPr>
          <p:spPr>
            <a:xfrm flipH="false" flipV="false" rot="0">
              <a:off x="0"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2170351"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3" id="13"/>
          <p:cNvSpPr txBox="true"/>
          <p:nvPr/>
        </p:nvSpPr>
        <p:spPr>
          <a:xfrm rot="0">
            <a:off x="8920843" y="5749343"/>
            <a:ext cx="8338457" cy="1991296"/>
          </a:xfrm>
          <a:prstGeom prst="rect">
            <a:avLst/>
          </a:prstGeom>
        </p:spPr>
        <p:txBody>
          <a:bodyPr anchor="t" rtlCol="false" tIns="0" lIns="0" bIns="0" rIns="0">
            <a:spAutoFit/>
          </a:bodyPr>
          <a:lstStyle/>
          <a:p>
            <a:pPr algn="l" marL="0" indent="0" lvl="0">
              <a:lnSpc>
                <a:spcPts val="2682"/>
              </a:lnSpc>
            </a:pPr>
            <a:r>
              <a:rPr lang="en-US" sz="1676" u="none">
                <a:solidFill>
                  <a:srgbClr val="F3EFFD"/>
                </a:solidFill>
                <a:latin typeface="Bitter"/>
                <a:ea typeface="Bitter"/>
                <a:cs typeface="Bitter"/>
                <a:sym typeface="Bitter"/>
              </a:rPr>
              <a:t>The final test yielded a </a:t>
            </a:r>
            <a:r>
              <a:rPr lang="en-US" b="true" sz="1676" u="none">
                <a:solidFill>
                  <a:srgbClr val="F3EFFD"/>
                </a:solidFill>
                <a:latin typeface="Bitter Bold"/>
                <a:ea typeface="Bitter Bold"/>
                <a:cs typeface="Bitter Bold"/>
                <a:sym typeface="Bitter Bold"/>
              </a:rPr>
              <a:t>remarkable score</a:t>
            </a:r>
            <a:r>
              <a:rPr lang="en-US" sz="1676" u="none">
                <a:solidFill>
                  <a:srgbClr val="F3EFFD"/>
                </a:solidFill>
                <a:latin typeface="Bitter"/>
                <a:ea typeface="Bitter"/>
                <a:cs typeface="Bitter"/>
                <a:sym typeface="Bitter"/>
              </a:rPr>
              <a:t>, demonstrating the effectiveness of the genetic algorithm. By analyzing the weight vector, we can identify which board features contributed significantly to the performance. Notably, the scoring function emphasizes the importance of </a:t>
            </a:r>
            <a:r>
              <a:rPr lang="en-US" b="true" sz="1676" u="none">
                <a:solidFill>
                  <a:srgbClr val="F3EFFD"/>
                </a:solidFill>
                <a:latin typeface="Bitter Bold"/>
                <a:ea typeface="Bitter Bold"/>
                <a:cs typeface="Bitter Bold"/>
                <a:sym typeface="Bitter Bold"/>
              </a:rPr>
              <a:t>strategic placements</a:t>
            </a:r>
            <a:r>
              <a:rPr lang="en-US" sz="1676" u="none">
                <a:solidFill>
                  <a:srgbClr val="F3EFFD"/>
                </a:solidFill>
                <a:latin typeface="Bitter"/>
                <a:ea typeface="Bitter"/>
                <a:cs typeface="Bitter"/>
                <a:sym typeface="Bitter"/>
              </a:rPr>
              <a:t> and adaptability to various game states. These insights will guide future enhancements and optimizations, ensuring even better results in upcoming iterations.</a:t>
            </a:r>
          </a:p>
        </p:txBody>
      </p:sp>
      <p:grpSp>
        <p:nvGrpSpPr>
          <p:cNvPr name="Group 14" id="14"/>
          <p:cNvGrpSpPr/>
          <p:nvPr/>
        </p:nvGrpSpPr>
        <p:grpSpPr>
          <a:xfrm rot="0">
            <a:off x="8920843" y="1532545"/>
            <a:ext cx="8165546" cy="3460693"/>
            <a:chOff x="0" y="0"/>
            <a:chExt cx="10887395" cy="4614257"/>
          </a:xfrm>
        </p:grpSpPr>
        <p:sp>
          <p:nvSpPr>
            <p:cNvPr name="TextBox 15" id="15"/>
            <p:cNvSpPr txBox="true"/>
            <p:nvPr/>
          </p:nvSpPr>
          <p:spPr>
            <a:xfrm rot="0">
              <a:off x="0" y="161925"/>
              <a:ext cx="10887395" cy="2884381"/>
            </a:xfrm>
            <a:prstGeom prst="rect">
              <a:avLst/>
            </a:prstGeom>
          </p:spPr>
          <p:txBody>
            <a:bodyPr anchor="t" rtlCol="false" tIns="0" lIns="0" bIns="0" rIns="0">
              <a:spAutoFit/>
            </a:bodyPr>
            <a:lstStyle/>
            <a:p>
              <a:pPr algn="l" marL="0" indent="0" lvl="0">
                <a:lnSpc>
                  <a:spcPts val="8199"/>
                </a:lnSpc>
              </a:pPr>
              <a:r>
                <a:rPr lang="en-US" b="true" sz="8199">
                  <a:solidFill>
                    <a:srgbClr val="F3EFFD"/>
                  </a:solidFill>
                  <a:latin typeface="Carollo Playscript Bold"/>
                  <a:ea typeface="Carollo Playscript Bold"/>
                  <a:cs typeface="Carollo Playscript Bold"/>
                  <a:sym typeface="Carollo Playscript Bold"/>
                </a:rPr>
                <a:t>Final Test Scores</a:t>
              </a:r>
            </a:p>
          </p:txBody>
        </p:sp>
        <p:sp>
          <p:nvSpPr>
            <p:cNvPr name="TextBox 16" id="16"/>
            <p:cNvSpPr txBox="true"/>
            <p:nvPr/>
          </p:nvSpPr>
          <p:spPr>
            <a:xfrm rot="0">
              <a:off x="0" y="3343260"/>
              <a:ext cx="10887395" cy="1270997"/>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F3EFFD"/>
                  </a:solidFill>
                  <a:latin typeface="Carollo Playscript"/>
                  <a:ea typeface="Carollo Playscript"/>
                  <a:cs typeface="Carollo Playscript"/>
                  <a:sym typeface="Carollo Playscript"/>
                </a:rPr>
                <a:t>Analyzing the performance of the Tetris AI and its weights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5019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370398" y="9624191"/>
            <a:ext cx="3743823" cy="131034"/>
          </a:xfrm>
          <a:custGeom>
            <a:avLst/>
            <a:gdLst/>
            <a:ahLst/>
            <a:cxnLst/>
            <a:rect r="r" b="b" t="t" l="l"/>
            <a:pathLst>
              <a:path h="131034" w="3743823">
                <a:moveTo>
                  <a:pt x="0" y="0"/>
                </a:moveTo>
                <a:lnTo>
                  <a:pt x="3743822" y="0"/>
                </a:lnTo>
                <a:lnTo>
                  <a:pt x="3743822" y="131034"/>
                </a:lnTo>
                <a:lnTo>
                  <a:pt x="0" y="131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370398" y="6047515"/>
            <a:ext cx="3743823" cy="131034"/>
          </a:xfrm>
          <a:custGeom>
            <a:avLst/>
            <a:gdLst/>
            <a:ahLst/>
            <a:cxnLst/>
            <a:rect r="r" b="b" t="t" l="l"/>
            <a:pathLst>
              <a:path h="131034" w="3743823">
                <a:moveTo>
                  <a:pt x="0" y="0"/>
                </a:moveTo>
                <a:lnTo>
                  <a:pt x="3743822" y="0"/>
                </a:lnTo>
                <a:lnTo>
                  <a:pt x="3743822" y="131034"/>
                </a:lnTo>
                <a:lnTo>
                  <a:pt x="0" y="1310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980174" y="4241120"/>
            <a:ext cx="131034" cy="7320499"/>
            <a:chOff x="0" y="0"/>
            <a:chExt cx="174712" cy="9760666"/>
          </a:xfrm>
        </p:grpSpPr>
        <p:sp>
          <p:nvSpPr>
            <p:cNvPr name="Freeform 5" id="5"/>
            <p:cNvSpPr/>
            <p:nvPr/>
          </p:nvSpPr>
          <p:spPr>
            <a:xfrm flipH="false" flipV="false" rot="5400000">
              <a:off x="-2408526" y="7177428"/>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2408526" y="2408526"/>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662668" y="6891359"/>
            <a:ext cx="21546662" cy="131034"/>
            <a:chOff x="0" y="0"/>
            <a:chExt cx="28728882" cy="174712"/>
          </a:xfrm>
        </p:grpSpPr>
        <p:sp>
          <p:nvSpPr>
            <p:cNvPr name="Freeform 8" id="8"/>
            <p:cNvSpPr/>
            <p:nvPr/>
          </p:nvSpPr>
          <p:spPr>
            <a:xfrm flipH="false" flipV="false" rot="-10800000">
              <a:off x="4727679"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9480405"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800000">
              <a:off x="14162226" y="0"/>
              <a:ext cx="4991764" cy="174712"/>
            </a:xfrm>
            <a:custGeom>
              <a:avLst/>
              <a:gdLst/>
              <a:ahLst/>
              <a:cxnLst/>
              <a:rect r="r" b="b" t="t" l="l"/>
              <a:pathLst>
                <a:path h="174712" w="4991764">
                  <a:moveTo>
                    <a:pt x="0" y="0"/>
                  </a:moveTo>
                  <a:lnTo>
                    <a:pt x="4991763" y="0"/>
                  </a:lnTo>
                  <a:lnTo>
                    <a:pt x="4991763"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18955269"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23737119" y="0"/>
              <a:ext cx="4991764" cy="174712"/>
            </a:xfrm>
            <a:custGeom>
              <a:avLst/>
              <a:gdLst/>
              <a:ahLst/>
              <a:cxnLst/>
              <a:rect r="r" b="b" t="t" l="l"/>
              <a:pathLst>
                <a:path h="174712" w="4991764">
                  <a:moveTo>
                    <a:pt x="0" y="0"/>
                  </a:moveTo>
                  <a:lnTo>
                    <a:pt x="4991763" y="0"/>
                  </a:lnTo>
                  <a:lnTo>
                    <a:pt x="4991763"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1662668" y="4241120"/>
            <a:ext cx="21546662" cy="131034"/>
            <a:chOff x="0" y="0"/>
            <a:chExt cx="28728882" cy="174712"/>
          </a:xfrm>
        </p:grpSpPr>
        <p:sp>
          <p:nvSpPr>
            <p:cNvPr name="Freeform 15" id="15"/>
            <p:cNvSpPr/>
            <p:nvPr/>
          </p:nvSpPr>
          <p:spPr>
            <a:xfrm flipH="false" flipV="false" rot="-10800000">
              <a:off x="4727679"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10800000">
              <a:off x="9480405"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10800000">
              <a:off x="14162226" y="0"/>
              <a:ext cx="4991764" cy="174712"/>
            </a:xfrm>
            <a:custGeom>
              <a:avLst/>
              <a:gdLst/>
              <a:ahLst/>
              <a:cxnLst/>
              <a:rect r="r" b="b" t="t" l="l"/>
              <a:pathLst>
                <a:path h="174712" w="4991764">
                  <a:moveTo>
                    <a:pt x="0" y="0"/>
                  </a:moveTo>
                  <a:lnTo>
                    <a:pt x="4991763" y="0"/>
                  </a:lnTo>
                  <a:lnTo>
                    <a:pt x="4991763"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10800000">
              <a:off x="18955269" y="0"/>
              <a:ext cx="4991764" cy="174712"/>
            </a:xfrm>
            <a:custGeom>
              <a:avLst/>
              <a:gdLst/>
              <a:ahLst/>
              <a:cxnLst/>
              <a:rect r="r" b="b" t="t" l="l"/>
              <a:pathLst>
                <a:path h="174712" w="4991764">
                  <a:moveTo>
                    <a:pt x="0" y="0"/>
                  </a:moveTo>
                  <a:lnTo>
                    <a:pt x="4991764" y="0"/>
                  </a:lnTo>
                  <a:lnTo>
                    <a:pt x="4991764"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10800000">
              <a:off x="23737119" y="0"/>
              <a:ext cx="4991764" cy="174712"/>
            </a:xfrm>
            <a:custGeom>
              <a:avLst/>
              <a:gdLst/>
              <a:ahLst/>
              <a:cxnLst/>
              <a:rect r="r" b="b" t="t" l="l"/>
              <a:pathLst>
                <a:path h="174712" w="4991764">
                  <a:moveTo>
                    <a:pt x="0" y="0"/>
                  </a:moveTo>
                  <a:lnTo>
                    <a:pt x="4991763" y="0"/>
                  </a:lnTo>
                  <a:lnTo>
                    <a:pt x="4991763" y="174712"/>
                  </a:lnTo>
                  <a:lnTo>
                    <a:pt x="0" y="174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3EFFD"/>
                </a:solidFill>
                <a:latin typeface="Bitter"/>
                <a:ea typeface="Bitter"/>
                <a:cs typeface="Bitter"/>
                <a:sym typeface="Bitter"/>
              </a:rPr>
              <a:t>8</a:t>
            </a:r>
          </a:p>
        </p:txBody>
      </p:sp>
      <p:grpSp>
        <p:nvGrpSpPr>
          <p:cNvPr name="Group 22" id="22"/>
          <p:cNvGrpSpPr/>
          <p:nvPr/>
        </p:nvGrpSpPr>
        <p:grpSpPr>
          <a:xfrm rot="0">
            <a:off x="-563382" y="9409112"/>
            <a:ext cx="19414763" cy="2209037"/>
            <a:chOff x="0" y="0"/>
            <a:chExt cx="25886351" cy="2945383"/>
          </a:xfrm>
        </p:grpSpPr>
        <p:sp>
          <p:nvSpPr>
            <p:cNvPr name="Freeform 23" id="23"/>
            <p:cNvSpPr/>
            <p:nvPr/>
          </p:nvSpPr>
          <p:spPr>
            <a:xfrm flipH="false" flipV="false" rot="0">
              <a:off x="0"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12170351"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5" id="25"/>
          <p:cNvGrpSpPr/>
          <p:nvPr/>
        </p:nvGrpSpPr>
        <p:grpSpPr>
          <a:xfrm rot="0">
            <a:off x="-4833096" y="-1307550"/>
            <a:ext cx="19414763" cy="2209037"/>
            <a:chOff x="0" y="0"/>
            <a:chExt cx="25886351" cy="2945383"/>
          </a:xfrm>
        </p:grpSpPr>
        <p:sp>
          <p:nvSpPr>
            <p:cNvPr name="Freeform 26" id="26"/>
            <p:cNvSpPr/>
            <p:nvPr/>
          </p:nvSpPr>
          <p:spPr>
            <a:xfrm flipH="false" flipV="false" rot="0">
              <a:off x="0"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0">
              <a:off x="12170351" y="0"/>
              <a:ext cx="13716000" cy="2945383"/>
            </a:xfrm>
            <a:custGeom>
              <a:avLst/>
              <a:gdLst/>
              <a:ahLst/>
              <a:cxnLst/>
              <a:rect r="r" b="b" t="t" l="l"/>
              <a:pathLst>
                <a:path h="2945383" w="13716000">
                  <a:moveTo>
                    <a:pt x="0" y="0"/>
                  </a:moveTo>
                  <a:lnTo>
                    <a:pt x="13716000" y="0"/>
                  </a:lnTo>
                  <a:lnTo>
                    <a:pt x="13716000" y="2945383"/>
                  </a:lnTo>
                  <a:lnTo>
                    <a:pt x="0" y="29453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8" id="28"/>
          <p:cNvGrpSpPr/>
          <p:nvPr/>
        </p:nvGrpSpPr>
        <p:grpSpPr>
          <a:xfrm rot="0">
            <a:off x="1392493" y="1403800"/>
            <a:ext cx="11270991" cy="1611490"/>
            <a:chOff x="0" y="0"/>
            <a:chExt cx="15027988" cy="2148653"/>
          </a:xfrm>
        </p:grpSpPr>
        <p:sp>
          <p:nvSpPr>
            <p:cNvPr name="TextBox 29" id="29"/>
            <p:cNvSpPr txBox="true"/>
            <p:nvPr/>
          </p:nvSpPr>
          <p:spPr>
            <a:xfrm rot="0">
              <a:off x="0" y="1555633"/>
              <a:ext cx="14277690" cy="593021"/>
            </a:xfrm>
            <a:prstGeom prst="rect">
              <a:avLst/>
            </a:prstGeom>
          </p:spPr>
          <p:txBody>
            <a:bodyPr anchor="t" rtlCol="false" tIns="0" lIns="0" bIns="0" rIns="0">
              <a:spAutoFit/>
            </a:bodyPr>
            <a:lstStyle/>
            <a:p>
              <a:pPr algn="just" marL="0" indent="0" lvl="0">
                <a:lnSpc>
                  <a:spcPts val="3778"/>
                </a:lnSpc>
                <a:spcBef>
                  <a:spcPct val="0"/>
                </a:spcBef>
              </a:pPr>
              <a:r>
                <a:rPr lang="en-US" sz="2660" strike="noStrike" u="none">
                  <a:solidFill>
                    <a:srgbClr val="F3EFFD">
                      <a:alpha val="69804"/>
                    </a:srgbClr>
                  </a:solidFill>
                  <a:latin typeface="Carollo Playscript"/>
                  <a:ea typeface="Carollo Playscript"/>
                  <a:cs typeface="Carollo Playscript"/>
                  <a:sym typeface="Carollo Playscript"/>
                </a:rPr>
                <a:t>Ideas for expanding features and operator variants</a:t>
              </a:r>
            </a:p>
          </p:txBody>
        </p:sp>
        <p:sp>
          <p:nvSpPr>
            <p:cNvPr name="TextBox 30" id="30"/>
            <p:cNvSpPr txBox="true"/>
            <p:nvPr/>
          </p:nvSpPr>
          <p:spPr>
            <a:xfrm rot="0">
              <a:off x="0" y="-57150"/>
              <a:ext cx="15027988" cy="1146546"/>
            </a:xfrm>
            <a:prstGeom prst="rect">
              <a:avLst/>
            </a:prstGeom>
          </p:spPr>
          <p:txBody>
            <a:bodyPr anchor="t" rtlCol="false" tIns="0" lIns="0" bIns="0" rIns="0">
              <a:spAutoFit/>
            </a:bodyPr>
            <a:lstStyle/>
            <a:p>
              <a:pPr algn="l" marL="0" indent="0" lvl="0">
                <a:lnSpc>
                  <a:spcPts val="7040"/>
                </a:lnSpc>
              </a:pPr>
              <a:r>
                <a:rPr lang="en-US" b="true" sz="5415">
                  <a:solidFill>
                    <a:srgbClr val="F3EFFD"/>
                  </a:solidFill>
                  <a:latin typeface="Carollo Playscript Bold"/>
                  <a:ea typeface="Carollo Playscript Bold"/>
                  <a:cs typeface="Carollo Playscript Bold"/>
                  <a:sym typeface="Carollo Playscript Bold"/>
                </a:rPr>
                <a:t>Future Work and Conclusions</a:t>
              </a:r>
            </a:p>
          </p:txBody>
        </p:sp>
      </p:grpSp>
      <p:sp>
        <p:nvSpPr>
          <p:cNvPr name="TextBox 31" id="31"/>
          <p:cNvSpPr txBox="true"/>
          <p:nvPr/>
        </p:nvSpPr>
        <p:spPr>
          <a:xfrm rot="0">
            <a:off x="6786381" y="5130107"/>
            <a:ext cx="4715239" cy="850900"/>
          </a:xfrm>
          <a:prstGeom prst="rect">
            <a:avLst/>
          </a:prstGeom>
        </p:spPr>
        <p:txBody>
          <a:bodyPr anchor="t" rtlCol="false" tIns="0" lIns="0" bIns="0" rIns="0">
            <a:spAutoFit/>
          </a:bodyPr>
          <a:lstStyle/>
          <a:p>
            <a:pPr algn="l" marL="0" indent="0" lvl="0">
              <a:lnSpc>
                <a:spcPts val="3499"/>
              </a:lnSpc>
            </a:pPr>
            <a:r>
              <a:rPr lang="en-US" sz="2499" strike="noStrike" u="none">
                <a:solidFill>
                  <a:srgbClr val="F3EFFD"/>
                </a:solidFill>
                <a:latin typeface="Bitter"/>
                <a:ea typeface="Bitter"/>
                <a:cs typeface="Bitter"/>
                <a:sym typeface="Bitter"/>
              </a:rPr>
              <a:t>Test parallel evaluation methods</a:t>
            </a:r>
          </a:p>
        </p:txBody>
      </p:sp>
      <p:sp>
        <p:nvSpPr>
          <p:cNvPr name="TextBox 32" id="32"/>
          <p:cNvSpPr txBox="true"/>
          <p:nvPr/>
        </p:nvSpPr>
        <p:spPr>
          <a:xfrm rot="0">
            <a:off x="1137394" y="5267504"/>
            <a:ext cx="4136018" cy="850900"/>
          </a:xfrm>
          <a:prstGeom prst="rect">
            <a:avLst/>
          </a:prstGeom>
        </p:spPr>
        <p:txBody>
          <a:bodyPr anchor="t" rtlCol="false" tIns="0" lIns="0" bIns="0" rIns="0">
            <a:spAutoFit/>
          </a:bodyPr>
          <a:lstStyle/>
          <a:p>
            <a:pPr algn="l" marL="0" indent="0" lvl="0">
              <a:lnSpc>
                <a:spcPts val="3499"/>
              </a:lnSpc>
            </a:pPr>
            <a:r>
              <a:rPr lang="en-US" sz="2499" strike="noStrike" u="none">
                <a:solidFill>
                  <a:srgbClr val="F3EFFD"/>
                </a:solidFill>
                <a:latin typeface="Bitter"/>
                <a:ea typeface="Bitter"/>
                <a:cs typeface="Bitter"/>
                <a:sym typeface="Bitter"/>
              </a:rPr>
              <a:t>Explore additional game features</a:t>
            </a:r>
          </a:p>
        </p:txBody>
      </p:sp>
      <p:sp>
        <p:nvSpPr>
          <p:cNvPr name="TextBox 33" id="33"/>
          <p:cNvSpPr txBox="true"/>
          <p:nvPr/>
        </p:nvSpPr>
        <p:spPr>
          <a:xfrm rot="0">
            <a:off x="1137394" y="7990327"/>
            <a:ext cx="4136018" cy="850900"/>
          </a:xfrm>
          <a:prstGeom prst="rect">
            <a:avLst/>
          </a:prstGeom>
        </p:spPr>
        <p:txBody>
          <a:bodyPr anchor="t" rtlCol="false" tIns="0" lIns="0" bIns="0" rIns="0">
            <a:spAutoFit/>
          </a:bodyPr>
          <a:lstStyle/>
          <a:p>
            <a:pPr algn="l" marL="0" indent="0" lvl="0">
              <a:lnSpc>
                <a:spcPts val="3499"/>
              </a:lnSpc>
            </a:pPr>
            <a:r>
              <a:rPr lang="en-US" sz="2499" strike="noStrike" u="none">
                <a:solidFill>
                  <a:srgbClr val="F3EFFD"/>
                </a:solidFill>
                <a:latin typeface="Bitter"/>
                <a:ea typeface="Bitter"/>
                <a:cs typeface="Bitter"/>
                <a:sym typeface="Bitter"/>
              </a:rPr>
              <a:t>Introduce new crossover techniques</a:t>
            </a:r>
          </a:p>
        </p:txBody>
      </p:sp>
      <p:sp>
        <p:nvSpPr>
          <p:cNvPr name="TextBox 34" id="34"/>
          <p:cNvSpPr txBox="true"/>
          <p:nvPr/>
        </p:nvSpPr>
        <p:spPr>
          <a:xfrm rot="0">
            <a:off x="12663484" y="5337368"/>
            <a:ext cx="4232023" cy="850900"/>
          </a:xfrm>
          <a:prstGeom prst="rect">
            <a:avLst/>
          </a:prstGeom>
        </p:spPr>
        <p:txBody>
          <a:bodyPr anchor="t" rtlCol="false" tIns="0" lIns="0" bIns="0" rIns="0">
            <a:spAutoFit/>
          </a:bodyPr>
          <a:lstStyle/>
          <a:p>
            <a:pPr algn="l" marL="0" indent="0" lvl="0">
              <a:lnSpc>
                <a:spcPts val="3499"/>
              </a:lnSpc>
            </a:pPr>
            <a:r>
              <a:rPr lang="en-US" sz="2499">
                <a:solidFill>
                  <a:srgbClr val="F3EFFD"/>
                </a:solidFill>
                <a:latin typeface="Bitter"/>
                <a:ea typeface="Bitter"/>
                <a:cs typeface="Bitter"/>
                <a:sym typeface="Bitter"/>
              </a:rPr>
              <a:t>Implement adaptive mutation rates</a:t>
            </a:r>
          </a:p>
        </p:txBody>
      </p:sp>
      <p:sp>
        <p:nvSpPr>
          <p:cNvPr name="TextBox 35" id="35"/>
          <p:cNvSpPr txBox="true"/>
          <p:nvPr/>
        </p:nvSpPr>
        <p:spPr>
          <a:xfrm rot="0">
            <a:off x="12663484" y="8209402"/>
            <a:ext cx="4232023" cy="850900"/>
          </a:xfrm>
          <a:prstGeom prst="rect">
            <a:avLst/>
          </a:prstGeom>
        </p:spPr>
        <p:txBody>
          <a:bodyPr anchor="t" rtlCol="false" tIns="0" lIns="0" bIns="0" rIns="0">
            <a:spAutoFit/>
          </a:bodyPr>
          <a:lstStyle/>
          <a:p>
            <a:pPr algn="l" marL="0" indent="0" lvl="0">
              <a:lnSpc>
                <a:spcPts val="3499"/>
              </a:lnSpc>
            </a:pPr>
            <a:r>
              <a:rPr lang="en-US" sz="2499">
                <a:solidFill>
                  <a:srgbClr val="F3EFFD"/>
                </a:solidFill>
                <a:latin typeface="Bitter"/>
                <a:ea typeface="Bitter"/>
                <a:cs typeface="Bitter"/>
                <a:sym typeface="Bitter"/>
              </a:rPr>
              <a:t>Conduct user experience studies</a:t>
            </a:r>
          </a:p>
        </p:txBody>
      </p:sp>
      <p:sp>
        <p:nvSpPr>
          <p:cNvPr name="TextBox 36" id="36"/>
          <p:cNvSpPr txBox="true"/>
          <p:nvPr/>
        </p:nvSpPr>
        <p:spPr>
          <a:xfrm rot="0">
            <a:off x="6786381" y="7990327"/>
            <a:ext cx="4622776" cy="850900"/>
          </a:xfrm>
          <a:prstGeom prst="rect">
            <a:avLst/>
          </a:prstGeom>
        </p:spPr>
        <p:txBody>
          <a:bodyPr anchor="t" rtlCol="false" tIns="0" lIns="0" bIns="0" rIns="0">
            <a:spAutoFit/>
          </a:bodyPr>
          <a:lstStyle/>
          <a:p>
            <a:pPr algn="l" marL="0" indent="0" lvl="0">
              <a:lnSpc>
                <a:spcPts val="3499"/>
              </a:lnSpc>
            </a:pPr>
            <a:r>
              <a:rPr lang="en-US" sz="2499">
                <a:solidFill>
                  <a:srgbClr val="F3EFFD"/>
                </a:solidFill>
                <a:latin typeface="Bitter"/>
                <a:ea typeface="Bitter"/>
                <a:cs typeface="Bitter"/>
                <a:sym typeface="Bitter"/>
              </a:rPr>
              <a:t>Enhance fitness scoring criteria</a:t>
            </a:r>
          </a:p>
        </p:txBody>
      </p:sp>
      <p:sp>
        <p:nvSpPr>
          <p:cNvPr name="Freeform 37" id="37"/>
          <p:cNvSpPr/>
          <p:nvPr/>
        </p:nvSpPr>
        <p:spPr>
          <a:xfrm flipH="false" flipV="false" rot="0">
            <a:off x="13172664" y="-1809863"/>
            <a:ext cx="3213664" cy="3213664"/>
          </a:xfrm>
          <a:custGeom>
            <a:avLst/>
            <a:gdLst/>
            <a:ahLst/>
            <a:cxnLst/>
            <a:rect r="r" b="b" t="t" l="l"/>
            <a:pathLst>
              <a:path h="3213664" w="3213664">
                <a:moveTo>
                  <a:pt x="0" y="0"/>
                </a:moveTo>
                <a:lnTo>
                  <a:pt x="3213663" y="0"/>
                </a:lnTo>
                <a:lnTo>
                  <a:pt x="3213663" y="3213663"/>
                </a:lnTo>
                <a:lnTo>
                  <a:pt x="0" y="32136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15698365" y="-1158139"/>
            <a:ext cx="3083770" cy="3083770"/>
          </a:xfrm>
          <a:custGeom>
            <a:avLst/>
            <a:gdLst/>
            <a:ahLst/>
            <a:cxnLst/>
            <a:rect r="r" b="b" t="t" l="l"/>
            <a:pathLst>
              <a:path h="3083770" w="3083770">
                <a:moveTo>
                  <a:pt x="0" y="0"/>
                </a:moveTo>
                <a:lnTo>
                  <a:pt x="3083770" y="0"/>
                </a:lnTo>
                <a:lnTo>
                  <a:pt x="3083770" y="3083770"/>
                </a:lnTo>
                <a:lnTo>
                  <a:pt x="0" y="30837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Genetic Algorithm for Tetris AI</dc:description>
  <dc:identifier>DAGoAKzIS4E</dc:identifier>
  <dcterms:modified xsi:type="dcterms:W3CDTF">2011-08-01T06:04:30Z</dcterms:modified>
  <cp:revision>1</cp:revision>
  <dc:title>Presentation - Genetic Algorithm for Tetris AI</dc:title>
</cp:coreProperties>
</file>