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4688800" cy="51206400"/>
  <p:notesSz cx="6858000" cy="9144000"/>
  <p:defaultTextStyle>
    <a:defPPr>
      <a:defRPr lang="en-US"/>
    </a:defPPr>
    <a:lvl1pPr marL="0" algn="l" defTabSz="3993894" rtl="0" eaLnBrk="1" latinLnBrk="0" hangingPunct="1">
      <a:defRPr sz="7867" kern="1200">
        <a:solidFill>
          <a:schemeClr val="tx1"/>
        </a:solidFill>
        <a:latin typeface="+mn-lt"/>
        <a:ea typeface="+mn-ea"/>
        <a:cs typeface="+mn-cs"/>
      </a:defRPr>
    </a:lvl1pPr>
    <a:lvl2pPr marL="1996945" algn="l" defTabSz="3993894" rtl="0" eaLnBrk="1" latinLnBrk="0" hangingPunct="1">
      <a:defRPr sz="7867" kern="1200">
        <a:solidFill>
          <a:schemeClr val="tx1"/>
        </a:solidFill>
        <a:latin typeface="+mn-lt"/>
        <a:ea typeface="+mn-ea"/>
        <a:cs typeface="+mn-cs"/>
      </a:defRPr>
    </a:lvl2pPr>
    <a:lvl3pPr marL="3993894" algn="l" defTabSz="3993894" rtl="0" eaLnBrk="1" latinLnBrk="0" hangingPunct="1">
      <a:defRPr sz="7867" kern="1200">
        <a:solidFill>
          <a:schemeClr val="tx1"/>
        </a:solidFill>
        <a:latin typeface="+mn-lt"/>
        <a:ea typeface="+mn-ea"/>
        <a:cs typeface="+mn-cs"/>
      </a:defRPr>
    </a:lvl3pPr>
    <a:lvl4pPr marL="5990826" algn="l" defTabSz="3993894" rtl="0" eaLnBrk="1" latinLnBrk="0" hangingPunct="1">
      <a:defRPr sz="7867" kern="1200">
        <a:solidFill>
          <a:schemeClr val="tx1"/>
        </a:solidFill>
        <a:latin typeface="+mn-lt"/>
        <a:ea typeface="+mn-ea"/>
        <a:cs typeface="+mn-cs"/>
      </a:defRPr>
    </a:lvl4pPr>
    <a:lvl5pPr marL="7987779" algn="l" defTabSz="3993894" rtl="0" eaLnBrk="1" latinLnBrk="0" hangingPunct="1">
      <a:defRPr sz="7867" kern="1200">
        <a:solidFill>
          <a:schemeClr val="tx1"/>
        </a:solidFill>
        <a:latin typeface="+mn-lt"/>
        <a:ea typeface="+mn-ea"/>
        <a:cs typeface="+mn-cs"/>
      </a:defRPr>
    </a:lvl5pPr>
    <a:lvl6pPr marL="9984719" algn="l" defTabSz="3993894" rtl="0" eaLnBrk="1" latinLnBrk="0" hangingPunct="1">
      <a:defRPr sz="7867" kern="1200">
        <a:solidFill>
          <a:schemeClr val="tx1"/>
        </a:solidFill>
        <a:latin typeface="+mn-lt"/>
        <a:ea typeface="+mn-ea"/>
        <a:cs typeface="+mn-cs"/>
      </a:defRPr>
    </a:lvl6pPr>
    <a:lvl7pPr marL="11981660" algn="l" defTabSz="3993894" rtl="0" eaLnBrk="1" latinLnBrk="0" hangingPunct="1">
      <a:defRPr sz="7867" kern="1200">
        <a:solidFill>
          <a:schemeClr val="tx1"/>
        </a:solidFill>
        <a:latin typeface="+mn-lt"/>
        <a:ea typeface="+mn-ea"/>
        <a:cs typeface="+mn-cs"/>
      </a:defRPr>
    </a:lvl7pPr>
    <a:lvl8pPr marL="13978605" algn="l" defTabSz="3993894" rtl="0" eaLnBrk="1" latinLnBrk="0" hangingPunct="1">
      <a:defRPr sz="7867" kern="1200">
        <a:solidFill>
          <a:schemeClr val="tx1"/>
        </a:solidFill>
        <a:latin typeface="+mn-lt"/>
        <a:ea typeface="+mn-ea"/>
        <a:cs typeface="+mn-cs"/>
      </a:defRPr>
    </a:lvl8pPr>
    <a:lvl9pPr marL="15975549" algn="l" defTabSz="3993894" rtl="0" eaLnBrk="1" latinLnBrk="0" hangingPunct="1">
      <a:defRPr sz="7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3837" autoAdjust="0"/>
  </p:normalViewPr>
  <p:slideViewPr>
    <p:cSldViewPr snapToGrid="0">
      <p:cViewPr>
        <p:scale>
          <a:sx n="33" d="100"/>
          <a:sy n="33" d="100"/>
        </p:scale>
        <p:origin x="1618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A97F-7DD4-411D-A6C7-E23A09CDB32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4463" y="1143000"/>
            <a:ext cx="1489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7D7F0-DF82-4065-932E-BFAA5F10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5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93894" rtl="0" eaLnBrk="1" latinLnBrk="0" hangingPunct="1">
      <a:defRPr sz="5237" kern="1200">
        <a:solidFill>
          <a:schemeClr val="tx1"/>
        </a:solidFill>
        <a:latin typeface="+mn-lt"/>
        <a:ea typeface="+mn-ea"/>
        <a:cs typeface="+mn-cs"/>
      </a:defRPr>
    </a:lvl1pPr>
    <a:lvl2pPr marL="1996945" algn="l" defTabSz="3993894" rtl="0" eaLnBrk="1" latinLnBrk="0" hangingPunct="1">
      <a:defRPr sz="5237" kern="1200">
        <a:solidFill>
          <a:schemeClr val="tx1"/>
        </a:solidFill>
        <a:latin typeface="+mn-lt"/>
        <a:ea typeface="+mn-ea"/>
        <a:cs typeface="+mn-cs"/>
      </a:defRPr>
    </a:lvl2pPr>
    <a:lvl3pPr marL="3993894" algn="l" defTabSz="3993894" rtl="0" eaLnBrk="1" latinLnBrk="0" hangingPunct="1">
      <a:defRPr sz="5237" kern="1200">
        <a:solidFill>
          <a:schemeClr val="tx1"/>
        </a:solidFill>
        <a:latin typeface="+mn-lt"/>
        <a:ea typeface="+mn-ea"/>
        <a:cs typeface="+mn-cs"/>
      </a:defRPr>
    </a:lvl3pPr>
    <a:lvl4pPr marL="5990826" algn="l" defTabSz="3993894" rtl="0" eaLnBrk="1" latinLnBrk="0" hangingPunct="1">
      <a:defRPr sz="5237" kern="1200">
        <a:solidFill>
          <a:schemeClr val="tx1"/>
        </a:solidFill>
        <a:latin typeface="+mn-lt"/>
        <a:ea typeface="+mn-ea"/>
        <a:cs typeface="+mn-cs"/>
      </a:defRPr>
    </a:lvl4pPr>
    <a:lvl5pPr marL="7987779" algn="l" defTabSz="3993894" rtl="0" eaLnBrk="1" latinLnBrk="0" hangingPunct="1">
      <a:defRPr sz="5237" kern="1200">
        <a:solidFill>
          <a:schemeClr val="tx1"/>
        </a:solidFill>
        <a:latin typeface="+mn-lt"/>
        <a:ea typeface="+mn-ea"/>
        <a:cs typeface="+mn-cs"/>
      </a:defRPr>
    </a:lvl5pPr>
    <a:lvl6pPr marL="9984719" algn="l" defTabSz="3993894" rtl="0" eaLnBrk="1" latinLnBrk="0" hangingPunct="1">
      <a:defRPr sz="5237" kern="1200">
        <a:solidFill>
          <a:schemeClr val="tx1"/>
        </a:solidFill>
        <a:latin typeface="+mn-lt"/>
        <a:ea typeface="+mn-ea"/>
        <a:cs typeface="+mn-cs"/>
      </a:defRPr>
    </a:lvl6pPr>
    <a:lvl7pPr marL="11981660" algn="l" defTabSz="3993894" rtl="0" eaLnBrk="1" latinLnBrk="0" hangingPunct="1">
      <a:defRPr sz="5237" kern="1200">
        <a:solidFill>
          <a:schemeClr val="tx1"/>
        </a:solidFill>
        <a:latin typeface="+mn-lt"/>
        <a:ea typeface="+mn-ea"/>
        <a:cs typeface="+mn-cs"/>
      </a:defRPr>
    </a:lvl7pPr>
    <a:lvl8pPr marL="13978605" algn="l" defTabSz="3993894" rtl="0" eaLnBrk="1" latinLnBrk="0" hangingPunct="1">
      <a:defRPr sz="5237" kern="1200">
        <a:solidFill>
          <a:schemeClr val="tx1"/>
        </a:solidFill>
        <a:latin typeface="+mn-lt"/>
        <a:ea typeface="+mn-ea"/>
        <a:cs typeface="+mn-cs"/>
      </a:defRPr>
    </a:lvl8pPr>
    <a:lvl9pPr marL="15975549" algn="l" defTabSz="3993894" rtl="0" eaLnBrk="1" latinLnBrk="0" hangingPunct="1">
      <a:defRPr sz="52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4463" y="1143000"/>
            <a:ext cx="1489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7D7F0-DF82-4065-932E-BFAA5F1087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660" y="8380311"/>
            <a:ext cx="20985480" cy="17827413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0" y="26895217"/>
            <a:ext cx="18516600" cy="12363023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C74D-643D-4FCE-8A56-633AC8BD6B9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D65C-9599-4BF1-B961-4BFD2EF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4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C74D-643D-4FCE-8A56-633AC8BD6B9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D65C-9599-4BF1-B961-4BFD2EF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7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67924" y="2726267"/>
            <a:ext cx="5323523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7356" y="2726267"/>
            <a:ext cx="15661958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C74D-643D-4FCE-8A56-633AC8BD6B9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D65C-9599-4BF1-B961-4BFD2EF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C74D-643D-4FCE-8A56-633AC8BD6B9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D65C-9599-4BF1-B961-4BFD2EF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7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98" y="12766055"/>
            <a:ext cx="21294090" cy="21300436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498" y="34268002"/>
            <a:ext cx="21294090" cy="11201396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/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C74D-643D-4FCE-8A56-633AC8BD6B9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D65C-9599-4BF1-B961-4BFD2EF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7355" y="13631334"/>
            <a:ext cx="1049274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98705" y="13631334"/>
            <a:ext cx="1049274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C74D-643D-4FCE-8A56-633AC8BD6B9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D65C-9599-4BF1-B961-4BFD2EF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7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2726278"/>
            <a:ext cx="2129409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0573" y="12552684"/>
            <a:ext cx="10444518" cy="6151876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573" y="18704560"/>
            <a:ext cx="10444518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98706" y="12552684"/>
            <a:ext cx="10495956" cy="6151876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98706" y="18704560"/>
            <a:ext cx="10495956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C74D-643D-4FCE-8A56-633AC8BD6B9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D65C-9599-4BF1-B961-4BFD2EF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C74D-643D-4FCE-8A56-633AC8BD6B9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D65C-9599-4BF1-B961-4BFD2EF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C74D-643D-4FCE-8A56-633AC8BD6B9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D65C-9599-4BF1-B961-4BFD2EF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3413760"/>
            <a:ext cx="7962781" cy="1194816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956" y="7372785"/>
            <a:ext cx="12498705" cy="36389733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1" y="15361920"/>
            <a:ext cx="7962781" cy="28459857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C74D-643D-4FCE-8A56-633AC8BD6B9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D65C-9599-4BF1-B961-4BFD2EF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3413760"/>
            <a:ext cx="7962781" cy="1194816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95956" y="7372785"/>
            <a:ext cx="12498705" cy="36389733"/>
          </a:xfrm>
        </p:spPr>
        <p:txBody>
          <a:bodyPr anchor="t"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1" y="15361920"/>
            <a:ext cx="7962781" cy="28459857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C74D-643D-4FCE-8A56-633AC8BD6B9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D65C-9599-4BF1-B961-4BFD2EF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3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7355" y="2726278"/>
            <a:ext cx="2129409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7355" y="13631334"/>
            <a:ext cx="2129409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7355" y="47460758"/>
            <a:ext cx="55549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4C74D-643D-4FCE-8A56-633AC8BD6B9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8165" y="47460758"/>
            <a:ext cx="833247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36465" y="47460758"/>
            <a:ext cx="55549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D65C-9599-4BF1-B961-4BFD2EF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5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4688800" cy="990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27" y="2531621"/>
            <a:ext cx="4960125" cy="4960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2829" y="456509"/>
            <a:ext cx="16843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 for PAPR Reduction in Multicarrier Communication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1710" y="2752131"/>
            <a:ext cx="1447038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5400" dirty="0">
                <a:solidFill>
                  <a:srgbClr val="25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 Fawzy; </a:t>
            </a:r>
            <a:r>
              <a:rPr lang="en-US" sz="5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Rana Muhammad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5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Raneem </a:t>
            </a:r>
            <a:r>
              <a:rPr lang="en-US" sz="5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5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aber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5400" dirty="0">
                <a:solidFill>
                  <a:srgbClr val="25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Amr Saeed; Metwaly Yahia;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i="0" dirty="0">
                <a:solidFill>
                  <a:srgbClr val="25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Marwan Yasser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5400" i="0" dirty="0">
                <a:solidFill>
                  <a:srgbClr val="25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Mustafa Ahmed; </a:t>
            </a:r>
            <a:r>
              <a:rPr lang="en-US" sz="5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Youssef Salah</a:t>
            </a:r>
            <a:r>
              <a:rPr lang="en-US" sz="5400" i="0" dirty="0">
                <a:solidFill>
                  <a:srgbClr val="25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0"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</a:t>
            </a:r>
            <a:b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5400" i="0" dirty="0">
                <a:solidFill>
                  <a:srgbClr val="25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Michael Ibrahim</a:t>
            </a:r>
          </a:p>
          <a:p>
            <a:pPr algn="ctr"/>
            <a:b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50" y="7901778"/>
            <a:ext cx="24117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2021 - 2022</a:t>
            </a:r>
          </a:p>
          <a:p>
            <a:pPr algn="ctr"/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Electronics and Electrical Communications Engineering Department, Faculty of Engineering, Ain Shams University</a:t>
            </a:r>
            <a:r>
              <a:rPr lang="en-US" sz="4000" dirty="0"/>
              <a:t> </a:t>
            </a:r>
            <a:endParaRPr lang="en-US" sz="6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42521"/>
              </p:ext>
            </p:extLst>
          </p:nvPr>
        </p:nvGraphicFramePr>
        <p:xfrm>
          <a:off x="516046" y="10486024"/>
          <a:ext cx="11521440" cy="1297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6038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targets</a:t>
                      </a:r>
                    </a:p>
                  </a:txBody>
                  <a:tcPr marL="89574" marR="89574" marT="44787" marB="447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6006">
                <a:tc>
                  <a:txBody>
                    <a:bodyPr/>
                    <a:lstStyle/>
                    <a:p>
                      <a:pPr marL="571500" indent="-57150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3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 of OFDM system.</a:t>
                      </a:r>
                    </a:p>
                    <a:p>
                      <a:pPr marL="571500" indent="-571500" algn="just">
                        <a:buFont typeface="Arial" panose="020B0604020202020204" pitchFamily="34" charset="0"/>
                        <a:buChar char="•"/>
                      </a:pPr>
                      <a:endParaRPr lang="en-GB" sz="3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indent="-57150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3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 of PAPR problem and the “classical” approaches to solve such problem.</a:t>
                      </a:r>
                    </a:p>
                    <a:p>
                      <a:pPr marL="571500" indent="-571500" algn="just">
                        <a:buFont typeface="Arial" panose="020B0604020202020204" pitchFamily="34" charset="0"/>
                        <a:buChar char="•"/>
                      </a:pPr>
                      <a:endParaRPr lang="en-GB" sz="3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indent="-57150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3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 of machine learning (ML) in general and the ML techniques for PAPR reduction.</a:t>
                      </a:r>
                    </a:p>
                    <a:p>
                      <a:pPr marL="571500" indent="-571500" algn="just">
                        <a:buFont typeface="Arial" panose="020B0604020202020204" pitchFamily="34" charset="0"/>
                        <a:buChar char="•"/>
                      </a:pPr>
                      <a:endParaRPr lang="en-GB" sz="3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marR="0" lvl="0" indent="-571500" algn="just" defTabSz="2468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3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modelling and simulation using TensorFlow ML framework.</a:t>
                      </a:r>
                    </a:p>
                    <a:p>
                      <a:pPr marL="571500" indent="-571500" algn="just">
                        <a:buFont typeface="Arial" panose="020B0604020202020204" pitchFamily="34" charset="0"/>
                        <a:buChar char="•"/>
                      </a:pPr>
                      <a:endParaRPr lang="en-GB" sz="3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indent="-57150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3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evaluation of the classical and ML-based PAPR reduction techniques.</a:t>
                      </a:r>
                    </a:p>
                    <a:p>
                      <a:pPr algn="just"/>
                      <a:endParaRPr lang="en-GB" sz="3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574" marR="89574" marT="44787" marB="447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7655"/>
              </p:ext>
            </p:extLst>
          </p:nvPr>
        </p:nvGraphicFramePr>
        <p:xfrm>
          <a:off x="12720577" y="10487293"/>
          <a:ext cx="11577024" cy="2751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7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4769">
                <a:tc>
                  <a:txBody>
                    <a:bodyPr/>
                    <a:lstStyle/>
                    <a:p>
                      <a:pPr marL="0" marR="0" lvl="0" indent="0" algn="ctr" defTabSz="2468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Designs and </a:t>
                      </a:r>
                      <a:r>
                        <a:rPr lang="en-US" sz="54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Implementations (cont.)</a:t>
                      </a:r>
                    </a:p>
                  </a:txBody>
                  <a:tcPr marL="87782" marR="87782" marT="43891" marB="43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0323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3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TRNet (Deep Learning):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GB" sz="4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PAPR reduction using Feed Forward Neural Network based on Tone Reservation to adaptively generate peak cancelling signals.</a:t>
                      </a: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3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PRNet (Deep Learning):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GB" sz="4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Based on the autoencoder architecture of deep learning. The constellation mapping and demapping of symbols on each subcarrier is determined adaptively through a deep learning technique such that both the bit error rate (BER) and the PAPR of the OFDM system are jointly minimized.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782" marR="87782" marT="43891" marB="43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11518"/>
              </p:ext>
            </p:extLst>
          </p:nvPr>
        </p:nvGraphicFramePr>
        <p:xfrm>
          <a:off x="523220" y="23693690"/>
          <a:ext cx="11521440" cy="2698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5201">
                <a:tc>
                  <a:txBody>
                    <a:bodyPr/>
                    <a:lstStyle/>
                    <a:p>
                      <a:pPr marL="0" marR="0" lvl="0" indent="0" algn="ctr" defTabSz="2468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Designs and </a:t>
                      </a:r>
                      <a:r>
                        <a:rPr lang="en-US" sz="54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Implementations</a:t>
                      </a:r>
                    </a:p>
                  </a:txBody>
                  <a:tcPr marL="87782" marR="87782" marT="43891" marB="43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3383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Tone Reservation (Classical Technique):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TR, some OFDM subcarriers are reserved. These reserved subcarriers don’t carry any data information, they are only used for reducing PAPR. 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Selective Mapping (Classical Technique):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GB" sz="3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selective mapping technique , the input data block is multiplied with U different phase sequences, </a:t>
                      </a:r>
                      <a:r>
                        <a:rPr lang="en-GB" sz="3600" b="0" kern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GB" sz="3600" kern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nd then the PAPR is calculated for each vector separately. And The sequence with the smallest PAPR is selected for final transmission.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782" marR="87782" marT="43891" marB="43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3" name="Picture 42" descr="Diagram, schematic&#10;&#10;Description automatically generated">
            <a:extLst>
              <a:ext uri="{FF2B5EF4-FFF2-40B4-BE49-F238E27FC236}">
                <a16:creationId xmlns:a16="http://schemas.microsoft.com/office/drawing/2014/main" id="{B72FF604-A235-5685-319B-E05755E39E3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94386" y="41557283"/>
            <a:ext cx="9529039" cy="403826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5" name="Rectangle 34"/>
          <p:cNvSpPr/>
          <p:nvPr/>
        </p:nvSpPr>
        <p:spPr>
          <a:xfrm>
            <a:off x="12707443" y="38015320"/>
            <a:ext cx="11577024" cy="1266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296900" y="38171142"/>
            <a:ext cx="104775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PAPR reduction using ICF and SLM deep learning techniques.</a:t>
            </a:r>
          </a:p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same techniques on 5G Signals.</a:t>
            </a:r>
          </a:p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autoencoder for less complex receiver for PRNet..</a:t>
            </a:r>
          </a:p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different optimizers and activation functions and investigating if it will lead to better performance.</a:t>
            </a:r>
          </a:p>
          <a:p>
            <a:pPr marL="685800" indent="-685800" algn="just">
              <a:buFont typeface="Wingdings" panose="05000000000000000000" pitchFamily="2" charset="2"/>
              <a:buChar char="§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average power consumption of TRNet approach.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98825417-36E3-55E6-A16B-EF9E6AD90F9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33" y="32400409"/>
            <a:ext cx="5454277" cy="481584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0DE5FAC6-3770-7E62-00FA-59FE4033BC0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52" y="32394968"/>
            <a:ext cx="5454277" cy="481584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C6801A-CB3F-155F-BA6B-806C122D2A85}"/>
              </a:ext>
            </a:extLst>
          </p:cNvPr>
          <p:cNvSpPr txBox="1"/>
          <p:nvPr/>
        </p:nvSpPr>
        <p:spPr>
          <a:xfrm>
            <a:off x="516046" y="37261116"/>
            <a:ext cx="1148572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TR-Kernel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S-SCR TR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ABC17-4BB2-73BD-713C-EBAC30891FB5}"/>
              </a:ext>
            </a:extLst>
          </p:cNvPr>
          <p:cNvSpPr txBox="1"/>
          <p:nvPr/>
        </p:nvSpPr>
        <p:spPr>
          <a:xfrm>
            <a:off x="5364415" y="50035943"/>
            <a:ext cx="156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2B924-E807-69E7-E73B-3A9CE815BAA6}"/>
              </a:ext>
            </a:extLst>
          </p:cNvPr>
          <p:cNvSpPr txBox="1"/>
          <p:nvPr/>
        </p:nvSpPr>
        <p:spPr>
          <a:xfrm>
            <a:off x="17418106" y="36826999"/>
            <a:ext cx="209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PRNET</a:t>
            </a:r>
          </a:p>
        </p:txBody>
      </p:sp>
      <p:pic>
        <p:nvPicPr>
          <p:cNvPr id="41" name="Picture 40" descr="Diagram, histogram&#10;&#10;Description automatically generated">
            <a:extLst>
              <a:ext uri="{FF2B5EF4-FFF2-40B4-BE49-F238E27FC236}">
                <a16:creationId xmlns:a16="http://schemas.microsoft.com/office/drawing/2014/main" id="{09CA9333-D944-0BD5-3C82-421413110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70" y="19599545"/>
            <a:ext cx="9766389" cy="35610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9FF351-0BFA-F5EE-571D-BA4EA8E76656}"/>
              </a:ext>
            </a:extLst>
          </p:cNvPr>
          <p:cNvCxnSpPr/>
          <p:nvPr/>
        </p:nvCxnSpPr>
        <p:spPr>
          <a:xfrm>
            <a:off x="516046" y="23466484"/>
            <a:ext cx="115214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 descr="Diagram, schematic&#10;&#10;Description automatically generated">
            <a:extLst>
              <a:ext uri="{FF2B5EF4-FFF2-40B4-BE49-F238E27FC236}">
                <a16:creationId xmlns:a16="http://schemas.microsoft.com/office/drawing/2014/main" id="{25553BC4-B074-9628-D9EE-E07A5B3DC178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" t="2093" r="2243"/>
          <a:stretch/>
        </p:blipFill>
        <p:spPr bwMode="auto">
          <a:xfrm>
            <a:off x="1630919" y="27439494"/>
            <a:ext cx="9529040" cy="46382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Diagram, schematic&#10;&#10;Description automatically generated">
            <a:extLst>
              <a:ext uri="{FF2B5EF4-FFF2-40B4-BE49-F238E27FC236}">
                <a16:creationId xmlns:a16="http://schemas.microsoft.com/office/drawing/2014/main" id="{2D8608A2-D250-3092-7CDC-664A50BC9A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029" y="14087345"/>
            <a:ext cx="11344275" cy="2733675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E7637B-8344-46E7-873B-EF761DAD509E}"/>
              </a:ext>
            </a:extLst>
          </p:cNvPr>
          <p:cNvCxnSpPr>
            <a:cxnSpLocks/>
          </p:cNvCxnSpPr>
          <p:nvPr/>
        </p:nvCxnSpPr>
        <p:spPr>
          <a:xfrm>
            <a:off x="12707443" y="38002385"/>
            <a:ext cx="1157702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349FD1F9-3B53-4C3E-BC3B-D0649CC3D06E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531" y="30950019"/>
            <a:ext cx="9089350" cy="570218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4C16309-696A-3989-7689-636BE2AEEC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07" y="45284691"/>
            <a:ext cx="9063996" cy="47685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EA6E0E-EA07-5406-9A9D-4713300DF8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93029" y="17126995"/>
            <a:ext cx="5342571" cy="4559119"/>
          </a:xfrm>
          <a:prstGeom prst="rect">
            <a:avLst/>
          </a:prstGeom>
        </p:spPr>
      </p:pic>
      <p:pic>
        <p:nvPicPr>
          <p:cNvPr id="30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6C18A49F-CAA6-43E4-18DA-618E18C48F9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" t="4605" r="6570"/>
          <a:stretch/>
        </p:blipFill>
        <p:spPr>
          <a:xfrm>
            <a:off x="18087293" y="17183295"/>
            <a:ext cx="6011956" cy="455911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E2A0540-A62F-E3F6-EA37-8C293128A4E0}"/>
              </a:ext>
            </a:extLst>
          </p:cNvPr>
          <p:cNvSpPr txBox="1"/>
          <p:nvPr/>
        </p:nvSpPr>
        <p:spPr>
          <a:xfrm>
            <a:off x="12722306" y="21688511"/>
            <a:ext cx="1148572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No Activation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 [-5,5]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18C37D-EA7D-5A7D-9793-73224A3044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64119" y="26887237"/>
            <a:ext cx="11447695" cy="40090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2F0324-067C-ECBB-00C5-A8A86E8CB4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913090" y="47497798"/>
            <a:ext cx="2861310" cy="28613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AC1C78-0A33-844A-A737-D8723C6AD0C7}"/>
              </a:ext>
            </a:extLst>
          </p:cNvPr>
          <p:cNvSpPr txBox="1"/>
          <p:nvPr/>
        </p:nvSpPr>
        <p:spPr>
          <a:xfrm>
            <a:off x="13296900" y="47253474"/>
            <a:ext cx="5798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Us:</a:t>
            </a:r>
          </a:p>
          <a:p>
            <a:pPr algn="just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QR code to gain access to all our contact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7263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375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Mohamed Ibrahim 1700755</dc:creator>
  <cp:lastModifiedBy>Metwaly Yahia Metwaly Ali Farag 1701122</cp:lastModifiedBy>
  <cp:revision>44</cp:revision>
  <dcterms:created xsi:type="dcterms:W3CDTF">2022-07-13T18:09:56Z</dcterms:created>
  <dcterms:modified xsi:type="dcterms:W3CDTF">2022-07-18T18:25:18Z</dcterms:modified>
</cp:coreProperties>
</file>