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hyperlink" Target="https://www.kaggle.com/datasets/andrewmvd/leukemia-classification" TargetMode="Externa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513398" y="3888652"/>
            <a:ext cx="9165204" cy="1419664"/>
          </a:xfrm>
        </p:spPr>
        <p:txBody>
          <a:bodyPr anchor="b">
            <a:normAutofit/>
          </a:bodyPr>
          <a:lstStyle/>
          <a:p>
            <a:r>
              <a:rPr lang="en-US" b="1" dirty="0">
                <a:cs typeface="Calibri Light" panose="020F0302020204030204"/>
              </a:rPr>
              <a:t>Leukemia Classification</a:t>
            </a:r>
            <a:endParaRPr lang="en-US" b="1" dirty="0">
              <a:cs typeface="Calibri Light" panose="020F0302020204030204"/>
            </a:endParaRPr>
          </a:p>
        </p:txBody>
      </p:sp>
      <p:sp>
        <p:nvSpPr>
          <p:cNvPr id="3" name="Subtitle 2"/>
          <p:cNvSpPr>
            <a:spLocks noGrp="1"/>
          </p:cNvSpPr>
          <p:nvPr>
            <p:ph type="subTitle" idx="1"/>
          </p:nvPr>
        </p:nvSpPr>
        <p:spPr>
          <a:xfrm>
            <a:off x="2619376" y="5300766"/>
            <a:ext cx="6953250" cy="739073"/>
          </a:xfrm>
        </p:spPr>
        <p:txBody>
          <a:bodyPr anchor="t">
            <a:normAutofit/>
          </a:bodyPr>
          <a:lstStyle/>
          <a:p>
            <a:r>
              <a:rPr lang="en-US" dirty="0">
                <a:cs typeface="Calibri" panose="020F0502020204030204"/>
              </a:rPr>
              <a:t>Neural Network Project</a:t>
            </a: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4366883" y="549929"/>
            <a:ext cx="3458235" cy="320219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4" descr="Blood Smears Free Stock Photo - Public Domain Pictures"/>
          <p:cNvPicPr>
            <a:picLocks noChangeAspect="1"/>
          </p:cNvPicPr>
          <p:nvPr/>
        </p:nvPicPr>
        <p:blipFill rotWithShape="1">
          <a:blip r:embed="rId1"/>
          <a:srcRect l="22293" r="21862" b="1"/>
          <a:stretch>
            <a:fillRect/>
          </a:stretch>
        </p:blipFill>
        <p:spPr>
          <a:xfrm>
            <a:off x="4477712" y="675301"/>
            <a:ext cx="3236576" cy="2897815"/>
          </a:xfrm>
          <a:custGeom>
            <a:avLst/>
            <a:gdLst/>
            <a:ahLst/>
            <a:cxnLst/>
            <a:rect l="l" t="t" r="r" b="b"/>
            <a:pathLst>
              <a:path w="3236576" h="2678356">
                <a:moveTo>
                  <a:pt x="1852211" y="0"/>
                </a:moveTo>
                <a:cubicBezTo>
                  <a:pt x="2065020" y="0"/>
                  <a:pt x="2260881" y="36024"/>
                  <a:pt x="2434448" y="106974"/>
                </a:cubicBezTo>
                <a:cubicBezTo>
                  <a:pt x="2597110" y="173517"/>
                  <a:pt x="2739977" y="270643"/>
                  <a:pt x="2859090" y="395597"/>
                </a:cubicBezTo>
                <a:cubicBezTo>
                  <a:pt x="3102529" y="651072"/>
                  <a:pt x="3236576" y="1014131"/>
                  <a:pt x="3236576" y="1417925"/>
                </a:cubicBezTo>
                <a:cubicBezTo>
                  <a:pt x="3236576" y="1579026"/>
                  <a:pt x="3184694" y="1708324"/>
                  <a:pt x="3068427" y="1837191"/>
                </a:cubicBezTo>
                <a:cubicBezTo>
                  <a:pt x="2946813" y="1971994"/>
                  <a:pt x="2764077" y="2096154"/>
                  <a:pt x="2570578" y="2227590"/>
                </a:cubicBezTo>
                <a:cubicBezTo>
                  <a:pt x="2534878" y="2251811"/>
                  <a:pt x="2497998" y="2276888"/>
                  <a:pt x="2461118" y="2302270"/>
                </a:cubicBezTo>
                <a:cubicBezTo>
                  <a:pt x="2131001" y="2529427"/>
                  <a:pt x="1890063" y="2678356"/>
                  <a:pt x="1561683" y="2678356"/>
                </a:cubicBezTo>
                <a:cubicBezTo>
                  <a:pt x="1061333" y="2678356"/>
                  <a:pt x="706977" y="2495543"/>
                  <a:pt x="376860" y="2067039"/>
                </a:cubicBezTo>
                <a:cubicBezTo>
                  <a:pt x="333659" y="2010953"/>
                  <a:pt x="291432" y="1959945"/>
                  <a:pt x="250592" y="1910648"/>
                </a:cubicBezTo>
                <a:cubicBezTo>
                  <a:pt x="81332" y="1706243"/>
                  <a:pt x="0" y="1599944"/>
                  <a:pt x="0" y="1417925"/>
                </a:cubicBezTo>
                <a:cubicBezTo>
                  <a:pt x="0" y="1237191"/>
                  <a:pt x="50979" y="1058657"/>
                  <a:pt x="151411" y="887282"/>
                </a:cubicBezTo>
                <a:cubicBezTo>
                  <a:pt x="249689" y="719635"/>
                  <a:pt x="390195" y="566180"/>
                  <a:pt x="568972" y="431316"/>
                </a:cubicBezTo>
                <a:cubicBezTo>
                  <a:pt x="744691" y="298716"/>
                  <a:pt x="953401" y="189359"/>
                  <a:pt x="1172669" y="115107"/>
                </a:cubicBezTo>
                <a:cubicBezTo>
                  <a:pt x="1397840" y="38716"/>
                  <a:pt x="1626554" y="0"/>
                  <a:pt x="1852211" y="0"/>
                </a:cubicBezTo>
                <a:close/>
              </a:path>
            </a:pathLst>
          </a:custGeom>
        </p:spPr>
      </p:pic>
      <p:sp>
        <p:nvSpPr>
          <p:cNvPr id="13" name="Freeform: Shape 12"/>
          <p:cNvSpPr>
            <a:spLocks noGrp="1" noRot="1" noChangeAspect="1" noMove="1" noResize="1" noEditPoints="1" noAdjustHandles="1" noChangeArrowheads="1" noChangeShapeType="1" noTextEdit="1"/>
          </p:cNvSpPr>
          <p:nvPr/>
        </p:nvSpPr>
        <p:spPr>
          <a:xfrm>
            <a:off x="4477712" y="675301"/>
            <a:ext cx="3236576" cy="2897815"/>
          </a:xfrm>
          <a:custGeom>
            <a:avLst/>
            <a:gdLst>
              <a:gd name="connsiteX0" fmla="*/ 1827004 w 3236576"/>
              <a:gd name="connsiteY0" fmla="*/ 92602 h 2678356"/>
              <a:gd name="connsiteX1" fmla="*/ 1197590 w 3236576"/>
              <a:gd name="connsiteY1" fmla="*/ 199218 h 2678356"/>
              <a:gd name="connsiteX2" fmla="*/ 638426 w 3236576"/>
              <a:gd name="connsiteY2" fmla="*/ 492101 h 2678356"/>
              <a:gd name="connsiteX3" fmla="*/ 251668 w 3236576"/>
              <a:gd name="connsiteY3" fmla="*/ 914431 h 2678356"/>
              <a:gd name="connsiteX4" fmla="*/ 111426 w 3236576"/>
              <a:gd name="connsiteY4" fmla="*/ 1405930 h 2678356"/>
              <a:gd name="connsiteX5" fmla="*/ 343532 w 3236576"/>
              <a:gd name="connsiteY5" fmla="*/ 1862306 h 2678356"/>
              <a:gd name="connsiteX6" fmla="*/ 460486 w 3236576"/>
              <a:gd name="connsiteY6" fmla="*/ 2007161 h 2678356"/>
              <a:gd name="connsiteX7" fmla="*/ 1557908 w 3236576"/>
              <a:gd name="connsiteY7" fmla="*/ 2573382 h 2678356"/>
              <a:gd name="connsiteX8" fmla="*/ 2390993 w 3236576"/>
              <a:gd name="connsiteY8" fmla="*/ 2225039 h 2678356"/>
              <a:gd name="connsiteX9" fmla="*/ 2492379 w 3236576"/>
              <a:gd name="connsiteY9" fmla="*/ 2155868 h 2678356"/>
              <a:gd name="connsiteX10" fmla="*/ 2953503 w 3236576"/>
              <a:gd name="connsiteY10" fmla="*/ 1794268 h 2678356"/>
              <a:gd name="connsiteX11" fmla="*/ 3109248 w 3236576"/>
              <a:gd name="connsiteY11" fmla="*/ 1405930 h 2678356"/>
              <a:gd name="connsiteX12" fmla="*/ 2759609 w 3236576"/>
              <a:gd name="connsiteY12" fmla="*/ 459017 h 2678356"/>
              <a:gd name="connsiteX13" fmla="*/ 2366291 w 3236576"/>
              <a:gd name="connsiteY13" fmla="*/ 191684 h 2678356"/>
              <a:gd name="connsiteX14" fmla="*/ 1827004 w 3236576"/>
              <a:gd name="connsiteY14" fmla="*/ 92602 h 2678356"/>
              <a:gd name="connsiteX15" fmla="*/ 1852211 w 3236576"/>
              <a:gd name="connsiteY15" fmla="*/ 0 h 2678356"/>
              <a:gd name="connsiteX16" fmla="*/ 2434448 w 3236576"/>
              <a:gd name="connsiteY16" fmla="*/ 106974 h 2678356"/>
              <a:gd name="connsiteX17" fmla="*/ 2859090 w 3236576"/>
              <a:gd name="connsiteY17" fmla="*/ 395597 h 2678356"/>
              <a:gd name="connsiteX18" fmla="*/ 3236576 w 3236576"/>
              <a:gd name="connsiteY18" fmla="*/ 1417925 h 2678356"/>
              <a:gd name="connsiteX19" fmla="*/ 3068427 w 3236576"/>
              <a:gd name="connsiteY19" fmla="*/ 1837191 h 2678356"/>
              <a:gd name="connsiteX20" fmla="*/ 2570578 w 3236576"/>
              <a:gd name="connsiteY20" fmla="*/ 2227590 h 2678356"/>
              <a:gd name="connsiteX21" fmla="*/ 2461118 w 3236576"/>
              <a:gd name="connsiteY21" fmla="*/ 2302270 h 2678356"/>
              <a:gd name="connsiteX22" fmla="*/ 1561683 w 3236576"/>
              <a:gd name="connsiteY22" fmla="*/ 2678356 h 2678356"/>
              <a:gd name="connsiteX23" fmla="*/ 376860 w 3236576"/>
              <a:gd name="connsiteY23" fmla="*/ 2067039 h 2678356"/>
              <a:gd name="connsiteX24" fmla="*/ 250592 w 3236576"/>
              <a:gd name="connsiteY24" fmla="*/ 1910648 h 2678356"/>
              <a:gd name="connsiteX25" fmla="*/ 0 w 3236576"/>
              <a:gd name="connsiteY25" fmla="*/ 1417925 h 2678356"/>
              <a:gd name="connsiteX26" fmla="*/ 151411 w 3236576"/>
              <a:gd name="connsiteY26" fmla="*/ 887282 h 2678356"/>
              <a:gd name="connsiteX27" fmla="*/ 568972 w 3236576"/>
              <a:gd name="connsiteY27" fmla="*/ 431316 h 2678356"/>
              <a:gd name="connsiteX28" fmla="*/ 1172669 w 3236576"/>
              <a:gd name="connsiteY28" fmla="*/ 115107 h 2678356"/>
              <a:gd name="connsiteX29" fmla="*/ 1852211 w 3236576"/>
              <a:gd name="connsiteY29" fmla="*/ 0 h 267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36576" h="2678356">
                <a:moveTo>
                  <a:pt x="1827004" y="92602"/>
                </a:moveTo>
                <a:cubicBezTo>
                  <a:pt x="1617993" y="92602"/>
                  <a:pt x="1406151" y="128462"/>
                  <a:pt x="1197590" y="199218"/>
                </a:cubicBezTo>
                <a:cubicBezTo>
                  <a:pt x="994497" y="267993"/>
                  <a:pt x="801183" y="369283"/>
                  <a:pt x="638426" y="492101"/>
                </a:cubicBezTo>
                <a:cubicBezTo>
                  <a:pt x="472837" y="617016"/>
                  <a:pt x="342696" y="759151"/>
                  <a:pt x="251668" y="914431"/>
                </a:cubicBezTo>
                <a:cubicBezTo>
                  <a:pt x="158645" y="1073165"/>
                  <a:pt x="111426" y="1238528"/>
                  <a:pt x="111426" y="1405930"/>
                </a:cubicBezTo>
                <a:cubicBezTo>
                  <a:pt x="111426" y="1574522"/>
                  <a:pt x="186758" y="1672980"/>
                  <a:pt x="343532" y="1862306"/>
                </a:cubicBezTo>
                <a:cubicBezTo>
                  <a:pt x="381359" y="1907967"/>
                  <a:pt x="420472" y="1955212"/>
                  <a:pt x="460486" y="2007161"/>
                </a:cubicBezTo>
                <a:cubicBezTo>
                  <a:pt x="766251" y="2404054"/>
                  <a:pt x="1094467" y="2573382"/>
                  <a:pt x="1557908" y="2573382"/>
                </a:cubicBezTo>
                <a:cubicBezTo>
                  <a:pt x="1862063" y="2573382"/>
                  <a:pt x="2085228" y="2435439"/>
                  <a:pt x="2390993" y="2225039"/>
                </a:cubicBezTo>
                <a:cubicBezTo>
                  <a:pt x="2425153" y="2201529"/>
                  <a:pt x="2459313" y="2178302"/>
                  <a:pt x="2492379" y="2155868"/>
                </a:cubicBezTo>
                <a:cubicBezTo>
                  <a:pt x="2671604" y="2034127"/>
                  <a:pt x="2840860" y="1919127"/>
                  <a:pt x="2953503" y="1794268"/>
                </a:cubicBezTo>
                <a:cubicBezTo>
                  <a:pt x="3061193" y="1674907"/>
                  <a:pt x="3109248" y="1555147"/>
                  <a:pt x="3109248" y="1405930"/>
                </a:cubicBezTo>
                <a:cubicBezTo>
                  <a:pt x="3109248" y="1031923"/>
                  <a:pt x="2985089" y="695646"/>
                  <a:pt x="2759609" y="459017"/>
                </a:cubicBezTo>
                <a:cubicBezTo>
                  <a:pt x="2649282" y="343280"/>
                  <a:pt x="2516954" y="253319"/>
                  <a:pt x="2366291" y="191684"/>
                </a:cubicBezTo>
                <a:cubicBezTo>
                  <a:pt x="2205527" y="125969"/>
                  <a:pt x="2024114" y="92602"/>
                  <a:pt x="1827004" y="92602"/>
                </a:cubicBezTo>
                <a:close/>
                <a:moveTo>
                  <a:pt x="1852211" y="0"/>
                </a:moveTo>
                <a:cubicBezTo>
                  <a:pt x="2065020" y="0"/>
                  <a:pt x="2260881" y="36024"/>
                  <a:pt x="2434448" y="106974"/>
                </a:cubicBezTo>
                <a:cubicBezTo>
                  <a:pt x="2597110" y="173517"/>
                  <a:pt x="2739977" y="270643"/>
                  <a:pt x="2859090" y="395597"/>
                </a:cubicBezTo>
                <a:cubicBezTo>
                  <a:pt x="3102529" y="651072"/>
                  <a:pt x="3236576" y="1014131"/>
                  <a:pt x="3236576" y="1417925"/>
                </a:cubicBezTo>
                <a:cubicBezTo>
                  <a:pt x="3236576" y="1579026"/>
                  <a:pt x="3184694" y="1708324"/>
                  <a:pt x="3068427" y="1837191"/>
                </a:cubicBezTo>
                <a:cubicBezTo>
                  <a:pt x="2946813" y="1971994"/>
                  <a:pt x="2764077" y="2096154"/>
                  <a:pt x="2570578" y="2227590"/>
                </a:cubicBezTo>
                <a:cubicBezTo>
                  <a:pt x="2534878" y="2251811"/>
                  <a:pt x="2497998" y="2276888"/>
                  <a:pt x="2461118" y="2302270"/>
                </a:cubicBezTo>
                <a:cubicBezTo>
                  <a:pt x="2131001" y="2529427"/>
                  <a:pt x="1890063" y="2678356"/>
                  <a:pt x="1561683" y="2678356"/>
                </a:cubicBezTo>
                <a:cubicBezTo>
                  <a:pt x="1061333" y="2678356"/>
                  <a:pt x="706977" y="2495543"/>
                  <a:pt x="376860" y="2067039"/>
                </a:cubicBezTo>
                <a:cubicBezTo>
                  <a:pt x="333659" y="2010953"/>
                  <a:pt x="291432" y="1959945"/>
                  <a:pt x="250592" y="1910648"/>
                </a:cubicBezTo>
                <a:cubicBezTo>
                  <a:pt x="81332" y="1706243"/>
                  <a:pt x="0" y="1599944"/>
                  <a:pt x="0" y="1417925"/>
                </a:cubicBezTo>
                <a:cubicBezTo>
                  <a:pt x="0" y="1237191"/>
                  <a:pt x="50979" y="1058657"/>
                  <a:pt x="151411" y="887282"/>
                </a:cubicBezTo>
                <a:cubicBezTo>
                  <a:pt x="249689" y="719635"/>
                  <a:pt x="390195" y="566180"/>
                  <a:pt x="568972" y="431316"/>
                </a:cubicBezTo>
                <a:cubicBezTo>
                  <a:pt x="744691" y="298716"/>
                  <a:pt x="953401" y="189359"/>
                  <a:pt x="1172669" y="115107"/>
                </a:cubicBezTo>
                <a:cubicBezTo>
                  <a:pt x="1397840" y="38716"/>
                  <a:pt x="1626554" y="0"/>
                  <a:pt x="1852211"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p:cNvPicPr>
            <a:picLocks noChangeAspect="1"/>
          </p:cNvPicPr>
          <p:nvPr/>
        </p:nvPicPr>
        <p:blipFill rotWithShape="1">
          <a:blip r:embed="rId1"/>
          <a:srcRect l="40475" r="4858" b="1"/>
          <a:stretch>
            <a:fillRect/>
          </a:stretch>
        </p:blipFill>
        <p:spPr>
          <a:xfrm>
            <a:off x="3523488" y="10"/>
            <a:ext cx="8668512" cy="6857990"/>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484" y="185556"/>
            <a:ext cx="3438144" cy="595030"/>
          </a:xfrm>
        </p:spPr>
        <p:txBody>
          <a:bodyPr anchor="b">
            <a:normAutofit/>
          </a:bodyPr>
          <a:lstStyle/>
          <a:p>
            <a:r>
              <a:rPr lang="en-US" sz="2800" b="1" dirty="0">
                <a:latin typeface="Calibri" panose="020F0502020204030204"/>
                <a:cs typeface="Calibri" panose="020F0502020204030204"/>
              </a:rPr>
              <a:t>Results </a:t>
            </a:r>
            <a:endParaRPr lang="en-US" sz="2800" b="1">
              <a:cs typeface="Calibri Light" panose="020F0302020204030204"/>
            </a:endParaRPr>
          </a:p>
        </p:txBody>
      </p:sp>
      <p:sp>
        <p:nvSpPr>
          <p:cNvPr id="15" name="Rectangle 14"/>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p:cNvSpPr>
            <a:spLocks noGrp="1" noRot="1" noChangeAspect="1" noMove="1" noResize="1" noEditPoints="1" noAdjustHandles="1" noChangeArrowheads="1" noChangeShapeType="1" noTextEdit="1"/>
          </p:cNvSpPr>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p:cNvSpPr>
            <a:spLocks noGrp="1"/>
          </p:cNvSpPr>
          <p:nvPr>
            <p:ph idx="1"/>
          </p:nvPr>
        </p:nvSpPr>
        <p:spPr>
          <a:xfrm>
            <a:off x="371094" y="1073250"/>
            <a:ext cx="7137393" cy="4852062"/>
          </a:xfrm>
        </p:spPr>
        <p:txBody>
          <a:bodyPr anchor="t">
            <a:normAutofit/>
          </a:bodyPr>
          <a:lstStyle/>
          <a:p>
            <a:r>
              <a:rPr lang="en-US" dirty="0">
                <a:cs typeface="Calibri" panose="020F0502020204030204"/>
              </a:rPr>
              <a:t>Finally,  pred all images in </a:t>
            </a:r>
            <a:r>
              <a:rPr lang="en-US" err="1">
                <a:cs typeface="Calibri" panose="020F0502020204030204"/>
              </a:rPr>
              <a:t>predfolder</a:t>
            </a:r>
            <a:r>
              <a:rPr lang="en-US" dirty="0">
                <a:cs typeface="Calibri" panose="020F0502020204030204"/>
              </a:rPr>
              <a:t> Successfully</a:t>
            </a:r>
            <a:endParaRPr lang="en-US" dirty="0">
              <a:cs typeface="Calibri" panose="020F0502020204030204"/>
            </a:endParaRPr>
          </a:p>
          <a:p>
            <a:endParaRPr lang="en-US" dirty="0">
              <a:cs typeface="Calibri" panose="020F0502020204030204"/>
            </a:endParaRPr>
          </a:p>
        </p:txBody>
      </p:sp>
      <p:pic>
        <p:nvPicPr>
          <p:cNvPr id="3" name="Picture 4" descr="Background pattern&#10;&#10;Description automatically generated"/>
          <p:cNvPicPr>
            <a:picLocks noChangeAspect="1"/>
          </p:cNvPicPr>
          <p:nvPr/>
        </p:nvPicPr>
        <p:blipFill>
          <a:blip r:embed="rId2"/>
          <a:stretch>
            <a:fillRect/>
          </a:stretch>
        </p:blipFill>
        <p:spPr>
          <a:xfrm>
            <a:off x="96644" y="1891294"/>
            <a:ext cx="9926442" cy="47202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A picture containing shape&#10;&#10;Description automatically generated"/>
          <p:cNvPicPr>
            <a:picLocks noGrp="1" noChangeAspect="1"/>
          </p:cNvPicPr>
          <p:nvPr>
            <p:ph idx="1"/>
          </p:nvPr>
        </p:nvPicPr>
        <p:blipFill rotWithShape="1">
          <a:blip r:embed="rId1"/>
          <a:srcRect t="7231" r="13818" b="1860"/>
          <a:stretch>
            <a:fillRect/>
          </a:stretch>
        </p:blipFill>
        <p:spPr>
          <a:xfrm>
            <a:off x="3523488" y="10"/>
            <a:ext cx="8668512" cy="6857990"/>
          </a:xfrm>
          <a:prstGeom prst="rect">
            <a:avLst/>
          </a:prstGeom>
        </p:spPr>
      </p:pic>
      <p:sp>
        <p:nvSpPr>
          <p:cNvPr id="41" name="Rectangle 23"/>
          <p:cNvSpPr>
            <a:spLocks noGrp="1" noRot="1" noChangeAspect="1" noMove="1" noResize="1" noEditPoints="1" noAdjustHandles="1" noChangeArrowheads="1" noChangeShapeType="1" noTextEdit="1"/>
          </p:cNvSpPr>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          THANK YOU</a:t>
            </a:r>
            <a:endParaRPr lang="en-US" sz="4800" b="1"/>
          </a:p>
        </p:txBody>
      </p:sp>
      <p:sp>
        <p:nvSpPr>
          <p:cNvPr id="42" name="Rectangle 25"/>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27"/>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p:cNvPicPr>
            <a:picLocks noChangeAspect="1"/>
          </p:cNvPicPr>
          <p:nvPr/>
        </p:nvPicPr>
        <p:blipFill rotWithShape="1">
          <a:blip r:embed="rId1"/>
          <a:srcRect l="39018" r="1" b="1"/>
          <a:stretch>
            <a:fillRect/>
          </a:stretch>
        </p:blipFill>
        <p:spPr>
          <a:xfrm>
            <a:off x="5274520" y="10"/>
            <a:ext cx="6917478" cy="6857990"/>
          </a:xfrm>
          <a:prstGeom prst="rect">
            <a:avLst/>
          </a:prstGeom>
        </p:spPr>
      </p:pic>
      <p:sp>
        <p:nvSpPr>
          <p:cNvPr id="24" name="Rectangle 23"/>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3822189" cy="1899912"/>
          </a:xfrm>
        </p:spPr>
        <p:txBody>
          <a:bodyPr>
            <a:normAutofit/>
          </a:bodyPr>
          <a:lstStyle/>
          <a:p>
            <a:r>
              <a:rPr lang="en-US" sz="4000" b="1">
                <a:cs typeface="Calibri Light" panose="020F0302020204030204"/>
              </a:rPr>
              <a:t>OBJECTIVES</a:t>
            </a:r>
            <a:endParaRPr lang="en-US" sz="4000" b="1">
              <a:cs typeface="Calibri Light" panose="020F0302020204030204"/>
            </a:endParaRPr>
          </a:p>
        </p:txBody>
      </p:sp>
      <p:sp>
        <p:nvSpPr>
          <p:cNvPr id="8" name="Content Placeholder 7"/>
          <p:cNvSpPr>
            <a:spLocks noGrp="1"/>
          </p:cNvSpPr>
          <p:nvPr>
            <p:ph idx="1"/>
          </p:nvPr>
        </p:nvSpPr>
        <p:spPr>
          <a:xfrm>
            <a:off x="838200" y="2434201"/>
            <a:ext cx="3822189" cy="3742762"/>
          </a:xfrm>
        </p:spPr>
        <p:txBody>
          <a:bodyPr vert="horz" lIns="91440" tIns="45720" rIns="91440" bIns="45720" rtlCol="0" anchor="t">
            <a:normAutofit/>
          </a:bodyPr>
          <a:lstStyle/>
          <a:p>
            <a:pPr>
              <a:buFont typeface="Arial" panose="020B0604020202020204"/>
              <a:buChar char="•"/>
            </a:pPr>
            <a:r>
              <a:rPr lang="en-US" sz="1900" dirty="0">
                <a:ea typeface="+mn-lt"/>
                <a:cs typeface="+mn-lt"/>
              </a:rPr>
              <a:t>Introduction</a:t>
            </a:r>
            <a:endParaRPr lang="en-US" sz="1900" dirty="0">
              <a:cs typeface="Calibri" panose="020F0502020204030204"/>
            </a:endParaRPr>
          </a:p>
          <a:p>
            <a:pPr>
              <a:buFont typeface="Arial" panose="020B0604020202020204"/>
              <a:buChar char="•"/>
            </a:pPr>
            <a:r>
              <a:rPr lang="en-US" sz="1900" dirty="0">
                <a:ea typeface="+mn-lt"/>
                <a:cs typeface="+mn-lt"/>
              </a:rPr>
              <a:t>Leukemia Classification Project Overview</a:t>
            </a:r>
            <a:endParaRPr lang="en-US" sz="1900" dirty="0">
              <a:cs typeface="Calibri" panose="020F0502020204030204"/>
            </a:endParaRPr>
          </a:p>
          <a:p>
            <a:pPr>
              <a:buFont typeface="Arial" panose="020B0604020202020204"/>
              <a:buChar char="•"/>
            </a:pPr>
            <a:r>
              <a:rPr lang="en-US" sz="1900" dirty="0">
                <a:ea typeface="+mn-lt"/>
                <a:cs typeface="+mn-lt"/>
              </a:rPr>
              <a:t>Dataset Description</a:t>
            </a:r>
            <a:endParaRPr lang="en-US" sz="1900" dirty="0">
              <a:cs typeface="Calibri" panose="020F0502020204030204"/>
            </a:endParaRPr>
          </a:p>
          <a:p>
            <a:pPr>
              <a:buFont typeface="Arial" panose="020B0604020202020204"/>
              <a:buChar char="•"/>
            </a:pPr>
            <a:r>
              <a:rPr lang="en-US" sz="1900" dirty="0">
                <a:ea typeface="+mn-lt"/>
                <a:cs typeface="+mn-lt"/>
              </a:rPr>
              <a:t>Preprocessing Steps</a:t>
            </a:r>
            <a:endParaRPr lang="en-US" sz="1900" dirty="0">
              <a:cs typeface="Calibri" panose="020F0502020204030204"/>
            </a:endParaRPr>
          </a:p>
          <a:p>
            <a:pPr>
              <a:buFont typeface="Arial" panose="020B0604020202020204"/>
              <a:buChar char="•"/>
            </a:pPr>
            <a:r>
              <a:rPr lang="en-US" sz="1900" dirty="0">
                <a:ea typeface="+mn-lt"/>
                <a:cs typeface="+mn-lt"/>
              </a:rPr>
              <a:t>Model Development</a:t>
            </a:r>
            <a:endParaRPr lang="en-US" sz="1900" dirty="0">
              <a:cs typeface="Calibri" panose="020F0502020204030204"/>
            </a:endParaRPr>
          </a:p>
          <a:p>
            <a:pPr>
              <a:buFont typeface="Arial" panose="020B0604020202020204"/>
              <a:buChar char="•"/>
            </a:pPr>
            <a:r>
              <a:rPr lang="en-US" sz="1900" dirty="0">
                <a:ea typeface="+mn-lt"/>
                <a:cs typeface="+mn-lt"/>
              </a:rPr>
              <a:t>Training and Evaluation</a:t>
            </a:r>
            <a:endParaRPr lang="en-US" sz="1900" dirty="0">
              <a:cs typeface="Calibri" panose="020F0502020204030204"/>
            </a:endParaRPr>
          </a:p>
          <a:p>
            <a:pPr>
              <a:buFont typeface="Arial" panose="020B0604020202020204"/>
              <a:buChar char="•"/>
            </a:pPr>
            <a:r>
              <a:rPr lang="en-US" sz="1900" dirty="0">
                <a:ea typeface="+mn-lt"/>
                <a:cs typeface="+mn-lt"/>
              </a:rPr>
              <a:t>Results and Discussion</a:t>
            </a:r>
            <a:endParaRPr lang="en-US" sz="1900" dirty="0">
              <a:cs typeface="Calibri" panose="020F0502020204030204"/>
            </a:endParaRPr>
          </a:p>
          <a:p>
            <a:pPr>
              <a:buFont typeface="Arial" panose="020B0604020202020204"/>
              <a:buChar char="•"/>
            </a:pPr>
            <a:r>
              <a:rPr lang="en-US" sz="1900" dirty="0">
                <a:cs typeface="Calibri" panose="020F0502020204030204"/>
              </a:rPr>
              <a:t>Thank you</a:t>
            </a:r>
            <a:endParaRPr lang="en-US" sz="1900" dirty="0">
              <a:cs typeface="Calibri" panose="020F0502020204030204"/>
            </a:endParaRPr>
          </a:p>
          <a:p>
            <a:pPr marL="0" indent="0">
              <a:buNone/>
            </a:pPr>
            <a:endParaRPr lang="en-US" sz="190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p:cNvPicPr>
            <a:picLocks noChangeAspect="1"/>
          </p:cNvPicPr>
          <p:nvPr/>
        </p:nvPicPr>
        <p:blipFill rotWithShape="1">
          <a:blip r:embed="rId1"/>
          <a:srcRect l="39018" r="1" b="1"/>
          <a:stretch>
            <a:fillRect/>
          </a:stretch>
        </p:blipFill>
        <p:spPr>
          <a:xfrm>
            <a:off x="5077843" y="10"/>
            <a:ext cx="7114155" cy="6857990"/>
          </a:xfrm>
          <a:prstGeom prst="rect">
            <a:avLst/>
          </a:prstGeom>
        </p:spPr>
      </p:pic>
      <p:sp>
        <p:nvSpPr>
          <p:cNvPr id="24" name="Rectangle 23"/>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3822189" cy="1899912"/>
          </a:xfrm>
        </p:spPr>
        <p:txBody>
          <a:bodyPr>
            <a:normAutofit/>
          </a:bodyPr>
          <a:lstStyle/>
          <a:p>
            <a:pPr marL="285750" indent="-285750">
              <a:spcBef>
                <a:spcPts val="1000"/>
              </a:spcBef>
              <a:buFont typeface="Arial,Sans-Serif"/>
              <a:buChar char="•"/>
            </a:pPr>
            <a:r>
              <a:rPr lang="en-US" sz="4000" b="1">
                <a:latin typeface="Calibri" panose="020F0502020204030204"/>
                <a:cs typeface="Calibri" panose="020F0502020204030204"/>
              </a:rPr>
              <a:t>Introduction</a:t>
            </a:r>
            <a:endParaRPr lang="en-US" sz="4000" b="1">
              <a:latin typeface="Calibri" panose="020F0502020204030204"/>
              <a:cs typeface="Calibri" panose="020F0502020204030204"/>
            </a:endParaRPr>
          </a:p>
          <a:p>
            <a:endParaRPr lang="en-US" sz="4000">
              <a:cs typeface="Calibri Light" panose="020F0302020204030204"/>
            </a:endParaRPr>
          </a:p>
        </p:txBody>
      </p:sp>
      <p:sp>
        <p:nvSpPr>
          <p:cNvPr id="8" name="Content Placeholder 7"/>
          <p:cNvSpPr>
            <a:spLocks noGrp="1"/>
          </p:cNvSpPr>
          <p:nvPr>
            <p:ph idx="1"/>
          </p:nvPr>
        </p:nvSpPr>
        <p:spPr>
          <a:xfrm>
            <a:off x="560294" y="2265512"/>
            <a:ext cx="5113871" cy="3445287"/>
          </a:xfrm>
        </p:spPr>
        <p:txBody>
          <a:bodyPr vert="horz" lIns="91440" tIns="45720" rIns="91440" bIns="45720" rtlCol="0" anchor="t">
            <a:noAutofit/>
          </a:bodyPr>
          <a:lstStyle/>
          <a:p>
            <a:r>
              <a:rPr lang="en-US" sz="1800" dirty="0">
                <a:latin typeface="Arial" panose="020B0604020202020204"/>
                <a:ea typeface="+mn-lt"/>
                <a:cs typeface="+mn-lt"/>
              </a:rPr>
              <a:t>Leukemia is a type of blood cancer that affects a significant number of people worldwide. Detecting leukemia at an early stage is crucial for effective treatment and management of the disease. One way to do this is by examining blood cells under a microscope and identifying any abnormal cells. However, this process can be time-consuming and subject to human error.</a:t>
            </a:r>
            <a:endParaRPr lang="en-US" sz="1800">
              <a:latin typeface="Arial" panose="020B0604020202020204"/>
              <a:cs typeface="Calibri" panose="020F0502020204030204"/>
            </a:endParaRPr>
          </a:p>
          <a:p>
            <a:pPr marL="0" indent="0">
              <a:buNone/>
            </a:pPr>
            <a:endParaRPr lang="en-US" sz="1800" dirty="0">
              <a:latin typeface="Arial" panose="020B0604020202020204"/>
              <a:ea typeface="+mn-lt"/>
              <a:cs typeface="+mn-lt"/>
            </a:endParaRPr>
          </a:p>
          <a:p>
            <a:endParaRPr lang="en-US" sz="1800" dirty="0">
              <a:latin typeface="Arial" panose="020B0604020202020204"/>
              <a:ea typeface="+mn-lt"/>
              <a:cs typeface="+mn-lt"/>
            </a:endParaRPr>
          </a:p>
          <a:p>
            <a:endParaRPr lang="en-US" sz="1800" dirty="0">
              <a:latin typeface="Arial" panose="020B060402020202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p:cNvPicPr>
            <a:picLocks noChangeAspect="1"/>
          </p:cNvPicPr>
          <p:nvPr/>
        </p:nvPicPr>
        <p:blipFill rotWithShape="1">
          <a:blip r:embed="rId1"/>
          <a:srcRect l="39018" r="1" b="1"/>
          <a:stretch>
            <a:fillRect/>
          </a:stretch>
        </p:blipFill>
        <p:spPr>
          <a:xfrm>
            <a:off x="5175908" y="10"/>
            <a:ext cx="7016090" cy="6857990"/>
          </a:xfrm>
          <a:prstGeom prst="rect">
            <a:avLst/>
          </a:prstGeom>
        </p:spPr>
      </p:pic>
      <p:sp>
        <p:nvSpPr>
          <p:cNvPr id="24" name="Rectangle 23"/>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13371" y="151393"/>
            <a:ext cx="3822189" cy="1899912"/>
          </a:xfrm>
        </p:spPr>
        <p:txBody>
          <a:bodyPr>
            <a:normAutofit/>
          </a:bodyPr>
          <a:lstStyle/>
          <a:p>
            <a:pPr marL="285750" indent="-285750">
              <a:spcBef>
                <a:spcPts val="1000"/>
              </a:spcBef>
              <a:buFont typeface="Arial,Sans-Serif"/>
              <a:buChar char="•"/>
            </a:pPr>
            <a:r>
              <a:rPr lang="en-US" sz="3400" b="1">
                <a:latin typeface="Calibri" panose="020F0502020204030204"/>
                <a:cs typeface="Calibri" panose="020F0502020204030204"/>
              </a:rPr>
              <a:t>Leukemia Classification Project Overview</a:t>
            </a:r>
            <a:endParaRPr lang="en-US" sz="3400" b="1">
              <a:latin typeface="Calibri" panose="020F0502020204030204"/>
              <a:cs typeface="Calibri" panose="020F0502020204030204"/>
            </a:endParaRPr>
          </a:p>
          <a:p>
            <a:endParaRPr lang="en-US" sz="3400" b="1">
              <a:cs typeface="Calibri Light" panose="020F0302020204030204"/>
            </a:endParaRPr>
          </a:p>
        </p:txBody>
      </p:sp>
      <p:sp>
        <p:nvSpPr>
          <p:cNvPr id="8" name="Content Placeholder 7"/>
          <p:cNvSpPr>
            <a:spLocks noGrp="1"/>
          </p:cNvSpPr>
          <p:nvPr>
            <p:ph idx="1"/>
          </p:nvPr>
        </p:nvSpPr>
        <p:spPr>
          <a:xfrm>
            <a:off x="57615" y="1876640"/>
            <a:ext cx="5271847" cy="4151640"/>
          </a:xfrm>
        </p:spPr>
        <p:txBody>
          <a:bodyPr vert="horz" lIns="91440" tIns="45720" rIns="91440" bIns="45720" rtlCol="0" anchor="t">
            <a:normAutofit/>
          </a:bodyPr>
          <a:lstStyle/>
          <a:p>
            <a:r>
              <a:rPr lang="en-US" sz="1800" dirty="0">
                <a:latin typeface="Arial Nova"/>
                <a:ea typeface="+mn-lt"/>
                <a:cs typeface="+mn-lt"/>
              </a:rPr>
              <a:t>The Leukemia Classification Project is an artificial intelligence project that aims to develop a deep learning model  with (CNN)capable of accurately classifying microscopic images of blood cells into two categories: leukemia (ALL) and normal (Hem). </a:t>
            </a:r>
            <a:endParaRPr lang="en-US" dirty="0"/>
          </a:p>
          <a:p>
            <a:pPr marL="285750" indent="-285750">
              <a:buFont typeface="Arial,Sans-Serif" panose="020B0604020202020204" pitchFamily="34" charset="0"/>
              <a:buChar char="•"/>
            </a:pPr>
            <a:r>
              <a:rPr lang="en-US" sz="2400" b="1" dirty="0">
                <a:latin typeface="Calibri" panose="020F0502020204030204"/>
                <a:ea typeface="+mn-lt"/>
                <a:cs typeface="+mn-lt"/>
              </a:rPr>
              <a:t>Leukemia Classification Objective:</a:t>
            </a:r>
            <a:endParaRPr lang="en-US" sz="2400" b="1" dirty="0">
              <a:latin typeface="Calibri" panose="020F0502020204030204"/>
              <a:ea typeface="+mn-lt"/>
              <a:cs typeface="+mn-lt"/>
            </a:endParaRPr>
          </a:p>
          <a:p>
            <a:r>
              <a:rPr lang="en-US" sz="1800" dirty="0">
                <a:latin typeface="Arial Nova"/>
                <a:ea typeface="+mn-lt"/>
                <a:cs typeface="+mn-lt"/>
              </a:rPr>
              <a:t>The project is important as it can aid medical professionals in accurately and quickly diagnosing leukemia, a type of cancer that affects blood cells. The project utilizes machine learning and computer vision techniques to classify blood cells images with high accuracy.</a:t>
            </a:r>
            <a:endParaRPr lang="en-US" sz="1800" dirty="0">
              <a:latin typeface="Arial Nova"/>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p:cNvPicPr>
            <a:picLocks noChangeAspect="1"/>
          </p:cNvPicPr>
          <p:nvPr/>
        </p:nvPicPr>
        <p:blipFill rotWithShape="1">
          <a:blip r:embed="rId1"/>
          <a:srcRect l="40475" r="4858" b="1"/>
          <a:stretch>
            <a:fillRect/>
          </a:stretch>
        </p:blipFill>
        <p:spPr>
          <a:xfrm>
            <a:off x="6134732" y="10"/>
            <a:ext cx="6057268" cy="6857990"/>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6558" y="27580"/>
            <a:ext cx="3438144" cy="1124712"/>
          </a:xfrm>
        </p:spPr>
        <p:txBody>
          <a:bodyPr anchor="b">
            <a:normAutofit/>
          </a:bodyPr>
          <a:lstStyle/>
          <a:p>
            <a:pPr marL="285750" indent="-285750">
              <a:spcBef>
                <a:spcPts val="1000"/>
              </a:spcBef>
              <a:buFont typeface="Arial,Sans-Serif"/>
              <a:buChar char="•"/>
            </a:pPr>
            <a:r>
              <a:rPr lang="en-US" sz="2400" b="1" dirty="0">
                <a:latin typeface="Calibri" panose="020F0502020204030204"/>
                <a:cs typeface="Calibri" panose="020F0502020204030204"/>
              </a:rPr>
              <a:t>Dataset Description</a:t>
            </a:r>
            <a:endParaRPr lang="en-US" sz="2400" b="1" dirty="0">
              <a:latin typeface="Calibri" panose="020F0502020204030204"/>
              <a:cs typeface="Calibri" panose="020F0502020204030204"/>
            </a:endParaRPr>
          </a:p>
          <a:p>
            <a:endParaRPr lang="en-US" sz="2400" b="1" dirty="0">
              <a:cs typeface="Calibri Light" panose="020F0302020204030204"/>
            </a:endParaRPr>
          </a:p>
        </p:txBody>
      </p:sp>
      <p:sp>
        <p:nvSpPr>
          <p:cNvPr id="15" name="Rectangle 14"/>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p:cNvSpPr>
            <a:spLocks noGrp="1" noRot="1" noChangeAspect="1" noMove="1" noResize="1" noEditPoints="1" noAdjustHandles="1" noChangeArrowheads="1" noChangeShapeType="1" noTextEdit="1"/>
          </p:cNvSpPr>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p:cNvSpPr>
            <a:spLocks noGrp="1"/>
          </p:cNvSpPr>
          <p:nvPr>
            <p:ph idx="1"/>
          </p:nvPr>
        </p:nvSpPr>
        <p:spPr>
          <a:xfrm>
            <a:off x="371094" y="1565761"/>
            <a:ext cx="6998003" cy="5000746"/>
          </a:xfrm>
        </p:spPr>
        <p:txBody>
          <a:bodyPr anchor="t">
            <a:normAutofit lnSpcReduction="10000"/>
          </a:bodyPr>
          <a:lstStyle/>
          <a:p>
            <a:r>
              <a:rPr lang="en-US" sz="2400" dirty="0">
                <a:latin typeface="Arial" panose="020B0604020202020204"/>
                <a:cs typeface="Calibri" panose="020F0502020204030204"/>
              </a:rPr>
              <a:t>The Dataset that we worked in the project is: </a:t>
            </a:r>
            <a:r>
              <a:rPr lang="en-US" sz="2400" b="1" dirty="0">
                <a:latin typeface="Arial" panose="020B0604020202020204"/>
                <a:cs typeface="Calibri Light" panose="020F0302020204030204"/>
              </a:rPr>
              <a:t>Leukemia Classification</a:t>
            </a:r>
            <a:endParaRPr lang="en-US" sz="2400" b="1" dirty="0">
              <a:latin typeface="Arial" panose="020B0604020202020204"/>
              <a:cs typeface="Calibri Light" panose="020F0302020204030204"/>
            </a:endParaRPr>
          </a:p>
          <a:p>
            <a:pPr marL="0" indent="0">
              <a:buNone/>
            </a:pPr>
            <a:endParaRPr lang="en-US" sz="2400" b="1" dirty="0">
              <a:latin typeface="Arial" panose="020B0604020202020204"/>
              <a:cs typeface="Calibri Light" panose="020F0302020204030204"/>
            </a:endParaRPr>
          </a:p>
          <a:p>
            <a:pPr marL="0" indent="0">
              <a:buNone/>
            </a:pPr>
            <a:endParaRPr lang="en-US" sz="2400" b="1" dirty="0">
              <a:latin typeface="Arial" panose="020B0604020202020204"/>
              <a:cs typeface="Calibri Light" panose="020F0302020204030204"/>
            </a:endParaRPr>
          </a:p>
          <a:p>
            <a:r>
              <a:rPr lang="en-US" sz="2400" i="1" u="sng" dirty="0">
                <a:latin typeface="Arial" panose="020B0604020202020204"/>
                <a:cs typeface="Calibri Light" panose="020F0302020204030204"/>
              </a:rPr>
              <a:t>We can download it easily through this link:</a:t>
            </a:r>
            <a:endParaRPr lang="en-US" sz="2400" i="1" u="sng" dirty="0">
              <a:latin typeface="Arial" panose="020B0604020202020204"/>
              <a:cs typeface="Calibri Light" panose="020F0302020204030204"/>
            </a:endParaRPr>
          </a:p>
          <a:p>
            <a:r>
              <a:rPr lang="en-US" sz="2400" dirty="0">
                <a:latin typeface="Arial" panose="020B0604020202020204"/>
                <a:ea typeface="+mn-lt"/>
                <a:cs typeface="+mn-lt"/>
                <a:hlinkClick r:id="rId2"/>
              </a:rPr>
              <a:t>https://www.kaggle.com/datasets/andrewmvd/leukemia-classification</a:t>
            </a:r>
            <a:endParaRPr lang="en-US" sz="2400" dirty="0">
              <a:latin typeface="Arial" panose="020B0604020202020204"/>
              <a:cs typeface="Calibri" panose="020F0502020204030204"/>
            </a:endParaRPr>
          </a:p>
          <a:p>
            <a:endParaRPr lang="en-US" sz="2400" dirty="0">
              <a:solidFill>
                <a:srgbClr val="000000"/>
              </a:solidFill>
              <a:latin typeface="Arial" panose="020B0604020202020204"/>
              <a:ea typeface="+mn-lt"/>
              <a:cs typeface="+mn-lt"/>
            </a:endParaRPr>
          </a:p>
          <a:p>
            <a:r>
              <a:rPr lang="en-US" sz="2400" dirty="0">
                <a:solidFill>
                  <a:srgbClr val="374151"/>
                </a:solidFill>
                <a:latin typeface="Arial" panose="020B0604020202020204"/>
                <a:ea typeface="+mn-lt"/>
                <a:cs typeface="+mn-lt"/>
              </a:rPr>
              <a:t>The dataset includes images of animal blood samples (i.e., containing blood cells) as well as samples of live and dead cells.</a:t>
            </a:r>
            <a:endParaRPr lang="en-US" sz="2400">
              <a:solidFill>
                <a:srgbClr val="000000"/>
              </a:solidFill>
              <a:latin typeface="Arial" panose="020B0604020202020204"/>
              <a:ea typeface="+mn-lt"/>
              <a:cs typeface="+mn-lt"/>
            </a:endParaRPr>
          </a:p>
          <a:p>
            <a:pPr marL="0" indent="0" algn="r">
              <a:buNone/>
            </a:pPr>
            <a:br>
              <a:rPr lang="en-US" dirty="0"/>
            </a:br>
            <a:endParaRPr lang="en-US" sz="2400" dirty="0">
              <a:latin typeface="Arial" panose="020B0604020202020204"/>
              <a:cs typeface="Calibri" panose="020F0502020204030204"/>
            </a:endParaRPr>
          </a:p>
          <a:p>
            <a:pPr algn="r"/>
            <a:endParaRPr lang="en-US" sz="2400" dirty="0">
              <a:latin typeface="Arial" panose="020B0604020202020204"/>
              <a:cs typeface="Calibri" panose="020F0502020204030204"/>
            </a:endParaRPr>
          </a:p>
          <a:p>
            <a:endParaRPr lang="en-US" sz="2400" b="1" dirty="0">
              <a:latin typeface="Arial" panose="020B0604020202020204"/>
              <a:cs typeface="Calibri Light" panose="020F0302020204030204"/>
            </a:endParaRPr>
          </a:p>
          <a:p>
            <a:endParaRPr lang="en-US" sz="2400" dirty="0">
              <a:latin typeface="Arial" panose="020B0604020202020204"/>
              <a:cs typeface="Calibri" panose="020F0502020204030204"/>
            </a:endParaRPr>
          </a:p>
        </p:txBody>
      </p:sp>
      <p:pic>
        <p:nvPicPr>
          <p:cNvPr id="3" name="Picture 4" descr="Logo, icon&#10;&#10;Description automatically generated"/>
          <p:cNvPicPr>
            <a:picLocks noChangeAspect="1"/>
          </p:cNvPicPr>
          <p:nvPr/>
        </p:nvPicPr>
        <p:blipFill>
          <a:blip r:embed="rId3"/>
          <a:stretch>
            <a:fillRect/>
          </a:stretch>
        </p:blipFill>
        <p:spPr>
          <a:xfrm>
            <a:off x="4188266" y="3926540"/>
            <a:ext cx="1581616" cy="4714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p:cNvPicPr>
            <a:picLocks noChangeAspect="1"/>
          </p:cNvPicPr>
          <p:nvPr/>
        </p:nvPicPr>
        <p:blipFill rotWithShape="1">
          <a:blip r:embed="rId1"/>
          <a:srcRect l="40475" r="4858" b="1"/>
          <a:stretch>
            <a:fillRect/>
          </a:stretch>
        </p:blipFill>
        <p:spPr>
          <a:xfrm>
            <a:off x="3523488" y="10"/>
            <a:ext cx="8668512" cy="6857990"/>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p:cNvSpPr>
            <a:spLocks noGrp="1" noRot="1" noChangeAspect="1" noMove="1" noResize="1" noEditPoints="1" noAdjustHandles="1" noChangeArrowheads="1" noChangeShapeType="1" noTextEdit="1"/>
          </p:cNvSpPr>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p:cNvSpPr>
            <a:spLocks noGrp="1"/>
          </p:cNvSpPr>
          <p:nvPr>
            <p:ph idx="1"/>
          </p:nvPr>
        </p:nvSpPr>
        <p:spPr>
          <a:xfrm>
            <a:off x="120083" y="342407"/>
            <a:ext cx="6845493" cy="6075963"/>
          </a:xfrm>
        </p:spPr>
        <p:txBody>
          <a:bodyPr anchor="t">
            <a:normAutofit/>
          </a:bodyPr>
          <a:lstStyle/>
          <a:p>
            <a:pPr>
              <a:buFont typeface="Arial" panose="020B0604020202020204"/>
              <a:buChar char="•"/>
            </a:pPr>
            <a:r>
              <a:rPr lang="en-US" sz="2000" b="1" dirty="0">
                <a:solidFill>
                  <a:srgbClr val="C00000"/>
                </a:solidFill>
                <a:latin typeface="Arial" panose="020B0604020202020204"/>
                <a:cs typeface="Arial" panose="020B0604020202020204"/>
              </a:rPr>
              <a:t>The leukemia classification dataset consists of:</a:t>
            </a:r>
            <a:endParaRPr lang="en-US" sz="2000">
              <a:solidFill>
                <a:srgbClr val="C00000"/>
              </a:solidFill>
              <a:latin typeface="Arial" panose="020B0604020202020204"/>
              <a:cs typeface="Arial" panose="020B0604020202020204"/>
            </a:endParaRPr>
          </a:p>
          <a:p>
            <a:pPr marL="0" indent="0">
              <a:buNone/>
            </a:pPr>
            <a:endParaRPr lang="en-US" sz="2000" dirty="0">
              <a:solidFill>
                <a:srgbClr val="ED7D31"/>
              </a:solidFill>
              <a:latin typeface="Arial" panose="020B0604020202020204"/>
              <a:cs typeface="Arial" panose="020B0604020202020204"/>
            </a:endParaRPr>
          </a:p>
          <a:p>
            <a:pPr>
              <a:buFont typeface="Arial" panose="020B0604020202020204"/>
              <a:buChar char="•"/>
            </a:pPr>
            <a:r>
              <a:rPr lang="en-US" sz="2000" dirty="0">
                <a:latin typeface="Arial" panose="020B0604020202020204"/>
                <a:cs typeface="Arial" panose="020B0604020202020204"/>
              </a:rPr>
              <a:t>In total there are 15,135 images in three folder (</a:t>
            </a:r>
            <a:r>
              <a:rPr lang="en-US" sz="2000" err="1">
                <a:latin typeface="Arial" panose="020B0604020202020204"/>
                <a:cs typeface="Arial" panose="020B0604020202020204"/>
              </a:rPr>
              <a:t>train,test,pred</a:t>
            </a:r>
            <a:r>
              <a:rPr lang="en-US" sz="2000" dirty="0">
                <a:latin typeface="Arial" panose="020B0604020202020204"/>
                <a:cs typeface="Arial" panose="020B0604020202020204"/>
              </a:rPr>
              <a:t>) from 118 patients with two labelled classes:</a:t>
            </a:r>
            <a:endParaRPr lang="en-US" sz="2000" dirty="0">
              <a:latin typeface="Arial" panose="020B0604020202020204"/>
              <a:cs typeface="Arial" panose="020B0604020202020204"/>
            </a:endParaRPr>
          </a:p>
          <a:p>
            <a:pPr>
              <a:buFont typeface="Arial" panose="020B0604020202020204"/>
              <a:buChar char="•"/>
            </a:pPr>
            <a:r>
              <a:rPr lang="en-US" sz="2000" dirty="0">
                <a:latin typeface="Arial" panose="020B0604020202020204"/>
                <a:cs typeface="Arial" panose="020B0604020202020204"/>
              </a:rPr>
              <a:t>Normal cell (Hem labeled 0)</a:t>
            </a:r>
            <a:endParaRPr lang="en-US" sz="2000" dirty="0">
              <a:latin typeface="Arial" panose="020B0604020202020204"/>
              <a:cs typeface="Arial" panose="020B0604020202020204"/>
            </a:endParaRPr>
          </a:p>
          <a:p>
            <a:pPr>
              <a:buFont typeface="Arial" panose="020B0604020202020204"/>
              <a:buChar char="•"/>
            </a:pPr>
            <a:r>
              <a:rPr lang="en-US" sz="2000" dirty="0">
                <a:latin typeface="Arial" panose="020B0604020202020204"/>
                <a:cs typeface="Arial" panose="020B0604020202020204"/>
              </a:rPr>
              <a:t>Leukemia blast (ALL labeled 1)</a:t>
            </a:r>
            <a:endParaRPr lang="en-US" sz="2000" dirty="0">
              <a:latin typeface="Arial" panose="020B0604020202020204"/>
              <a:cs typeface="Arial" panose="020B0604020202020204"/>
            </a:endParaRPr>
          </a:p>
          <a:p>
            <a:pPr>
              <a:buFont typeface="Arial" panose="020B0604020202020204"/>
              <a:buChar char="•"/>
            </a:pPr>
            <a:r>
              <a:rPr lang="en-US" sz="2000" dirty="0">
                <a:solidFill>
                  <a:srgbClr val="374151"/>
                </a:solidFill>
                <a:latin typeface="Arial" panose="020B0604020202020204"/>
                <a:cs typeface="Arial" panose="020B0604020202020204"/>
              </a:rPr>
              <a:t>The images are in RGB format with </a:t>
            </a:r>
            <a:r>
              <a:rPr lang="en-US" sz="2000" dirty="0">
                <a:latin typeface="Arial" panose="020B0604020202020204"/>
                <a:cs typeface="Arial" panose="020B0604020202020204"/>
              </a:rPr>
              <a:t>Image size: 450 × 450 pixels. In </a:t>
            </a:r>
            <a:r>
              <a:rPr lang="en-US" sz="2000" err="1">
                <a:latin typeface="Arial" panose="020B0604020202020204"/>
                <a:cs typeface="Arial" panose="020B0604020202020204"/>
              </a:rPr>
              <a:t>trainfolder</a:t>
            </a:r>
            <a:r>
              <a:rPr lang="en-US" sz="2000" dirty="0">
                <a:latin typeface="Arial" panose="020B0604020202020204"/>
                <a:cs typeface="Arial" panose="020B0604020202020204"/>
              </a:rPr>
              <a:t> and </a:t>
            </a:r>
            <a:r>
              <a:rPr lang="en-US" sz="2000" err="1">
                <a:latin typeface="Arial" panose="020B0604020202020204"/>
                <a:cs typeface="Arial" panose="020B0604020202020204"/>
              </a:rPr>
              <a:t>predfolder</a:t>
            </a:r>
            <a:r>
              <a:rPr lang="en-US" sz="2000" dirty="0">
                <a:latin typeface="Arial" panose="020B0604020202020204"/>
                <a:cs typeface="Arial" panose="020B0604020202020204"/>
              </a:rPr>
              <a:t> </a:t>
            </a:r>
            <a:endParaRPr lang="en-US" sz="2000" dirty="0">
              <a:latin typeface="Arial" panose="020B0604020202020204"/>
              <a:cs typeface="Arial" panose="020B0604020202020204"/>
            </a:endParaRPr>
          </a:p>
          <a:p>
            <a:pPr>
              <a:buFont typeface="Arial" panose="020B0604020202020204"/>
              <a:buChar char="•"/>
            </a:pPr>
            <a:r>
              <a:rPr lang="en-US" sz="2000" dirty="0">
                <a:solidFill>
                  <a:srgbClr val="374151"/>
                </a:solidFill>
                <a:latin typeface="Arial" panose="020B0604020202020204"/>
                <a:cs typeface="Arial" panose="020B0604020202020204"/>
              </a:rPr>
              <a:t>The images are in RGB format with </a:t>
            </a:r>
            <a:r>
              <a:rPr lang="en-US" sz="2000" dirty="0">
                <a:latin typeface="Arial" panose="020B0604020202020204"/>
                <a:cs typeface="Arial" panose="020B0604020202020204"/>
              </a:rPr>
              <a:t>Image size: 600 × 600 pixels. In </a:t>
            </a:r>
            <a:r>
              <a:rPr lang="en-US" sz="2000" err="1">
                <a:latin typeface="Arial" panose="020B0604020202020204"/>
                <a:cs typeface="Arial" panose="020B0604020202020204"/>
              </a:rPr>
              <a:t>testfolder</a:t>
            </a:r>
            <a:endParaRPr lang="en-US" sz="2000">
              <a:latin typeface="Arial" panose="020B0604020202020204"/>
              <a:cs typeface="Arial" panose="020B0604020202020204"/>
            </a:endParaRPr>
          </a:p>
          <a:p>
            <a:pPr>
              <a:buFont typeface="Arial" panose="020B0604020202020204"/>
              <a:buChar char="•"/>
            </a:pPr>
            <a:r>
              <a:rPr lang="en-US" sz="2000" dirty="0">
                <a:latin typeface="Arial" panose="020B0604020202020204"/>
                <a:cs typeface="Arial" panose="020B0604020202020204"/>
              </a:rPr>
              <a:t>For training data we have  7272 in folder all ,3389 in folder hem.</a:t>
            </a:r>
            <a:endParaRPr lang="en-US" sz="2000" dirty="0">
              <a:latin typeface="Arial" panose="020B0604020202020204"/>
              <a:cs typeface="Arial" panose="020B0604020202020204"/>
            </a:endParaRPr>
          </a:p>
          <a:p>
            <a:pPr>
              <a:buFont typeface="Arial" panose="020B0604020202020204"/>
              <a:buChar char="•"/>
            </a:pPr>
            <a:r>
              <a:rPr lang="en-US" sz="2000" dirty="0">
                <a:latin typeface="Arial" panose="020B0604020202020204"/>
                <a:cs typeface="Arial" panose="020B0604020202020204"/>
              </a:rPr>
              <a:t>For testing data, we have 2586 images.</a:t>
            </a:r>
            <a:endParaRPr lang="en-US" sz="2000" dirty="0">
              <a:latin typeface="Arial" panose="020B0604020202020204"/>
              <a:cs typeface="Arial" panose="020B0604020202020204"/>
            </a:endParaRPr>
          </a:p>
          <a:p>
            <a:pPr>
              <a:buFont typeface="Arial" panose="020B0604020202020204"/>
              <a:buChar char="•"/>
            </a:pPr>
            <a:r>
              <a:rPr lang="en-US" sz="2000" dirty="0">
                <a:latin typeface="Arial" panose="020B0604020202020204"/>
                <a:cs typeface="Arial" panose="020B0604020202020204"/>
              </a:rPr>
              <a:t>For prediction </a:t>
            </a:r>
            <a:r>
              <a:rPr lang="en-US" sz="2000" err="1">
                <a:latin typeface="Arial" panose="020B0604020202020204"/>
                <a:cs typeface="Arial" panose="020B0604020202020204"/>
              </a:rPr>
              <a:t>data,we</a:t>
            </a:r>
            <a:r>
              <a:rPr lang="en-US" sz="2000" dirty="0">
                <a:latin typeface="Arial" panose="020B0604020202020204"/>
                <a:cs typeface="Arial" panose="020B0604020202020204"/>
              </a:rPr>
              <a:t> have 1867 images.</a:t>
            </a:r>
            <a:br>
              <a:rPr lang="en-US" sz="2000" dirty="0">
                <a:latin typeface="Arial" panose="020B0604020202020204"/>
                <a:cs typeface="Arial" panose="020B0604020202020204"/>
              </a:rPr>
            </a:br>
            <a:endParaRPr lang="en-US" sz="2000" dirty="0">
              <a:latin typeface="Arial" panose="020B0604020202020204"/>
              <a:cs typeface="Arial" panose="020B0604020202020204"/>
            </a:endParaRPr>
          </a:p>
          <a:p>
            <a:pPr marL="0" indent="0">
              <a:buNone/>
            </a:pPr>
            <a:endParaRPr lang="en-US" sz="2000" dirty="0">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p:cNvSpPr>
            <a:spLocks noGrp="1" noRot="1" noChangeAspect="1" noMove="1" noResize="1" noEditPoints="1" noAdjustHandles="1" noChangeArrowheads="1" noChangeShapeType="1" noTextEdit="1"/>
          </p:cNvSpPr>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p:cNvPicPr>
            <a:picLocks noGrp="1" noChangeAspect="1"/>
          </p:cNvPicPr>
          <p:nvPr>
            <p:ph idx="1"/>
          </p:nvPr>
        </p:nvPicPr>
        <p:blipFill>
          <a:blip r:embed="rId1"/>
          <a:stretch>
            <a:fillRect/>
          </a:stretch>
        </p:blipFill>
        <p:spPr>
          <a:xfrm>
            <a:off x="424118" y="2105457"/>
            <a:ext cx="11532830" cy="2843403"/>
          </a:xfrm>
        </p:spPr>
      </p:pic>
      <p:sp>
        <p:nvSpPr>
          <p:cNvPr id="5" name="TextBox 4"/>
          <p:cNvSpPr txBox="1"/>
          <p:nvPr/>
        </p:nvSpPr>
        <p:spPr>
          <a:xfrm>
            <a:off x="334537" y="306658"/>
            <a:ext cx="71832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b="1" dirty="0">
                <a:solidFill>
                  <a:srgbClr val="374151"/>
                </a:solidFill>
                <a:latin typeface="Arial" panose="020B0604020202020204"/>
              </a:rPr>
              <a:t> images of animal blood samples</a:t>
            </a:r>
            <a:endParaRPr lang="en-US" sz="2800" b="1">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p:cNvPicPr>
            <a:picLocks noChangeAspect="1"/>
          </p:cNvPicPr>
          <p:nvPr/>
        </p:nvPicPr>
        <p:blipFill rotWithShape="1">
          <a:blip r:embed="rId1"/>
          <a:srcRect l="40475" r="4858" b="1"/>
          <a:stretch>
            <a:fillRect/>
          </a:stretch>
        </p:blipFill>
        <p:spPr>
          <a:xfrm>
            <a:off x="3635000" y="10"/>
            <a:ext cx="8668512" cy="6857990"/>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6558" y="-279078"/>
            <a:ext cx="5705558" cy="1124712"/>
          </a:xfrm>
        </p:spPr>
        <p:txBody>
          <a:bodyPr anchor="b">
            <a:normAutofit/>
          </a:bodyPr>
          <a:lstStyle/>
          <a:p>
            <a:r>
              <a:rPr lang="en-US" sz="2800" b="1" dirty="0">
                <a:latin typeface="Arial" panose="020B0604020202020204"/>
                <a:ea typeface="+mj-lt"/>
                <a:cs typeface="Arial" panose="020B0604020202020204"/>
              </a:rPr>
              <a:t>leukemia classification </a:t>
            </a:r>
            <a:r>
              <a:rPr lang="en-US" sz="2800" b="1" dirty="0">
                <a:ea typeface="+mj-lt"/>
                <a:cs typeface="+mj-lt"/>
              </a:rPr>
              <a:t> Details are:</a:t>
            </a:r>
            <a:endParaRPr lang="en-US" sz="2800" b="1">
              <a:cs typeface="Calibri Light" panose="020F0302020204030204"/>
            </a:endParaRPr>
          </a:p>
        </p:txBody>
      </p:sp>
      <p:sp>
        <p:nvSpPr>
          <p:cNvPr id="15" name="Rectangle 14"/>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p:cNvSpPr>
            <a:spLocks noGrp="1" noRot="1" noChangeAspect="1" noMove="1" noResize="1" noEditPoints="1" noAdjustHandles="1" noChangeArrowheads="1" noChangeShapeType="1" noTextEdit="1"/>
          </p:cNvSpPr>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Table&#10;&#10;Description automatically generated"/>
          <p:cNvPicPr>
            <a:picLocks noGrp="1" noChangeAspect="1"/>
          </p:cNvPicPr>
          <p:nvPr>
            <p:ph idx="1"/>
          </p:nvPr>
        </p:nvPicPr>
        <p:blipFill>
          <a:blip r:embed="rId2"/>
          <a:stretch>
            <a:fillRect/>
          </a:stretch>
        </p:blipFill>
        <p:spPr>
          <a:xfrm>
            <a:off x="213192" y="1139868"/>
            <a:ext cx="8140854" cy="551799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p:cNvPicPr>
            <a:picLocks noChangeAspect="1"/>
          </p:cNvPicPr>
          <p:nvPr/>
        </p:nvPicPr>
        <p:blipFill rotWithShape="1">
          <a:blip r:embed="rId1"/>
          <a:srcRect l="40475" r="4858" b="1"/>
          <a:stretch>
            <a:fillRect/>
          </a:stretch>
        </p:blipFill>
        <p:spPr>
          <a:xfrm>
            <a:off x="3523488" y="10"/>
            <a:ext cx="8668512" cy="6857990"/>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021" y="83337"/>
            <a:ext cx="4144387" cy="948152"/>
          </a:xfrm>
        </p:spPr>
        <p:txBody>
          <a:bodyPr anchor="b">
            <a:normAutofit/>
          </a:bodyPr>
          <a:lstStyle/>
          <a:p>
            <a:pPr marL="285750" indent="-285750">
              <a:spcBef>
                <a:spcPts val="1000"/>
              </a:spcBef>
              <a:buFont typeface="Arial,Sans-Serif"/>
              <a:buChar char="•"/>
            </a:pPr>
            <a:r>
              <a:rPr lang="en-US" sz="2400" b="1" dirty="0">
                <a:latin typeface="Calibri" panose="020F0502020204030204"/>
                <a:cs typeface="Calibri" panose="020F0502020204030204"/>
              </a:rPr>
              <a:t>Training </a:t>
            </a:r>
            <a:endParaRPr lang="en-US" sz="2400" b="1" dirty="0">
              <a:latin typeface="Calibri" panose="020F0502020204030204"/>
              <a:cs typeface="Calibri" panose="020F0502020204030204"/>
            </a:endParaRPr>
          </a:p>
          <a:p>
            <a:endParaRPr lang="en-US" sz="2400" b="1" dirty="0">
              <a:cs typeface="Calibri Light" panose="020F0302020204030204"/>
            </a:endParaRPr>
          </a:p>
        </p:txBody>
      </p:sp>
      <p:sp>
        <p:nvSpPr>
          <p:cNvPr id="15" name="Rectangle 14"/>
          <p:cNvSpPr>
            <a:spLocks noGrp="1" noRot="1" noChangeAspect="1" noMove="1" noResize="1" noEditPoints="1" noAdjustHandles="1" noChangeArrowheads="1" noChangeShapeType="1" noTextEdit="1"/>
          </p:cNvSpPr>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p:cNvSpPr>
            <a:spLocks noGrp="1" noRot="1" noChangeAspect="1" noMove="1" noResize="1" noEditPoints="1" noAdjustHandles="1" noChangeArrowheads="1" noChangeShapeType="1" noTextEdit="1"/>
          </p:cNvSpPr>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Text&#10;&#10;Description automatically generated"/>
          <p:cNvPicPr>
            <a:picLocks noGrp="1" noChangeAspect="1"/>
          </p:cNvPicPr>
          <p:nvPr>
            <p:ph idx="1"/>
          </p:nvPr>
        </p:nvPicPr>
        <p:blipFill>
          <a:blip r:embed="rId2"/>
          <a:stretch>
            <a:fillRect/>
          </a:stretch>
        </p:blipFill>
        <p:spPr>
          <a:xfrm>
            <a:off x="222412" y="1002489"/>
            <a:ext cx="8810075" cy="2596071"/>
          </a:xfrm>
        </p:spPr>
      </p:pic>
      <p:sp>
        <p:nvSpPr>
          <p:cNvPr id="5" name="TextBox 4"/>
          <p:cNvSpPr txBox="1"/>
          <p:nvPr/>
        </p:nvSpPr>
        <p:spPr>
          <a:xfrm>
            <a:off x="185853" y="3707780"/>
            <a:ext cx="29922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400" b="1" dirty="0">
                <a:latin typeface="Calibri" panose="020F0502020204030204"/>
              </a:rPr>
              <a:t>Evaluation</a:t>
            </a:r>
            <a:endParaRPr lang="en-US" sz="2400" b="1">
              <a:cs typeface="Calibri" panose="020F0502020204030204"/>
            </a:endParaRPr>
          </a:p>
        </p:txBody>
      </p:sp>
      <p:pic>
        <p:nvPicPr>
          <p:cNvPr id="6" name="Picture 6" descr="Text&#10;&#10;Description automatically generated"/>
          <p:cNvPicPr>
            <a:picLocks noChangeAspect="1"/>
          </p:cNvPicPr>
          <p:nvPr/>
        </p:nvPicPr>
        <p:blipFill>
          <a:blip r:embed="rId3"/>
          <a:stretch>
            <a:fillRect/>
          </a:stretch>
        </p:blipFill>
        <p:spPr>
          <a:xfrm>
            <a:off x="226742" y="4239929"/>
            <a:ext cx="8012149" cy="20115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2209</Words>
  <Application>WPS Presentation</Application>
  <PresentationFormat>Widescreen</PresentationFormat>
  <Paragraphs>74</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Meiryo</vt:lpstr>
      <vt:lpstr>Calibri Light</vt:lpstr>
      <vt:lpstr>Calibri</vt:lpstr>
      <vt:lpstr>Wingdings</vt:lpstr>
      <vt:lpstr>Arial</vt:lpstr>
      <vt:lpstr>Arial,Sans-Serif</vt:lpstr>
      <vt:lpstr>Segoe Print</vt:lpstr>
      <vt:lpstr>Arial Nova</vt:lpstr>
      <vt:lpstr>Arial,Sans-Serif</vt:lpstr>
      <vt:lpstr>Microsoft YaHei</vt:lpstr>
      <vt:lpstr>Arial Unicode MS</vt:lpstr>
      <vt:lpstr>office theme</vt:lpstr>
      <vt:lpstr>Leukemia Classification</vt:lpstr>
      <vt:lpstr>OBJECTIVES</vt:lpstr>
      <vt:lpstr>Introduction</vt:lpstr>
      <vt:lpstr>Leukemia Classification Project Overview</vt:lpstr>
      <vt:lpstr>Dataset Description</vt:lpstr>
      <vt:lpstr>PowerPoint 演示文稿</vt:lpstr>
      <vt:lpstr>PowerPoint 演示文稿</vt:lpstr>
      <vt:lpstr>leukemia classification  Details are:</vt:lpstr>
      <vt:lpstr>Training </vt:lpstr>
      <vt:lpstr>Results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653</cp:revision>
  <dcterms:created xsi:type="dcterms:W3CDTF">2023-05-12T21:07:00Z</dcterms:created>
  <dcterms:modified xsi:type="dcterms:W3CDTF">2023-06-23T20:07:11Z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992C6145BC0041DF8AC3889A3427BCBB</vt:lpwstr>
  </property>
  <property fmtid="{D5CDD505-2E9C-101B-9397-08002B2CF9AE}" pid="3" name="KSOProductBuildVer">
    <vt:lpwstr>1033-11.2.0.11219</vt:lpwstr>
  </property>
</Properties>
</file>