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7"/>
    <p:sldId id="257" r:id="rId38"/>
    <p:sldId id="258" r:id="rId39"/>
    <p:sldId id="259" r:id="rId40"/>
    <p:sldId id="260" r:id="rId41"/>
    <p:sldId id="261" r:id="rId42"/>
    <p:sldId id="262" r:id="rId43"/>
    <p:sldId id="263" r:id="rId44"/>
    <p:sldId id="264"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ret" charset="1" panose="00000000000000000000"/>
      <p:regular r:id="rId10"/>
    </p:embeddedFont>
    <p:embeddedFont>
      <p:font typeface="Garet Bold" charset="1" panose="00000000000000000000"/>
      <p:regular r:id="rId11"/>
    </p:embeddedFont>
    <p:embeddedFont>
      <p:font typeface="Garet Italics" charset="1" panose="00000000000000000000"/>
      <p:regular r:id="rId12"/>
    </p:embeddedFont>
    <p:embeddedFont>
      <p:font typeface="Garet Bold Italics" charset="1" panose="00000000000000000000"/>
      <p:regular r:id="rId13"/>
    </p:embeddedFont>
    <p:embeddedFont>
      <p:font typeface="Garet Light" charset="1" panose="00000000000000000000"/>
      <p:regular r:id="rId14"/>
    </p:embeddedFont>
    <p:embeddedFont>
      <p:font typeface="Garet Ultra-Bold" charset="1" panose="00000000000000000000"/>
      <p:regular r:id="rId15"/>
    </p:embeddedFont>
    <p:embeddedFont>
      <p:font typeface="Garet Ultra-Bold Italics" charset="1" panose="00000000000000000000"/>
      <p:regular r:id="rId16"/>
    </p:embeddedFont>
    <p:embeddedFont>
      <p:font typeface="Garet Heavy" charset="1" panose="00000000000000000000"/>
      <p:regular r:id="rId17"/>
    </p:embeddedFont>
    <p:embeddedFont>
      <p:font typeface="Garet Heavy Italics" charset="1" panose="00000000000000000000"/>
      <p:regular r:id="rId18"/>
    </p:embeddedFont>
    <p:embeddedFont>
      <p:font typeface="Livvic" charset="1" panose="00000000000000000000"/>
      <p:regular r:id="rId19"/>
    </p:embeddedFont>
    <p:embeddedFont>
      <p:font typeface="Livvic Bold" charset="1" panose="00000000000000000000"/>
      <p:regular r:id="rId20"/>
    </p:embeddedFont>
    <p:embeddedFont>
      <p:font typeface="Livvic Italics" charset="1" panose="00000000000000000000"/>
      <p:regular r:id="rId21"/>
    </p:embeddedFont>
    <p:embeddedFont>
      <p:font typeface="Livvic Bold Italics" charset="1" panose="00000000000000000000"/>
      <p:regular r:id="rId22"/>
    </p:embeddedFont>
    <p:embeddedFont>
      <p:font typeface="Livvic Thin" charset="1" panose="00000000000000000000"/>
      <p:regular r:id="rId23"/>
    </p:embeddedFont>
    <p:embeddedFont>
      <p:font typeface="Livvic Thin Italics" charset="1" panose="00000000000000000000"/>
      <p:regular r:id="rId24"/>
    </p:embeddedFont>
    <p:embeddedFont>
      <p:font typeface="Livvic Medium" charset="1" panose="00000000000000000000"/>
      <p:regular r:id="rId25"/>
    </p:embeddedFont>
    <p:embeddedFont>
      <p:font typeface="Livvic Medium Italics" charset="1" panose="00000000000000000000"/>
      <p:regular r:id="rId26"/>
    </p:embeddedFont>
    <p:embeddedFont>
      <p:font typeface="Livvic Semi-Bold" charset="1" panose="00000000000000000000"/>
      <p:regular r:id="rId27"/>
    </p:embeddedFont>
    <p:embeddedFont>
      <p:font typeface="Livvic Semi-Bold Italics" charset="1" panose="00000000000000000000"/>
      <p:regular r:id="rId28"/>
    </p:embeddedFont>
    <p:embeddedFont>
      <p:font typeface="Livvic Heavy" charset="1" panose="00000000000000000000"/>
      <p:regular r:id="rId29"/>
    </p:embeddedFont>
    <p:embeddedFont>
      <p:font typeface="Livvic Heavy Italics" charset="1" panose="00000000000000000000"/>
      <p:regular r:id="rId30"/>
    </p:embeddedFont>
    <p:embeddedFont>
      <p:font typeface="Telegraf" charset="1" panose="00000500000000000000"/>
      <p:regular r:id="rId31"/>
    </p:embeddedFont>
    <p:embeddedFont>
      <p:font typeface="Telegraf Bold" charset="1" panose="00000800000000000000"/>
      <p:regular r:id="rId32"/>
    </p:embeddedFont>
    <p:embeddedFont>
      <p:font typeface="Telegraf Extra-Light" charset="1" panose="00000300000000000000"/>
      <p:regular r:id="rId33"/>
    </p:embeddedFont>
    <p:embeddedFont>
      <p:font typeface="Telegraf Medium" charset="1" panose="00000600000000000000"/>
      <p:regular r:id="rId34"/>
    </p:embeddedFont>
    <p:embeddedFont>
      <p:font typeface="Telegraf Ultra-Bold" charset="1" panose="00000900000000000000"/>
      <p:regular r:id="rId35"/>
    </p:embeddedFont>
    <p:embeddedFont>
      <p:font typeface="Telegraf Heavy" charset="1" panose="00000A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slides/slide1.xml" Type="http://schemas.openxmlformats.org/officeDocument/2006/relationships/slide"/><Relationship Id="rId38" Target="slides/slide2.xml" Type="http://schemas.openxmlformats.org/officeDocument/2006/relationships/slide"/><Relationship Id="rId39" Target="slides/slide3.xml" Type="http://schemas.openxmlformats.org/officeDocument/2006/relationships/slide"/><Relationship Id="rId4" Target="theme/theme1.xml" Type="http://schemas.openxmlformats.org/officeDocument/2006/relationships/theme"/><Relationship Id="rId40" Target="slides/slide4.xml" Type="http://schemas.openxmlformats.org/officeDocument/2006/relationships/slide"/><Relationship Id="rId41" Target="slides/slide5.xml" Type="http://schemas.openxmlformats.org/officeDocument/2006/relationships/slide"/><Relationship Id="rId42" Target="slides/slide6.xml" Type="http://schemas.openxmlformats.org/officeDocument/2006/relationships/slide"/><Relationship Id="rId43" Target="slides/slide7.xml" Type="http://schemas.openxmlformats.org/officeDocument/2006/relationships/slide"/><Relationship Id="rId44" Target="slides/slide8.xml" Type="http://schemas.openxmlformats.org/officeDocument/2006/relationships/slide"/><Relationship Id="rId45" Target="slides/slide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4FA"/>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867107" y="1736597"/>
            <a:ext cx="8681767" cy="6970514"/>
            <a:chOff x="0" y="0"/>
            <a:chExt cx="7467600" cy="5995670"/>
          </a:xfrm>
        </p:grpSpPr>
        <p:sp>
          <p:nvSpPr>
            <p:cNvPr name="Freeform 3" id="3"/>
            <p:cNvSpPr/>
            <p:nvPr/>
          </p:nvSpPr>
          <p:spPr>
            <a:xfrm flipH="false" flipV="false" rot="0">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4" id="4"/>
            <p:cNvSpPr/>
            <p:nvPr/>
          </p:nvSpPr>
          <p:spPr>
            <a:xfrm flipH="false" flipV="false" rot="0">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F3F4FA"/>
            </a:solidFill>
          </p:spPr>
        </p:sp>
        <p:sp>
          <p:nvSpPr>
            <p:cNvPr name="Freeform 5" id="5"/>
            <p:cNvSpPr/>
            <p:nvPr/>
          </p:nvSpPr>
          <p:spPr>
            <a:xfrm flipH="false" flipV="false" rot="0">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392E2E"/>
            </a:solidFill>
          </p:spPr>
        </p:sp>
        <p:sp>
          <p:nvSpPr>
            <p:cNvPr name="Freeform 6" id="6"/>
            <p:cNvSpPr/>
            <p:nvPr/>
          </p:nvSpPr>
          <p:spPr>
            <a:xfrm flipH="false" flipV="false" rot="0">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2"/>
              <a:stretch>
                <a:fillRect l="0" t="-9229" r="0" b="-9229"/>
              </a:stretch>
            </a:blipFill>
          </p:spPr>
        </p:sp>
      </p:grpSp>
      <p:sp>
        <p:nvSpPr>
          <p:cNvPr name="Freeform 7" id="7"/>
          <p:cNvSpPr/>
          <p:nvPr/>
        </p:nvSpPr>
        <p:spPr>
          <a:xfrm flipH="false" flipV="false" rot="-5400000">
            <a:off x="4419399" y="-755867"/>
            <a:ext cx="563926" cy="3446214"/>
          </a:xfrm>
          <a:custGeom>
            <a:avLst/>
            <a:gdLst/>
            <a:ahLst/>
            <a:cxnLst/>
            <a:rect r="r" b="b" t="t" l="l"/>
            <a:pathLst>
              <a:path h="3446214" w="563926">
                <a:moveTo>
                  <a:pt x="0" y="0"/>
                </a:moveTo>
                <a:lnTo>
                  <a:pt x="563926" y="0"/>
                </a:lnTo>
                <a:lnTo>
                  <a:pt x="563926" y="3446214"/>
                </a:lnTo>
                <a:lnTo>
                  <a:pt x="0" y="3446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5400000">
            <a:off x="10585144" y="7535193"/>
            <a:ext cx="563926" cy="3446214"/>
          </a:xfrm>
          <a:custGeom>
            <a:avLst/>
            <a:gdLst/>
            <a:ahLst/>
            <a:cxnLst/>
            <a:rect r="r" b="b" t="t" l="l"/>
            <a:pathLst>
              <a:path h="3446214" w="563926">
                <a:moveTo>
                  <a:pt x="0" y="0"/>
                </a:moveTo>
                <a:lnTo>
                  <a:pt x="563926" y="0"/>
                </a:lnTo>
                <a:lnTo>
                  <a:pt x="563926" y="3446214"/>
                </a:lnTo>
                <a:lnTo>
                  <a:pt x="0" y="3446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344477" y="5183754"/>
            <a:ext cx="8435207" cy="549334"/>
          </a:xfrm>
          <a:prstGeom prst="rect">
            <a:avLst/>
          </a:prstGeom>
        </p:spPr>
        <p:txBody>
          <a:bodyPr anchor="t" rtlCol="false" tIns="0" lIns="0" bIns="0" rIns="0">
            <a:spAutoFit/>
          </a:bodyPr>
          <a:lstStyle/>
          <a:p>
            <a:pPr>
              <a:lnSpc>
                <a:spcPts val="3963"/>
              </a:lnSpc>
            </a:pPr>
            <a:r>
              <a:rPr lang="en-US" sz="3358" spc="-94">
                <a:solidFill>
                  <a:srgbClr val="392E2E"/>
                </a:solidFill>
                <a:latin typeface="Telegraf Medium"/>
              </a:rPr>
              <a:t>summer training project</a:t>
            </a:r>
          </a:p>
        </p:txBody>
      </p:sp>
      <p:sp>
        <p:nvSpPr>
          <p:cNvPr name="TextBox 10" id="10"/>
          <p:cNvSpPr txBox="true"/>
          <p:nvPr/>
        </p:nvSpPr>
        <p:spPr>
          <a:xfrm rot="0">
            <a:off x="1344477" y="1882874"/>
            <a:ext cx="8159453" cy="2895444"/>
          </a:xfrm>
          <a:prstGeom prst="rect">
            <a:avLst/>
          </a:prstGeom>
        </p:spPr>
        <p:txBody>
          <a:bodyPr anchor="t" rtlCol="false" tIns="0" lIns="0" bIns="0" rIns="0">
            <a:spAutoFit/>
          </a:bodyPr>
          <a:lstStyle/>
          <a:p>
            <a:pPr>
              <a:lnSpc>
                <a:spcPts val="11298"/>
              </a:lnSpc>
            </a:pPr>
            <a:r>
              <a:rPr lang="en-US" sz="10271" spc="-359">
                <a:solidFill>
                  <a:srgbClr val="392E2E"/>
                </a:solidFill>
                <a:latin typeface="Livvic Semi-Bold"/>
              </a:rPr>
              <a:t>Sleep Health</a:t>
            </a:r>
          </a:p>
          <a:p>
            <a:pPr>
              <a:lnSpc>
                <a:spcPts val="11298"/>
              </a:lnSpc>
            </a:pPr>
            <a:r>
              <a:rPr lang="en-US" sz="10271" spc="-359">
                <a:solidFill>
                  <a:srgbClr val="392E2E"/>
                </a:solidFill>
                <a:latin typeface="Livvic Semi-Bold"/>
              </a:rPr>
              <a:t>Project</a:t>
            </a:r>
          </a:p>
        </p:txBody>
      </p:sp>
      <p:sp>
        <p:nvSpPr>
          <p:cNvPr name="TextBox 11" id="11"/>
          <p:cNvSpPr txBox="true"/>
          <p:nvPr/>
        </p:nvSpPr>
        <p:spPr>
          <a:xfrm rot="0">
            <a:off x="1344477" y="7022432"/>
            <a:ext cx="3672662" cy="561975"/>
          </a:xfrm>
          <a:prstGeom prst="rect">
            <a:avLst/>
          </a:prstGeom>
        </p:spPr>
        <p:txBody>
          <a:bodyPr anchor="t" rtlCol="false" tIns="0" lIns="0" bIns="0" rIns="0">
            <a:spAutoFit/>
          </a:bodyPr>
          <a:lstStyle/>
          <a:p>
            <a:pPr algn="l">
              <a:lnSpc>
                <a:spcPts val="4054"/>
              </a:lnSpc>
            </a:pPr>
            <a:r>
              <a:rPr lang="en-US" sz="3378" spc="-168">
                <a:solidFill>
                  <a:srgbClr val="11B3E0"/>
                </a:solidFill>
                <a:latin typeface="Telegraf Medium"/>
              </a:rPr>
              <a:t>Prepared By:</a:t>
            </a:r>
          </a:p>
        </p:txBody>
      </p:sp>
      <p:sp>
        <p:nvSpPr>
          <p:cNvPr name="TextBox 12" id="12"/>
          <p:cNvSpPr txBox="true"/>
          <p:nvPr/>
        </p:nvSpPr>
        <p:spPr>
          <a:xfrm rot="0">
            <a:off x="1344477" y="7617726"/>
            <a:ext cx="3672662" cy="542926"/>
          </a:xfrm>
          <a:prstGeom prst="rect">
            <a:avLst/>
          </a:prstGeom>
        </p:spPr>
        <p:txBody>
          <a:bodyPr anchor="t" rtlCol="false" tIns="0" lIns="0" bIns="0" rIns="0">
            <a:spAutoFit/>
          </a:bodyPr>
          <a:lstStyle/>
          <a:p>
            <a:pPr algn="l" marL="0" indent="0" lvl="0">
              <a:lnSpc>
                <a:spcPts val="4199"/>
              </a:lnSpc>
            </a:pPr>
            <a:r>
              <a:rPr lang="en-US" sz="2999" spc="-29">
                <a:solidFill>
                  <a:srgbClr val="392E2E"/>
                </a:solidFill>
                <a:latin typeface="Telegraf Bold"/>
              </a:rPr>
              <a:t>Marwa Sayed</a:t>
            </a:r>
          </a:p>
        </p:txBody>
      </p:sp>
      <p:sp>
        <p:nvSpPr>
          <p:cNvPr name="TextBox 13" id="13"/>
          <p:cNvSpPr txBox="true"/>
          <p:nvPr/>
        </p:nvSpPr>
        <p:spPr>
          <a:xfrm rot="0">
            <a:off x="5017139" y="7022432"/>
            <a:ext cx="3893668" cy="542925"/>
          </a:xfrm>
          <a:prstGeom prst="rect">
            <a:avLst/>
          </a:prstGeom>
        </p:spPr>
        <p:txBody>
          <a:bodyPr anchor="t" rtlCol="false" tIns="0" lIns="0" bIns="0" rIns="0">
            <a:spAutoFit/>
          </a:bodyPr>
          <a:lstStyle/>
          <a:p>
            <a:pPr algn="l">
              <a:lnSpc>
                <a:spcPts val="3934"/>
              </a:lnSpc>
            </a:pPr>
            <a:r>
              <a:rPr lang="en-US" sz="3278" spc="-163">
                <a:solidFill>
                  <a:srgbClr val="11B3E0"/>
                </a:solidFill>
                <a:latin typeface="Telegraf Medium"/>
              </a:rPr>
              <a:t>Presented Date</a:t>
            </a:r>
          </a:p>
        </p:txBody>
      </p:sp>
      <p:sp>
        <p:nvSpPr>
          <p:cNvPr name="TextBox 14" id="14"/>
          <p:cNvSpPr txBox="true"/>
          <p:nvPr/>
        </p:nvSpPr>
        <p:spPr>
          <a:xfrm rot="0">
            <a:off x="5295466" y="7700276"/>
            <a:ext cx="3893668" cy="460375"/>
          </a:xfrm>
          <a:prstGeom prst="rect">
            <a:avLst/>
          </a:prstGeom>
        </p:spPr>
        <p:txBody>
          <a:bodyPr anchor="t" rtlCol="false" tIns="0" lIns="0" bIns="0" rIns="0">
            <a:spAutoFit/>
          </a:bodyPr>
          <a:lstStyle/>
          <a:p>
            <a:pPr algn="l" marL="0" indent="0" lvl="0">
              <a:lnSpc>
                <a:spcPts val="3499"/>
              </a:lnSpc>
            </a:pPr>
            <a:r>
              <a:rPr lang="en-US" sz="2499" spc="-24">
                <a:solidFill>
                  <a:srgbClr val="392E2E"/>
                </a:solidFill>
                <a:latin typeface="Telegraf Medium"/>
              </a:rPr>
              <a:t>30/8/2023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7D5EB"/>
        </a:solidFill>
      </p:bgPr>
    </p:bg>
    <p:spTree>
      <p:nvGrpSpPr>
        <p:cNvPr id="1" name=""/>
        <p:cNvGrpSpPr/>
        <p:nvPr/>
      </p:nvGrpSpPr>
      <p:grpSpPr>
        <a:xfrm>
          <a:off x="0" y="0"/>
          <a:ext cx="0" cy="0"/>
          <a:chOff x="0" y="0"/>
          <a:chExt cx="0" cy="0"/>
        </a:xfrm>
      </p:grpSpPr>
      <p:sp>
        <p:nvSpPr>
          <p:cNvPr name="Freeform 2" id="2"/>
          <p:cNvSpPr/>
          <p:nvPr/>
        </p:nvSpPr>
        <p:spPr>
          <a:xfrm flipH="false" flipV="false" rot="0">
            <a:off x="1318170" y="4415850"/>
            <a:ext cx="1267104" cy="1013684"/>
          </a:xfrm>
          <a:custGeom>
            <a:avLst/>
            <a:gdLst/>
            <a:ahLst/>
            <a:cxnLst/>
            <a:rect r="r" b="b" t="t" l="l"/>
            <a:pathLst>
              <a:path h="1013684" w="1267104">
                <a:moveTo>
                  <a:pt x="0" y="0"/>
                </a:moveTo>
                <a:lnTo>
                  <a:pt x="1267104" y="0"/>
                </a:lnTo>
                <a:lnTo>
                  <a:pt x="1267104" y="1013684"/>
                </a:lnTo>
                <a:lnTo>
                  <a:pt x="0" y="1013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150592" y="4415850"/>
            <a:ext cx="1267104" cy="1013684"/>
          </a:xfrm>
          <a:custGeom>
            <a:avLst/>
            <a:gdLst/>
            <a:ahLst/>
            <a:cxnLst/>
            <a:rect r="r" b="b" t="t" l="l"/>
            <a:pathLst>
              <a:path h="1013684" w="1267104">
                <a:moveTo>
                  <a:pt x="0" y="0"/>
                </a:moveTo>
                <a:lnTo>
                  <a:pt x="1267104" y="0"/>
                </a:lnTo>
                <a:lnTo>
                  <a:pt x="1267104" y="1013684"/>
                </a:lnTo>
                <a:lnTo>
                  <a:pt x="0" y="1013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18170" y="6094350"/>
            <a:ext cx="1267104" cy="1013684"/>
          </a:xfrm>
          <a:custGeom>
            <a:avLst/>
            <a:gdLst/>
            <a:ahLst/>
            <a:cxnLst/>
            <a:rect r="r" b="b" t="t" l="l"/>
            <a:pathLst>
              <a:path h="1013684" w="1267104">
                <a:moveTo>
                  <a:pt x="0" y="0"/>
                </a:moveTo>
                <a:lnTo>
                  <a:pt x="1267104" y="0"/>
                </a:lnTo>
                <a:lnTo>
                  <a:pt x="1267104" y="1013684"/>
                </a:lnTo>
                <a:lnTo>
                  <a:pt x="0" y="1013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57823" y="7620450"/>
            <a:ext cx="1267104" cy="1013684"/>
          </a:xfrm>
          <a:custGeom>
            <a:avLst/>
            <a:gdLst/>
            <a:ahLst/>
            <a:cxnLst/>
            <a:rect r="r" b="b" t="t" l="l"/>
            <a:pathLst>
              <a:path h="1013684" w="1267104">
                <a:moveTo>
                  <a:pt x="0" y="0"/>
                </a:moveTo>
                <a:lnTo>
                  <a:pt x="1267105" y="0"/>
                </a:lnTo>
                <a:lnTo>
                  <a:pt x="1267105" y="1013683"/>
                </a:lnTo>
                <a:lnTo>
                  <a:pt x="0" y="10136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50592" y="6094350"/>
            <a:ext cx="1267104" cy="1013684"/>
          </a:xfrm>
          <a:custGeom>
            <a:avLst/>
            <a:gdLst/>
            <a:ahLst/>
            <a:cxnLst/>
            <a:rect r="r" b="b" t="t" l="l"/>
            <a:pathLst>
              <a:path h="1013684" w="1267104">
                <a:moveTo>
                  <a:pt x="0" y="0"/>
                </a:moveTo>
                <a:lnTo>
                  <a:pt x="1267104" y="0"/>
                </a:lnTo>
                <a:lnTo>
                  <a:pt x="1267104" y="1013684"/>
                </a:lnTo>
                <a:lnTo>
                  <a:pt x="0" y="1013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190245" y="7620450"/>
            <a:ext cx="1267104" cy="1013684"/>
          </a:xfrm>
          <a:custGeom>
            <a:avLst/>
            <a:gdLst/>
            <a:ahLst/>
            <a:cxnLst/>
            <a:rect r="r" b="b" t="t" l="l"/>
            <a:pathLst>
              <a:path h="1013684" w="1267104">
                <a:moveTo>
                  <a:pt x="0" y="0"/>
                </a:moveTo>
                <a:lnTo>
                  <a:pt x="1267105" y="0"/>
                </a:lnTo>
                <a:lnTo>
                  <a:pt x="1267105" y="1013683"/>
                </a:lnTo>
                <a:lnTo>
                  <a:pt x="0" y="10136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3099512" y="4552518"/>
            <a:ext cx="4937097" cy="877016"/>
            <a:chOff x="0" y="0"/>
            <a:chExt cx="2287799" cy="406400"/>
          </a:xfrm>
        </p:grpSpPr>
        <p:sp>
          <p:nvSpPr>
            <p:cNvPr name="Freeform 9" id="9"/>
            <p:cNvSpPr/>
            <p:nvPr/>
          </p:nvSpPr>
          <p:spPr>
            <a:xfrm flipH="false" flipV="false" rot="0">
              <a:off x="0" y="0"/>
              <a:ext cx="2287799" cy="406400"/>
            </a:xfrm>
            <a:custGeom>
              <a:avLst/>
              <a:gdLst/>
              <a:ahLst/>
              <a:cxnLst/>
              <a:rect r="r" b="b" t="t" l="l"/>
              <a:pathLst>
                <a:path h="406400" w="2287799">
                  <a:moveTo>
                    <a:pt x="2084599" y="0"/>
                  </a:moveTo>
                  <a:lnTo>
                    <a:pt x="0" y="0"/>
                  </a:lnTo>
                  <a:lnTo>
                    <a:pt x="0" y="406400"/>
                  </a:lnTo>
                  <a:lnTo>
                    <a:pt x="2084599" y="406400"/>
                  </a:lnTo>
                  <a:lnTo>
                    <a:pt x="2287799" y="203200"/>
                  </a:lnTo>
                  <a:lnTo>
                    <a:pt x="2084599" y="0"/>
                  </a:lnTo>
                </a:path>
              </a:pathLst>
            </a:custGeom>
            <a:solidFill>
              <a:srgbClr val="FFFFFF"/>
            </a:solidFill>
          </p:spPr>
        </p:sp>
        <p:sp>
          <p:nvSpPr>
            <p:cNvPr name="TextBox 10" id="10"/>
            <p:cNvSpPr txBox="true"/>
            <p:nvPr/>
          </p:nvSpPr>
          <p:spPr>
            <a:xfrm>
              <a:off x="0" y="-38100"/>
              <a:ext cx="698500" cy="444500"/>
            </a:xfrm>
            <a:prstGeom prst="rect">
              <a:avLst/>
            </a:prstGeom>
          </p:spPr>
          <p:txBody>
            <a:bodyPr anchor="ctr" rtlCol="false" tIns="50800" lIns="50800" bIns="50800" rIns="50800"/>
            <a:lstStyle/>
            <a:p>
              <a:pPr algn="ctr">
                <a:lnSpc>
                  <a:spcPts val="2520"/>
                </a:lnSpc>
              </a:pPr>
            </a:p>
          </p:txBody>
        </p:sp>
      </p:grpSp>
      <p:grpSp>
        <p:nvGrpSpPr>
          <p:cNvPr name="Group 11" id="11"/>
          <p:cNvGrpSpPr/>
          <p:nvPr/>
        </p:nvGrpSpPr>
        <p:grpSpPr>
          <a:xfrm rot="0">
            <a:off x="11931934" y="4552518"/>
            <a:ext cx="4937097" cy="877016"/>
            <a:chOff x="0" y="0"/>
            <a:chExt cx="2287799" cy="406400"/>
          </a:xfrm>
        </p:grpSpPr>
        <p:sp>
          <p:nvSpPr>
            <p:cNvPr name="Freeform 12" id="12"/>
            <p:cNvSpPr/>
            <p:nvPr/>
          </p:nvSpPr>
          <p:spPr>
            <a:xfrm flipH="false" flipV="false" rot="0">
              <a:off x="0" y="0"/>
              <a:ext cx="2287799" cy="406400"/>
            </a:xfrm>
            <a:custGeom>
              <a:avLst/>
              <a:gdLst/>
              <a:ahLst/>
              <a:cxnLst/>
              <a:rect r="r" b="b" t="t" l="l"/>
              <a:pathLst>
                <a:path h="406400" w="2287799">
                  <a:moveTo>
                    <a:pt x="2084599" y="0"/>
                  </a:moveTo>
                  <a:lnTo>
                    <a:pt x="0" y="0"/>
                  </a:lnTo>
                  <a:lnTo>
                    <a:pt x="0" y="406400"/>
                  </a:lnTo>
                  <a:lnTo>
                    <a:pt x="2084599" y="406400"/>
                  </a:lnTo>
                  <a:lnTo>
                    <a:pt x="2287799" y="203200"/>
                  </a:lnTo>
                  <a:lnTo>
                    <a:pt x="2084599" y="0"/>
                  </a:lnTo>
                </a:path>
              </a:pathLst>
            </a:custGeom>
            <a:solidFill>
              <a:srgbClr val="FFFFFF"/>
            </a:solidFill>
          </p:spPr>
        </p:sp>
        <p:sp>
          <p:nvSpPr>
            <p:cNvPr name="TextBox 13" id="13"/>
            <p:cNvSpPr txBox="true"/>
            <p:nvPr/>
          </p:nvSpPr>
          <p:spPr>
            <a:xfrm>
              <a:off x="0" y="-38100"/>
              <a:ext cx="698500" cy="444500"/>
            </a:xfrm>
            <a:prstGeom prst="rect">
              <a:avLst/>
            </a:prstGeom>
          </p:spPr>
          <p:txBody>
            <a:bodyPr anchor="ctr" rtlCol="false" tIns="50800" lIns="50800" bIns="50800" rIns="50800"/>
            <a:lstStyle/>
            <a:p>
              <a:pPr algn="ctr">
                <a:lnSpc>
                  <a:spcPts val="2520"/>
                </a:lnSpc>
              </a:pPr>
            </a:p>
          </p:txBody>
        </p:sp>
      </p:grpSp>
      <p:grpSp>
        <p:nvGrpSpPr>
          <p:cNvPr name="Group 14" id="14"/>
          <p:cNvGrpSpPr/>
          <p:nvPr/>
        </p:nvGrpSpPr>
        <p:grpSpPr>
          <a:xfrm rot="0">
            <a:off x="3099512" y="6231018"/>
            <a:ext cx="4937097" cy="877016"/>
            <a:chOff x="0" y="0"/>
            <a:chExt cx="2287799" cy="406400"/>
          </a:xfrm>
        </p:grpSpPr>
        <p:sp>
          <p:nvSpPr>
            <p:cNvPr name="Freeform 15" id="15"/>
            <p:cNvSpPr/>
            <p:nvPr/>
          </p:nvSpPr>
          <p:spPr>
            <a:xfrm flipH="false" flipV="false" rot="0">
              <a:off x="0" y="0"/>
              <a:ext cx="2287799" cy="406400"/>
            </a:xfrm>
            <a:custGeom>
              <a:avLst/>
              <a:gdLst/>
              <a:ahLst/>
              <a:cxnLst/>
              <a:rect r="r" b="b" t="t" l="l"/>
              <a:pathLst>
                <a:path h="406400" w="2287799">
                  <a:moveTo>
                    <a:pt x="2084599" y="0"/>
                  </a:moveTo>
                  <a:lnTo>
                    <a:pt x="0" y="0"/>
                  </a:lnTo>
                  <a:lnTo>
                    <a:pt x="0" y="406400"/>
                  </a:lnTo>
                  <a:lnTo>
                    <a:pt x="2084599" y="406400"/>
                  </a:lnTo>
                  <a:lnTo>
                    <a:pt x="2287799" y="203200"/>
                  </a:lnTo>
                  <a:lnTo>
                    <a:pt x="2084599" y="0"/>
                  </a:lnTo>
                </a:path>
              </a:pathLst>
            </a:custGeom>
            <a:solidFill>
              <a:srgbClr val="FFFFFF"/>
            </a:solidFill>
          </p:spPr>
        </p:sp>
        <p:sp>
          <p:nvSpPr>
            <p:cNvPr name="TextBox 16" id="16"/>
            <p:cNvSpPr txBox="true"/>
            <p:nvPr/>
          </p:nvSpPr>
          <p:spPr>
            <a:xfrm>
              <a:off x="0" y="-38100"/>
              <a:ext cx="698500" cy="444500"/>
            </a:xfrm>
            <a:prstGeom prst="rect">
              <a:avLst/>
            </a:prstGeom>
          </p:spPr>
          <p:txBody>
            <a:bodyPr anchor="ctr" rtlCol="false" tIns="50800" lIns="50800" bIns="50800" rIns="50800"/>
            <a:lstStyle/>
            <a:p>
              <a:pPr algn="ctr">
                <a:lnSpc>
                  <a:spcPts val="2520"/>
                </a:lnSpc>
              </a:pPr>
            </a:p>
          </p:txBody>
        </p:sp>
      </p:grpSp>
      <p:grpSp>
        <p:nvGrpSpPr>
          <p:cNvPr name="Group 17" id="17"/>
          <p:cNvGrpSpPr/>
          <p:nvPr/>
        </p:nvGrpSpPr>
        <p:grpSpPr>
          <a:xfrm rot="0">
            <a:off x="3139166" y="7757118"/>
            <a:ext cx="4937097" cy="877016"/>
            <a:chOff x="0" y="0"/>
            <a:chExt cx="2287799" cy="406400"/>
          </a:xfrm>
        </p:grpSpPr>
        <p:sp>
          <p:nvSpPr>
            <p:cNvPr name="Freeform 18" id="18"/>
            <p:cNvSpPr/>
            <p:nvPr/>
          </p:nvSpPr>
          <p:spPr>
            <a:xfrm flipH="false" flipV="false" rot="0">
              <a:off x="0" y="0"/>
              <a:ext cx="2287799" cy="406400"/>
            </a:xfrm>
            <a:custGeom>
              <a:avLst/>
              <a:gdLst/>
              <a:ahLst/>
              <a:cxnLst/>
              <a:rect r="r" b="b" t="t" l="l"/>
              <a:pathLst>
                <a:path h="406400" w="2287799">
                  <a:moveTo>
                    <a:pt x="2084599" y="0"/>
                  </a:moveTo>
                  <a:lnTo>
                    <a:pt x="0" y="0"/>
                  </a:lnTo>
                  <a:lnTo>
                    <a:pt x="0" y="406400"/>
                  </a:lnTo>
                  <a:lnTo>
                    <a:pt x="2084599" y="406400"/>
                  </a:lnTo>
                  <a:lnTo>
                    <a:pt x="2287799" y="203200"/>
                  </a:lnTo>
                  <a:lnTo>
                    <a:pt x="2084599" y="0"/>
                  </a:lnTo>
                </a:path>
              </a:pathLst>
            </a:custGeom>
            <a:solidFill>
              <a:srgbClr val="FFFFFF"/>
            </a:solidFill>
          </p:spPr>
        </p:sp>
        <p:sp>
          <p:nvSpPr>
            <p:cNvPr name="TextBox 19" id="19"/>
            <p:cNvSpPr txBox="true"/>
            <p:nvPr/>
          </p:nvSpPr>
          <p:spPr>
            <a:xfrm>
              <a:off x="0" y="-38100"/>
              <a:ext cx="698500" cy="444500"/>
            </a:xfrm>
            <a:prstGeom prst="rect">
              <a:avLst/>
            </a:prstGeom>
          </p:spPr>
          <p:txBody>
            <a:bodyPr anchor="ctr" rtlCol="false" tIns="50800" lIns="50800" bIns="50800" rIns="50800"/>
            <a:lstStyle/>
            <a:p>
              <a:pPr algn="ctr">
                <a:lnSpc>
                  <a:spcPts val="2520"/>
                </a:lnSpc>
              </a:pPr>
            </a:p>
          </p:txBody>
        </p:sp>
      </p:grpSp>
      <p:grpSp>
        <p:nvGrpSpPr>
          <p:cNvPr name="Group 20" id="20"/>
          <p:cNvGrpSpPr/>
          <p:nvPr/>
        </p:nvGrpSpPr>
        <p:grpSpPr>
          <a:xfrm rot="0">
            <a:off x="11931934" y="6231018"/>
            <a:ext cx="4937097" cy="877016"/>
            <a:chOff x="0" y="0"/>
            <a:chExt cx="2287799" cy="406400"/>
          </a:xfrm>
        </p:grpSpPr>
        <p:sp>
          <p:nvSpPr>
            <p:cNvPr name="Freeform 21" id="21"/>
            <p:cNvSpPr/>
            <p:nvPr/>
          </p:nvSpPr>
          <p:spPr>
            <a:xfrm flipH="false" flipV="false" rot="0">
              <a:off x="0" y="0"/>
              <a:ext cx="2287799" cy="406400"/>
            </a:xfrm>
            <a:custGeom>
              <a:avLst/>
              <a:gdLst/>
              <a:ahLst/>
              <a:cxnLst/>
              <a:rect r="r" b="b" t="t" l="l"/>
              <a:pathLst>
                <a:path h="406400" w="2287799">
                  <a:moveTo>
                    <a:pt x="2084599" y="0"/>
                  </a:moveTo>
                  <a:lnTo>
                    <a:pt x="0" y="0"/>
                  </a:lnTo>
                  <a:lnTo>
                    <a:pt x="0" y="406400"/>
                  </a:lnTo>
                  <a:lnTo>
                    <a:pt x="2084599" y="406400"/>
                  </a:lnTo>
                  <a:lnTo>
                    <a:pt x="2287799" y="203200"/>
                  </a:lnTo>
                  <a:lnTo>
                    <a:pt x="2084599" y="0"/>
                  </a:lnTo>
                </a:path>
              </a:pathLst>
            </a:custGeom>
            <a:solidFill>
              <a:srgbClr val="FFFFFF"/>
            </a:solidFill>
          </p:spPr>
        </p:sp>
        <p:sp>
          <p:nvSpPr>
            <p:cNvPr name="TextBox 22" id="22"/>
            <p:cNvSpPr txBox="true"/>
            <p:nvPr/>
          </p:nvSpPr>
          <p:spPr>
            <a:xfrm>
              <a:off x="0" y="-38100"/>
              <a:ext cx="698500" cy="444500"/>
            </a:xfrm>
            <a:prstGeom prst="rect">
              <a:avLst/>
            </a:prstGeom>
          </p:spPr>
          <p:txBody>
            <a:bodyPr anchor="ctr" rtlCol="false" tIns="50800" lIns="50800" bIns="50800" rIns="50800"/>
            <a:lstStyle/>
            <a:p>
              <a:pPr algn="ctr">
                <a:lnSpc>
                  <a:spcPts val="2520"/>
                </a:lnSpc>
              </a:pPr>
            </a:p>
          </p:txBody>
        </p:sp>
      </p:grpSp>
      <p:grpSp>
        <p:nvGrpSpPr>
          <p:cNvPr name="Group 23" id="23"/>
          <p:cNvGrpSpPr/>
          <p:nvPr/>
        </p:nvGrpSpPr>
        <p:grpSpPr>
          <a:xfrm rot="0">
            <a:off x="11971588" y="7757118"/>
            <a:ext cx="4937097" cy="877016"/>
            <a:chOff x="0" y="0"/>
            <a:chExt cx="2287799" cy="406400"/>
          </a:xfrm>
        </p:grpSpPr>
        <p:sp>
          <p:nvSpPr>
            <p:cNvPr name="Freeform 24" id="24"/>
            <p:cNvSpPr/>
            <p:nvPr/>
          </p:nvSpPr>
          <p:spPr>
            <a:xfrm flipH="false" flipV="false" rot="0">
              <a:off x="0" y="0"/>
              <a:ext cx="2287799" cy="406400"/>
            </a:xfrm>
            <a:custGeom>
              <a:avLst/>
              <a:gdLst/>
              <a:ahLst/>
              <a:cxnLst/>
              <a:rect r="r" b="b" t="t" l="l"/>
              <a:pathLst>
                <a:path h="406400" w="2287799">
                  <a:moveTo>
                    <a:pt x="2084599" y="0"/>
                  </a:moveTo>
                  <a:lnTo>
                    <a:pt x="0" y="0"/>
                  </a:lnTo>
                  <a:lnTo>
                    <a:pt x="0" y="406400"/>
                  </a:lnTo>
                  <a:lnTo>
                    <a:pt x="2084599" y="406400"/>
                  </a:lnTo>
                  <a:lnTo>
                    <a:pt x="2287799" y="203200"/>
                  </a:lnTo>
                  <a:lnTo>
                    <a:pt x="2084599" y="0"/>
                  </a:lnTo>
                </a:path>
              </a:pathLst>
            </a:custGeom>
            <a:solidFill>
              <a:srgbClr val="FFFFFF"/>
            </a:solidFill>
          </p:spPr>
        </p:sp>
        <p:sp>
          <p:nvSpPr>
            <p:cNvPr name="TextBox 25" id="25"/>
            <p:cNvSpPr txBox="true"/>
            <p:nvPr/>
          </p:nvSpPr>
          <p:spPr>
            <a:xfrm>
              <a:off x="0" y="-38100"/>
              <a:ext cx="698500" cy="444500"/>
            </a:xfrm>
            <a:prstGeom prst="rect">
              <a:avLst/>
            </a:prstGeom>
          </p:spPr>
          <p:txBody>
            <a:bodyPr anchor="ctr" rtlCol="false" tIns="50800" lIns="50800" bIns="50800" rIns="50800"/>
            <a:lstStyle/>
            <a:p>
              <a:pPr algn="ctr">
                <a:lnSpc>
                  <a:spcPts val="2520"/>
                </a:lnSpc>
              </a:pPr>
            </a:p>
          </p:txBody>
        </p:sp>
      </p:grpSp>
      <p:sp>
        <p:nvSpPr>
          <p:cNvPr name="Freeform 26" id="26"/>
          <p:cNvSpPr/>
          <p:nvPr/>
        </p:nvSpPr>
        <p:spPr>
          <a:xfrm flipH="false" flipV="false" rot="0">
            <a:off x="10839349" y="-2572634"/>
            <a:ext cx="8740788" cy="6102659"/>
          </a:xfrm>
          <a:custGeom>
            <a:avLst/>
            <a:gdLst/>
            <a:ahLst/>
            <a:cxnLst/>
            <a:rect r="r" b="b" t="t" l="l"/>
            <a:pathLst>
              <a:path h="6102659" w="8740788">
                <a:moveTo>
                  <a:pt x="0" y="0"/>
                </a:moveTo>
                <a:lnTo>
                  <a:pt x="8740788" y="0"/>
                </a:lnTo>
                <a:lnTo>
                  <a:pt x="8740788" y="6102659"/>
                </a:lnTo>
                <a:lnTo>
                  <a:pt x="0" y="6102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7" id="27"/>
          <p:cNvSpPr txBox="true"/>
          <p:nvPr/>
        </p:nvSpPr>
        <p:spPr>
          <a:xfrm rot="0">
            <a:off x="1028700" y="7963292"/>
            <a:ext cx="1999812" cy="502768"/>
          </a:xfrm>
          <a:prstGeom prst="rect">
            <a:avLst/>
          </a:prstGeom>
        </p:spPr>
        <p:txBody>
          <a:bodyPr anchor="t" rtlCol="false" tIns="0" lIns="0" bIns="0" rIns="0">
            <a:spAutoFit/>
          </a:bodyPr>
          <a:lstStyle/>
          <a:p>
            <a:pPr algn="ctr">
              <a:lnSpc>
                <a:spcPts val="3946"/>
              </a:lnSpc>
            </a:pPr>
            <a:r>
              <a:rPr lang="en-US" sz="3588" spc="-125">
                <a:solidFill>
                  <a:srgbClr val="392E2E"/>
                </a:solidFill>
                <a:latin typeface="Livvic Semi-Bold"/>
              </a:rPr>
              <a:t>03.</a:t>
            </a:r>
          </a:p>
        </p:txBody>
      </p:sp>
      <p:sp>
        <p:nvSpPr>
          <p:cNvPr name="TextBox 28" id="28"/>
          <p:cNvSpPr txBox="true"/>
          <p:nvPr/>
        </p:nvSpPr>
        <p:spPr>
          <a:xfrm rot="0">
            <a:off x="3527198" y="7876526"/>
            <a:ext cx="5157947" cy="567559"/>
          </a:xfrm>
          <a:prstGeom prst="rect">
            <a:avLst/>
          </a:prstGeom>
        </p:spPr>
        <p:txBody>
          <a:bodyPr anchor="t" rtlCol="false" tIns="0" lIns="0" bIns="0" rIns="0">
            <a:spAutoFit/>
          </a:bodyPr>
          <a:lstStyle/>
          <a:p>
            <a:pPr>
              <a:lnSpc>
                <a:spcPts val="4329"/>
              </a:lnSpc>
            </a:pPr>
            <a:r>
              <a:rPr lang="en-US" sz="3206" spc="-112">
                <a:solidFill>
                  <a:srgbClr val="588D9B"/>
                </a:solidFill>
                <a:latin typeface="Telegraf Ultra-Bold"/>
              </a:rPr>
              <a:t>Data Cleaning &amp;process</a:t>
            </a:r>
          </a:p>
        </p:txBody>
      </p:sp>
      <p:sp>
        <p:nvSpPr>
          <p:cNvPr name="Freeform 29" id="29"/>
          <p:cNvSpPr/>
          <p:nvPr/>
        </p:nvSpPr>
        <p:spPr>
          <a:xfrm flipH="false" flipV="false" rot="0">
            <a:off x="10784144" y="-1959615"/>
            <a:ext cx="3842506" cy="3256524"/>
          </a:xfrm>
          <a:custGeom>
            <a:avLst/>
            <a:gdLst/>
            <a:ahLst/>
            <a:cxnLst/>
            <a:rect r="r" b="b" t="t" l="l"/>
            <a:pathLst>
              <a:path h="3256524" w="3842506">
                <a:moveTo>
                  <a:pt x="0" y="0"/>
                </a:moveTo>
                <a:lnTo>
                  <a:pt x="3842506" y="0"/>
                </a:lnTo>
                <a:lnTo>
                  <a:pt x="3842506" y="3256524"/>
                </a:lnTo>
                <a:lnTo>
                  <a:pt x="0" y="32565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0">
            <a:off x="-1887280" y="-1028700"/>
            <a:ext cx="5337594" cy="4114800"/>
          </a:xfrm>
          <a:custGeom>
            <a:avLst/>
            <a:gdLst/>
            <a:ahLst/>
            <a:cxnLst/>
            <a:rect r="r" b="b" t="t" l="l"/>
            <a:pathLst>
              <a:path h="4114800" w="5337594">
                <a:moveTo>
                  <a:pt x="0" y="0"/>
                </a:moveTo>
                <a:lnTo>
                  <a:pt x="5337594" y="0"/>
                </a:lnTo>
                <a:lnTo>
                  <a:pt x="53375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1" id="31"/>
          <p:cNvSpPr txBox="true"/>
          <p:nvPr/>
        </p:nvSpPr>
        <p:spPr>
          <a:xfrm rot="0">
            <a:off x="1028700" y="1114425"/>
            <a:ext cx="10631765" cy="1275387"/>
          </a:xfrm>
          <a:prstGeom prst="rect">
            <a:avLst/>
          </a:prstGeom>
        </p:spPr>
        <p:txBody>
          <a:bodyPr anchor="t" rtlCol="false" tIns="0" lIns="0" bIns="0" rIns="0">
            <a:spAutoFit/>
          </a:bodyPr>
          <a:lstStyle/>
          <a:p>
            <a:pPr>
              <a:lnSpc>
                <a:spcPts val="9824"/>
              </a:lnSpc>
            </a:pPr>
            <a:r>
              <a:rPr lang="en-US" sz="8931" spc="-312">
                <a:solidFill>
                  <a:srgbClr val="392E2E"/>
                </a:solidFill>
                <a:latin typeface="Livvic Semi-Bold"/>
              </a:rPr>
              <a:t>Table Of Content</a:t>
            </a:r>
          </a:p>
        </p:txBody>
      </p:sp>
      <p:sp>
        <p:nvSpPr>
          <p:cNvPr name="TextBox 32" id="32"/>
          <p:cNvSpPr txBox="true"/>
          <p:nvPr/>
        </p:nvSpPr>
        <p:spPr>
          <a:xfrm rot="0">
            <a:off x="1318170" y="2761532"/>
            <a:ext cx="10099527" cy="959543"/>
          </a:xfrm>
          <a:prstGeom prst="rect">
            <a:avLst/>
          </a:prstGeom>
        </p:spPr>
        <p:txBody>
          <a:bodyPr anchor="t" rtlCol="false" tIns="0" lIns="0" bIns="0" rIns="0">
            <a:spAutoFit/>
          </a:bodyPr>
          <a:lstStyle/>
          <a:p>
            <a:pPr>
              <a:lnSpc>
                <a:spcPts val="3771"/>
              </a:lnSpc>
            </a:pPr>
            <a:r>
              <a:rPr lang="en-US" sz="2793" spc="-97">
                <a:solidFill>
                  <a:srgbClr val="392E2E"/>
                </a:solidFill>
                <a:latin typeface="Telegraf Medium"/>
              </a:rPr>
              <a:t>List of materials that we will discuss about the</a:t>
            </a:r>
          </a:p>
          <a:p>
            <a:pPr>
              <a:lnSpc>
                <a:spcPts val="3771"/>
              </a:lnSpc>
            </a:pPr>
            <a:r>
              <a:rPr lang="en-US" sz="2793" spc="-97">
                <a:solidFill>
                  <a:srgbClr val="392E2E"/>
                </a:solidFill>
                <a:latin typeface="Telegraf Medium"/>
              </a:rPr>
              <a:t>my  project.</a:t>
            </a:r>
          </a:p>
        </p:txBody>
      </p:sp>
      <p:sp>
        <p:nvSpPr>
          <p:cNvPr name="TextBox 33" id="33"/>
          <p:cNvSpPr txBox="true"/>
          <p:nvPr/>
        </p:nvSpPr>
        <p:spPr>
          <a:xfrm rot="0">
            <a:off x="951816" y="4751460"/>
            <a:ext cx="1999812" cy="502768"/>
          </a:xfrm>
          <a:prstGeom prst="rect">
            <a:avLst/>
          </a:prstGeom>
        </p:spPr>
        <p:txBody>
          <a:bodyPr anchor="t" rtlCol="false" tIns="0" lIns="0" bIns="0" rIns="0">
            <a:spAutoFit/>
          </a:bodyPr>
          <a:lstStyle/>
          <a:p>
            <a:pPr algn="ctr">
              <a:lnSpc>
                <a:spcPts val="3946"/>
              </a:lnSpc>
            </a:pPr>
            <a:r>
              <a:rPr lang="en-US" sz="3588" spc="-125">
                <a:solidFill>
                  <a:srgbClr val="392E2E"/>
                </a:solidFill>
                <a:latin typeface="Livvic Semi-Bold"/>
              </a:rPr>
              <a:t>01.</a:t>
            </a:r>
          </a:p>
        </p:txBody>
      </p:sp>
      <p:sp>
        <p:nvSpPr>
          <p:cNvPr name="TextBox 34" id="34"/>
          <p:cNvSpPr txBox="true"/>
          <p:nvPr/>
        </p:nvSpPr>
        <p:spPr>
          <a:xfrm rot="0">
            <a:off x="3450314" y="4664694"/>
            <a:ext cx="5157947" cy="567559"/>
          </a:xfrm>
          <a:prstGeom prst="rect">
            <a:avLst/>
          </a:prstGeom>
        </p:spPr>
        <p:txBody>
          <a:bodyPr anchor="t" rtlCol="false" tIns="0" lIns="0" bIns="0" rIns="0">
            <a:spAutoFit/>
          </a:bodyPr>
          <a:lstStyle/>
          <a:p>
            <a:pPr>
              <a:lnSpc>
                <a:spcPts val="4329"/>
              </a:lnSpc>
            </a:pPr>
            <a:r>
              <a:rPr lang="en-US" sz="3206" spc="-112">
                <a:solidFill>
                  <a:srgbClr val="588D9B"/>
                </a:solidFill>
                <a:latin typeface="Telegraf Ultra-Bold"/>
              </a:rPr>
              <a:t>Introduction</a:t>
            </a:r>
          </a:p>
        </p:txBody>
      </p:sp>
      <p:sp>
        <p:nvSpPr>
          <p:cNvPr name="TextBox 35" id="35"/>
          <p:cNvSpPr txBox="true"/>
          <p:nvPr/>
        </p:nvSpPr>
        <p:spPr>
          <a:xfrm rot="0">
            <a:off x="951816" y="6403017"/>
            <a:ext cx="1999812" cy="502768"/>
          </a:xfrm>
          <a:prstGeom prst="rect">
            <a:avLst/>
          </a:prstGeom>
        </p:spPr>
        <p:txBody>
          <a:bodyPr anchor="t" rtlCol="false" tIns="0" lIns="0" bIns="0" rIns="0">
            <a:spAutoFit/>
          </a:bodyPr>
          <a:lstStyle/>
          <a:p>
            <a:pPr algn="ctr">
              <a:lnSpc>
                <a:spcPts val="3946"/>
              </a:lnSpc>
            </a:pPr>
            <a:r>
              <a:rPr lang="en-US" sz="3588" spc="-125">
                <a:solidFill>
                  <a:srgbClr val="392E2E"/>
                </a:solidFill>
                <a:latin typeface="Livvic Semi-Bold"/>
              </a:rPr>
              <a:t>02.</a:t>
            </a:r>
          </a:p>
        </p:txBody>
      </p:sp>
      <p:sp>
        <p:nvSpPr>
          <p:cNvPr name="TextBox 36" id="36"/>
          <p:cNvSpPr txBox="true"/>
          <p:nvPr/>
        </p:nvSpPr>
        <p:spPr>
          <a:xfrm rot="0">
            <a:off x="3450314" y="6316252"/>
            <a:ext cx="5157947" cy="567559"/>
          </a:xfrm>
          <a:prstGeom prst="rect">
            <a:avLst/>
          </a:prstGeom>
        </p:spPr>
        <p:txBody>
          <a:bodyPr anchor="t" rtlCol="false" tIns="0" lIns="0" bIns="0" rIns="0">
            <a:spAutoFit/>
          </a:bodyPr>
          <a:lstStyle/>
          <a:p>
            <a:pPr>
              <a:lnSpc>
                <a:spcPts val="4329"/>
              </a:lnSpc>
            </a:pPr>
            <a:r>
              <a:rPr lang="en-US" sz="3206" spc="-112">
                <a:solidFill>
                  <a:srgbClr val="588D9B"/>
                </a:solidFill>
                <a:latin typeface="Telegraf Ultra-Bold"/>
              </a:rPr>
              <a:t>Data Exploration </a:t>
            </a:r>
          </a:p>
        </p:txBody>
      </p:sp>
      <p:sp>
        <p:nvSpPr>
          <p:cNvPr name="TextBox 37" id="37"/>
          <p:cNvSpPr txBox="true"/>
          <p:nvPr/>
        </p:nvSpPr>
        <p:spPr>
          <a:xfrm rot="0">
            <a:off x="9839443" y="4751460"/>
            <a:ext cx="1999812" cy="502768"/>
          </a:xfrm>
          <a:prstGeom prst="rect">
            <a:avLst/>
          </a:prstGeom>
        </p:spPr>
        <p:txBody>
          <a:bodyPr anchor="t" rtlCol="false" tIns="0" lIns="0" bIns="0" rIns="0">
            <a:spAutoFit/>
          </a:bodyPr>
          <a:lstStyle/>
          <a:p>
            <a:pPr algn="ctr">
              <a:lnSpc>
                <a:spcPts val="3946"/>
              </a:lnSpc>
            </a:pPr>
            <a:r>
              <a:rPr lang="en-US" sz="3588" spc="-125">
                <a:solidFill>
                  <a:srgbClr val="392E2E"/>
                </a:solidFill>
                <a:latin typeface="Livvic Semi-Bold"/>
              </a:rPr>
              <a:t>04.</a:t>
            </a:r>
          </a:p>
        </p:txBody>
      </p:sp>
      <p:sp>
        <p:nvSpPr>
          <p:cNvPr name="TextBox 38" id="38"/>
          <p:cNvSpPr txBox="true"/>
          <p:nvPr/>
        </p:nvSpPr>
        <p:spPr>
          <a:xfrm rot="0">
            <a:off x="12337942" y="4664694"/>
            <a:ext cx="5157947" cy="567559"/>
          </a:xfrm>
          <a:prstGeom prst="rect">
            <a:avLst/>
          </a:prstGeom>
        </p:spPr>
        <p:txBody>
          <a:bodyPr anchor="t" rtlCol="false" tIns="0" lIns="0" bIns="0" rIns="0">
            <a:spAutoFit/>
          </a:bodyPr>
          <a:lstStyle/>
          <a:p>
            <a:pPr>
              <a:lnSpc>
                <a:spcPts val="4329"/>
              </a:lnSpc>
            </a:pPr>
            <a:r>
              <a:rPr lang="en-US" sz="3206" spc="-112">
                <a:solidFill>
                  <a:srgbClr val="588D9B"/>
                </a:solidFill>
                <a:latin typeface="Telegraf Ultra-Bold"/>
              </a:rPr>
              <a:t>Analysis</a:t>
            </a:r>
          </a:p>
        </p:txBody>
      </p:sp>
      <p:sp>
        <p:nvSpPr>
          <p:cNvPr name="TextBox 39" id="39"/>
          <p:cNvSpPr txBox="true"/>
          <p:nvPr/>
        </p:nvSpPr>
        <p:spPr>
          <a:xfrm rot="0">
            <a:off x="9839443" y="6403017"/>
            <a:ext cx="1999812" cy="502768"/>
          </a:xfrm>
          <a:prstGeom prst="rect">
            <a:avLst/>
          </a:prstGeom>
        </p:spPr>
        <p:txBody>
          <a:bodyPr anchor="t" rtlCol="false" tIns="0" lIns="0" bIns="0" rIns="0">
            <a:spAutoFit/>
          </a:bodyPr>
          <a:lstStyle/>
          <a:p>
            <a:pPr algn="ctr">
              <a:lnSpc>
                <a:spcPts val="3946"/>
              </a:lnSpc>
            </a:pPr>
            <a:r>
              <a:rPr lang="en-US" sz="3588" spc="-125">
                <a:solidFill>
                  <a:srgbClr val="392E2E"/>
                </a:solidFill>
                <a:latin typeface="Livvic Semi-Bold"/>
              </a:rPr>
              <a:t>05.</a:t>
            </a:r>
          </a:p>
        </p:txBody>
      </p:sp>
      <p:sp>
        <p:nvSpPr>
          <p:cNvPr name="TextBox 40" id="40"/>
          <p:cNvSpPr txBox="true"/>
          <p:nvPr/>
        </p:nvSpPr>
        <p:spPr>
          <a:xfrm rot="0">
            <a:off x="12337942" y="6316252"/>
            <a:ext cx="5157947" cy="567559"/>
          </a:xfrm>
          <a:prstGeom prst="rect">
            <a:avLst/>
          </a:prstGeom>
        </p:spPr>
        <p:txBody>
          <a:bodyPr anchor="t" rtlCol="false" tIns="0" lIns="0" bIns="0" rIns="0">
            <a:spAutoFit/>
          </a:bodyPr>
          <a:lstStyle/>
          <a:p>
            <a:pPr>
              <a:lnSpc>
                <a:spcPts val="4329"/>
              </a:lnSpc>
            </a:pPr>
            <a:r>
              <a:rPr lang="en-US" sz="3206" spc="-112">
                <a:solidFill>
                  <a:srgbClr val="588D9B"/>
                </a:solidFill>
                <a:latin typeface="Telegraf Ultra-Bold"/>
              </a:rPr>
              <a:t>Model building </a:t>
            </a:r>
          </a:p>
        </p:txBody>
      </p:sp>
      <p:sp>
        <p:nvSpPr>
          <p:cNvPr name="TextBox 41" id="41"/>
          <p:cNvSpPr txBox="true"/>
          <p:nvPr/>
        </p:nvSpPr>
        <p:spPr>
          <a:xfrm rot="0">
            <a:off x="9839443" y="7925250"/>
            <a:ext cx="1999812" cy="502768"/>
          </a:xfrm>
          <a:prstGeom prst="rect">
            <a:avLst/>
          </a:prstGeom>
        </p:spPr>
        <p:txBody>
          <a:bodyPr anchor="t" rtlCol="false" tIns="0" lIns="0" bIns="0" rIns="0">
            <a:spAutoFit/>
          </a:bodyPr>
          <a:lstStyle/>
          <a:p>
            <a:pPr algn="ctr">
              <a:lnSpc>
                <a:spcPts val="3946"/>
              </a:lnSpc>
            </a:pPr>
            <a:r>
              <a:rPr lang="en-US" sz="3588" spc="-125">
                <a:solidFill>
                  <a:srgbClr val="392E2E"/>
                </a:solidFill>
                <a:latin typeface="Livvic Semi-Bold"/>
              </a:rPr>
              <a:t>06.</a:t>
            </a:r>
          </a:p>
        </p:txBody>
      </p:sp>
      <p:sp>
        <p:nvSpPr>
          <p:cNvPr name="TextBox 42" id="42"/>
          <p:cNvSpPr txBox="true"/>
          <p:nvPr/>
        </p:nvSpPr>
        <p:spPr>
          <a:xfrm rot="0">
            <a:off x="12337942" y="7838484"/>
            <a:ext cx="5157947" cy="567559"/>
          </a:xfrm>
          <a:prstGeom prst="rect">
            <a:avLst/>
          </a:prstGeom>
        </p:spPr>
        <p:txBody>
          <a:bodyPr anchor="t" rtlCol="false" tIns="0" lIns="0" bIns="0" rIns="0">
            <a:spAutoFit/>
          </a:bodyPr>
          <a:lstStyle/>
          <a:p>
            <a:pPr>
              <a:lnSpc>
                <a:spcPts val="4329"/>
              </a:lnSpc>
            </a:pPr>
            <a:r>
              <a:rPr lang="en-US" sz="3206" spc="-112">
                <a:solidFill>
                  <a:srgbClr val="588D9B"/>
                </a:solidFill>
                <a:latin typeface="Telegraf Ultra-Bold"/>
              </a:rPr>
              <a:t>Evaluation</a:t>
            </a:r>
          </a:p>
        </p:txBody>
      </p:sp>
      <p:sp>
        <p:nvSpPr>
          <p:cNvPr name="Freeform 43" id="43"/>
          <p:cNvSpPr/>
          <p:nvPr/>
        </p:nvSpPr>
        <p:spPr>
          <a:xfrm flipH="true" flipV="true" rot="0">
            <a:off x="15619203" y="7200900"/>
            <a:ext cx="5337594" cy="4114800"/>
          </a:xfrm>
          <a:custGeom>
            <a:avLst/>
            <a:gdLst/>
            <a:ahLst/>
            <a:cxnLst/>
            <a:rect r="r" b="b" t="t" l="l"/>
            <a:pathLst>
              <a:path h="4114800" w="5337594">
                <a:moveTo>
                  <a:pt x="5337594" y="4114800"/>
                </a:moveTo>
                <a:lnTo>
                  <a:pt x="0" y="4114800"/>
                </a:lnTo>
                <a:lnTo>
                  <a:pt x="0" y="0"/>
                </a:lnTo>
                <a:lnTo>
                  <a:pt x="5337594" y="0"/>
                </a:lnTo>
                <a:lnTo>
                  <a:pt x="5337594"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3F4FA"/>
        </a:solidFill>
      </p:bgPr>
    </p:bg>
    <p:spTree>
      <p:nvGrpSpPr>
        <p:cNvPr id="1" name=""/>
        <p:cNvGrpSpPr/>
        <p:nvPr/>
      </p:nvGrpSpPr>
      <p:grpSpPr>
        <a:xfrm>
          <a:off x="0" y="0"/>
          <a:ext cx="0" cy="0"/>
          <a:chOff x="0" y="0"/>
          <a:chExt cx="0" cy="0"/>
        </a:xfrm>
      </p:grpSpPr>
      <p:grpSp>
        <p:nvGrpSpPr>
          <p:cNvPr name="Group 2" id="2"/>
          <p:cNvGrpSpPr/>
          <p:nvPr/>
        </p:nvGrpSpPr>
        <p:grpSpPr>
          <a:xfrm rot="0">
            <a:off x="3712433" y="1028700"/>
            <a:ext cx="2200719" cy="22007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8CEE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2737139" y="8160398"/>
            <a:ext cx="2865582" cy="912122"/>
            <a:chOff x="0" y="0"/>
            <a:chExt cx="1276772" cy="406400"/>
          </a:xfrm>
        </p:grpSpPr>
        <p:sp>
          <p:nvSpPr>
            <p:cNvPr name="Freeform 6" id="6"/>
            <p:cNvSpPr/>
            <p:nvPr/>
          </p:nvSpPr>
          <p:spPr>
            <a:xfrm flipH="false" flipV="false" rot="0">
              <a:off x="0" y="0"/>
              <a:ext cx="1276772" cy="406400"/>
            </a:xfrm>
            <a:custGeom>
              <a:avLst/>
              <a:gdLst/>
              <a:ahLst/>
              <a:cxnLst/>
              <a:rect r="r" b="b" t="t" l="l"/>
              <a:pathLst>
                <a:path h="406400" w="1276772">
                  <a:moveTo>
                    <a:pt x="1073572" y="0"/>
                  </a:moveTo>
                  <a:cubicBezTo>
                    <a:pt x="1185796" y="0"/>
                    <a:pt x="1276772" y="90976"/>
                    <a:pt x="1276772" y="203200"/>
                  </a:cubicBezTo>
                  <a:cubicBezTo>
                    <a:pt x="1276772" y="315424"/>
                    <a:pt x="1185796" y="406400"/>
                    <a:pt x="1073572" y="406400"/>
                  </a:cubicBezTo>
                  <a:lnTo>
                    <a:pt x="203200" y="406400"/>
                  </a:lnTo>
                  <a:cubicBezTo>
                    <a:pt x="90976" y="406400"/>
                    <a:pt x="0" y="315424"/>
                    <a:pt x="0" y="203200"/>
                  </a:cubicBezTo>
                  <a:cubicBezTo>
                    <a:pt x="0" y="90976"/>
                    <a:pt x="90976" y="0"/>
                    <a:pt x="203200" y="0"/>
                  </a:cubicBezTo>
                  <a:lnTo>
                    <a:pt x="1073572" y="0"/>
                  </a:lnTo>
                </a:path>
              </a:pathLst>
            </a:custGeom>
            <a:solidFill>
              <a:srgbClr val="D5D3ED"/>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520"/>
                </a:lnSpc>
              </a:pPr>
            </a:p>
          </p:txBody>
        </p:sp>
      </p:grpSp>
      <p:sp>
        <p:nvSpPr>
          <p:cNvPr name="Freeform 8" id="8"/>
          <p:cNvSpPr/>
          <p:nvPr/>
        </p:nvSpPr>
        <p:spPr>
          <a:xfrm flipH="false" flipV="false" rot="0">
            <a:off x="5058225" y="-1753054"/>
            <a:ext cx="5143500" cy="4114800"/>
          </a:xfrm>
          <a:custGeom>
            <a:avLst/>
            <a:gdLst/>
            <a:ahLst/>
            <a:cxnLst/>
            <a:rect r="r" b="b" t="t" l="l"/>
            <a:pathLst>
              <a:path h="4114800" w="5143500">
                <a:moveTo>
                  <a:pt x="0" y="0"/>
                </a:moveTo>
                <a:lnTo>
                  <a:pt x="5143500" y="0"/>
                </a:lnTo>
                <a:lnTo>
                  <a:pt x="51435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9609643">
            <a:off x="8542825" y="7677775"/>
            <a:ext cx="2752268" cy="2036678"/>
          </a:xfrm>
          <a:custGeom>
            <a:avLst/>
            <a:gdLst/>
            <a:ahLst/>
            <a:cxnLst/>
            <a:rect r="r" b="b" t="t" l="l"/>
            <a:pathLst>
              <a:path h="2036678" w="2752268">
                <a:moveTo>
                  <a:pt x="0" y="0"/>
                </a:moveTo>
                <a:lnTo>
                  <a:pt x="2752268" y="0"/>
                </a:lnTo>
                <a:lnTo>
                  <a:pt x="2752268" y="2036679"/>
                </a:lnTo>
                <a:lnTo>
                  <a:pt x="0" y="20366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512772" y="8160398"/>
            <a:ext cx="3493056" cy="3397791"/>
          </a:xfrm>
          <a:custGeom>
            <a:avLst/>
            <a:gdLst/>
            <a:ahLst/>
            <a:cxnLst/>
            <a:rect r="r" b="b" t="t" l="l"/>
            <a:pathLst>
              <a:path h="3397791" w="3493056">
                <a:moveTo>
                  <a:pt x="0" y="0"/>
                </a:moveTo>
                <a:lnTo>
                  <a:pt x="3493056" y="0"/>
                </a:lnTo>
                <a:lnTo>
                  <a:pt x="3493056" y="3397791"/>
                </a:lnTo>
                <a:lnTo>
                  <a:pt x="0" y="33977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491680" y="-1036044"/>
            <a:ext cx="3493056" cy="3397791"/>
          </a:xfrm>
          <a:custGeom>
            <a:avLst/>
            <a:gdLst/>
            <a:ahLst/>
            <a:cxnLst/>
            <a:rect r="r" b="b" t="t" l="l"/>
            <a:pathLst>
              <a:path h="3397791" w="3493056">
                <a:moveTo>
                  <a:pt x="0" y="0"/>
                </a:moveTo>
                <a:lnTo>
                  <a:pt x="3493055" y="0"/>
                </a:lnTo>
                <a:lnTo>
                  <a:pt x="3493055" y="3397790"/>
                </a:lnTo>
                <a:lnTo>
                  <a:pt x="0" y="33977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true" rot="1386762">
            <a:off x="-1042364" y="8630149"/>
            <a:ext cx="4142128" cy="3313702"/>
          </a:xfrm>
          <a:custGeom>
            <a:avLst/>
            <a:gdLst/>
            <a:ahLst/>
            <a:cxnLst/>
            <a:rect r="r" b="b" t="t" l="l"/>
            <a:pathLst>
              <a:path h="3313702" w="4142128">
                <a:moveTo>
                  <a:pt x="4142128" y="3313702"/>
                </a:moveTo>
                <a:lnTo>
                  <a:pt x="0" y="3313702"/>
                </a:lnTo>
                <a:lnTo>
                  <a:pt x="0" y="0"/>
                </a:lnTo>
                <a:lnTo>
                  <a:pt x="4142128" y="0"/>
                </a:lnTo>
                <a:lnTo>
                  <a:pt x="4142128" y="331370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5390123" y="1349789"/>
            <a:ext cx="7507755" cy="1275387"/>
          </a:xfrm>
          <a:prstGeom prst="rect">
            <a:avLst/>
          </a:prstGeom>
        </p:spPr>
        <p:txBody>
          <a:bodyPr anchor="t" rtlCol="false" tIns="0" lIns="0" bIns="0" rIns="0">
            <a:spAutoFit/>
          </a:bodyPr>
          <a:lstStyle/>
          <a:p>
            <a:pPr>
              <a:lnSpc>
                <a:spcPts val="9824"/>
              </a:lnSpc>
            </a:pPr>
            <a:r>
              <a:rPr lang="en-US" sz="8931" spc="-312">
                <a:solidFill>
                  <a:srgbClr val="392E2E"/>
                </a:solidFill>
                <a:latin typeface="Livvic Semi-Bold"/>
              </a:rPr>
              <a:t>Introduction</a:t>
            </a:r>
          </a:p>
        </p:txBody>
      </p:sp>
      <p:sp>
        <p:nvSpPr>
          <p:cNvPr name="TextBox 14" id="14"/>
          <p:cNvSpPr txBox="true"/>
          <p:nvPr/>
        </p:nvSpPr>
        <p:spPr>
          <a:xfrm rot="0">
            <a:off x="2775239" y="3124644"/>
            <a:ext cx="13240823" cy="4975987"/>
          </a:xfrm>
          <a:prstGeom prst="rect">
            <a:avLst/>
          </a:prstGeom>
        </p:spPr>
        <p:txBody>
          <a:bodyPr anchor="t" rtlCol="false" tIns="0" lIns="0" bIns="0" rIns="0">
            <a:spAutoFit/>
          </a:bodyPr>
          <a:lstStyle/>
          <a:p>
            <a:pPr>
              <a:lnSpc>
                <a:spcPts val="5390"/>
              </a:lnSpc>
            </a:pPr>
            <a:r>
              <a:rPr lang="en-US" sz="3993" spc="-139">
                <a:solidFill>
                  <a:srgbClr val="11B3E0"/>
                </a:solidFill>
                <a:latin typeface="Telegraf Medium"/>
              </a:rPr>
              <a:t>The purpose of the project </a:t>
            </a:r>
          </a:p>
          <a:p>
            <a:pPr>
              <a:lnSpc>
                <a:spcPts val="4850"/>
              </a:lnSpc>
            </a:pPr>
            <a:r>
              <a:rPr lang="en-US" sz="3593" spc="-125">
                <a:solidFill>
                  <a:srgbClr val="392E2E"/>
                </a:solidFill>
                <a:latin typeface="Telegraf Medium"/>
              </a:rPr>
              <a:t> With the development we are witnessing from artificial intelligence, machine learning models can be used and then trained on a set of training data, then tested on a set of test data, and the classifier predicts whether a person has sleep disorder or not based on the data to be entered.</a:t>
            </a:r>
          </a:p>
          <a:p>
            <a:pPr>
              <a:lnSpc>
                <a:spcPts val="4850"/>
              </a:lnSpc>
            </a:pPr>
          </a:p>
          <a:p>
            <a:pPr>
              <a:lnSpc>
                <a:spcPts val="4850"/>
              </a:lnSpc>
            </a:pPr>
          </a:p>
        </p:txBody>
      </p:sp>
      <p:sp>
        <p:nvSpPr>
          <p:cNvPr name="TextBox 15" id="15"/>
          <p:cNvSpPr txBox="true"/>
          <p:nvPr/>
        </p:nvSpPr>
        <p:spPr>
          <a:xfrm rot="0">
            <a:off x="2737139" y="8328741"/>
            <a:ext cx="3176013" cy="499237"/>
          </a:xfrm>
          <a:prstGeom prst="rect">
            <a:avLst/>
          </a:prstGeom>
        </p:spPr>
        <p:txBody>
          <a:bodyPr anchor="t" rtlCol="false" tIns="0" lIns="0" bIns="0" rIns="0">
            <a:spAutoFit/>
          </a:bodyPr>
          <a:lstStyle/>
          <a:p>
            <a:pPr algn="ctr">
              <a:lnSpc>
                <a:spcPts val="3771"/>
              </a:lnSpc>
            </a:pPr>
            <a:r>
              <a:rPr lang="en-US" sz="2793" spc="-97">
                <a:solidFill>
                  <a:srgbClr val="392E2E"/>
                </a:solidFill>
                <a:latin typeface="Telegraf Ultra-Bold"/>
              </a:rPr>
              <a:t>Next Slide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3F4FA"/>
        </a:solidFill>
      </p:bgPr>
    </p:bg>
    <p:spTree>
      <p:nvGrpSpPr>
        <p:cNvPr id="1" name=""/>
        <p:cNvGrpSpPr/>
        <p:nvPr/>
      </p:nvGrpSpPr>
      <p:grpSpPr>
        <a:xfrm>
          <a:off x="0" y="0"/>
          <a:ext cx="0" cy="0"/>
          <a:chOff x="0" y="0"/>
          <a:chExt cx="0" cy="0"/>
        </a:xfrm>
      </p:grpSpPr>
      <p:grpSp>
        <p:nvGrpSpPr>
          <p:cNvPr name="Group 2" id="2"/>
          <p:cNvGrpSpPr/>
          <p:nvPr/>
        </p:nvGrpSpPr>
        <p:grpSpPr>
          <a:xfrm rot="0">
            <a:off x="2857507" y="818085"/>
            <a:ext cx="2200719" cy="22007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8CEE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3398406" y="8868355"/>
            <a:ext cx="2865582" cy="912122"/>
            <a:chOff x="0" y="0"/>
            <a:chExt cx="1276772" cy="406400"/>
          </a:xfrm>
        </p:grpSpPr>
        <p:sp>
          <p:nvSpPr>
            <p:cNvPr name="Freeform 6" id="6"/>
            <p:cNvSpPr/>
            <p:nvPr/>
          </p:nvSpPr>
          <p:spPr>
            <a:xfrm flipH="false" flipV="false" rot="0">
              <a:off x="0" y="0"/>
              <a:ext cx="1276772" cy="406400"/>
            </a:xfrm>
            <a:custGeom>
              <a:avLst/>
              <a:gdLst/>
              <a:ahLst/>
              <a:cxnLst/>
              <a:rect r="r" b="b" t="t" l="l"/>
              <a:pathLst>
                <a:path h="406400" w="1276772">
                  <a:moveTo>
                    <a:pt x="1073572" y="0"/>
                  </a:moveTo>
                  <a:cubicBezTo>
                    <a:pt x="1185796" y="0"/>
                    <a:pt x="1276772" y="90976"/>
                    <a:pt x="1276772" y="203200"/>
                  </a:cubicBezTo>
                  <a:cubicBezTo>
                    <a:pt x="1276772" y="315424"/>
                    <a:pt x="1185796" y="406400"/>
                    <a:pt x="1073572" y="406400"/>
                  </a:cubicBezTo>
                  <a:lnTo>
                    <a:pt x="203200" y="406400"/>
                  </a:lnTo>
                  <a:cubicBezTo>
                    <a:pt x="90976" y="406400"/>
                    <a:pt x="0" y="315424"/>
                    <a:pt x="0" y="203200"/>
                  </a:cubicBezTo>
                  <a:cubicBezTo>
                    <a:pt x="0" y="90976"/>
                    <a:pt x="90976" y="0"/>
                    <a:pt x="203200" y="0"/>
                  </a:cubicBezTo>
                  <a:lnTo>
                    <a:pt x="1073572" y="0"/>
                  </a:lnTo>
                </a:path>
              </a:pathLst>
            </a:custGeom>
            <a:solidFill>
              <a:srgbClr val="D5D3ED"/>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520"/>
                </a:lnSpc>
              </a:pPr>
            </a:p>
          </p:txBody>
        </p:sp>
      </p:grpSp>
      <p:sp>
        <p:nvSpPr>
          <p:cNvPr name="Freeform 8" id="8"/>
          <p:cNvSpPr/>
          <p:nvPr/>
        </p:nvSpPr>
        <p:spPr>
          <a:xfrm flipH="false" flipV="false" rot="0">
            <a:off x="5058225" y="-1753054"/>
            <a:ext cx="5143500" cy="4114800"/>
          </a:xfrm>
          <a:custGeom>
            <a:avLst/>
            <a:gdLst/>
            <a:ahLst/>
            <a:cxnLst/>
            <a:rect r="r" b="b" t="t" l="l"/>
            <a:pathLst>
              <a:path h="4114800" w="5143500">
                <a:moveTo>
                  <a:pt x="0" y="0"/>
                </a:moveTo>
                <a:lnTo>
                  <a:pt x="5143500" y="0"/>
                </a:lnTo>
                <a:lnTo>
                  <a:pt x="51435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9609643">
            <a:off x="8237690" y="8075754"/>
            <a:ext cx="2752268" cy="2036678"/>
          </a:xfrm>
          <a:custGeom>
            <a:avLst/>
            <a:gdLst/>
            <a:ahLst/>
            <a:cxnLst/>
            <a:rect r="r" b="b" t="t" l="l"/>
            <a:pathLst>
              <a:path h="2036678" w="2752268">
                <a:moveTo>
                  <a:pt x="0" y="0"/>
                </a:moveTo>
                <a:lnTo>
                  <a:pt x="2752268" y="0"/>
                </a:lnTo>
                <a:lnTo>
                  <a:pt x="2752268" y="2036679"/>
                </a:lnTo>
                <a:lnTo>
                  <a:pt x="0" y="20366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512772" y="8160398"/>
            <a:ext cx="3493056" cy="3397791"/>
          </a:xfrm>
          <a:custGeom>
            <a:avLst/>
            <a:gdLst/>
            <a:ahLst/>
            <a:cxnLst/>
            <a:rect r="r" b="b" t="t" l="l"/>
            <a:pathLst>
              <a:path h="3397791" w="3493056">
                <a:moveTo>
                  <a:pt x="0" y="0"/>
                </a:moveTo>
                <a:lnTo>
                  <a:pt x="3493056" y="0"/>
                </a:lnTo>
                <a:lnTo>
                  <a:pt x="3493056" y="3397791"/>
                </a:lnTo>
                <a:lnTo>
                  <a:pt x="0" y="33977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18728" y="-1036044"/>
            <a:ext cx="3493056" cy="3397791"/>
          </a:xfrm>
          <a:custGeom>
            <a:avLst/>
            <a:gdLst/>
            <a:ahLst/>
            <a:cxnLst/>
            <a:rect r="r" b="b" t="t" l="l"/>
            <a:pathLst>
              <a:path h="3397791" w="3493056">
                <a:moveTo>
                  <a:pt x="0" y="0"/>
                </a:moveTo>
                <a:lnTo>
                  <a:pt x="3493056" y="0"/>
                </a:lnTo>
                <a:lnTo>
                  <a:pt x="3493056" y="3397790"/>
                </a:lnTo>
                <a:lnTo>
                  <a:pt x="0" y="33977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true" rot="1386762">
            <a:off x="-1042364" y="8630149"/>
            <a:ext cx="4142128" cy="3313702"/>
          </a:xfrm>
          <a:custGeom>
            <a:avLst/>
            <a:gdLst/>
            <a:ahLst/>
            <a:cxnLst/>
            <a:rect r="r" b="b" t="t" l="l"/>
            <a:pathLst>
              <a:path h="3313702" w="4142128">
                <a:moveTo>
                  <a:pt x="4142128" y="3313702"/>
                </a:moveTo>
                <a:lnTo>
                  <a:pt x="0" y="3313702"/>
                </a:lnTo>
                <a:lnTo>
                  <a:pt x="0" y="0"/>
                </a:lnTo>
                <a:lnTo>
                  <a:pt x="4142128" y="0"/>
                </a:lnTo>
                <a:lnTo>
                  <a:pt x="4142128" y="331370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4552499" y="1323613"/>
            <a:ext cx="10122649" cy="1275387"/>
          </a:xfrm>
          <a:prstGeom prst="rect">
            <a:avLst/>
          </a:prstGeom>
        </p:spPr>
        <p:txBody>
          <a:bodyPr anchor="t" rtlCol="false" tIns="0" lIns="0" bIns="0" rIns="0">
            <a:spAutoFit/>
          </a:bodyPr>
          <a:lstStyle/>
          <a:p>
            <a:pPr>
              <a:lnSpc>
                <a:spcPts val="9824"/>
              </a:lnSpc>
            </a:pPr>
            <a:r>
              <a:rPr lang="en-US" sz="8931" spc="-312">
                <a:solidFill>
                  <a:srgbClr val="392E2E"/>
                </a:solidFill>
                <a:latin typeface="Livvic Semi-Bold"/>
              </a:rPr>
              <a:t>Data Exploration</a:t>
            </a:r>
            <a:r>
              <a:rPr lang="en-US" sz="8931" spc="-312">
                <a:solidFill>
                  <a:srgbClr val="392E2E"/>
                </a:solidFill>
                <a:latin typeface="Livvic Semi-Bold"/>
              </a:rPr>
              <a:t> </a:t>
            </a:r>
          </a:p>
        </p:txBody>
      </p:sp>
      <p:sp>
        <p:nvSpPr>
          <p:cNvPr name="TextBox 14" id="14"/>
          <p:cNvSpPr txBox="true"/>
          <p:nvPr/>
        </p:nvSpPr>
        <p:spPr>
          <a:xfrm rot="0">
            <a:off x="2164922" y="3445646"/>
            <a:ext cx="14529019" cy="3271012"/>
          </a:xfrm>
          <a:prstGeom prst="rect">
            <a:avLst/>
          </a:prstGeom>
        </p:spPr>
        <p:txBody>
          <a:bodyPr anchor="t" rtlCol="false" tIns="0" lIns="0" bIns="0" rIns="0">
            <a:spAutoFit/>
          </a:bodyPr>
          <a:lstStyle/>
          <a:p>
            <a:pPr>
              <a:lnSpc>
                <a:spcPts val="5120"/>
              </a:lnSpc>
            </a:pPr>
            <a:r>
              <a:rPr lang="en-US" sz="3793" spc="-132">
                <a:solidFill>
                  <a:srgbClr val="392E2E"/>
                </a:solidFill>
                <a:latin typeface="Telegraf Medium"/>
              </a:rPr>
              <a:t>The "Sleep Health and Lifestyle Dataset" is a collection of data containing information related to sleep, health, and lifestyle of individuals. The dataset includes various variables that represent different aspects associated with sleep, health, and lifestyle. Here is an explanation of some of the variables present in this dataset:</a:t>
            </a:r>
          </a:p>
        </p:txBody>
      </p:sp>
      <p:sp>
        <p:nvSpPr>
          <p:cNvPr name="TextBox 15" id="15"/>
          <p:cNvSpPr txBox="true"/>
          <p:nvPr/>
        </p:nvSpPr>
        <p:spPr>
          <a:xfrm rot="0">
            <a:off x="3087975" y="9036698"/>
            <a:ext cx="3176013" cy="499237"/>
          </a:xfrm>
          <a:prstGeom prst="rect">
            <a:avLst/>
          </a:prstGeom>
        </p:spPr>
        <p:txBody>
          <a:bodyPr anchor="t" rtlCol="false" tIns="0" lIns="0" bIns="0" rIns="0">
            <a:spAutoFit/>
          </a:bodyPr>
          <a:lstStyle/>
          <a:p>
            <a:pPr algn="ctr">
              <a:lnSpc>
                <a:spcPts val="3771"/>
              </a:lnSpc>
            </a:pPr>
            <a:r>
              <a:rPr lang="en-US" sz="2793" spc="-97">
                <a:solidFill>
                  <a:srgbClr val="392E2E"/>
                </a:solidFill>
                <a:latin typeface="Telegraf Ultra-Bold"/>
              </a:rPr>
              <a:t>Next Slide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3F4FA"/>
        </a:solidFill>
      </p:bgPr>
    </p:bg>
    <p:spTree>
      <p:nvGrpSpPr>
        <p:cNvPr id="1" name=""/>
        <p:cNvGrpSpPr/>
        <p:nvPr/>
      </p:nvGrpSpPr>
      <p:grpSpPr>
        <a:xfrm>
          <a:off x="0" y="0"/>
          <a:ext cx="0" cy="0"/>
          <a:chOff x="0" y="0"/>
          <a:chExt cx="0" cy="0"/>
        </a:xfrm>
      </p:grpSpPr>
      <p:grpSp>
        <p:nvGrpSpPr>
          <p:cNvPr name="Group 2" id="2"/>
          <p:cNvGrpSpPr/>
          <p:nvPr/>
        </p:nvGrpSpPr>
        <p:grpSpPr>
          <a:xfrm rot="0">
            <a:off x="4415804" y="-1036044"/>
            <a:ext cx="2200719" cy="22007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8CEE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0">
            <a:off x="15512772" y="8160398"/>
            <a:ext cx="3493056" cy="3397791"/>
          </a:xfrm>
          <a:custGeom>
            <a:avLst/>
            <a:gdLst/>
            <a:ahLst/>
            <a:cxnLst/>
            <a:rect r="r" b="b" t="t" l="l"/>
            <a:pathLst>
              <a:path h="3397791" w="3493056">
                <a:moveTo>
                  <a:pt x="0" y="0"/>
                </a:moveTo>
                <a:lnTo>
                  <a:pt x="3493056" y="0"/>
                </a:lnTo>
                <a:lnTo>
                  <a:pt x="3493056" y="3397791"/>
                </a:lnTo>
                <a:lnTo>
                  <a:pt x="0" y="33977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20707" y="-1036044"/>
            <a:ext cx="3493056" cy="3397791"/>
          </a:xfrm>
          <a:custGeom>
            <a:avLst/>
            <a:gdLst/>
            <a:ahLst/>
            <a:cxnLst/>
            <a:rect r="r" b="b" t="t" l="l"/>
            <a:pathLst>
              <a:path h="3397791" w="3493056">
                <a:moveTo>
                  <a:pt x="0" y="0"/>
                </a:moveTo>
                <a:lnTo>
                  <a:pt x="3493056" y="0"/>
                </a:lnTo>
                <a:lnTo>
                  <a:pt x="3493056" y="3397790"/>
                </a:lnTo>
                <a:lnTo>
                  <a:pt x="0" y="33977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516163" y="57150"/>
            <a:ext cx="5667847" cy="2854235"/>
          </a:xfrm>
          <a:prstGeom prst="rect">
            <a:avLst/>
          </a:prstGeom>
        </p:spPr>
        <p:txBody>
          <a:bodyPr anchor="t" rtlCol="false" tIns="0" lIns="0" bIns="0" rIns="0">
            <a:spAutoFit/>
          </a:bodyPr>
          <a:lstStyle/>
          <a:p>
            <a:pPr>
              <a:lnSpc>
                <a:spcPts val="7416"/>
              </a:lnSpc>
            </a:pPr>
            <a:r>
              <a:rPr lang="en-US" sz="6742" spc="-235">
                <a:solidFill>
                  <a:srgbClr val="392E2E"/>
                </a:solidFill>
                <a:latin typeface="Livvic Semi-Bold"/>
              </a:rPr>
              <a:t>Data features</a:t>
            </a:r>
          </a:p>
          <a:p>
            <a:pPr>
              <a:lnSpc>
                <a:spcPts val="7416"/>
              </a:lnSpc>
            </a:pPr>
          </a:p>
          <a:p>
            <a:pPr>
              <a:lnSpc>
                <a:spcPts val="7416"/>
              </a:lnSpc>
            </a:pPr>
          </a:p>
        </p:txBody>
      </p:sp>
      <p:sp>
        <p:nvSpPr>
          <p:cNvPr name="TextBox 8" id="8"/>
          <p:cNvSpPr txBox="true"/>
          <p:nvPr/>
        </p:nvSpPr>
        <p:spPr>
          <a:xfrm rot="0">
            <a:off x="649955" y="1379493"/>
            <a:ext cx="17638045" cy="9439402"/>
          </a:xfrm>
          <a:prstGeom prst="rect">
            <a:avLst/>
          </a:prstGeom>
        </p:spPr>
        <p:txBody>
          <a:bodyPr anchor="t" rtlCol="false" tIns="0" lIns="0" bIns="0" rIns="0">
            <a:spAutoFit/>
          </a:bodyPr>
          <a:lstStyle/>
          <a:p>
            <a:pPr>
              <a:lnSpc>
                <a:spcPts val="4176"/>
              </a:lnSpc>
            </a:pPr>
            <a:r>
              <a:rPr lang="en-US" sz="3093" spc="-108">
                <a:solidFill>
                  <a:srgbClr val="11B3E0"/>
                </a:solidFill>
                <a:latin typeface="Telegraf Medium"/>
              </a:rPr>
              <a:t>Person</a:t>
            </a:r>
            <a:r>
              <a:rPr lang="en-US" sz="3093" spc="-108">
                <a:solidFill>
                  <a:srgbClr val="8F411F"/>
                </a:solidFill>
                <a:latin typeface="Telegraf Medium"/>
              </a:rPr>
              <a:t> </a:t>
            </a:r>
            <a:r>
              <a:rPr lang="en-US" sz="3093" spc="-108">
                <a:solidFill>
                  <a:srgbClr val="11B3E0"/>
                </a:solidFill>
                <a:latin typeface="Telegraf Medium"/>
              </a:rPr>
              <a:t>ID</a:t>
            </a:r>
            <a:r>
              <a:rPr lang="en-US" sz="3093" spc="-108">
                <a:solidFill>
                  <a:srgbClr val="392E2E"/>
                </a:solidFill>
                <a:latin typeface="Telegraf Medium"/>
              </a:rPr>
              <a:t>: An identifier for each individual.</a:t>
            </a:r>
          </a:p>
          <a:p>
            <a:pPr>
              <a:lnSpc>
                <a:spcPts val="4041"/>
              </a:lnSpc>
            </a:pPr>
            <a:r>
              <a:rPr lang="en-US" sz="2993" spc="-104">
                <a:solidFill>
                  <a:srgbClr val="11B3E0"/>
                </a:solidFill>
                <a:latin typeface="Telegraf Medium"/>
              </a:rPr>
              <a:t>Gender</a:t>
            </a:r>
            <a:r>
              <a:rPr lang="en-US" sz="2993" spc="-104">
                <a:solidFill>
                  <a:srgbClr val="392E2E"/>
                </a:solidFill>
                <a:latin typeface="Telegraf Medium"/>
              </a:rPr>
              <a:t>: The gender of the person (Male/Female).</a:t>
            </a:r>
          </a:p>
          <a:p>
            <a:pPr>
              <a:lnSpc>
                <a:spcPts val="4041"/>
              </a:lnSpc>
            </a:pPr>
            <a:r>
              <a:rPr lang="en-US" sz="2993" spc="-104">
                <a:solidFill>
                  <a:srgbClr val="11B3E0"/>
                </a:solidFill>
                <a:latin typeface="Telegraf Medium"/>
              </a:rPr>
              <a:t>Age</a:t>
            </a:r>
            <a:r>
              <a:rPr lang="en-US" sz="2993" spc="-104">
                <a:solidFill>
                  <a:srgbClr val="392E2E"/>
                </a:solidFill>
                <a:latin typeface="Telegraf Medium"/>
              </a:rPr>
              <a:t>: The age of the person in years.</a:t>
            </a:r>
          </a:p>
          <a:p>
            <a:pPr>
              <a:lnSpc>
                <a:spcPts val="4041"/>
              </a:lnSpc>
            </a:pPr>
            <a:r>
              <a:rPr lang="en-US" sz="2993" spc="-104">
                <a:solidFill>
                  <a:srgbClr val="11B3E0"/>
                </a:solidFill>
                <a:latin typeface="Telegraf Medium"/>
              </a:rPr>
              <a:t>Occupation</a:t>
            </a:r>
            <a:r>
              <a:rPr lang="en-US" sz="2993" spc="-104">
                <a:solidFill>
                  <a:srgbClr val="392E2E"/>
                </a:solidFill>
                <a:latin typeface="Telegraf Medium"/>
              </a:rPr>
              <a:t>: The occupation or profession of the person.</a:t>
            </a:r>
          </a:p>
          <a:p>
            <a:pPr>
              <a:lnSpc>
                <a:spcPts val="4176"/>
              </a:lnSpc>
            </a:pPr>
            <a:r>
              <a:rPr lang="en-US" sz="3093" spc="-108">
                <a:solidFill>
                  <a:srgbClr val="11B3E0"/>
                </a:solidFill>
                <a:latin typeface="Telegraf Medium"/>
              </a:rPr>
              <a:t>Sleep Duration </a:t>
            </a:r>
            <a:r>
              <a:rPr lang="en-US" sz="3093" spc="-108">
                <a:solidFill>
                  <a:srgbClr val="392E2E"/>
                </a:solidFill>
                <a:latin typeface="Telegraf Medium"/>
              </a:rPr>
              <a:t>(hours): The number of hours the person sleeps per day.</a:t>
            </a:r>
          </a:p>
          <a:p>
            <a:pPr>
              <a:lnSpc>
                <a:spcPts val="4311"/>
              </a:lnSpc>
            </a:pPr>
            <a:r>
              <a:rPr lang="en-US" sz="3193" spc="-111">
                <a:solidFill>
                  <a:srgbClr val="11B3E0"/>
                </a:solidFill>
                <a:latin typeface="Telegraf Medium"/>
              </a:rPr>
              <a:t>Quality of Sleep </a:t>
            </a:r>
            <a:r>
              <a:rPr lang="en-US" sz="3193" spc="-111">
                <a:solidFill>
                  <a:srgbClr val="392E2E"/>
                </a:solidFill>
                <a:latin typeface="Telegraf Medium"/>
              </a:rPr>
              <a:t>(scale: 1-10): A subjective rating of the quality of sleep, ranging from 1 to 10.</a:t>
            </a:r>
          </a:p>
          <a:p>
            <a:pPr>
              <a:lnSpc>
                <a:spcPts val="4311"/>
              </a:lnSpc>
            </a:pPr>
            <a:r>
              <a:rPr lang="en-US" sz="3193" spc="-111">
                <a:solidFill>
                  <a:srgbClr val="11B3E0"/>
                </a:solidFill>
                <a:latin typeface="Telegraf Medium"/>
              </a:rPr>
              <a:t>Physical</a:t>
            </a:r>
            <a:r>
              <a:rPr lang="en-US" sz="3193" spc="-111">
                <a:solidFill>
                  <a:srgbClr val="392E2E"/>
                </a:solidFill>
                <a:latin typeface="Telegraf Medium"/>
              </a:rPr>
              <a:t> </a:t>
            </a:r>
            <a:r>
              <a:rPr lang="en-US" sz="3193" spc="-111">
                <a:solidFill>
                  <a:srgbClr val="11B3E0"/>
                </a:solidFill>
                <a:latin typeface="Telegraf Medium"/>
              </a:rPr>
              <a:t>Activity</a:t>
            </a:r>
            <a:r>
              <a:rPr lang="en-US" sz="3193" spc="-111">
                <a:solidFill>
                  <a:srgbClr val="392E2E"/>
                </a:solidFill>
                <a:latin typeface="Telegraf Medium"/>
              </a:rPr>
              <a:t> </a:t>
            </a:r>
            <a:r>
              <a:rPr lang="en-US" sz="3193" spc="-111">
                <a:solidFill>
                  <a:srgbClr val="11B3E0"/>
                </a:solidFill>
                <a:latin typeface="Telegraf Medium"/>
              </a:rPr>
              <a:t>Level</a:t>
            </a:r>
            <a:r>
              <a:rPr lang="en-US" sz="3193" spc="-111">
                <a:solidFill>
                  <a:srgbClr val="392E2E"/>
                </a:solidFill>
                <a:latin typeface="Telegraf Medium"/>
              </a:rPr>
              <a:t> (minutes/day): The number of minutes the person engages in physical activity daily.</a:t>
            </a:r>
          </a:p>
          <a:p>
            <a:pPr>
              <a:lnSpc>
                <a:spcPts val="4176"/>
              </a:lnSpc>
            </a:pPr>
            <a:r>
              <a:rPr lang="en-US" sz="3093" spc="-108">
                <a:solidFill>
                  <a:srgbClr val="11B3E0"/>
                </a:solidFill>
                <a:latin typeface="Telegraf Medium"/>
              </a:rPr>
              <a:t>Stress</a:t>
            </a:r>
            <a:r>
              <a:rPr lang="en-US" sz="3093" spc="-108">
                <a:solidFill>
                  <a:srgbClr val="392E2E"/>
                </a:solidFill>
                <a:latin typeface="Telegraf Medium"/>
              </a:rPr>
              <a:t> </a:t>
            </a:r>
            <a:r>
              <a:rPr lang="en-US" sz="3093" spc="-108">
                <a:solidFill>
                  <a:srgbClr val="11B3E0"/>
                </a:solidFill>
                <a:latin typeface="Telegraf Medium"/>
              </a:rPr>
              <a:t>Level</a:t>
            </a:r>
            <a:r>
              <a:rPr lang="en-US" sz="3093" spc="-108">
                <a:solidFill>
                  <a:srgbClr val="392E2E"/>
                </a:solidFill>
                <a:latin typeface="Telegraf Medium"/>
              </a:rPr>
              <a:t> (scale: 1-10): A subjective rating of the stress level experienced by the person, ranging from 1 to 10.</a:t>
            </a:r>
          </a:p>
          <a:p>
            <a:pPr>
              <a:lnSpc>
                <a:spcPts val="4176"/>
              </a:lnSpc>
            </a:pPr>
            <a:r>
              <a:rPr lang="en-US" sz="3093" spc="-108">
                <a:solidFill>
                  <a:srgbClr val="11B3E0"/>
                </a:solidFill>
                <a:latin typeface="Telegraf Medium"/>
              </a:rPr>
              <a:t>BMI Category</a:t>
            </a:r>
            <a:r>
              <a:rPr lang="en-US" sz="3093" spc="-108">
                <a:solidFill>
                  <a:srgbClr val="392E2E"/>
                </a:solidFill>
                <a:latin typeface="Telegraf Medium"/>
              </a:rPr>
              <a:t>: The BMI category of the person (e.g., Underweight, Normal, Overweight).</a:t>
            </a:r>
          </a:p>
          <a:p>
            <a:pPr>
              <a:lnSpc>
                <a:spcPts val="4176"/>
              </a:lnSpc>
            </a:pPr>
            <a:r>
              <a:rPr lang="en-US" sz="3093" spc="-108">
                <a:solidFill>
                  <a:srgbClr val="11B3E0"/>
                </a:solidFill>
                <a:latin typeface="Telegraf Medium"/>
              </a:rPr>
              <a:t>Blood</a:t>
            </a:r>
            <a:r>
              <a:rPr lang="en-US" sz="3093" spc="-108">
                <a:solidFill>
                  <a:srgbClr val="392E2E"/>
                </a:solidFill>
                <a:latin typeface="Telegraf Medium"/>
              </a:rPr>
              <a:t> </a:t>
            </a:r>
            <a:r>
              <a:rPr lang="en-US" sz="3093" spc="-108">
                <a:solidFill>
                  <a:srgbClr val="11B3E0"/>
                </a:solidFill>
                <a:latin typeface="Telegraf Medium"/>
              </a:rPr>
              <a:t>Pressure </a:t>
            </a:r>
            <a:r>
              <a:rPr lang="en-US" sz="3093" spc="-108">
                <a:solidFill>
                  <a:srgbClr val="392E2E"/>
                </a:solidFill>
                <a:latin typeface="Telegraf Medium"/>
              </a:rPr>
              <a:t>(systolic/diastolic): The blood pressure measurement of the person, indicated as systolic pressure over diastolic pressure.</a:t>
            </a:r>
          </a:p>
          <a:p>
            <a:pPr>
              <a:lnSpc>
                <a:spcPts val="4311"/>
              </a:lnSpc>
            </a:pPr>
            <a:r>
              <a:rPr lang="en-US" sz="3193" spc="-111">
                <a:solidFill>
                  <a:srgbClr val="11B3E0"/>
                </a:solidFill>
                <a:latin typeface="Telegraf Medium"/>
              </a:rPr>
              <a:t>Heart</a:t>
            </a:r>
            <a:r>
              <a:rPr lang="en-US" sz="3193" spc="-111">
                <a:solidFill>
                  <a:srgbClr val="392E2E"/>
                </a:solidFill>
                <a:latin typeface="Telegraf Medium"/>
              </a:rPr>
              <a:t> </a:t>
            </a:r>
            <a:r>
              <a:rPr lang="en-US" sz="3193" spc="-111">
                <a:solidFill>
                  <a:srgbClr val="11B3E0"/>
                </a:solidFill>
                <a:latin typeface="Telegraf Medium"/>
              </a:rPr>
              <a:t>Rate </a:t>
            </a:r>
            <a:r>
              <a:rPr lang="en-US" sz="3193" spc="-111">
                <a:solidFill>
                  <a:srgbClr val="392E2E"/>
                </a:solidFill>
                <a:latin typeface="Telegraf Medium"/>
              </a:rPr>
              <a:t>(</a:t>
            </a:r>
            <a:r>
              <a:rPr lang="en-US" sz="3193" spc="-111">
                <a:solidFill>
                  <a:srgbClr val="11B3E0"/>
                </a:solidFill>
                <a:latin typeface="Telegraf Medium"/>
              </a:rPr>
              <a:t>bpm</a:t>
            </a:r>
            <a:r>
              <a:rPr lang="en-US" sz="3193" spc="-111">
                <a:solidFill>
                  <a:srgbClr val="392E2E"/>
                </a:solidFill>
                <a:latin typeface="Telegraf Medium"/>
              </a:rPr>
              <a:t>): The resting heart rate of the person in beats per minute.</a:t>
            </a:r>
          </a:p>
          <a:p>
            <a:pPr>
              <a:lnSpc>
                <a:spcPts val="4176"/>
              </a:lnSpc>
            </a:pPr>
            <a:r>
              <a:rPr lang="en-US" sz="3093" spc="-108">
                <a:solidFill>
                  <a:srgbClr val="11B3E0"/>
                </a:solidFill>
                <a:latin typeface="Telegraf Medium"/>
              </a:rPr>
              <a:t>Daily Steps</a:t>
            </a:r>
            <a:r>
              <a:rPr lang="en-US" sz="3093" spc="-108">
                <a:solidFill>
                  <a:srgbClr val="392E2E"/>
                </a:solidFill>
                <a:latin typeface="Telegraf Medium"/>
              </a:rPr>
              <a:t>: The number of steps the person takes per day.</a:t>
            </a:r>
          </a:p>
          <a:p>
            <a:pPr>
              <a:lnSpc>
                <a:spcPts val="4176"/>
              </a:lnSpc>
            </a:pPr>
            <a:r>
              <a:rPr lang="en-US" sz="3093" spc="-108">
                <a:solidFill>
                  <a:srgbClr val="11B3E0"/>
                </a:solidFill>
                <a:latin typeface="Telegraf Medium"/>
              </a:rPr>
              <a:t>Sleep</a:t>
            </a:r>
            <a:r>
              <a:rPr lang="en-US" sz="3093" spc="-108">
                <a:solidFill>
                  <a:srgbClr val="392E2E"/>
                </a:solidFill>
                <a:latin typeface="Telegraf Medium"/>
              </a:rPr>
              <a:t> </a:t>
            </a:r>
            <a:r>
              <a:rPr lang="en-US" sz="3093" spc="-108">
                <a:solidFill>
                  <a:srgbClr val="11B3E0"/>
                </a:solidFill>
                <a:latin typeface="Telegraf Medium"/>
              </a:rPr>
              <a:t>Disorder</a:t>
            </a:r>
            <a:r>
              <a:rPr lang="en-US" sz="3093" spc="-108">
                <a:solidFill>
                  <a:srgbClr val="392E2E"/>
                </a:solidFill>
                <a:latin typeface="Telegraf Medium"/>
              </a:rPr>
              <a:t>: The presence or absence of a sleep disorder in the person (None, Insomnia, Sleep Apnea).</a:t>
            </a:r>
          </a:p>
          <a:p>
            <a:pPr>
              <a:lnSpc>
                <a:spcPts val="390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3F4FA"/>
        </a:solidFill>
      </p:bgPr>
    </p:bg>
    <p:spTree>
      <p:nvGrpSpPr>
        <p:cNvPr id="1" name=""/>
        <p:cNvGrpSpPr/>
        <p:nvPr/>
      </p:nvGrpSpPr>
      <p:grpSpPr>
        <a:xfrm>
          <a:off x="0" y="0"/>
          <a:ext cx="0" cy="0"/>
          <a:chOff x="0" y="0"/>
          <a:chExt cx="0" cy="0"/>
        </a:xfrm>
      </p:grpSpPr>
      <p:grpSp>
        <p:nvGrpSpPr>
          <p:cNvPr name="Group 2" id="2"/>
          <p:cNvGrpSpPr/>
          <p:nvPr/>
        </p:nvGrpSpPr>
        <p:grpSpPr>
          <a:xfrm rot="0">
            <a:off x="0" y="-363844"/>
            <a:ext cx="2200719" cy="22007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8CEE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0">
            <a:off x="1028700" y="8817017"/>
            <a:ext cx="3364023" cy="2127745"/>
          </a:xfrm>
          <a:custGeom>
            <a:avLst/>
            <a:gdLst/>
            <a:ahLst/>
            <a:cxnLst/>
            <a:rect r="r" b="b" t="t" l="l"/>
            <a:pathLst>
              <a:path h="2127745" w="3364023">
                <a:moveTo>
                  <a:pt x="0" y="0"/>
                </a:moveTo>
                <a:lnTo>
                  <a:pt x="3364023" y="0"/>
                </a:lnTo>
                <a:lnTo>
                  <a:pt x="3364023" y="2127745"/>
                </a:lnTo>
                <a:lnTo>
                  <a:pt x="0" y="2127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145872">
            <a:off x="9639423" y="-3446387"/>
            <a:ext cx="9625590" cy="10542912"/>
          </a:xfrm>
          <a:custGeom>
            <a:avLst/>
            <a:gdLst/>
            <a:ahLst/>
            <a:cxnLst/>
            <a:rect r="r" b="b" t="t" l="l"/>
            <a:pathLst>
              <a:path h="10542912" w="9625590">
                <a:moveTo>
                  <a:pt x="0" y="0"/>
                </a:moveTo>
                <a:lnTo>
                  <a:pt x="9625590" y="0"/>
                </a:lnTo>
                <a:lnTo>
                  <a:pt x="9625590" y="10542911"/>
                </a:lnTo>
                <a:lnTo>
                  <a:pt x="0" y="10542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933624" y="5778558"/>
            <a:ext cx="2404857" cy="747880"/>
            <a:chOff x="0" y="0"/>
            <a:chExt cx="1306806" cy="406400"/>
          </a:xfrm>
        </p:grpSpPr>
        <p:sp>
          <p:nvSpPr>
            <p:cNvPr name="Freeform 8" id="8"/>
            <p:cNvSpPr/>
            <p:nvPr/>
          </p:nvSpPr>
          <p:spPr>
            <a:xfrm flipH="false" flipV="false" rot="0">
              <a:off x="0" y="0"/>
              <a:ext cx="1306806" cy="406400"/>
            </a:xfrm>
            <a:custGeom>
              <a:avLst/>
              <a:gdLst/>
              <a:ahLst/>
              <a:cxnLst/>
              <a:rect r="r" b="b" t="t" l="l"/>
              <a:pathLst>
                <a:path h="406400" w="1306806">
                  <a:moveTo>
                    <a:pt x="1103606" y="0"/>
                  </a:moveTo>
                  <a:cubicBezTo>
                    <a:pt x="1215830" y="0"/>
                    <a:pt x="1306806" y="90976"/>
                    <a:pt x="1306806" y="203200"/>
                  </a:cubicBezTo>
                  <a:cubicBezTo>
                    <a:pt x="1306806" y="315424"/>
                    <a:pt x="1215830" y="406400"/>
                    <a:pt x="1103606" y="406400"/>
                  </a:cubicBezTo>
                  <a:lnTo>
                    <a:pt x="203200" y="406400"/>
                  </a:lnTo>
                  <a:cubicBezTo>
                    <a:pt x="90976" y="406400"/>
                    <a:pt x="0" y="315424"/>
                    <a:pt x="0" y="203200"/>
                  </a:cubicBezTo>
                  <a:cubicBezTo>
                    <a:pt x="0" y="90976"/>
                    <a:pt x="90976" y="0"/>
                    <a:pt x="203200" y="0"/>
                  </a:cubicBezTo>
                  <a:lnTo>
                    <a:pt x="1103606" y="0"/>
                  </a:lnTo>
                </a:path>
              </a:pathLst>
            </a:custGeom>
            <a:solidFill>
              <a:srgbClr val="F3F4FA"/>
            </a:solidFill>
          </p:spPr>
        </p:sp>
        <p:sp>
          <p:nvSpPr>
            <p:cNvPr name="TextBox 9" id="9"/>
            <p:cNvSpPr txBox="true"/>
            <p:nvPr/>
          </p:nvSpPr>
          <p:spPr>
            <a:xfrm>
              <a:off x="0" y="-38100"/>
              <a:ext cx="812800" cy="444500"/>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0">
            <a:off x="10334335" y="5778558"/>
            <a:ext cx="2404857" cy="747880"/>
            <a:chOff x="0" y="0"/>
            <a:chExt cx="1306806" cy="406400"/>
          </a:xfrm>
        </p:grpSpPr>
        <p:sp>
          <p:nvSpPr>
            <p:cNvPr name="Freeform 11" id="11"/>
            <p:cNvSpPr/>
            <p:nvPr/>
          </p:nvSpPr>
          <p:spPr>
            <a:xfrm flipH="false" flipV="false" rot="0">
              <a:off x="0" y="0"/>
              <a:ext cx="1306806" cy="406400"/>
            </a:xfrm>
            <a:custGeom>
              <a:avLst/>
              <a:gdLst/>
              <a:ahLst/>
              <a:cxnLst/>
              <a:rect r="r" b="b" t="t" l="l"/>
              <a:pathLst>
                <a:path h="406400" w="1306806">
                  <a:moveTo>
                    <a:pt x="1103606" y="0"/>
                  </a:moveTo>
                  <a:cubicBezTo>
                    <a:pt x="1215830" y="0"/>
                    <a:pt x="1306806" y="90976"/>
                    <a:pt x="1306806" y="203200"/>
                  </a:cubicBezTo>
                  <a:cubicBezTo>
                    <a:pt x="1306806" y="315424"/>
                    <a:pt x="1215830" y="406400"/>
                    <a:pt x="1103606" y="406400"/>
                  </a:cubicBezTo>
                  <a:lnTo>
                    <a:pt x="203200" y="406400"/>
                  </a:lnTo>
                  <a:cubicBezTo>
                    <a:pt x="90976" y="406400"/>
                    <a:pt x="0" y="315424"/>
                    <a:pt x="0" y="203200"/>
                  </a:cubicBezTo>
                  <a:cubicBezTo>
                    <a:pt x="0" y="90976"/>
                    <a:pt x="90976" y="0"/>
                    <a:pt x="203200" y="0"/>
                  </a:cubicBezTo>
                  <a:lnTo>
                    <a:pt x="1103606" y="0"/>
                  </a:lnTo>
                </a:path>
              </a:pathLst>
            </a:custGeom>
            <a:solidFill>
              <a:srgbClr val="F3F4FA"/>
            </a:solidFill>
          </p:spPr>
        </p:sp>
        <p:sp>
          <p:nvSpPr>
            <p:cNvPr name="TextBox 12" id="12"/>
            <p:cNvSpPr txBox="true"/>
            <p:nvPr/>
          </p:nvSpPr>
          <p:spPr>
            <a:xfrm>
              <a:off x="0" y="-38100"/>
              <a:ext cx="812800" cy="444500"/>
            </a:xfrm>
            <a:prstGeom prst="rect">
              <a:avLst/>
            </a:prstGeom>
          </p:spPr>
          <p:txBody>
            <a:bodyPr anchor="ctr" rtlCol="false" tIns="50800" lIns="50800" bIns="50800" rIns="50800"/>
            <a:lstStyle/>
            <a:p>
              <a:pPr algn="ctr">
                <a:lnSpc>
                  <a:spcPts val="2520"/>
                </a:lnSpc>
              </a:pPr>
            </a:p>
          </p:txBody>
        </p:sp>
      </p:grpSp>
      <p:grpSp>
        <p:nvGrpSpPr>
          <p:cNvPr name="Group 13" id="13"/>
          <p:cNvGrpSpPr/>
          <p:nvPr/>
        </p:nvGrpSpPr>
        <p:grpSpPr>
          <a:xfrm rot="0">
            <a:off x="1999140" y="6687644"/>
            <a:ext cx="5408919" cy="855202"/>
            <a:chOff x="0" y="0"/>
            <a:chExt cx="1424571" cy="225238"/>
          </a:xfrm>
        </p:grpSpPr>
        <p:sp>
          <p:nvSpPr>
            <p:cNvPr name="Freeform 14" id="14"/>
            <p:cNvSpPr/>
            <p:nvPr/>
          </p:nvSpPr>
          <p:spPr>
            <a:xfrm flipH="false" flipV="false" rot="0">
              <a:off x="0" y="0"/>
              <a:ext cx="1424571" cy="225238"/>
            </a:xfrm>
            <a:custGeom>
              <a:avLst/>
              <a:gdLst/>
              <a:ahLst/>
              <a:cxnLst/>
              <a:rect r="r" b="b" t="t" l="l"/>
              <a:pathLst>
                <a:path h="225238" w="1424571">
                  <a:moveTo>
                    <a:pt x="72998" y="0"/>
                  </a:moveTo>
                  <a:lnTo>
                    <a:pt x="1351574" y="0"/>
                  </a:lnTo>
                  <a:cubicBezTo>
                    <a:pt x="1370934" y="0"/>
                    <a:pt x="1389501" y="7691"/>
                    <a:pt x="1403191" y="21380"/>
                  </a:cubicBezTo>
                  <a:cubicBezTo>
                    <a:pt x="1416881" y="35070"/>
                    <a:pt x="1424571" y="53637"/>
                    <a:pt x="1424571" y="72998"/>
                  </a:cubicBezTo>
                  <a:lnTo>
                    <a:pt x="1424571" y="152241"/>
                  </a:lnTo>
                  <a:cubicBezTo>
                    <a:pt x="1424571" y="171601"/>
                    <a:pt x="1416881" y="190168"/>
                    <a:pt x="1403191" y="203858"/>
                  </a:cubicBezTo>
                  <a:cubicBezTo>
                    <a:pt x="1389501" y="217548"/>
                    <a:pt x="1370934" y="225238"/>
                    <a:pt x="1351574" y="225238"/>
                  </a:cubicBezTo>
                  <a:lnTo>
                    <a:pt x="72998" y="225238"/>
                  </a:lnTo>
                  <a:cubicBezTo>
                    <a:pt x="53637" y="225238"/>
                    <a:pt x="35070" y="217548"/>
                    <a:pt x="21380" y="203858"/>
                  </a:cubicBezTo>
                  <a:cubicBezTo>
                    <a:pt x="7691" y="190168"/>
                    <a:pt x="0" y="171601"/>
                    <a:pt x="0" y="152241"/>
                  </a:cubicBezTo>
                  <a:lnTo>
                    <a:pt x="0" y="72998"/>
                  </a:lnTo>
                  <a:cubicBezTo>
                    <a:pt x="0" y="53637"/>
                    <a:pt x="7691" y="35070"/>
                    <a:pt x="21380" y="21380"/>
                  </a:cubicBezTo>
                  <a:cubicBezTo>
                    <a:pt x="35070" y="7691"/>
                    <a:pt x="53637" y="0"/>
                    <a:pt x="72998" y="0"/>
                  </a:cubicBezTo>
                  <a:close/>
                </a:path>
              </a:pathLst>
            </a:custGeom>
            <a:solidFill>
              <a:srgbClr val="F3F4FA"/>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0">
            <a:off x="8148845" y="6687644"/>
            <a:ext cx="5483249" cy="855202"/>
            <a:chOff x="0" y="0"/>
            <a:chExt cx="1444148" cy="225238"/>
          </a:xfrm>
        </p:grpSpPr>
        <p:sp>
          <p:nvSpPr>
            <p:cNvPr name="Freeform 17" id="17"/>
            <p:cNvSpPr/>
            <p:nvPr/>
          </p:nvSpPr>
          <p:spPr>
            <a:xfrm flipH="false" flipV="false" rot="0">
              <a:off x="0" y="0"/>
              <a:ext cx="1444148" cy="225238"/>
            </a:xfrm>
            <a:custGeom>
              <a:avLst/>
              <a:gdLst/>
              <a:ahLst/>
              <a:cxnLst/>
              <a:rect r="r" b="b" t="t" l="l"/>
              <a:pathLst>
                <a:path h="225238" w="1444148">
                  <a:moveTo>
                    <a:pt x="72008" y="0"/>
                  </a:moveTo>
                  <a:lnTo>
                    <a:pt x="1372140" y="0"/>
                  </a:lnTo>
                  <a:cubicBezTo>
                    <a:pt x="1391238" y="0"/>
                    <a:pt x="1409553" y="7587"/>
                    <a:pt x="1423057" y="21091"/>
                  </a:cubicBezTo>
                  <a:cubicBezTo>
                    <a:pt x="1436561" y="34595"/>
                    <a:pt x="1444148" y="52910"/>
                    <a:pt x="1444148" y="72008"/>
                  </a:cubicBezTo>
                  <a:lnTo>
                    <a:pt x="1444148" y="153230"/>
                  </a:lnTo>
                  <a:cubicBezTo>
                    <a:pt x="1444148" y="172328"/>
                    <a:pt x="1436561" y="190644"/>
                    <a:pt x="1423057" y="204148"/>
                  </a:cubicBezTo>
                  <a:cubicBezTo>
                    <a:pt x="1409553" y="217652"/>
                    <a:pt x="1391238" y="225238"/>
                    <a:pt x="1372140" y="225238"/>
                  </a:cubicBezTo>
                  <a:lnTo>
                    <a:pt x="72008" y="225238"/>
                  </a:lnTo>
                  <a:cubicBezTo>
                    <a:pt x="52910" y="225238"/>
                    <a:pt x="34595" y="217652"/>
                    <a:pt x="21091" y="204148"/>
                  </a:cubicBezTo>
                  <a:cubicBezTo>
                    <a:pt x="7587" y="190644"/>
                    <a:pt x="0" y="172328"/>
                    <a:pt x="0" y="153230"/>
                  </a:cubicBezTo>
                  <a:lnTo>
                    <a:pt x="0" y="72008"/>
                  </a:lnTo>
                  <a:cubicBezTo>
                    <a:pt x="0" y="52910"/>
                    <a:pt x="7587" y="34595"/>
                    <a:pt x="21091" y="21091"/>
                  </a:cubicBezTo>
                  <a:cubicBezTo>
                    <a:pt x="34595" y="7587"/>
                    <a:pt x="52910" y="0"/>
                    <a:pt x="72008" y="0"/>
                  </a:cubicBezTo>
                  <a:close/>
                </a:path>
              </a:pathLst>
            </a:custGeom>
            <a:solidFill>
              <a:srgbClr val="F3F4FA"/>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520"/>
                </a:lnSpc>
              </a:pPr>
            </a:p>
          </p:txBody>
        </p:sp>
      </p:grpSp>
      <p:sp>
        <p:nvSpPr>
          <p:cNvPr name="Freeform 19" id="19"/>
          <p:cNvSpPr/>
          <p:nvPr/>
        </p:nvSpPr>
        <p:spPr>
          <a:xfrm flipH="false" flipV="false" rot="0">
            <a:off x="8888019" y="-363844"/>
            <a:ext cx="3364023" cy="2127745"/>
          </a:xfrm>
          <a:custGeom>
            <a:avLst/>
            <a:gdLst/>
            <a:ahLst/>
            <a:cxnLst/>
            <a:rect r="r" b="b" t="t" l="l"/>
            <a:pathLst>
              <a:path h="2127745" w="3364023">
                <a:moveTo>
                  <a:pt x="0" y="0"/>
                </a:moveTo>
                <a:lnTo>
                  <a:pt x="3364023" y="0"/>
                </a:lnTo>
                <a:lnTo>
                  <a:pt x="3364023" y="2127744"/>
                </a:lnTo>
                <a:lnTo>
                  <a:pt x="0" y="21277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1717836" y="85725"/>
            <a:ext cx="8485582" cy="2523073"/>
          </a:xfrm>
          <a:prstGeom prst="rect">
            <a:avLst/>
          </a:prstGeom>
        </p:spPr>
        <p:txBody>
          <a:bodyPr anchor="t" rtlCol="false" tIns="0" lIns="0" bIns="0" rIns="0">
            <a:spAutoFit/>
          </a:bodyPr>
          <a:lstStyle/>
          <a:p>
            <a:pPr>
              <a:lnSpc>
                <a:spcPts val="9824"/>
              </a:lnSpc>
            </a:pPr>
            <a:r>
              <a:rPr lang="en-US" sz="8931" spc="-312">
                <a:solidFill>
                  <a:srgbClr val="392E2E"/>
                </a:solidFill>
                <a:latin typeface="Livvic Semi-Bold"/>
              </a:rPr>
              <a:t>Data Cleaning &amp;process</a:t>
            </a:r>
          </a:p>
        </p:txBody>
      </p:sp>
      <p:sp>
        <p:nvSpPr>
          <p:cNvPr name="TextBox 21" id="21"/>
          <p:cNvSpPr txBox="true"/>
          <p:nvPr/>
        </p:nvSpPr>
        <p:spPr>
          <a:xfrm rot="0">
            <a:off x="871054" y="2645446"/>
            <a:ext cx="15778075" cy="5751323"/>
          </a:xfrm>
          <a:prstGeom prst="rect">
            <a:avLst/>
          </a:prstGeom>
        </p:spPr>
        <p:txBody>
          <a:bodyPr anchor="t" rtlCol="false" tIns="0" lIns="0" bIns="0" rIns="0">
            <a:spAutoFit/>
          </a:bodyPr>
          <a:lstStyle/>
          <a:p>
            <a:pPr marL="1207590" indent="-603795" lvl="1">
              <a:lnSpc>
                <a:spcPts val="7550"/>
              </a:lnSpc>
              <a:buFont typeface="Arial"/>
              <a:buChar char="•"/>
            </a:pPr>
            <a:r>
              <a:rPr lang="en-US" sz="5593" spc="-195">
                <a:solidFill>
                  <a:srgbClr val="096B72"/>
                </a:solidFill>
                <a:latin typeface="Telegraf Bold"/>
              </a:rPr>
              <a:t># Encoding features</a:t>
            </a:r>
          </a:p>
          <a:p>
            <a:pPr marL="1207590" indent="-603795" lvl="1">
              <a:lnSpc>
                <a:spcPts val="7550"/>
              </a:lnSpc>
              <a:buFont typeface="Arial"/>
              <a:buChar char="•"/>
            </a:pPr>
            <a:r>
              <a:rPr lang="en-US" sz="5593" spc="-195">
                <a:solidFill>
                  <a:srgbClr val="096B72"/>
                </a:solidFill>
                <a:latin typeface="Telegraf Bold"/>
              </a:rPr>
              <a:t># Remove outliers</a:t>
            </a:r>
          </a:p>
          <a:p>
            <a:pPr marL="1207590" indent="-603795" lvl="1">
              <a:lnSpc>
                <a:spcPts val="7550"/>
              </a:lnSpc>
              <a:buFont typeface="Arial"/>
              <a:buChar char="•"/>
            </a:pPr>
            <a:r>
              <a:rPr lang="en-US" sz="5593" spc="-195">
                <a:solidFill>
                  <a:srgbClr val="096B72"/>
                </a:solidFill>
                <a:latin typeface="Telegraf Bold"/>
              </a:rPr>
              <a:t># Null Value</a:t>
            </a:r>
          </a:p>
          <a:p>
            <a:pPr marL="1207590" indent="-603795" lvl="1">
              <a:lnSpc>
                <a:spcPts val="7550"/>
              </a:lnSpc>
              <a:buFont typeface="Arial"/>
              <a:buChar char="•"/>
            </a:pPr>
            <a:r>
              <a:rPr lang="en-US" sz="5593" spc="-195">
                <a:solidFill>
                  <a:srgbClr val="096B72"/>
                </a:solidFill>
                <a:latin typeface="Telegraf Bold"/>
              </a:rPr>
              <a:t># Drop Duplicates</a:t>
            </a:r>
          </a:p>
          <a:p>
            <a:pPr marL="1207590" indent="-603795" lvl="1">
              <a:lnSpc>
                <a:spcPts val="7550"/>
              </a:lnSpc>
              <a:buFont typeface="Arial"/>
              <a:buChar char="•"/>
            </a:pPr>
            <a:r>
              <a:rPr lang="en-US" sz="5593" spc="-195">
                <a:solidFill>
                  <a:srgbClr val="096B72"/>
                </a:solidFill>
                <a:latin typeface="Telegraf Bold"/>
              </a:rPr>
              <a:t># oversampling</a:t>
            </a:r>
          </a:p>
          <a:p>
            <a:pPr marL="1207590" indent="-603795" lvl="1">
              <a:lnSpc>
                <a:spcPts val="7550"/>
              </a:lnSpc>
              <a:buFont typeface="Arial"/>
              <a:buChar char="•"/>
            </a:pPr>
            <a:r>
              <a:rPr lang="en-US" sz="5593" spc="-195">
                <a:solidFill>
                  <a:srgbClr val="096B72"/>
                </a:solidFill>
                <a:latin typeface="Telegraf Bold"/>
              </a:rPr>
              <a:t># Nolmalization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3F4FA"/>
        </a:solidFill>
      </p:bgPr>
    </p:bg>
    <p:spTree>
      <p:nvGrpSpPr>
        <p:cNvPr id="1" name=""/>
        <p:cNvGrpSpPr/>
        <p:nvPr/>
      </p:nvGrpSpPr>
      <p:grpSpPr>
        <a:xfrm>
          <a:off x="0" y="0"/>
          <a:ext cx="0" cy="0"/>
          <a:chOff x="0" y="0"/>
          <a:chExt cx="0" cy="0"/>
        </a:xfrm>
      </p:grpSpPr>
      <p:grpSp>
        <p:nvGrpSpPr>
          <p:cNvPr name="Group 2" id="2"/>
          <p:cNvGrpSpPr/>
          <p:nvPr/>
        </p:nvGrpSpPr>
        <p:grpSpPr>
          <a:xfrm rot="-1738088">
            <a:off x="10703569" y="-2477014"/>
            <a:ext cx="7308537" cy="365426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lnTo>
                    <a:pt x="609600" y="0"/>
                  </a:lnTo>
                </a:path>
              </a:pathLst>
            </a:custGeom>
            <a:solidFill>
              <a:srgbClr val="A8CEE9"/>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520"/>
                </a:lnSpc>
              </a:pPr>
            </a:p>
          </p:txBody>
        </p:sp>
      </p:grpSp>
      <p:sp>
        <p:nvSpPr>
          <p:cNvPr name="TextBox 5" id="5"/>
          <p:cNvSpPr txBox="true"/>
          <p:nvPr/>
        </p:nvSpPr>
        <p:spPr>
          <a:xfrm rot="0">
            <a:off x="1571372" y="445277"/>
            <a:ext cx="14551490" cy="1875440"/>
          </a:xfrm>
          <a:prstGeom prst="rect">
            <a:avLst/>
          </a:prstGeom>
        </p:spPr>
        <p:txBody>
          <a:bodyPr anchor="t" rtlCol="false" tIns="0" lIns="0" bIns="0" rIns="0">
            <a:spAutoFit/>
          </a:bodyPr>
          <a:lstStyle/>
          <a:p>
            <a:pPr algn="ctr">
              <a:lnSpc>
                <a:spcPts val="14531"/>
              </a:lnSpc>
            </a:pPr>
            <a:r>
              <a:rPr lang="en-US" sz="13210" spc="-462">
                <a:solidFill>
                  <a:srgbClr val="392E2E"/>
                </a:solidFill>
                <a:latin typeface="Livvic Semi-Bold"/>
              </a:rPr>
              <a:t>Model building</a:t>
            </a:r>
            <a:r>
              <a:rPr lang="en-US" sz="13210" spc="-462">
                <a:solidFill>
                  <a:srgbClr val="392E2E"/>
                </a:solidFill>
                <a:latin typeface="Livvic Semi-Bold"/>
              </a:rPr>
              <a:t> </a:t>
            </a:r>
          </a:p>
        </p:txBody>
      </p:sp>
      <p:sp>
        <p:nvSpPr>
          <p:cNvPr name="TextBox 6" id="6"/>
          <p:cNvSpPr txBox="true"/>
          <p:nvPr/>
        </p:nvSpPr>
        <p:spPr>
          <a:xfrm rot="0">
            <a:off x="1358690" y="2556583"/>
            <a:ext cx="15570619" cy="4907153"/>
          </a:xfrm>
          <a:prstGeom prst="rect">
            <a:avLst/>
          </a:prstGeom>
        </p:spPr>
        <p:txBody>
          <a:bodyPr anchor="t" rtlCol="false" tIns="0" lIns="0" bIns="0" rIns="0">
            <a:spAutoFit/>
          </a:bodyPr>
          <a:lstStyle/>
          <a:p>
            <a:pPr algn="ctr">
              <a:lnSpc>
                <a:spcPts val="8716"/>
              </a:lnSpc>
            </a:pPr>
            <a:r>
              <a:rPr lang="en-US" sz="6456" spc="-225">
                <a:solidFill>
                  <a:srgbClr val="392E2E"/>
                </a:solidFill>
                <a:latin typeface="Telegraf Medium"/>
              </a:rPr>
              <a:t>We used</a:t>
            </a:r>
          </a:p>
          <a:p>
            <a:pPr algn="ctr">
              <a:lnSpc>
                <a:spcPts val="9931"/>
              </a:lnSpc>
            </a:pPr>
            <a:r>
              <a:rPr lang="en-US" sz="7356" spc="-257">
                <a:solidFill>
                  <a:srgbClr val="392E2E"/>
                </a:solidFill>
                <a:latin typeface="Telegraf Medium"/>
              </a:rPr>
              <a:t>RandomForestClassifier the  to Classiftion Sleep_Discover it with the GridSearchCV to improve accuracy</a:t>
            </a:r>
          </a:p>
        </p:txBody>
      </p:sp>
      <p:grpSp>
        <p:nvGrpSpPr>
          <p:cNvPr name="Group 7" id="7"/>
          <p:cNvGrpSpPr/>
          <p:nvPr/>
        </p:nvGrpSpPr>
        <p:grpSpPr>
          <a:xfrm rot="-1738088">
            <a:off x="-3812047" y="8117472"/>
            <a:ext cx="7308537" cy="3654269"/>
            <a:chOff x="0" y="0"/>
            <a:chExt cx="812800" cy="406400"/>
          </a:xfrm>
        </p:grpSpPr>
        <p:sp>
          <p:nvSpPr>
            <p:cNvPr name="Freeform 8" id="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lnTo>
                    <a:pt x="609600" y="0"/>
                  </a:lnTo>
                </a:path>
              </a:pathLst>
            </a:custGeom>
            <a:solidFill>
              <a:srgbClr val="A8CEE9"/>
            </a:solidFill>
          </p:spPr>
        </p:sp>
        <p:sp>
          <p:nvSpPr>
            <p:cNvPr name="TextBox 9" id="9"/>
            <p:cNvSpPr txBox="true"/>
            <p:nvPr/>
          </p:nvSpPr>
          <p:spPr>
            <a:xfrm>
              <a:off x="0" y="-38100"/>
              <a:ext cx="812800" cy="444500"/>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1738088">
            <a:off x="680624" y="8993414"/>
            <a:ext cx="6487203" cy="2507707"/>
            <a:chOff x="0" y="0"/>
            <a:chExt cx="721457" cy="278888"/>
          </a:xfrm>
        </p:grpSpPr>
        <p:sp>
          <p:nvSpPr>
            <p:cNvPr name="Freeform 11" id="11"/>
            <p:cNvSpPr/>
            <p:nvPr/>
          </p:nvSpPr>
          <p:spPr>
            <a:xfrm flipH="false" flipV="false" rot="0">
              <a:off x="0" y="0"/>
              <a:ext cx="721457" cy="278888"/>
            </a:xfrm>
            <a:custGeom>
              <a:avLst/>
              <a:gdLst/>
              <a:ahLst/>
              <a:cxnLst/>
              <a:rect r="r" b="b" t="t" l="l"/>
              <a:pathLst>
                <a:path h="278888" w="721457">
                  <a:moveTo>
                    <a:pt x="518257" y="0"/>
                  </a:moveTo>
                  <a:cubicBezTo>
                    <a:pt x="630482" y="0"/>
                    <a:pt x="721457" y="62431"/>
                    <a:pt x="721457" y="139444"/>
                  </a:cubicBezTo>
                  <a:cubicBezTo>
                    <a:pt x="721457" y="216457"/>
                    <a:pt x="630482" y="278888"/>
                    <a:pt x="518257" y="278888"/>
                  </a:cubicBezTo>
                  <a:lnTo>
                    <a:pt x="203200" y="278888"/>
                  </a:lnTo>
                  <a:cubicBezTo>
                    <a:pt x="90976" y="278888"/>
                    <a:pt x="0" y="216457"/>
                    <a:pt x="0" y="139444"/>
                  </a:cubicBezTo>
                  <a:cubicBezTo>
                    <a:pt x="0" y="62431"/>
                    <a:pt x="90976" y="0"/>
                    <a:pt x="203200" y="0"/>
                  </a:cubicBezTo>
                  <a:lnTo>
                    <a:pt x="518257" y="0"/>
                  </a:lnTo>
                </a:path>
              </a:pathLst>
            </a:custGeom>
            <a:solidFill>
              <a:srgbClr val="A8CEE9"/>
            </a:solidFill>
          </p:spPr>
        </p:sp>
        <p:sp>
          <p:nvSpPr>
            <p:cNvPr name="TextBox 12" id="12"/>
            <p:cNvSpPr txBox="true"/>
            <p:nvPr/>
          </p:nvSpPr>
          <p:spPr>
            <a:xfrm>
              <a:off x="0" y="-38100"/>
              <a:ext cx="812800" cy="444500"/>
            </a:xfrm>
            <a:prstGeom prst="rect">
              <a:avLst/>
            </a:prstGeom>
          </p:spPr>
          <p:txBody>
            <a:bodyPr anchor="ctr" rtlCol="false" tIns="50800" lIns="50800" bIns="50800" rIns="50800"/>
            <a:lstStyle/>
            <a:p>
              <a:pPr algn="ctr">
                <a:lnSpc>
                  <a:spcPts val="2520"/>
                </a:lnSpc>
              </a:pPr>
            </a:p>
          </p:txBody>
        </p:sp>
      </p:grpSp>
      <p:grpSp>
        <p:nvGrpSpPr>
          <p:cNvPr name="Group 13" id="13"/>
          <p:cNvGrpSpPr/>
          <p:nvPr/>
        </p:nvGrpSpPr>
        <p:grpSpPr>
          <a:xfrm rot="-1738088">
            <a:off x="15196240" y="-1601072"/>
            <a:ext cx="6487203" cy="2507707"/>
            <a:chOff x="0" y="0"/>
            <a:chExt cx="721457" cy="278888"/>
          </a:xfrm>
        </p:grpSpPr>
        <p:sp>
          <p:nvSpPr>
            <p:cNvPr name="Freeform 14" id="14"/>
            <p:cNvSpPr/>
            <p:nvPr/>
          </p:nvSpPr>
          <p:spPr>
            <a:xfrm flipH="false" flipV="false" rot="0">
              <a:off x="0" y="0"/>
              <a:ext cx="721457" cy="278888"/>
            </a:xfrm>
            <a:custGeom>
              <a:avLst/>
              <a:gdLst/>
              <a:ahLst/>
              <a:cxnLst/>
              <a:rect r="r" b="b" t="t" l="l"/>
              <a:pathLst>
                <a:path h="278888" w="721457">
                  <a:moveTo>
                    <a:pt x="518257" y="0"/>
                  </a:moveTo>
                  <a:cubicBezTo>
                    <a:pt x="630482" y="0"/>
                    <a:pt x="721457" y="62431"/>
                    <a:pt x="721457" y="139444"/>
                  </a:cubicBezTo>
                  <a:cubicBezTo>
                    <a:pt x="721457" y="216457"/>
                    <a:pt x="630482" y="278888"/>
                    <a:pt x="518257" y="278888"/>
                  </a:cubicBezTo>
                  <a:lnTo>
                    <a:pt x="203200" y="278888"/>
                  </a:lnTo>
                  <a:cubicBezTo>
                    <a:pt x="90976" y="278888"/>
                    <a:pt x="0" y="216457"/>
                    <a:pt x="0" y="139444"/>
                  </a:cubicBezTo>
                  <a:cubicBezTo>
                    <a:pt x="0" y="62431"/>
                    <a:pt x="90976" y="0"/>
                    <a:pt x="203200" y="0"/>
                  </a:cubicBezTo>
                  <a:lnTo>
                    <a:pt x="518257" y="0"/>
                  </a:lnTo>
                </a:path>
              </a:pathLst>
            </a:custGeom>
            <a:solidFill>
              <a:srgbClr val="A8CEE9"/>
            </a:solidFill>
          </p:spPr>
        </p:sp>
        <p:sp>
          <p:nvSpPr>
            <p:cNvPr name="TextBox 15" id="15"/>
            <p:cNvSpPr txBox="true"/>
            <p:nvPr/>
          </p:nvSpPr>
          <p:spPr>
            <a:xfrm>
              <a:off x="0" y="-38100"/>
              <a:ext cx="812800" cy="444500"/>
            </a:xfrm>
            <a:prstGeom prst="rect">
              <a:avLst/>
            </a:prstGeom>
          </p:spPr>
          <p:txBody>
            <a:bodyPr anchor="ctr" rtlCol="false" tIns="50800" lIns="50800" bIns="50800" rIns="50800"/>
            <a:lstStyle/>
            <a:p>
              <a:pPr algn="ctr">
                <a:lnSpc>
                  <a:spcPts val="252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6126" y="4655547"/>
            <a:ext cx="7784049" cy="3906177"/>
          </a:xfrm>
          <a:custGeom>
            <a:avLst/>
            <a:gdLst/>
            <a:ahLst/>
            <a:cxnLst/>
            <a:rect r="r" b="b" t="t" l="l"/>
            <a:pathLst>
              <a:path h="3906177" w="7784049">
                <a:moveTo>
                  <a:pt x="0" y="0"/>
                </a:moveTo>
                <a:lnTo>
                  <a:pt x="7784048" y="0"/>
                </a:lnTo>
                <a:lnTo>
                  <a:pt x="7784048" y="3906178"/>
                </a:lnTo>
                <a:lnTo>
                  <a:pt x="0" y="3906178"/>
                </a:lnTo>
                <a:lnTo>
                  <a:pt x="0" y="0"/>
                </a:lnTo>
                <a:close/>
              </a:path>
            </a:pathLst>
          </a:custGeom>
          <a:blipFill>
            <a:blip r:embed="rId2">
              <a:alphaModFix amt="7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62421" y="4682203"/>
            <a:ext cx="7784049" cy="3906177"/>
          </a:xfrm>
          <a:custGeom>
            <a:avLst/>
            <a:gdLst/>
            <a:ahLst/>
            <a:cxnLst/>
            <a:rect r="r" b="b" t="t" l="l"/>
            <a:pathLst>
              <a:path h="3906177" w="7784049">
                <a:moveTo>
                  <a:pt x="0" y="0"/>
                </a:moveTo>
                <a:lnTo>
                  <a:pt x="7784049" y="0"/>
                </a:lnTo>
                <a:lnTo>
                  <a:pt x="7784049" y="3906177"/>
                </a:lnTo>
                <a:lnTo>
                  <a:pt x="0" y="3906177"/>
                </a:lnTo>
                <a:lnTo>
                  <a:pt x="0" y="0"/>
                </a:lnTo>
                <a:close/>
              </a:path>
            </a:pathLst>
          </a:custGeom>
          <a:blipFill>
            <a:blip r:embed="rId4">
              <a:alphaModFix amt="78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96126" y="1028700"/>
            <a:ext cx="14895749" cy="1143000"/>
          </a:xfrm>
          <a:prstGeom prst="rect">
            <a:avLst/>
          </a:prstGeom>
        </p:spPr>
        <p:txBody>
          <a:bodyPr anchor="t" rtlCol="false" tIns="0" lIns="0" bIns="0" rIns="0">
            <a:spAutoFit/>
          </a:bodyPr>
          <a:lstStyle/>
          <a:p>
            <a:pPr algn="ctr">
              <a:lnSpc>
                <a:spcPts val="9000"/>
              </a:lnSpc>
            </a:pPr>
            <a:r>
              <a:rPr lang="en-US" sz="7500">
                <a:solidFill>
                  <a:srgbClr val="000000"/>
                </a:solidFill>
                <a:latin typeface="Garet Ultra-Bold"/>
              </a:rPr>
              <a:t>Project Results</a:t>
            </a:r>
          </a:p>
        </p:txBody>
      </p:sp>
      <p:sp>
        <p:nvSpPr>
          <p:cNvPr name="TextBox 5" id="5"/>
          <p:cNvSpPr txBox="true"/>
          <p:nvPr/>
        </p:nvSpPr>
        <p:spPr>
          <a:xfrm rot="0">
            <a:off x="3018601" y="2840619"/>
            <a:ext cx="12250798" cy="481330"/>
          </a:xfrm>
          <a:prstGeom prst="rect">
            <a:avLst/>
          </a:prstGeom>
        </p:spPr>
        <p:txBody>
          <a:bodyPr anchor="t" rtlCol="false" tIns="0" lIns="0" bIns="0" rIns="0">
            <a:spAutoFit/>
          </a:bodyPr>
          <a:lstStyle/>
          <a:p>
            <a:pPr algn="ctr" marL="0" indent="0" lvl="0">
              <a:lnSpc>
                <a:spcPts val="3919"/>
              </a:lnSpc>
              <a:spcBef>
                <a:spcPct val="0"/>
              </a:spcBef>
            </a:pPr>
            <a:r>
              <a:rPr lang="en-US" sz="2799">
                <a:solidFill>
                  <a:srgbClr val="000000"/>
                </a:solidFill>
                <a:latin typeface="Garet"/>
              </a:rPr>
              <a:t>Give an overview of the outcome of the project.</a:t>
            </a:r>
          </a:p>
        </p:txBody>
      </p:sp>
      <p:sp>
        <p:nvSpPr>
          <p:cNvPr name="TextBox 6" id="6"/>
          <p:cNvSpPr txBox="true"/>
          <p:nvPr/>
        </p:nvSpPr>
        <p:spPr>
          <a:xfrm rot="0">
            <a:off x="3464420" y="7183348"/>
            <a:ext cx="4247459" cy="714376"/>
          </a:xfrm>
          <a:prstGeom prst="rect">
            <a:avLst/>
          </a:prstGeom>
        </p:spPr>
        <p:txBody>
          <a:bodyPr anchor="t" rtlCol="false" tIns="0" lIns="0" bIns="0" rIns="0">
            <a:spAutoFit/>
          </a:bodyPr>
          <a:lstStyle/>
          <a:p>
            <a:pPr algn="ctr" marL="0" indent="0" lvl="0">
              <a:lnSpc>
                <a:spcPts val="5849"/>
              </a:lnSpc>
              <a:spcBef>
                <a:spcPct val="0"/>
              </a:spcBef>
            </a:pPr>
            <a:r>
              <a:rPr lang="en-US" sz="4499">
                <a:solidFill>
                  <a:srgbClr val="000000"/>
                </a:solidFill>
                <a:latin typeface="Garet Bold"/>
              </a:rPr>
              <a:t>0.933%</a:t>
            </a:r>
          </a:p>
        </p:txBody>
      </p:sp>
      <p:sp>
        <p:nvSpPr>
          <p:cNvPr name="TextBox 7" id="7"/>
          <p:cNvSpPr txBox="true"/>
          <p:nvPr/>
        </p:nvSpPr>
        <p:spPr>
          <a:xfrm rot="0">
            <a:off x="10230716" y="7371269"/>
            <a:ext cx="4247459" cy="671831"/>
          </a:xfrm>
          <a:prstGeom prst="rect">
            <a:avLst/>
          </a:prstGeom>
        </p:spPr>
        <p:txBody>
          <a:bodyPr anchor="t" rtlCol="false" tIns="0" lIns="0" bIns="0" rIns="0">
            <a:spAutoFit/>
          </a:bodyPr>
          <a:lstStyle/>
          <a:p>
            <a:pPr algn="ctr" marL="0" indent="0" lvl="0">
              <a:lnSpc>
                <a:spcPts val="5329"/>
              </a:lnSpc>
              <a:spcBef>
                <a:spcPct val="0"/>
              </a:spcBef>
            </a:pPr>
            <a:r>
              <a:rPr lang="en-US" sz="4099">
                <a:solidFill>
                  <a:srgbClr val="000000"/>
                </a:solidFill>
                <a:latin typeface="Garet Bold"/>
              </a:rPr>
              <a:t>0.95%</a:t>
            </a:r>
          </a:p>
        </p:txBody>
      </p:sp>
      <p:sp>
        <p:nvSpPr>
          <p:cNvPr name="TextBox 8" id="8"/>
          <p:cNvSpPr txBox="true"/>
          <p:nvPr/>
        </p:nvSpPr>
        <p:spPr>
          <a:xfrm rot="0">
            <a:off x="2928591" y="5722301"/>
            <a:ext cx="5319117" cy="1072512"/>
          </a:xfrm>
          <a:prstGeom prst="rect">
            <a:avLst/>
          </a:prstGeom>
        </p:spPr>
        <p:txBody>
          <a:bodyPr anchor="t" rtlCol="false" tIns="0" lIns="0" bIns="0" rIns="0">
            <a:spAutoFit/>
          </a:bodyPr>
          <a:lstStyle/>
          <a:p>
            <a:pPr algn="ctr">
              <a:lnSpc>
                <a:spcPts val="4290"/>
              </a:lnSpc>
              <a:spcBef>
                <a:spcPct val="0"/>
              </a:spcBef>
            </a:pPr>
            <a:r>
              <a:rPr lang="en-US" sz="3300">
                <a:solidFill>
                  <a:srgbClr val="000000"/>
                </a:solidFill>
                <a:latin typeface="Garet Bold"/>
              </a:rPr>
              <a:t># Training dataset accuracy: </a:t>
            </a:r>
          </a:p>
        </p:txBody>
      </p:sp>
      <p:sp>
        <p:nvSpPr>
          <p:cNvPr name="TextBox 9" id="9"/>
          <p:cNvSpPr txBox="true"/>
          <p:nvPr/>
        </p:nvSpPr>
        <p:spPr>
          <a:xfrm rot="0">
            <a:off x="10478202" y="5938713"/>
            <a:ext cx="4071262" cy="1423032"/>
          </a:xfrm>
          <a:prstGeom prst="rect">
            <a:avLst/>
          </a:prstGeom>
        </p:spPr>
        <p:txBody>
          <a:bodyPr anchor="t" rtlCol="false" tIns="0" lIns="0" bIns="0" rIns="0">
            <a:spAutoFit/>
          </a:bodyPr>
          <a:lstStyle/>
          <a:p>
            <a:pPr algn="ctr">
              <a:lnSpc>
                <a:spcPts val="4290"/>
              </a:lnSpc>
            </a:pPr>
            <a:r>
              <a:rPr lang="en-US" sz="3300">
                <a:solidFill>
                  <a:srgbClr val="000000"/>
                </a:solidFill>
                <a:latin typeface="Garet Bold"/>
              </a:rPr>
              <a:t># Testing dataset accuracy:</a:t>
            </a:r>
          </a:p>
          <a:p>
            <a:pPr algn="ctr">
              <a:lnSpc>
                <a:spcPts val="2730"/>
              </a:lnSpc>
              <a:spcBef>
                <a:spcPct val="0"/>
              </a:spcBef>
            </a:pPr>
          </a:p>
        </p:txBody>
      </p:sp>
      <p:sp>
        <p:nvSpPr>
          <p:cNvPr name="TextBox 10" id="10"/>
          <p:cNvSpPr txBox="true"/>
          <p:nvPr/>
        </p:nvSpPr>
        <p:spPr>
          <a:xfrm rot="0">
            <a:off x="5139599" y="4943144"/>
            <a:ext cx="897102" cy="812800"/>
          </a:xfrm>
          <a:prstGeom prst="rect">
            <a:avLst/>
          </a:prstGeom>
        </p:spPr>
        <p:txBody>
          <a:bodyPr anchor="t" rtlCol="false" tIns="0" lIns="0" bIns="0" rIns="0">
            <a:spAutoFit/>
          </a:bodyPr>
          <a:lstStyle/>
          <a:p>
            <a:pPr>
              <a:lnSpc>
                <a:spcPts val="6500"/>
              </a:lnSpc>
            </a:pPr>
            <a:r>
              <a:rPr lang="en-US" sz="5000">
                <a:solidFill>
                  <a:srgbClr val="000000"/>
                </a:solidFill>
                <a:latin typeface="Garet Bold"/>
              </a:rPr>
              <a:t>#1</a:t>
            </a:r>
          </a:p>
        </p:txBody>
      </p:sp>
      <p:sp>
        <p:nvSpPr>
          <p:cNvPr name="TextBox 11" id="11"/>
          <p:cNvSpPr txBox="true"/>
          <p:nvPr/>
        </p:nvSpPr>
        <p:spPr>
          <a:xfrm rot="0">
            <a:off x="11905894" y="5101201"/>
            <a:ext cx="897102" cy="812800"/>
          </a:xfrm>
          <a:prstGeom prst="rect">
            <a:avLst/>
          </a:prstGeom>
        </p:spPr>
        <p:txBody>
          <a:bodyPr anchor="t" rtlCol="false" tIns="0" lIns="0" bIns="0" rIns="0">
            <a:spAutoFit/>
          </a:bodyPr>
          <a:lstStyle/>
          <a:p>
            <a:pPr>
              <a:lnSpc>
                <a:spcPts val="6500"/>
              </a:lnSpc>
            </a:pPr>
            <a:r>
              <a:rPr lang="en-US" sz="5000">
                <a:solidFill>
                  <a:srgbClr val="000000"/>
                </a:solidFill>
                <a:latin typeface="Garet Bold"/>
              </a:rPr>
              <a:t>#2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7D5EB"/>
        </a:solidFill>
      </p:bgPr>
    </p:bg>
    <p:spTree>
      <p:nvGrpSpPr>
        <p:cNvPr id="1" name=""/>
        <p:cNvGrpSpPr/>
        <p:nvPr/>
      </p:nvGrpSpPr>
      <p:grpSpPr>
        <a:xfrm>
          <a:off x="0" y="0"/>
          <a:ext cx="0" cy="0"/>
          <a:chOff x="0" y="0"/>
          <a:chExt cx="0" cy="0"/>
        </a:xfrm>
      </p:grpSpPr>
      <p:sp>
        <p:nvSpPr>
          <p:cNvPr name="Freeform 2" id="2"/>
          <p:cNvSpPr/>
          <p:nvPr/>
        </p:nvSpPr>
        <p:spPr>
          <a:xfrm flipH="false" flipV="false" rot="1590945">
            <a:off x="-1520672" y="282197"/>
            <a:ext cx="21329345" cy="10984613"/>
          </a:xfrm>
          <a:custGeom>
            <a:avLst/>
            <a:gdLst/>
            <a:ahLst/>
            <a:cxnLst/>
            <a:rect r="r" b="b" t="t" l="l"/>
            <a:pathLst>
              <a:path h="10984613" w="21329345">
                <a:moveTo>
                  <a:pt x="0" y="0"/>
                </a:moveTo>
                <a:lnTo>
                  <a:pt x="21329344" y="0"/>
                </a:lnTo>
                <a:lnTo>
                  <a:pt x="21329344" y="10984613"/>
                </a:lnTo>
                <a:lnTo>
                  <a:pt x="0" y="10984613"/>
                </a:lnTo>
                <a:lnTo>
                  <a:pt x="0" y="0"/>
                </a:lnTo>
                <a:close/>
              </a:path>
            </a:pathLst>
          </a:custGeom>
          <a:blipFill>
            <a:blip r:embed="rId2"/>
            <a:stretch>
              <a:fillRect l="0" t="0" r="0" b="0"/>
            </a:stretch>
          </a:blipFill>
        </p:spPr>
      </p:sp>
      <p:sp>
        <p:nvSpPr>
          <p:cNvPr name="Freeform 3" id="3"/>
          <p:cNvSpPr/>
          <p:nvPr/>
        </p:nvSpPr>
        <p:spPr>
          <a:xfrm flipH="false" flipV="false" rot="-6127228">
            <a:off x="-1873337" y="-5117359"/>
            <a:ext cx="6913678" cy="8145718"/>
          </a:xfrm>
          <a:custGeom>
            <a:avLst/>
            <a:gdLst/>
            <a:ahLst/>
            <a:cxnLst/>
            <a:rect r="r" b="b" t="t" l="l"/>
            <a:pathLst>
              <a:path h="8145718" w="6913678">
                <a:moveTo>
                  <a:pt x="0" y="0"/>
                </a:moveTo>
                <a:lnTo>
                  <a:pt x="6913678" y="0"/>
                </a:lnTo>
                <a:lnTo>
                  <a:pt x="6913678" y="8145717"/>
                </a:lnTo>
                <a:lnTo>
                  <a:pt x="0" y="81457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172762" y="5066269"/>
            <a:ext cx="13942476" cy="2022681"/>
          </a:xfrm>
          <a:prstGeom prst="rect">
            <a:avLst/>
          </a:prstGeom>
        </p:spPr>
        <p:txBody>
          <a:bodyPr anchor="t" rtlCol="false" tIns="0" lIns="0" bIns="0" rIns="0">
            <a:spAutoFit/>
          </a:bodyPr>
          <a:lstStyle/>
          <a:p>
            <a:pPr algn="ctr">
              <a:lnSpc>
                <a:spcPts val="15615"/>
              </a:lnSpc>
            </a:pPr>
            <a:r>
              <a:rPr lang="en-US" sz="14195" spc="-496">
                <a:solidFill>
                  <a:srgbClr val="392E2E"/>
                </a:solidFill>
                <a:latin typeface="Livvic Semi-Bold"/>
              </a:rPr>
              <a:t>Thank You!</a:t>
            </a:r>
          </a:p>
        </p:txBody>
      </p:sp>
      <p:sp>
        <p:nvSpPr>
          <p:cNvPr name="Freeform 5" id="5"/>
          <p:cNvSpPr/>
          <p:nvPr/>
        </p:nvSpPr>
        <p:spPr>
          <a:xfrm flipH="true" flipV="true" rot="-6127228">
            <a:off x="13503408" y="7251042"/>
            <a:ext cx="6913678" cy="8145718"/>
          </a:xfrm>
          <a:custGeom>
            <a:avLst/>
            <a:gdLst/>
            <a:ahLst/>
            <a:cxnLst/>
            <a:rect r="r" b="b" t="t" l="l"/>
            <a:pathLst>
              <a:path h="8145718" w="6913678">
                <a:moveTo>
                  <a:pt x="6913678" y="8145717"/>
                </a:moveTo>
                <a:lnTo>
                  <a:pt x="0" y="8145717"/>
                </a:lnTo>
                <a:lnTo>
                  <a:pt x="0" y="0"/>
                </a:lnTo>
                <a:lnTo>
                  <a:pt x="6913678" y="0"/>
                </a:lnTo>
                <a:lnTo>
                  <a:pt x="6913678" y="8145717"/>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847213" y="7485379"/>
            <a:ext cx="14593574" cy="1192037"/>
          </a:xfrm>
          <a:prstGeom prst="rect">
            <a:avLst/>
          </a:prstGeom>
        </p:spPr>
        <p:txBody>
          <a:bodyPr anchor="t" rtlCol="false" tIns="0" lIns="0" bIns="0" rIns="0">
            <a:spAutoFit/>
          </a:bodyPr>
          <a:lstStyle/>
          <a:p>
            <a:pPr algn="ctr">
              <a:lnSpc>
                <a:spcPts val="4624"/>
              </a:lnSpc>
            </a:pPr>
            <a:r>
              <a:rPr lang="en-US" sz="3425" spc="-119">
                <a:solidFill>
                  <a:srgbClr val="392E2E"/>
                </a:solidFill>
                <a:latin typeface="Telegraf Medium"/>
              </a:rPr>
              <a:t>Thank you for your attention during the presentation time.</a:t>
            </a:r>
          </a:p>
          <a:p>
            <a:pPr algn="ctr">
              <a:lnSpc>
                <a:spcPts val="4624"/>
              </a:lnSpc>
            </a:pPr>
            <a:r>
              <a:rPr lang="en-US" sz="3425" spc="-119">
                <a:solidFill>
                  <a:srgbClr val="392E2E"/>
                </a:solidFill>
                <a:latin typeface="Telegraf Medium"/>
              </a:rPr>
              <a:t>Hopefully, it can be useful</a:t>
            </a:r>
          </a:p>
        </p:txBody>
      </p:sp>
      <p:sp>
        <p:nvSpPr>
          <p:cNvPr name="Freeform 7" id="7"/>
          <p:cNvSpPr/>
          <p:nvPr/>
        </p:nvSpPr>
        <p:spPr>
          <a:xfrm flipH="false" flipV="false" rot="0">
            <a:off x="13953110" y="4838319"/>
            <a:ext cx="936184" cy="936184"/>
          </a:xfrm>
          <a:custGeom>
            <a:avLst/>
            <a:gdLst/>
            <a:ahLst/>
            <a:cxnLst/>
            <a:rect r="r" b="b" t="t" l="l"/>
            <a:pathLst>
              <a:path h="936184" w="936184">
                <a:moveTo>
                  <a:pt x="0" y="0"/>
                </a:moveTo>
                <a:lnTo>
                  <a:pt x="936184" y="0"/>
                </a:lnTo>
                <a:lnTo>
                  <a:pt x="936184" y="936185"/>
                </a:lnTo>
                <a:lnTo>
                  <a:pt x="0" y="9361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766763" y="6322897"/>
            <a:ext cx="936184" cy="936184"/>
          </a:xfrm>
          <a:custGeom>
            <a:avLst/>
            <a:gdLst/>
            <a:ahLst/>
            <a:cxnLst/>
            <a:rect r="r" b="b" t="t" l="l"/>
            <a:pathLst>
              <a:path h="936184" w="936184">
                <a:moveTo>
                  <a:pt x="0" y="0"/>
                </a:moveTo>
                <a:lnTo>
                  <a:pt x="936184" y="0"/>
                </a:lnTo>
                <a:lnTo>
                  <a:pt x="936184" y="936184"/>
                </a:lnTo>
                <a:lnTo>
                  <a:pt x="0" y="9361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245171" y="1810944"/>
            <a:ext cx="12913167" cy="1611126"/>
          </a:xfrm>
          <a:prstGeom prst="rect">
            <a:avLst/>
          </a:prstGeom>
        </p:spPr>
        <p:txBody>
          <a:bodyPr anchor="t" rtlCol="false" tIns="0" lIns="0" bIns="0" rIns="0">
            <a:spAutoFit/>
          </a:bodyPr>
          <a:lstStyle/>
          <a:p>
            <a:pPr algn="l" marL="0" indent="0" lvl="0">
              <a:lnSpc>
                <a:spcPts val="12496"/>
              </a:lnSpc>
              <a:spcBef>
                <a:spcPct val="0"/>
              </a:spcBef>
            </a:pPr>
            <a:r>
              <a:rPr lang="en-US" sz="11360" spc="-397" strike="noStrike" u="none">
                <a:solidFill>
                  <a:srgbClr val="392E2E"/>
                </a:solidFill>
                <a:latin typeface="Livvic Semi-Bold"/>
              </a:rPr>
              <a:t>Any Question?</a:t>
            </a:r>
          </a:p>
        </p:txBody>
      </p:sp>
      <p:sp>
        <p:nvSpPr>
          <p:cNvPr name="TextBox 10" id="10"/>
          <p:cNvSpPr txBox="true"/>
          <p:nvPr/>
        </p:nvSpPr>
        <p:spPr>
          <a:xfrm rot="0">
            <a:off x="2172762" y="3417032"/>
            <a:ext cx="8633936" cy="1192037"/>
          </a:xfrm>
          <a:prstGeom prst="rect">
            <a:avLst/>
          </a:prstGeom>
        </p:spPr>
        <p:txBody>
          <a:bodyPr anchor="t" rtlCol="false" tIns="0" lIns="0" bIns="0" rIns="0">
            <a:spAutoFit/>
          </a:bodyPr>
          <a:lstStyle/>
          <a:p>
            <a:pPr algn="l" marL="0" indent="0" lvl="0">
              <a:lnSpc>
                <a:spcPts val="4624"/>
              </a:lnSpc>
              <a:spcBef>
                <a:spcPct val="0"/>
              </a:spcBef>
            </a:pPr>
            <a:r>
              <a:rPr lang="en-US" sz="3425" spc="-119" strike="noStrike" u="none">
                <a:solidFill>
                  <a:srgbClr val="392E2E"/>
                </a:solidFill>
                <a:latin typeface="Telegraf Medium"/>
              </a:rPr>
              <a:t>We invite you to ask us about something you</a:t>
            </a:r>
          </a:p>
          <a:p>
            <a:pPr algn="l" marL="0" indent="0" lvl="0">
              <a:lnSpc>
                <a:spcPts val="4624"/>
              </a:lnSpc>
              <a:spcBef>
                <a:spcPct val="0"/>
              </a:spcBef>
            </a:pPr>
            <a:r>
              <a:rPr lang="en-US" sz="3425" spc="-119" strike="noStrike" u="none">
                <a:solidFill>
                  <a:srgbClr val="392E2E"/>
                </a:solidFill>
                <a:latin typeface="Telegraf Medium"/>
              </a:rPr>
              <a:t>do not understand.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DAFs2hdgb9M</dc:identifier>
  <dcterms:modified xsi:type="dcterms:W3CDTF">2011-08-01T06:04:30Z</dcterms:modified>
  <cp:revision>1</cp:revision>
  <dc:title>Lorem ipsum dolor sit amet, consectetur adipiscing elit. Aliquam commodo porta magna, eget volutpat neque bibendum in. Nulla volutpat vestibulum mattis. Suspendisse fringilla eros felis, sit amet pretium metus pellentesque eget. Sed iaculis volutpat arcu</dc:title>
</cp:coreProperties>
</file>